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762"/>
    <p:restoredTop sz="94660"/>
  </p:normalViewPr>
  <p:slideViewPr>
    <p:cSldViewPr snapToGrid="0">
      <p:cViewPr>
        <p:scale>
          <a:sx n="60" d="100"/>
          <a:sy n="60" d="100"/>
        </p:scale>
        <p:origin x="58" y="15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4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idx="0"/>
          </p:nvPr>
        </p:nvSpPr>
        <p:spPr>
          <a:xfrm>
            <a:off x="2794002" y="1894049"/>
            <a:ext cx="7772400" cy="1320800"/>
          </a:xfrm>
          <a:prstGeom prst="rect">
            <a:avLst/>
          </a:prstGeo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 sz="5000" b="1">
                <a:solidFill>
                  <a:srgbClr val="ff0000"/>
                </a:solidFill>
              </a:rPr>
              <a:t>template</a:t>
            </a:r>
            <a:endParaRPr lang="en-US" altLang="ko-KR" sz="50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858064" y="3895728"/>
            <a:ext cx="4549141" cy="1864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/>
              <a:t>허진</a:t>
            </a:r>
            <a:r>
              <a:rPr lang="en-US" altLang="ko-KR"/>
              <a:t>,</a:t>
            </a:r>
            <a:r>
              <a:rPr lang="ko-KR" altLang="en-US"/>
              <a:t> 권영기</a:t>
            </a:r>
            <a:endParaRPr lang="ko-KR" altLang="en-US"/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/>
              <a:t>2021/01/26</a:t>
            </a:r>
            <a:endParaRPr lang="ko-KR" altLang="en-US"/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/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800"/>
              <a:t>Embedded LAB System Programming Study</a:t>
            </a:r>
            <a:endParaRPr lang="en-US" altLang="ko-KR" sz="1800"/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800"/>
              <a:t>Dankook University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10800000">
            <a:off x="155575" y="310182"/>
            <a:ext cx="11785413" cy="1717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4925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B42DD05C-A099-44A8-A50E-15BE37A35C6D}" type="datetime1">
              <a:rPr lang="ko-KR" altLang="en-US"/>
              <a:pPr lvl="0">
                <a:defRPr lang="ko-KR" altLang="en-US"/>
              </a:pPr>
              <a:t>2021-01-26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23047F81-1B02-493D-BAFB-1D2E5F9D3D4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4"/>
            <a:ext cx="6673850" cy="627064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53EB2422-C97E-4EA1-9D47-D8D46DEC3975}" type="datetime1">
              <a:rPr lang="ko-KR" altLang="en-US"/>
              <a:pPr lvl="0">
                <a:defRPr lang="ko-KR" altLang="en-US"/>
              </a:pPr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78B88B9-C215-49A9-ABA4-C6AA9251A3E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EB2422-C97E-4EA1-9D47-D8D46DEC397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8B88B9-C215-49A9-ABA4-C6AA9251A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0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891520" y="6350527"/>
            <a:ext cx="1341120" cy="36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허진, 권영기</a:t>
            </a:r>
            <a:endParaRPr lang="ko-KR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Relationship Id="rId5" Type="http://schemas.openxmlformats.org/officeDocument/2006/relationships/image" Target="../media/image55.png"  /><Relationship Id="rId6" Type="http://schemas.openxmlformats.org/officeDocument/2006/relationships/image" Target="../media/image56.png"  /><Relationship Id="rId7" Type="http://schemas.openxmlformats.org/officeDocument/2006/relationships/image" Target="../media/image57.png"  /><Relationship Id="rId8" Type="http://schemas.openxmlformats.org/officeDocument/2006/relationships/image" Target="../media/image5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74457" y="1906419"/>
            <a:ext cx="7772400" cy="1320800"/>
          </a:xfrm>
        </p:spPr>
        <p:txBody>
          <a:bodyPr>
            <a:normAutofit lnSpcReduction="0"/>
          </a:bodyPr>
          <a:lstStyle/>
          <a:p>
            <a:pPr lvl="0" algn="ctr">
              <a:defRPr lang="ko-KR" altLang="en-US"/>
            </a:pPr>
            <a:r>
              <a:rPr lang="en-US" altLang="ko-KR" sz="5000" b="1">
                <a:solidFill>
                  <a:srgbClr val="ff0000"/>
                </a:solidFill>
              </a:rPr>
              <a:t>Chap14. File System</a:t>
            </a:r>
            <a:endParaRPr lang="en-US" altLang="ko-KR" sz="5000" b="1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8200" y="832318"/>
            <a:ext cx="2378929" cy="17375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17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directory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21 </a:t>
            </a:r>
            <a:endParaRPr lang="en-US" altLang="ko-KR"/>
          </a:p>
        </p:txBody>
      </p:sp>
      <p:sp>
        <p:nvSpPr>
          <p:cNvPr id="54" name="TextBox 53"/>
          <p:cNvSpPr txBox="1"/>
          <p:nvPr/>
        </p:nvSpPr>
        <p:spPr>
          <a:xfrm>
            <a:off x="3856172" y="832318"/>
            <a:ext cx="2378929" cy="17375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18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22 </a:t>
            </a:r>
            <a:endParaRPr lang="en-US" altLang="ko-KR"/>
          </a:p>
        </p:txBody>
      </p:sp>
      <p:sp>
        <p:nvSpPr>
          <p:cNvPr id="56" name="TextBox 55"/>
          <p:cNvSpPr txBox="1"/>
          <p:nvPr/>
        </p:nvSpPr>
        <p:spPr>
          <a:xfrm>
            <a:off x="6874143" y="832318"/>
            <a:ext cx="3029636" cy="17375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19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23, 24, 25, 26, 27 </a:t>
            </a:r>
            <a:endParaRPr lang="en-US" altLang="ko-KR"/>
          </a:p>
        </p:txBody>
      </p:sp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838200" y="3022826"/>
          <a:ext cx="10515600" cy="9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984381"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219417" y="2396971"/>
            <a:ext cx="2826219" cy="9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9544" y="4054761"/>
            <a:ext cx="19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Data blocks(4KB)</a:t>
            </a: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832954" y="4007207"/>
            <a:ext cx="1943232" cy="1059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445394" y="4022841"/>
            <a:ext cx="992378" cy="1044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5482" y="5069205"/>
            <a:ext cx="1614088" cy="1186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 anchorCtr="1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hello.c 18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a.out 19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22" name="TextBox 21"/>
          <p:cNvSpPr txBox="1"/>
          <p:nvPr/>
        </p:nvSpPr>
        <p:spPr>
          <a:xfrm>
            <a:off x="374677" y="5208623"/>
            <a:ext cx="2378929" cy="818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 sz="1200"/>
              <a:t>디렉토리의 데이터는 해당 디렉토리 내부에 있는 파일 이름과 </a:t>
            </a:r>
            <a:r>
              <a:rPr lang="en-US" altLang="ko-KR" sz="1200"/>
              <a:t>inode</a:t>
            </a:r>
            <a:r>
              <a:rPr lang="ko-KR" altLang="en-US" sz="1200"/>
              <a:t>번호의 엔트리로 이루어져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255581" y="2396971"/>
            <a:ext cx="497149" cy="9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426853" y="2548932"/>
            <a:ext cx="1634071" cy="7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4155" y="5311240"/>
            <a:ext cx="58496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 sz="1600"/>
              <a:t>/file_system</a:t>
            </a:r>
            <a:r>
              <a:rPr lang="ko-KR" altLang="en-US" sz="1600"/>
              <a:t>에 있는 </a:t>
            </a:r>
            <a:r>
              <a:rPr lang="en-US" altLang="ko-KR" sz="1600"/>
              <a:t>a.out</a:t>
            </a:r>
            <a:r>
              <a:rPr lang="ko-KR" altLang="en-US" sz="1600"/>
              <a:t>를 찾아가는 과정</a:t>
            </a:r>
            <a:endParaRPr lang="en-US" altLang="ko-KR" sz="1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0" autoUpdate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94991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/file_system/a.out</a:t>
            </a:r>
            <a:endParaRPr lang="ko-KR" altLang="en-US"/>
          </a:p>
        </p:txBody>
      </p:sp>
      <p:graphicFrame>
        <p:nvGraphicFramePr>
          <p:cNvPr id="18" name="표 32"/>
          <p:cNvGraphicFramePr>
            <a:graphicFrameLocks noGrp="1"/>
          </p:cNvGraphicFramePr>
          <p:nvPr/>
        </p:nvGraphicFramePr>
        <p:xfrm>
          <a:off x="5461493" y="1530351"/>
          <a:ext cx="400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7463861" y="1299077"/>
            <a:ext cx="0" cy="19021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8818" y="1467102"/>
            <a:ext cx="2378929" cy="173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0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directory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10 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607747" y="1467102"/>
            <a:ext cx="1853746" cy="6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07747" y="1882066"/>
            <a:ext cx="1853746" cy="131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/>
          <p:cNvGraphicFramePr>
            <a:graphicFrameLocks noGrp="1"/>
          </p:cNvGraphicFramePr>
          <p:nvPr/>
        </p:nvGraphicFramePr>
        <p:xfrm>
          <a:off x="1324709" y="4729947"/>
          <a:ext cx="1891930" cy="142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30"/>
              </a:tblGrid>
              <a:tr h="142004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….  .…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….  .…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/file_system 17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28027" y="3221428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/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2130" y="6167722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Data block 10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155519" y="5470146"/>
            <a:ext cx="149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8947" y="5307925"/>
            <a:ext cx="7403978" cy="118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table</a:t>
            </a:r>
            <a:r>
              <a:rPr lang="ko-KR" altLang="en-US"/>
              <a:t>의 인덱스로 사용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start + (inode_number / 16) * 4KB + (inode_number % 16) * 256B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-&gt; 12KB + (17 / 16) * 4KB + (17 % 16) * 256B = 12KB + 4KB + 256B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1191" y="3013711"/>
            <a:ext cx="729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12KB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44168" y="3177596"/>
            <a:ext cx="72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16KB</a:t>
            </a:r>
            <a:endParaRPr lang="ko-KR" altLang="en-US"/>
          </a:p>
        </p:txBody>
      </p:sp>
      <p:sp>
        <p:nvSpPr>
          <p:cNvPr id="25" name="화살표: 아래로 구부러짐 24"/>
          <p:cNvSpPr/>
          <p:nvPr/>
        </p:nvSpPr>
        <p:spPr>
          <a:xfrm>
            <a:off x="7472355" y="1208193"/>
            <a:ext cx="570795" cy="31263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5" name="표 3"/>
          <p:cNvGraphicFramePr>
            <a:graphicFrameLocks noGrp="1"/>
          </p:cNvGraphicFramePr>
          <p:nvPr/>
        </p:nvGraphicFramePr>
        <p:xfrm>
          <a:off x="2671686" y="3634287"/>
          <a:ext cx="5726590" cy="72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8"/>
                <a:gridCol w="1145318"/>
                <a:gridCol w="1145318"/>
                <a:gridCol w="1145318"/>
                <a:gridCol w="1145318"/>
              </a:tblGrid>
              <a:tr h="723862"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 flipH="1">
            <a:off x="1349406" y="4358149"/>
            <a:ext cx="2459114" cy="3693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3216639" y="4358149"/>
            <a:ext cx="1745978" cy="3693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671686" y="3013711"/>
            <a:ext cx="1660617" cy="7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86985" y="4358149"/>
            <a:ext cx="19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Data blocks(4KB)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94" y="1149305"/>
            <a:ext cx="22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94991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/file_system/a.out</a:t>
            </a:r>
            <a:endParaRPr lang="ko-KR" altLang="en-US"/>
          </a:p>
        </p:txBody>
      </p:sp>
      <p:graphicFrame>
        <p:nvGraphicFramePr>
          <p:cNvPr id="18" name="표 32"/>
          <p:cNvGraphicFramePr>
            <a:graphicFrameLocks noGrp="1"/>
          </p:cNvGraphicFramePr>
          <p:nvPr/>
        </p:nvGraphicFramePr>
        <p:xfrm>
          <a:off x="5461493" y="1530351"/>
          <a:ext cx="400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7463861" y="1299077"/>
            <a:ext cx="0" cy="19021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8818" y="1467102"/>
            <a:ext cx="2378929" cy="173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17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directory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21 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607747" y="1467103"/>
            <a:ext cx="4366113" cy="6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07747" y="1908699"/>
            <a:ext cx="4366113" cy="129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/>
          <p:cNvGraphicFramePr>
            <a:graphicFrameLocks noGrp="1"/>
          </p:cNvGraphicFramePr>
          <p:nvPr/>
        </p:nvGraphicFramePr>
        <p:xfrm>
          <a:off x="1383931" y="3925037"/>
          <a:ext cx="1891930" cy="142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30"/>
              </a:tblGrid>
              <a:tr h="1420049">
                <a:tc>
                  <a:txBody>
                    <a:bodyPr vert="horz" lIns="91440" tIns="45720" rIns="91440" bIns="45720" anchor="ctr" anchorCtr="1"/>
                    <a:p>
                      <a:pPr lvl="0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hello.c 18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a.out 19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28818" y="3230444"/>
            <a:ext cx="2459114" cy="35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/file_system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83930" y="5363570"/>
            <a:ext cx="2459114" cy="35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Data block 21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879778" y="4785064"/>
            <a:ext cx="1491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09855" y="4635061"/>
            <a:ext cx="7776840" cy="118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table</a:t>
            </a:r>
            <a:r>
              <a:rPr lang="ko-KR" altLang="en-US"/>
              <a:t>의 인덱스로 사용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start + (inode_number / 16) * 4KB + (inode_number % 16) * 256B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-&gt; 12KB + (19 / 16) * 4KB + (19 % 16) * 256B = 12KB + 4KB + 3 * 256B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1191" y="3013711"/>
            <a:ext cx="729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12KB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44168" y="3177596"/>
            <a:ext cx="72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16KB</a:t>
            </a:r>
            <a:endParaRPr lang="ko-KR" altLang="en-US"/>
          </a:p>
        </p:txBody>
      </p:sp>
      <p:sp>
        <p:nvSpPr>
          <p:cNvPr id="22" name="화살표: 아래로 구부러짐 21"/>
          <p:cNvSpPr/>
          <p:nvPr/>
        </p:nvSpPr>
        <p:spPr>
          <a:xfrm>
            <a:off x="7472355" y="1208193"/>
            <a:ext cx="570795" cy="31263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아래로 구부러짐 22"/>
          <p:cNvSpPr/>
          <p:nvPr/>
        </p:nvSpPr>
        <p:spPr>
          <a:xfrm>
            <a:off x="8025376" y="1198670"/>
            <a:ext cx="570795" cy="31263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아래로 구부러짐 23"/>
          <p:cNvSpPr/>
          <p:nvPr/>
        </p:nvSpPr>
        <p:spPr>
          <a:xfrm>
            <a:off x="8557279" y="1193370"/>
            <a:ext cx="570795" cy="31263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4059" y="1130049"/>
            <a:ext cx="22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1"/>
      <p:bldP spid="23" grpId="1" animBg="1" autoUpdateAnimBg="1"/>
      <p:bldP spid="24" grpId="2" animBg="1" autoUpdate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94991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/file_system/a.out</a:t>
            </a:r>
            <a:endParaRPr lang="ko-KR" altLang="en-US"/>
          </a:p>
        </p:txBody>
      </p:sp>
      <p:graphicFrame>
        <p:nvGraphicFramePr>
          <p:cNvPr id="18" name="표 32"/>
          <p:cNvGraphicFramePr>
            <a:graphicFrameLocks noGrp="1"/>
          </p:cNvGraphicFramePr>
          <p:nvPr/>
        </p:nvGraphicFramePr>
        <p:xfrm>
          <a:off x="5461493" y="1530351"/>
          <a:ext cx="400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7463861" y="1299077"/>
            <a:ext cx="0" cy="19021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8337" y="1457634"/>
            <a:ext cx="2709411" cy="1731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19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23,24,25,26,27 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607748" y="1467103"/>
            <a:ext cx="5376454" cy="6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07748" y="1905305"/>
            <a:ext cx="5376454" cy="129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3485" y="3266453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a.out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1191" y="3013711"/>
            <a:ext cx="729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12KB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44168" y="3177596"/>
            <a:ext cx="72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16KB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50004" y="1129395"/>
            <a:ext cx="22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  <p:graphicFrame>
        <p:nvGraphicFramePr>
          <p:cNvPr id="25" name="표 3"/>
          <p:cNvGraphicFramePr>
            <a:graphicFrameLocks noGrp="1"/>
          </p:cNvGraphicFramePr>
          <p:nvPr/>
        </p:nvGraphicFramePr>
        <p:xfrm>
          <a:off x="898337" y="3828175"/>
          <a:ext cx="10515600" cy="9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984381"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148396" y="3132221"/>
            <a:ext cx="4367814" cy="101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94991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if offset = 10000</a:t>
            </a:r>
            <a:endParaRPr lang="ko-KR" altLang="en-US"/>
          </a:p>
        </p:txBody>
      </p:sp>
      <p:graphicFrame>
        <p:nvGraphicFramePr>
          <p:cNvPr id="18" name="표 32"/>
          <p:cNvGraphicFramePr>
            <a:graphicFrameLocks noGrp="1"/>
          </p:cNvGraphicFramePr>
          <p:nvPr/>
        </p:nvGraphicFramePr>
        <p:xfrm>
          <a:off x="5461493" y="1530351"/>
          <a:ext cx="400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7463861" y="1299077"/>
            <a:ext cx="0" cy="19021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8337" y="1457634"/>
            <a:ext cx="2709411" cy="17313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19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23,24,25,26,27 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607748" y="1467103"/>
            <a:ext cx="5376454" cy="6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07748" y="1905305"/>
            <a:ext cx="5376454" cy="129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3485" y="3266453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a.out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1191" y="3013711"/>
            <a:ext cx="729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12KB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44168" y="3177596"/>
            <a:ext cx="72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16KB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50004" y="1129395"/>
            <a:ext cx="22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  <p:graphicFrame>
        <p:nvGraphicFramePr>
          <p:cNvPr id="25" name="표 3"/>
          <p:cNvGraphicFramePr>
            <a:graphicFrameLocks noGrp="1"/>
          </p:cNvGraphicFramePr>
          <p:nvPr/>
        </p:nvGraphicFramePr>
        <p:xfrm>
          <a:off x="838200" y="5066732"/>
          <a:ext cx="10515600" cy="9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  <a:gridCol w="657225"/>
              </a:tblGrid>
              <a:tr h="984381"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337" y="3894667"/>
            <a:ext cx="10455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offset / 4KB = 2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offset % 4KB = 1808 </a:t>
            </a:r>
            <a:endParaRPr lang="ko-KR" altLang="en-US"/>
          </a:p>
        </p:txBody>
      </p:sp>
      <p:sp>
        <p:nvSpPr>
          <p:cNvPr id="7" name="오른쪽 중괄호 6"/>
          <p:cNvSpPr/>
          <p:nvPr/>
        </p:nvSpPr>
        <p:spPr>
          <a:xfrm>
            <a:off x="3329126" y="3961284"/>
            <a:ext cx="153473" cy="52179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07748" y="4033166"/>
            <a:ext cx="7746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direct block pointer 3 -&gt; read 25 block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69833" y="3177596"/>
            <a:ext cx="4953740" cy="223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94991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Create new files(size 8KB) in /file_system </a:t>
            </a:r>
            <a:endParaRPr lang="ko-KR" altLang="en-US"/>
          </a:p>
        </p:txBody>
      </p:sp>
      <p:graphicFrame>
        <p:nvGraphicFramePr>
          <p:cNvPr id="18" name="표 32"/>
          <p:cNvGraphicFramePr>
            <a:graphicFrameLocks noGrp="1"/>
          </p:cNvGraphicFramePr>
          <p:nvPr/>
        </p:nvGraphicFramePr>
        <p:xfrm>
          <a:off x="5461493" y="1530351"/>
          <a:ext cx="400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7463861" y="1299077"/>
            <a:ext cx="0" cy="19021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8818" y="1467102"/>
            <a:ext cx="2378929" cy="1731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20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28,29 </a:t>
            </a:r>
            <a:endParaRPr lang="en-US" altLang="ko-KR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607748" y="1467103"/>
            <a:ext cx="3856113" cy="42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607748" y="2272031"/>
            <a:ext cx="3856113" cy="92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3930" y="3209595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temp.c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1191" y="3013711"/>
            <a:ext cx="729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12KB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44168" y="3177596"/>
            <a:ext cx="72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16KB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46016" y="1154758"/>
            <a:ext cx="22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1228818" y="4015539"/>
            <a:ext cx="2378929" cy="173565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17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directory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21 </a:t>
            </a:r>
            <a:endParaRPr lang="en-US" altLang="ko-KR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1228817" y="1895820"/>
            <a:ext cx="6745044" cy="211971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607747" y="1888377"/>
            <a:ext cx="4834917" cy="21271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28817" y="5837145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/file_system</a:t>
            </a:r>
            <a:endParaRPr lang="ko-KR" altLang="en-US"/>
          </a:p>
        </p:txBody>
      </p:sp>
      <p:graphicFrame>
        <p:nvGraphicFramePr>
          <p:cNvPr id="37" name="표 3"/>
          <p:cNvGraphicFramePr>
            <a:graphicFrameLocks noGrp="1"/>
          </p:cNvGraphicFramePr>
          <p:nvPr/>
        </p:nvGraphicFramePr>
        <p:xfrm>
          <a:off x="4600566" y="4020285"/>
          <a:ext cx="5726590" cy="72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8"/>
                <a:gridCol w="1145318"/>
                <a:gridCol w="1145318"/>
                <a:gridCol w="1145318"/>
                <a:gridCol w="1145318"/>
              </a:tblGrid>
              <a:tr h="723862"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 flipV="1">
            <a:off x="2716567" y="4518734"/>
            <a:ext cx="4747294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56817" y="5059680"/>
            <a:ext cx="1614088" cy="1469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anchor="ctr" anchorCtr="1">
            <a:spAutoFit/>
          </a:bodyPr>
          <a:lstStyle/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hello.c 18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a.out 19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temp.c 20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6656817" y="4744147"/>
            <a:ext cx="223377" cy="307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069872" y="4748893"/>
            <a:ext cx="201033" cy="312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15953" y="5605392"/>
            <a:ext cx="374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file name, inode number entry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I/O </a:t>
            </a:r>
            <a:r>
              <a:rPr lang="ko-KR" altLang="en-US"/>
              <a:t>범용성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17562" y="1412874"/>
            <a:ext cx="4032249" cy="463550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150937" y="1857370"/>
            <a:ext cx="3421063" cy="38366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ext2_open("abc.txt",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ext2_read(fd,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ext2_ write(fd,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nfs_open("efg.txt",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fat_open("....",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                </a:t>
            </a:r>
            <a:r>
              <a:rPr lang="en-US" altLang="ko-KR" sz="3000" b="1"/>
              <a:t>  </a:t>
            </a:r>
            <a:r>
              <a:rPr lang="en-US" altLang="ko-KR" sz="3000" b="1">
                <a:solidFill>
                  <a:srgbClr val="ff0000"/>
                </a:solidFill>
              </a:rPr>
              <a:t> ???</a:t>
            </a:r>
            <a:endParaRPr lang="en-US" altLang="ko-KR" sz="3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I/O </a:t>
            </a:r>
            <a:r>
              <a:rPr lang="ko-KR" altLang="en-US"/>
              <a:t>범용성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17562" y="1412874"/>
            <a:ext cx="4032249" cy="463550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150937" y="1857370"/>
            <a:ext cx="3421063" cy="38366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ext2_open("abc.txt",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ext2_read(fd,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ext2_ write(fd,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nfs_open("efg.txt",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fat_open("....", ..);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                </a:t>
            </a:r>
            <a:r>
              <a:rPr lang="en-US" altLang="ko-KR" sz="3000" b="1"/>
              <a:t>  </a:t>
            </a:r>
            <a:r>
              <a:rPr lang="en-US" altLang="ko-KR" sz="3000" b="1">
                <a:solidFill>
                  <a:srgbClr val="ff0000"/>
                </a:solidFill>
              </a:rPr>
              <a:t> ???</a:t>
            </a:r>
            <a:endParaRPr lang="en-US" altLang="ko-KR" sz="3000" b="1">
              <a:solidFill>
                <a:srgbClr val="ff0000"/>
              </a:solidFill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-1" y="1174749"/>
            <a:ext cx="5643563" cy="5207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 rot="5400000">
            <a:off x="-3968" y="1226342"/>
            <a:ext cx="5159375" cy="5151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5548312" y="3000374"/>
            <a:ext cx="1555750" cy="10636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7431087" y="1454152"/>
            <a:ext cx="4032249" cy="4635500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691436" y="1809750"/>
            <a:ext cx="3603626" cy="4036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700" b="1"/>
              <a:t>open()</a:t>
            </a:r>
            <a:endParaRPr lang="en-US" altLang="ko-KR" sz="3700" b="1"/>
          </a:p>
          <a:p>
            <a:pPr>
              <a:defRPr lang="ko-KR" altLang="en-US"/>
            </a:pPr>
            <a:endParaRPr lang="en-US" altLang="ko-KR" sz="3700" b="1"/>
          </a:p>
          <a:p>
            <a:pPr>
              <a:defRPr lang="ko-KR" altLang="en-US"/>
            </a:pPr>
            <a:r>
              <a:rPr lang="en-US" altLang="ko-KR" sz="3700" b="1"/>
              <a:t>read()</a:t>
            </a:r>
            <a:endParaRPr lang="en-US" altLang="ko-KR" sz="3700" b="1"/>
          </a:p>
          <a:p>
            <a:pPr>
              <a:defRPr lang="ko-KR" altLang="en-US"/>
            </a:pPr>
            <a:endParaRPr lang="en-US" altLang="ko-KR" sz="3700" b="1"/>
          </a:p>
          <a:p>
            <a:pPr>
              <a:defRPr lang="ko-KR" altLang="en-US"/>
            </a:pPr>
            <a:r>
              <a:rPr lang="en-US" altLang="ko-KR" sz="3700" b="1"/>
              <a:t>write()</a:t>
            </a:r>
            <a:endParaRPr lang="en-US" altLang="ko-KR" sz="3700" b="1"/>
          </a:p>
          <a:p>
            <a:pPr>
              <a:defRPr lang="ko-KR" altLang="en-US"/>
            </a:pPr>
            <a:endParaRPr lang="en-US" altLang="ko-KR" sz="3700" b="1"/>
          </a:p>
          <a:p>
            <a:pPr>
              <a:defRPr lang="ko-KR" altLang="en-US"/>
            </a:pPr>
            <a:r>
              <a:rPr lang="en-US" altLang="ko-KR" sz="3700" b="1"/>
              <a:t>close()      </a:t>
            </a:r>
            <a:r>
              <a:rPr lang="en-US" altLang="ko-KR" sz="3700" b="1">
                <a:solidFill>
                  <a:srgbClr val="0000ff"/>
                </a:solidFill>
              </a:rPr>
              <a:t> !!!</a:t>
            </a:r>
            <a:endParaRPr lang="en-US" altLang="ko-KR" sz="37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7119937" y="4905374"/>
            <a:ext cx="3841750" cy="1143000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6627812" y="2079624"/>
            <a:ext cx="5476875" cy="24288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VFS (Virtual file system</a:t>
            </a:r>
            <a:r>
              <a:rPr lang="ko-KR" altLang="en-US"/>
              <a:t>)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37" y="1181896"/>
            <a:ext cx="6054725" cy="5097457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 flipV="1">
            <a:off x="3913188" y="2111375"/>
            <a:ext cx="2714624" cy="46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3922713" y="2962275"/>
            <a:ext cx="2705099" cy="154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7818436" y="1460498"/>
            <a:ext cx="3143252" cy="3663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open("abc.txt" ....);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7453312" y="777874"/>
            <a:ext cx="2619375" cy="1127125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977187" y="698499"/>
            <a:ext cx="1651000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응용 프로그램</a:t>
            </a: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 rot="5400000">
            <a:off x="7381875" y="2246312"/>
            <a:ext cx="1174750" cy="365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6754812" y="3047999"/>
            <a:ext cx="2063749" cy="13335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7056438" y="3254375"/>
            <a:ext cx="1539876" cy="909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abc.txt</a:t>
            </a:r>
            <a:r>
              <a:rPr lang="ko-KR" altLang="en-US"/>
              <a:t>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정보를 담은 자료구조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7802563" y="2222499"/>
            <a:ext cx="4048124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해당 파일이 어느 파일 시스템에 속해 있는지 판단. 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8786812" y="3429000"/>
            <a:ext cx="2857500" cy="642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2) 파일 정보를 담은 구조체 생성</a:t>
            </a:r>
            <a:endParaRPr lang="ko-KR" altLang="en-US"/>
          </a:p>
        </p:txBody>
      </p:sp>
      <p:cxnSp>
        <p:nvCxnSpPr>
          <p:cNvPr id="19" name=""/>
          <p:cNvCxnSpPr/>
          <p:nvPr/>
        </p:nvCxnSpPr>
        <p:spPr>
          <a:xfrm rot="16200000" flipH="1">
            <a:off x="7375532" y="4557719"/>
            <a:ext cx="1022353" cy="22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6707187" y="2222499"/>
            <a:ext cx="920750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VFS</a:t>
            </a:r>
            <a:endParaRPr lang="en-US" altLang="ko-KR" b="1"/>
          </a:p>
        </p:txBody>
      </p:sp>
      <p:sp>
        <p:nvSpPr>
          <p:cNvPr id="21" name=""/>
          <p:cNvSpPr txBox="1"/>
          <p:nvPr/>
        </p:nvSpPr>
        <p:spPr>
          <a:xfrm>
            <a:off x="7834313" y="4556125"/>
            <a:ext cx="3365500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ext2_open(</a:t>
            </a:r>
            <a:r>
              <a:rPr lang="ko-KR" altLang="en-US"/>
              <a:t> 구조체 .. ) 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7215187" y="4984750"/>
            <a:ext cx="968375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b="1"/>
              <a:t>ext2</a:t>
            </a:r>
            <a:endParaRPr lang="en-US" altLang="ko-KR" b="1"/>
          </a:p>
        </p:txBody>
      </p:sp>
      <p:sp>
        <p:nvSpPr>
          <p:cNvPr id="24" name=""/>
          <p:cNvSpPr/>
          <p:nvPr/>
        </p:nvSpPr>
        <p:spPr>
          <a:xfrm>
            <a:off x="9866314" y="5270500"/>
            <a:ext cx="365125" cy="36512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9771061" y="5651499"/>
            <a:ext cx="1920875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abc.txt</a:t>
            </a:r>
            <a:r>
              <a:rPr lang="ko-KR" altLang="en-US"/>
              <a:t>의 </a:t>
            </a:r>
            <a:r>
              <a:rPr lang="en-US" altLang="ko-KR"/>
              <a:t>inode</a:t>
            </a:r>
            <a:endParaRPr lang="en-US" altLang="ko-KR"/>
          </a:p>
        </p:txBody>
      </p:sp>
      <p:cxnSp>
        <p:nvCxnSpPr>
          <p:cNvPr id="27" name=""/>
          <p:cNvCxnSpPr/>
          <p:nvPr/>
        </p:nvCxnSpPr>
        <p:spPr>
          <a:xfrm rot="10800000">
            <a:off x="8564562" y="4286249"/>
            <a:ext cx="1285863" cy="1270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6619873" y="5460997"/>
            <a:ext cx="4000500" cy="6426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3) inode </a:t>
            </a:r>
            <a:r>
              <a:rPr lang="ko-KR" altLang="en-US"/>
              <a:t>내 정보를 구조체를 통해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다시 리턴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9429750" y="3921125"/>
            <a:ext cx="2706687" cy="639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4) 구조체를 바탕으로 필요한 정보 전달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VFS</a:t>
            </a:r>
            <a:r>
              <a:rPr lang="ko-KR" altLang="en-US"/>
              <a:t> 내의 객체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754062" y="1142999"/>
            <a:ext cx="9620250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VFS</a:t>
            </a:r>
            <a:r>
              <a:rPr lang="ko-KR" altLang="en-US"/>
              <a:t>이 다양한 파일시스템과 데이터를 주고받을 때 4개의 객체를 통해 관리.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25437" y="1952625"/>
            <a:ext cx="9540875" cy="39319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슈퍼 블록(</a:t>
            </a:r>
            <a:r>
              <a:rPr lang="en-US" altLang="ko-KR"/>
              <a:t>Super block)</a:t>
            </a:r>
            <a:r>
              <a:rPr lang="ko-KR" altLang="en-US"/>
              <a:t> 객체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현재 사용중인(마운트 된) 파일시스템 당 하나씩 주어짐. 실제로 각 파일시스템은 자신이 관리하고 있는 파티션에 파일시스템마다 고유한 정보를 슈퍼 블록에 저장. 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VFS</a:t>
            </a:r>
            <a:r>
              <a:rPr lang="ko-KR" altLang="en-US"/>
              <a:t>는 이를 읽어 관리하기 위해 범용적인 구조체인 슈퍼 블록 객체 정의.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아이노드</a:t>
            </a:r>
            <a:r>
              <a:rPr lang="en-US" altLang="ko-KR"/>
              <a:t>(Inode)</a:t>
            </a:r>
            <a:r>
              <a:rPr lang="ko-KR" altLang="en-US"/>
              <a:t> 객체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</a:t>
            </a:r>
            <a:r>
              <a:rPr lang="en-US" altLang="ko-KR"/>
              <a:t>VFS</a:t>
            </a:r>
            <a:r>
              <a:rPr lang="ko-KR" altLang="en-US"/>
              <a:t>가 아이노드 객체를 생성하고 파일시스템에 특정 파일에 대한 정보를 요청하면 파일시스템은 자신이 관리하고 있는 영역에서 파일의 메타데이터를 읽어 아이노드 객체에 채워줌.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(msdos </a:t>
            </a:r>
            <a:r>
              <a:rPr lang="ko-KR" altLang="en-US"/>
              <a:t>파일시스템, 파일의 디렉터리 엔트리 -&gt; 아이노드 객체.)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ext2</a:t>
            </a:r>
            <a:r>
              <a:rPr lang="ko-KR" altLang="en-US"/>
              <a:t> 파일시스템, 파일의 디렉터리 엔트리+</a:t>
            </a:r>
            <a:r>
              <a:rPr lang="en-US" altLang="ko-KR"/>
              <a:t>inode</a:t>
            </a:r>
            <a:r>
              <a:rPr lang="ko-KR" altLang="en-US"/>
              <a:t> -&gt; 아이노드 객체.)</a:t>
            </a:r>
            <a:endParaRPr lang="ko-KR" altLang="en-US"/>
          </a:p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VFS</a:t>
            </a:r>
            <a:r>
              <a:rPr lang="ko-KR" altLang="en-US">
                <a:solidFill>
                  <a:srgbClr val="ff0000"/>
                </a:solidFill>
              </a:rPr>
              <a:t>의 아이노드 객체와 </a:t>
            </a:r>
            <a:r>
              <a:rPr lang="en-US" altLang="ko-KR">
                <a:solidFill>
                  <a:srgbClr val="ff0000"/>
                </a:solidFill>
              </a:rPr>
              <a:t>Ext2,3</a:t>
            </a:r>
            <a:r>
              <a:rPr lang="ko-KR" altLang="en-US">
                <a:solidFill>
                  <a:srgbClr val="ff0000"/>
                </a:solidFill>
              </a:rPr>
              <a:t>에서 디스크에 기록해 둔 </a:t>
            </a:r>
            <a:r>
              <a:rPr lang="en-US" altLang="ko-KR">
                <a:solidFill>
                  <a:srgbClr val="ff0000"/>
                </a:solidFill>
              </a:rPr>
              <a:t>inode</a:t>
            </a:r>
            <a:r>
              <a:rPr lang="ko-KR" altLang="en-US">
                <a:solidFill>
                  <a:srgbClr val="ff0000"/>
                </a:solidFill>
              </a:rPr>
              <a:t>와는 다른 것. 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Device Files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1252" y="1128957"/>
            <a:ext cx="10515600" cy="201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Device</a:t>
            </a:r>
            <a:r>
              <a:rPr lang="ko-KR" altLang="en-US"/>
              <a:t> </a:t>
            </a:r>
            <a:r>
              <a:rPr lang="en-US" altLang="ko-KR"/>
              <a:t>file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시스템의 장치를 관리하기 위한 파일로</a:t>
            </a:r>
            <a:r>
              <a:rPr lang="en-US" altLang="ko-KR"/>
              <a:t>, </a:t>
            </a:r>
            <a:r>
              <a:rPr lang="ko-KR" altLang="en-US"/>
              <a:t>제어하려는 하드웨어를 추상화한 대상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2">
              <a:defRPr lang="ko-KR" altLang="en-US"/>
            </a:pPr>
            <a:r>
              <a:rPr lang="ko-KR" altLang="en-US"/>
              <a:t>    장치를 파일로 접근 가능 </a:t>
            </a:r>
            <a:r>
              <a:rPr lang="en-US" altLang="ko-KR"/>
              <a:t>-&gt;</a:t>
            </a:r>
            <a:r>
              <a:rPr lang="ko-KR" altLang="en-US"/>
              <a:t> 하드웨어의 세부 사항을 알 필요 </a:t>
            </a:r>
            <a:r>
              <a:rPr lang="en-US" altLang="ko-KR"/>
              <a:t>X</a:t>
            </a:r>
            <a:endParaRPr lang="en-US" altLang="ko-KR"/>
          </a:p>
          <a:p>
            <a:pPr marL="1200150" lvl="2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    </a:t>
            </a:r>
            <a:r>
              <a:rPr lang="ko-KR" altLang="en-US"/>
              <a:t>모든 장치를 동일한 시스템 콜을 통해 접근 가능 </a:t>
            </a:r>
            <a:r>
              <a:rPr lang="en-US" altLang="ko-KR"/>
              <a:t>-&gt; I/O</a:t>
            </a:r>
            <a:r>
              <a:rPr lang="ko-KR" altLang="en-US"/>
              <a:t>의 범용성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10" name="L 도형 9"/>
          <p:cNvSpPr/>
          <p:nvPr/>
        </p:nvSpPr>
        <p:spPr>
          <a:xfrm rot="19017114">
            <a:off x="1053972" y="1747187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L 도형 10"/>
          <p:cNvSpPr/>
          <p:nvPr/>
        </p:nvSpPr>
        <p:spPr>
          <a:xfrm rot="19017114">
            <a:off x="1053971" y="229641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" name="표 11"/>
          <p:cNvGraphicFramePr>
            <a:graphicFrameLocks noGrp="1"/>
          </p:cNvGraphicFramePr>
          <p:nvPr/>
        </p:nvGraphicFramePr>
        <p:xfrm>
          <a:off x="1712651" y="329718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User space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3"/>
          <p:cNvGraphicFramePr>
            <a:graphicFrameLocks noGrp="1"/>
          </p:cNvGraphicFramePr>
          <p:nvPr/>
        </p:nvGraphicFramePr>
        <p:xfrm>
          <a:off x="1712651" y="3941824"/>
          <a:ext cx="8128000" cy="191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1917438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endParaRPr lang="en-US" altLang="ko-KR"/>
                    </a:p>
                    <a:p>
                      <a:pPr latinLnBrk="1">
                        <a:defRPr lang="ko-KR" altLang="en-US"/>
                      </a:pPr>
                      <a:endParaRPr lang="en-US" altLang="ko-KR"/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Kernel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사각형: 잘린 위쪽 모서리 16"/>
          <p:cNvSpPr/>
          <p:nvPr/>
        </p:nvSpPr>
        <p:spPr>
          <a:xfrm rot="10800000">
            <a:off x="1712651" y="3941823"/>
            <a:ext cx="8128000" cy="370839"/>
          </a:xfrm>
          <a:prstGeom prst="snip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23425" y="3941822"/>
            <a:ext cx="2787589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/>
              <a:t>System call</a:t>
            </a:r>
            <a:endParaRPr lang="ko-KR" altLang="en-US"/>
          </a:p>
        </p:txBody>
      </p:sp>
      <p:sp>
        <p:nvSpPr>
          <p:cNvPr id="19" name="사각형: 잘린 위쪽 모서리 18"/>
          <p:cNvSpPr/>
          <p:nvPr/>
        </p:nvSpPr>
        <p:spPr>
          <a:xfrm>
            <a:off x="4545367" y="5462876"/>
            <a:ext cx="2343704" cy="370839"/>
          </a:xfrm>
          <a:prstGeom prst="snip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driver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65111" y="1734076"/>
            <a:ext cx="3926889" cy="7048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VFS</a:t>
            </a:r>
            <a:r>
              <a:rPr lang="ko-KR" altLang="en-US"/>
              <a:t> 내의 객체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754062" y="1142999"/>
            <a:ext cx="9620250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VFS</a:t>
            </a:r>
            <a:r>
              <a:rPr lang="ko-KR" altLang="en-US"/>
              <a:t>이 다양한 파일시스템과 데이터를 주고받을 때 4개의 객체를 통해 관리.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25437" y="1952624"/>
            <a:ext cx="9540875" cy="31032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3. 파일 객체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태스크가 </a:t>
            </a:r>
            <a:r>
              <a:rPr lang="en-US" altLang="ko-KR"/>
              <a:t>open</a:t>
            </a:r>
            <a:r>
              <a:rPr lang="ko-KR" altLang="en-US"/>
              <a:t>한 파일과 연관되어 있는 정보를 관리.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만약 두 태스크가 하나의 파일에 동시 접근하는 경우, </a:t>
            </a:r>
            <a:r>
              <a:rPr lang="en-US" altLang="ko-KR"/>
              <a:t>VFS</a:t>
            </a:r>
            <a:r>
              <a:rPr lang="ko-KR" altLang="en-US"/>
              <a:t>는 하나의 아이노드 객체를 만들기 떄문에 접근하는 위치(</a:t>
            </a:r>
            <a:r>
              <a:rPr lang="en-US" altLang="ko-KR"/>
              <a:t>offset)</a:t>
            </a:r>
            <a:r>
              <a:rPr lang="ko-KR" altLang="en-US"/>
              <a:t>과 같은 정보는 태스크마다 다르게 유지되어야 함. 이러한 태스크와 연관된 정보를 유지하는 용도로 사용하는 것이 파일 객체. 태스크가 아이노드 객체에 접근하는 동안만 메모리상에 유지되는 구조체.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디엔트리 객체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: 태스크가 파일에 접근할 때, 해당 파일의 아이노드 객체와 자신의 태스크와 연관된 객체인 파일 객체와 연결. 이 때 이 관계를 조금 더 빠르게 연결하기 위한 일종의 캐시 역할을 하는 것이 디엔트리 객체.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6357937" y="2524124"/>
            <a:ext cx="1460500" cy="33337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326437" y="1365249"/>
            <a:ext cx="1539875" cy="2540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태스크 구조와 </a:t>
            </a:r>
            <a:r>
              <a:rPr lang="en-US" altLang="ko-KR"/>
              <a:t>VFS</a:t>
            </a:r>
            <a:r>
              <a:rPr lang="ko-KR" altLang="en-US"/>
              <a:t> 객체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373063" y="1317624"/>
            <a:ext cx="11112500" cy="909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사용자의 마운트 요청 -&gt; </a:t>
            </a:r>
            <a:r>
              <a:rPr lang="en-US" altLang="ko-KR"/>
              <a:t>VFS</a:t>
            </a:r>
            <a:r>
              <a:rPr lang="ko-KR" altLang="en-US"/>
              <a:t>는 </a:t>
            </a:r>
            <a:r>
              <a:rPr lang="en-US" altLang="ko-KR"/>
              <a:t>ext2</a:t>
            </a:r>
            <a:r>
              <a:rPr lang="ko-KR" altLang="en-US"/>
              <a:t>의 마운트 함수를 호출하면서 인자로 빈 슈퍼 블록 객체를 하나 넘긴다. -&gt; </a:t>
            </a:r>
            <a:r>
              <a:rPr lang="en-US" altLang="ko-KR"/>
              <a:t>ext2</a:t>
            </a:r>
            <a:r>
              <a:rPr lang="ko-KR" altLang="en-US"/>
              <a:t>는 자체적으로 구현한 파일시스템 내부 함수를 이용하여, 파티션 앞부분에 기록해 두었던 슈퍼 블록 구조체를 읽은 뒤 이를 바탕으로 </a:t>
            </a:r>
            <a:r>
              <a:rPr lang="en-US" altLang="ko-KR"/>
              <a:t>VFS</a:t>
            </a:r>
            <a:r>
              <a:rPr lang="ko-KR" altLang="en-US"/>
              <a:t>가 넘긴 슈퍼 블록 객체의 내용을 채워서 리턴. 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20688" y="2492375"/>
            <a:ext cx="10906124" cy="1182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사용자 </a:t>
            </a:r>
            <a:r>
              <a:rPr lang="en-US" altLang="ko-KR"/>
              <a:t>sys_open(</a:t>
            </a:r>
            <a:r>
              <a:rPr lang="ko-KR" altLang="en-US"/>
              <a:t>파일 이름)</a:t>
            </a:r>
            <a:r>
              <a:rPr lang="en-US" altLang="ko-KR"/>
              <a:t> </a:t>
            </a:r>
            <a:r>
              <a:rPr lang="ko-KR" altLang="en-US"/>
              <a:t>시스템 콜 호출 -&gt; </a:t>
            </a:r>
            <a:r>
              <a:rPr lang="en-US" altLang="ko-KR"/>
              <a:t>VFS</a:t>
            </a:r>
            <a:r>
              <a:rPr lang="ko-KR" altLang="en-US"/>
              <a:t>는 빈 아이노드 객체를 인자로 하여 </a:t>
            </a:r>
            <a:r>
              <a:rPr lang="en-US" altLang="ko-KR"/>
              <a:t>ext2</a:t>
            </a:r>
            <a:r>
              <a:rPr lang="ko-KR" altLang="en-US"/>
              <a:t> 내부의 </a:t>
            </a:r>
            <a:r>
              <a:rPr lang="en-US" altLang="ko-KR"/>
              <a:t>open</a:t>
            </a:r>
            <a:r>
              <a:rPr lang="ko-KR" altLang="en-US"/>
              <a:t> 함수 호출. -&gt; </a:t>
            </a:r>
            <a:r>
              <a:rPr lang="en-US" altLang="ko-KR"/>
              <a:t>ext2</a:t>
            </a:r>
            <a:r>
              <a:rPr lang="ko-KR" altLang="en-US"/>
              <a:t>는 자체적으로 구현한 파일시스템 내부 함수를 이용해, 필요한 정보를 아이노드 객체에 채워서 리턴. -&gt; </a:t>
            </a:r>
            <a:r>
              <a:rPr lang="en-US" altLang="ko-KR"/>
              <a:t>VFS</a:t>
            </a:r>
            <a:r>
              <a:rPr lang="ko-KR" altLang="en-US"/>
              <a:t>는 이 아이노드 객체를 디엔트리 객체에 연결시켜서 사용자의 테스크 구조와 연결. 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57950" y="3600538"/>
            <a:ext cx="3975101" cy="27604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6342062" y="222249"/>
            <a:ext cx="1460500" cy="33337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20687" y="222250"/>
            <a:ext cx="10906125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사용자 </a:t>
            </a:r>
            <a:r>
              <a:rPr lang="en-US" altLang="ko-KR"/>
              <a:t>sys_open(</a:t>
            </a:r>
            <a:r>
              <a:rPr lang="ko-KR" altLang="en-US"/>
              <a:t>파일 이름)</a:t>
            </a:r>
            <a:r>
              <a:rPr lang="en-US" altLang="ko-KR"/>
              <a:t> </a:t>
            </a:r>
            <a:r>
              <a:rPr lang="ko-KR" altLang="en-US"/>
              <a:t>시스템 콜 호출 -&gt; </a:t>
            </a:r>
            <a:r>
              <a:rPr lang="en-US" altLang="ko-KR"/>
              <a:t>VFS</a:t>
            </a:r>
            <a:r>
              <a:rPr lang="ko-KR" altLang="en-US"/>
              <a:t>는 빈 아이노드 객체를 인자로 하여 </a:t>
            </a:r>
            <a:r>
              <a:rPr lang="en-US" altLang="ko-KR"/>
              <a:t>ext2</a:t>
            </a:r>
            <a:r>
              <a:rPr lang="ko-KR" altLang="en-US"/>
              <a:t> 내부의 </a:t>
            </a:r>
            <a:r>
              <a:rPr lang="en-US" altLang="ko-KR"/>
              <a:t>open</a:t>
            </a:r>
            <a:r>
              <a:rPr lang="ko-KR" altLang="en-US"/>
              <a:t> 함수 호출. -&gt; </a:t>
            </a:r>
            <a:r>
              <a:rPr lang="en-US" altLang="ko-KR"/>
              <a:t>ext2</a:t>
            </a:r>
            <a:r>
              <a:rPr lang="ko-KR" altLang="en-US"/>
              <a:t>는 자체적으로 구현한 파일시스템 내부 함수를 이용해, 필요한 정보를 아이노드 객체에 채워서 리턴. -&gt; </a:t>
            </a:r>
            <a:r>
              <a:rPr lang="en-US" altLang="ko-KR"/>
              <a:t>VFS</a:t>
            </a:r>
            <a:r>
              <a:rPr lang="ko-KR" altLang="en-US"/>
              <a:t>는 이 아이노드 객체를 디엔트리 객체에 연결시켜서 사용자의 테스크 구조와 연결. 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087" y="1525586"/>
            <a:ext cx="6410325" cy="23145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562" y="4157662"/>
            <a:ext cx="5191125" cy="216217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0924" y="1266825"/>
            <a:ext cx="3486150" cy="2162175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 rot="5400000" flipH="1" flipV="1">
            <a:off x="4274346" y="1694657"/>
            <a:ext cx="3444874" cy="2849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94663" y="3429000"/>
            <a:ext cx="4067175" cy="2286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8104186" y="3714750"/>
            <a:ext cx="361950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open</a:t>
            </a:r>
            <a:r>
              <a:rPr lang="ko-KR" altLang="en-US"/>
              <a:t> 후 정수형 </a:t>
            </a:r>
            <a:r>
              <a:rPr lang="en-US" altLang="ko-KR"/>
              <a:t>fd </a:t>
            </a:r>
            <a:r>
              <a:rPr lang="ko-KR" altLang="en-US"/>
              <a:t>반환.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 </a:t>
            </a:r>
            <a:r>
              <a:rPr lang="en-US" altLang="ko-KR"/>
              <a:t>fd</a:t>
            </a:r>
            <a:r>
              <a:rPr lang="ko-KR" altLang="en-US"/>
              <a:t>가 </a:t>
            </a:r>
            <a:r>
              <a:rPr lang="en-US" altLang="ko-KR"/>
              <a:t>fd_array</a:t>
            </a:r>
            <a:r>
              <a:rPr lang="ko-KR" altLang="en-US"/>
              <a:t>의 인덱스로 사용.</a:t>
            </a:r>
            <a:endParaRPr lang="ko-KR" altLang="en-US"/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175624" y="4492625"/>
          <a:ext cx="3830954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0621"/>
                <a:gridCol w="765083"/>
                <a:gridCol w="765083"/>
                <a:gridCol w="765083"/>
                <a:gridCol w="765083"/>
              </a:tblGrid>
              <a:tr h="304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fd[0]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fd[1]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fd[2]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fd[3]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...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17" name=""/>
          <p:cNvCxnSpPr/>
          <p:nvPr/>
        </p:nvCxnSpPr>
        <p:spPr>
          <a:xfrm rot="10800000" flipV="1">
            <a:off x="7421562" y="4857760"/>
            <a:ext cx="1127125" cy="57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5400000">
            <a:off x="8772534" y="4849815"/>
            <a:ext cx="673087" cy="581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6" idx="2"/>
          </p:cNvCxnSpPr>
          <p:nvPr/>
        </p:nvCxnSpPr>
        <p:spPr>
          <a:xfrm rot="16200000" flipH="1">
            <a:off x="9837102" y="5114290"/>
            <a:ext cx="600710" cy="9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 flipH="1">
            <a:off x="10717220" y="4962533"/>
            <a:ext cx="736589" cy="387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6929438" y="5445124"/>
            <a:ext cx="809626" cy="4603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파일 객체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334374" y="5470524"/>
            <a:ext cx="809626" cy="4603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객체</a:t>
            </a: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9875838" y="5470524"/>
            <a:ext cx="809626" cy="4603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객체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11145838" y="5534024"/>
            <a:ext cx="809626" cy="4603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객체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8723312" y="6016624"/>
            <a:ext cx="3238500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파일 객체 (</a:t>
            </a:r>
            <a:r>
              <a:rPr lang="en-US" altLang="ko-KR"/>
              <a:t>aka </a:t>
            </a:r>
            <a:r>
              <a:rPr lang="ko-KR" altLang="en-US"/>
              <a:t>파일 테이블)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293687" y="206375"/>
            <a:ext cx="809626" cy="4603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파일 객체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962" y="704849"/>
            <a:ext cx="5343821" cy="5867400"/>
          </a:xfrm>
          <a:prstGeom prst="rect">
            <a:avLst/>
          </a:prstGeom>
        </p:spPr>
      </p:pic>
      <p:cxnSp>
        <p:nvCxnSpPr>
          <p:cNvPr id="5" name=""/>
          <p:cNvCxnSpPr/>
          <p:nvPr/>
        </p:nvCxnSpPr>
        <p:spPr>
          <a:xfrm flipV="1">
            <a:off x="3706813" y="571499"/>
            <a:ext cx="3079749" cy="107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9748" y="433412"/>
            <a:ext cx="5318123" cy="3949488"/>
          </a:xfrm>
          <a:prstGeom prst="rect">
            <a:avLst/>
          </a:prstGeom>
        </p:spPr>
      </p:pic>
      <p:cxnSp>
        <p:nvCxnSpPr>
          <p:cNvPr id="7" name=""/>
          <p:cNvCxnSpPr>
            <a:stCxn id="8" idx="1"/>
          </p:cNvCxnSpPr>
          <p:nvPr/>
        </p:nvCxnSpPr>
        <p:spPr>
          <a:xfrm rot="10800000">
            <a:off x="3103562" y="3667125"/>
            <a:ext cx="396876" cy="3705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3500438" y="3857624"/>
            <a:ext cx="1746250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offset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9" name=""/>
          <p:cNvCxnSpPr/>
          <p:nvPr/>
        </p:nvCxnSpPr>
        <p:spPr>
          <a:xfrm rot="16200000" flipV="1">
            <a:off x="3635374" y="1992312"/>
            <a:ext cx="666750" cy="619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4214813" y="2412999"/>
            <a:ext cx="2174875" cy="1461771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파일 유형에 따른 함수 포인터들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파일시스템 유형에 따른 함수 포인터들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27901" y="4411661"/>
            <a:ext cx="2139947" cy="18759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89800" y="4900612"/>
            <a:ext cx="3359150" cy="1219307"/>
          </a:xfrm>
          <a:prstGeom prst="rect">
            <a:avLst/>
          </a:prstGeom>
        </p:spPr>
      </p:pic>
      <p:cxnSp>
        <p:nvCxnSpPr>
          <p:cNvPr id="13" name=""/>
          <p:cNvCxnSpPr/>
          <p:nvPr/>
        </p:nvCxnSpPr>
        <p:spPr>
          <a:xfrm rot="10800000">
            <a:off x="9685335" y="708023"/>
            <a:ext cx="466728" cy="698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10120314" y="476249"/>
            <a:ext cx="1936749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파일 속성 및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 접근 권한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"/>
          <p:cNvCxnSpPr/>
          <p:nvPr/>
        </p:nvCxnSpPr>
        <p:spPr>
          <a:xfrm rot="10800000" flipV="1">
            <a:off x="9653590" y="2936874"/>
            <a:ext cx="625472" cy="492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10231437" y="2524124"/>
            <a:ext cx="914400" cy="6362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inode </a:t>
            </a:r>
            <a:r>
              <a: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번호</a:t>
            </a:r>
            <a:endParaRPr xmlns:mc="http://schemas.openxmlformats.org/markup-compatibility/2006" xmlns:hp="http://schemas.haansoft.com/office/presentation/8.0" lang="ko-KR" altLang="en-US" sz="1800" b="0" i="0" kern="1200" spc="5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0145712" y="4073522"/>
            <a:ext cx="914400" cy="363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1800" b="0" i="0" kern="1200" spc="5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size</a:t>
            </a:r>
            <a:endParaRPr xmlns:mc="http://schemas.openxmlformats.org/markup-compatibility/2006" xmlns:hp="http://schemas.haansoft.com/office/presentation/8.0" lang="en-US" altLang="ko-KR" sz="1800" b="0" i="0" kern="1200" spc="5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" name=""/>
          <p:cNvCxnSpPr>
            <a:stCxn id="18" idx="1"/>
          </p:cNvCxnSpPr>
          <p:nvPr/>
        </p:nvCxnSpPr>
        <p:spPr>
          <a:xfrm rot="10800000" flipV="1">
            <a:off x="9440864" y="4255134"/>
            <a:ext cx="704847" cy="278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0800000" flipV="1">
            <a:off x="9926640" y="4984750"/>
            <a:ext cx="638171" cy="19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10520363" y="4765672"/>
            <a:ext cx="914400" cy="642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800" b="0" i="0" kern="1200" spc="5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디스크 파티션</a:t>
            </a:r>
            <a:endParaRPr xmlns:mc="http://schemas.openxmlformats.org/markup-compatibility/2006" xmlns:hp="http://schemas.haansoft.com/office/presentation/8.0" lang="ko-KR" altLang="en-US" sz="1800" b="0" i="0" kern="1200" spc="5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2" name=""/>
          <p:cNvCxnSpPr/>
          <p:nvPr/>
        </p:nvCxnSpPr>
        <p:spPr>
          <a:xfrm flipV="1">
            <a:off x="6246812" y="2206624"/>
            <a:ext cx="1143000" cy="1031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6673850" cy="6270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모든 객체는 파일로 접근,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다양한 파일시스템 지원  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9700" y="0"/>
            <a:ext cx="5880100" cy="48462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1600" y="936624"/>
            <a:ext cx="5876926" cy="48703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68312" y="1269999"/>
            <a:ext cx="33337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사용자 프로그램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{... </a:t>
            </a:r>
            <a:r>
              <a:rPr lang="en-US" altLang="ko-KR"/>
              <a:t>open(</a:t>
            </a:r>
            <a:r>
              <a:rPr lang="ko-KR" altLang="en-US"/>
              <a:t> 파일이름 ) ...} 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801687" y="2016124"/>
            <a:ext cx="1365250" cy="412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task_struct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827087" y="2771774"/>
            <a:ext cx="1365250" cy="412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File 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842962" y="3619500"/>
            <a:ext cx="1365250" cy="412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inode 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85812" y="4429123"/>
            <a:ext cx="2555875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파일시스템</a:t>
            </a:r>
            <a:endParaRPr lang="ko-KR" altLang="en-US"/>
          </a:p>
        </p:txBody>
      </p:sp>
      <p:cxnSp>
        <p:nvCxnSpPr>
          <p:cNvPr id="15" name=""/>
          <p:cNvCxnSpPr>
            <a:endCxn id="10" idx="1"/>
          </p:cNvCxnSpPr>
          <p:nvPr/>
        </p:nvCxnSpPr>
        <p:spPr>
          <a:xfrm rot="16200000" flipV="1">
            <a:off x="1338262" y="4219574"/>
            <a:ext cx="396875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0" idx="3"/>
            <a:endCxn id="9" idx="1"/>
          </p:cNvCxnSpPr>
          <p:nvPr/>
        </p:nvCxnSpPr>
        <p:spPr>
          <a:xfrm rot="16200000" flipV="1">
            <a:off x="1300162" y="3394074"/>
            <a:ext cx="43497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8" idx="1"/>
            <a:endCxn id="9" idx="3"/>
          </p:cNvCxnSpPr>
          <p:nvPr/>
        </p:nvCxnSpPr>
        <p:spPr>
          <a:xfrm rot="16200000" flipH="1">
            <a:off x="1325562" y="2587624"/>
            <a:ext cx="3429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2555875" y="2508249"/>
            <a:ext cx="2016124" cy="354012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2698749" y="2583180"/>
            <a:ext cx="1635126" cy="33870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f_op</a:t>
            </a:r>
            <a:r>
              <a:rPr lang="ko-KR" altLang="en-US"/>
              <a:t> 변수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초기화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(파일 유형에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맞는 연산들)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open()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read()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write()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lseek()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..</a:t>
            </a:r>
            <a:endParaRPr lang="en-US" altLang="ko-KR"/>
          </a:p>
        </p:txBody>
      </p:sp>
      <p:cxnSp>
        <p:nvCxnSpPr>
          <p:cNvPr id="20" name=""/>
          <p:cNvCxnSpPr>
            <a:stCxn id="9" idx="0"/>
          </p:cNvCxnSpPr>
          <p:nvPr/>
        </p:nvCxnSpPr>
        <p:spPr>
          <a:xfrm flipV="1">
            <a:off x="2192337" y="2778125"/>
            <a:ext cx="403225" cy="20002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3817937" y="4079874"/>
            <a:ext cx="158750" cy="1682749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22" name=""/>
          <p:cNvCxnSpPr/>
          <p:nvPr/>
        </p:nvCxnSpPr>
        <p:spPr>
          <a:xfrm flipV="1">
            <a:off x="4071938" y="4000500"/>
            <a:ext cx="857249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4865687" y="3635374"/>
            <a:ext cx="2508250" cy="639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ext2</a:t>
            </a:r>
            <a:r>
              <a:rPr lang="ko-KR" altLang="en-US"/>
              <a:t> 파일시스템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함수 포인터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992938" y="1904999"/>
            <a:ext cx="4365624" cy="4198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사용자는 </a:t>
            </a:r>
            <a:r>
              <a:rPr lang="en-US" altLang="ko-KR"/>
              <a:t>open()</a:t>
            </a:r>
            <a:r>
              <a:rPr lang="ko-KR" altLang="en-US"/>
              <a:t>이라는 하나의 함수를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사용하지만, 파일의 종류와 파일 시스템에 ᄄᆞ라 서로 다른 함수가 호출되는 것.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이후 </a:t>
            </a:r>
            <a:r>
              <a:rPr lang="en-US" altLang="ko-KR"/>
              <a:t>open()</a:t>
            </a:r>
            <a:r>
              <a:rPr lang="ko-KR" altLang="en-US"/>
              <a:t>함수는 </a:t>
            </a:r>
            <a:r>
              <a:rPr lang="en-US" altLang="ko-KR"/>
              <a:t>ext2</a:t>
            </a:r>
            <a:r>
              <a:rPr lang="ko-KR" altLang="en-US"/>
              <a:t>가 제공하는 </a:t>
            </a:r>
            <a:r>
              <a:rPr lang="en-US" altLang="ko-KR"/>
              <a:t>open</a:t>
            </a:r>
            <a:r>
              <a:rPr lang="ko-KR" altLang="en-US"/>
              <a:t> 함수를 호출한다.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파이프의 경우 </a:t>
            </a:r>
            <a:r>
              <a:rPr lang="en-US" altLang="ko-KR"/>
              <a:t>fifo_open()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블록 장치 파일인 경우 </a:t>
            </a:r>
            <a:r>
              <a:rPr lang="en-US" altLang="ko-KR"/>
              <a:t>blkdev_open()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장치 파일인 경우 </a:t>
            </a:r>
            <a:r>
              <a:rPr lang="en-US" altLang="ko-KR"/>
              <a:t>chrdev_open()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특정 파일에 고유한 </a:t>
            </a:r>
            <a:r>
              <a:rPr lang="en-US" altLang="ko-KR"/>
              <a:t>open</a:t>
            </a:r>
            <a:r>
              <a:rPr lang="ko-KR" altLang="en-US"/>
              <a:t> 함수ᄁᆞ지 호출하고 나면 사용자 수준의 </a:t>
            </a:r>
            <a:r>
              <a:rPr lang="en-US" altLang="ko-KR"/>
              <a:t>open()</a:t>
            </a:r>
            <a:r>
              <a:rPr lang="ko-KR" altLang="en-US"/>
              <a:t> 함수는 </a:t>
            </a:r>
            <a:r>
              <a:rPr lang="en-US" altLang="ko-KR"/>
              <a:t>fd</a:t>
            </a:r>
            <a:r>
              <a:rPr lang="ko-KR" altLang="en-US"/>
              <a:t>의 한 항을 할당. 이 항이 생성된 파일 객체를 가리키도록 설정. 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072312" y="523874"/>
            <a:ext cx="3032126" cy="312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>
                <a:solidFill>
                  <a:srgbClr val="ff0000"/>
                </a:solidFill>
              </a:rPr>
              <a:t>각 파일에 고유한 연산 등록</a:t>
            </a:r>
            <a:endParaRPr lang="ko-KR" altLang="en-US" sz="1500">
              <a:solidFill>
                <a:srgbClr val="ff0000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145337" y="1438274"/>
            <a:ext cx="3683002" cy="3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solidFill>
                  <a:srgbClr val="0000ff"/>
                </a:solidFill>
              </a:rPr>
              <a:t>각 파일시스템에 고유한 연산 등록</a:t>
            </a:r>
            <a:endParaRPr lang="ko-KR" altLang="en-US" sz="15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388937" y="317499"/>
            <a:ext cx="3333750" cy="64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사용자 프로그램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{... </a:t>
            </a:r>
            <a:r>
              <a:rPr lang="en-US" altLang="ko-KR"/>
              <a:t>read( fd</a:t>
            </a:r>
            <a:r>
              <a:rPr lang="ko-KR" altLang="en-US"/>
              <a:t> ) ...} </a:t>
            </a:r>
            <a:endParaRPr lang="ko-KR" altLang="en-US"/>
          </a:p>
        </p:txBody>
      </p:sp>
      <p:cxnSp>
        <p:nvCxnSpPr>
          <p:cNvPr id="4" name=""/>
          <p:cNvCxnSpPr/>
          <p:nvPr/>
        </p:nvCxnSpPr>
        <p:spPr>
          <a:xfrm rot="16200000" flipH="1">
            <a:off x="1095375" y="1182687"/>
            <a:ext cx="571500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/>
          <p:nvPr/>
        </p:nvSpPr>
        <p:spPr>
          <a:xfrm>
            <a:off x="842962" y="2374899"/>
            <a:ext cx="1365250" cy="412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File 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833437" y="1571624"/>
            <a:ext cx="1365250" cy="412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task_struct</a:t>
            </a:r>
            <a:endParaRPr lang="en-US" altLang="ko-KR"/>
          </a:p>
        </p:txBody>
      </p:sp>
      <p:cxnSp>
        <p:nvCxnSpPr>
          <p:cNvPr id="7" name=""/>
          <p:cNvCxnSpPr>
            <a:endCxn id="5" idx="3"/>
          </p:cNvCxnSpPr>
          <p:nvPr/>
        </p:nvCxnSpPr>
        <p:spPr>
          <a:xfrm rot="16200000" flipH="1">
            <a:off x="1333500" y="2182812"/>
            <a:ext cx="311150" cy="7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2373312" y="2016125"/>
            <a:ext cx="968374" cy="14128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f_op)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read()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2516187" y="349250"/>
            <a:ext cx="3127375" cy="639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파이프나 장치 파일이 아닌 정규파일의 예</a:t>
            </a:r>
            <a:endParaRPr lang="ko-KR" altLang="en-US"/>
          </a:p>
        </p:txBody>
      </p:sp>
      <p:cxnSp>
        <p:nvCxnSpPr>
          <p:cNvPr id="10" name=""/>
          <p:cNvCxnSpPr>
            <a:stCxn id="8" idx="0"/>
          </p:cNvCxnSpPr>
          <p:nvPr/>
        </p:nvCxnSpPr>
        <p:spPr>
          <a:xfrm flipV="1">
            <a:off x="3341687" y="2603499"/>
            <a:ext cx="809625" cy="119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4230688" y="2397124"/>
            <a:ext cx="3571875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generic_file_read_iter()</a:t>
            </a:r>
            <a:endParaRPr lang="en-US" altLang="ko-KR"/>
          </a:p>
        </p:txBody>
      </p:sp>
      <p:cxnSp>
        <p:nvCxnSpPr>
          <p:cNvPr id="12" name=""/>
          <p:cNvCxnSpPr/>
          <p:nvPr/>
        </p:nvCxnSpPr>
        <p:spPr>
          <a:xfrm flipV="1">
            <a:off x="6691313" y="1714499"/>
            <a:ext cx="1460499" cy="87312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8231186" y="333374"/>
            <a:ext cx="3444875" cy="21590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페이지 캐시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check</a:t>
            </a:r>
            <a:endParaRPr lang="en-US" altLang="ko-KR"/>
          </a:p>
        </p:txBody>
      </p:sp>
      <p:cxnSp>
        <p:nvCxnSpPr>
          <p:cNvPr id="15" name=""/>
          <p:cNvCxnSpPr>
            <a:stCxn id="11" idx="2"/>
          </p:cNvCxnSpPr>
          <p:nvPr/>
        </p:nvCxnSpPr>
        <p:spPr>
          <a:xfrm rot="5400000">
            <a:off x="5432266" y="3320891"/>
            <a:ext cx="1144904" cy="2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4976812" y="3245802"/>
            <a:ext cx="3040063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디스크로 접근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06462" y="4048124"/>
            <a:ext cx="1365250" cy="412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inode </a:t>
            </a:r>
            <a:r>
              <a:rPr lang="ko-KR" altLang="en-US"/>
              <a:t>객체</a:t>
            </a:r>
            <a:endParaRPr lang="ko-KR" altLang="en-US"/>
          </a:p>
        </p:txBody>
      </p:sp>
      <p:cxnSp>
        <p:nvCxnSpPr>
          <p:cNvPr id="18" name=""/>
          <p:cNvCxnSpPr>
            <a:stCxn id="17" idx="3"/>
            <a:endCxn id="5" idx="1"/>
          </p:cNvCxnSpPr>
          <p:nvPr/>
        </p:nvCxnSpPr>
        <p:spPr>
          <a:xfrm rot="16200000" flipV="1">
            <a:off x="927100" y="3386137"/>
            <a:ext cx="1260475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2430462" y="3930650"/>
            <a:ext cx="968374" cy="141287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(</a:t>
            </a:r>
            <a:r>
              <a:rPr lang="en-US" altLang="ko-KR"/>
              <a:t>i_op)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read()</a:t>
            </a:r>
            <a:endParaRPr lang="en-US" altLang="ko-KR"/>
          </a:p>
        </p:txBody>
      </p:sp>
      <p:cxnSp>
        <p:nvCxnSpPr>
          <p:cNvPr id="21" name=""/>
          <p:cNvCxnSpPr>
            <a:endCxn id="22" idx="1"/>
          </p:cNvCxnSpPr>
          <p:nvPr/>
        </p:nvCxnSpPr>
        <p:spPr>
          <a:xfrm flipV="1">
            <a:off x="3430587" y="4483734"/>
            <a:ext cx="1355724" cy="105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4786312" y="4302124"/>
            <a:ext cx="2825750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ext2_readpage() </a:t>
            </a:r>
            <a:endParaRPr lang="en-US" altLang="ko-KR"/>
          </a:p>
        </p:txBody>
      </p:sp>
      <p:cxnSp>
        <p:nvCxnSpPr>
          <p:cNvPr id="23" name=""/>
          <p:cNvCxnSpPr/>
          <p:nvPr/>
        </p:nvCxnSpPr>
        <p:spPr>
          <a:xfrm rot="16200000" flipH="1">
            <a:off x="5675311" y="4746623"/>
            <a:ext cx="428627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5564187" y="5333999"/>
            <a:ext cx="3048001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디스크에 저장되어 있는 </a:t>
            </a:r>
            <a:r>
              <a:rPr lang="en-US" altLang="ko-KR"/>
              <a:t>ext2</a:t>
            </a:r>
            <a:r>
              <a:rPr lang="ko-KR" altLang="en-US"/>
              <a:t>의 </a:t>
            </a:r>
            <a:r>
              <a:rPr lang="en-US" altLang="ko-KR"/>
              <a:t>inode</a:t>
            </a:r>
            <a:r>
              <a:rPr lang="ko-KR" altLang="en-US"/>
              <a:t> 구조를 이용해 데이터를 디스크에서 </a:t>
            </a:r>
            <a:r>
              <a:rPr lang="en-US" altLang="ko-KR"/>
              <a:t>read   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6075" y="253998"/>
            <a:ext cx="6673850" cy="6270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파티션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(실린더 그룹)</a:t>
            </a:r>
            <a:endParaRPr lang="ko-KR" altLang="en-US"/>
          </a:p>
        </p:txBody>
      </p:sp>
      <p:sp>
        <p:nvSpPr>
          <p:cNvPr id="3" name=""/>
          <p:cNvSpPr/>
          <p:nvPr/>
        </p:nvSpPr>
        <p:spPr>
          <a:xfrm>
            <a:off x="1500187" y="571499"/>
            <a:ext cx="9175751" cy="493712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"/>
          <p:cNvCxnSpPr/>
          <p:nvPr/>
        </p:nvCxnSpPr>
        <p:spPr>
          <a:xfrm rot="16200000" flipH="1">
            <a:off x="-206375" y="4643437"/>
            <a:ext cx="3429002" cy="1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/>
          <p:cNvCxnSpPr/>
          <p:nvPr/>
        </p:nvCxnSpPr>
        <p:spPr>
          <a:xfrm rot="16200000" flipH="1">
            <a:off x="8994774" y="4668837"/>
            <a:ext cx="3429002" cy="1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 flipV="1">
            <a:off x="2817812" y="4921250"/>
            <a:ext cx="968375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2071685" y="5460998"/>
            <a:ext cx="2159002" cy="3663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files for booting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2293938" y="1333500"/>
            <a:ext cx="7492998" cy="3397249"/>
          </a:xfrm>
          <a:prstGeom prst="ellips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10800000">
            <a:off x="6843713" y="4502154"/>
            <a:ext cx="1498599" cy="1133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8120063" y="5619750"/>
            <a:ext cx="2047874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정규 파일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143375" y="2270125"/>
            <a:ext cx="3897312" cy="1555749"/>
          </a:xfrm>
          <a:prstGeom prst="ellipse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" name=""/>
          <p:cNvCxnSpPr/>
          <p:nvPr/>
        </p:nvCxnSpPr>
        <p:spPr>
          <a:xfrm rot="10800000" flipV="1">
            <a:off x="7075488" y="1111249"/>
            <a:ext cx="2552699" cy="1751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9421812" y="730249"/>
            <a:ext cx="2127249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장치 파일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800" y="842962"/>
            <a:ext cx="5010150" cy="2028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7325" y="190499"/>
            <a:ext cx="6673850" cy="6270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디텍터리 계층 구조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8612" y="327025"/>
            <a:ext cx="3343275" cy="2667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119561" y="1365249"/>
            <a:ext cx="7889875" cy="487362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024687" y="1365249"/>
            <a:ext cx="2555875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/ (/</a:t>
            </a:r>
            <a:r>
              <a:rPr lang="en-US" altLang="ko-KR"/>
              <a:t>dev/sda1, ext4)</a:t>
            </a:r>
            <a:endParaRPr lang="en-US" altLang="ko-KR"/>
          </a:p>
        </p:txBody>
      </p:sp>
      <p:cxnSp>
        <p:nvCxnSpPr>
          <p:cNvPr id="7" name=""/>
          <p:cNvCxnSpPr/>
          <p:nvPr/>
        </p:nvCxnSpPr>
        <p:spPr>
          <a:xfrm rot="10800000" flipV="1">
            <a:off x="5119687" y="1746253"/>
            <a:ext cx="1889125" cy="714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rot="10800000" flipV="1">
            <a:off x="6230937" y="1778000"/>
            <a:ext cx="746125" cy="603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7008813" y="1777999"/>
            <a:ext cx="2333624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endCxn id="14" idx="3"/>
          </p:cNvCxnSpPr>
          <p:nvPr/>
        </p:nvCxnSpPr>
        <p:spPr>
          <a:xfrm>
            <a:off x="7008812" y="1762125"/>
            <a:ext cx="722313" cy="714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/>
          <p:nvPr/>
        </p:nvSpPr>
        <p:spPr>
          <a:xfrm>
            <a:off x="4572000" y="2412999"/>
            <a:ext cx="817562" cy="539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bin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5867400" y="2454274"/>
            <a:ext cx="817562" cy="53975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boot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6945312" y="2476499"/>
            <a:ext cx="1571625" cy="246062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6977062" y="2571749"/>
            <a:ext cx="1508124" cy="6362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     proc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(proc, proc)</a:t>
            </a: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8834438" y="2412999"/>
            <a:ext cx="2936875" cy="366712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334500" y="2476498"/>
            <a:ext cx="2039938" cy="6394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         dev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(udev, devtmpfs)</a:t>
            </a:r>
            <a:endParaRPr lang="en-US" altLang="ko-KR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232274"/>
            <a:ext cx="4953000" cy="26670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4840286"/>
            <a:ext cx="7448550" cy="257175"/>
          </a:xfrm>
          <a:prstGeom prst="rect">
            <a:avLst/>
          </a:prstGeom>
        </p:spPr>
      </p:pic>
      <p:cxnSp>
        <p:nvCxnSpPr>
          <p:cNvPr id="21" name=""/>
          <p:cNvCxnSpPr/>
          <p:nvPr/>
        </p:nvCxnSpPr>
        <p:spPr>
          <a:xfrm rot="5400000">
            <a:off x="9636130" y="3024183"/>
            <a:ext cx="952499" cy="492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5343524"/>
            <a:ext cx="7439025" cy="2667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9144000" y="3778249"/>
            <a:ext cx="1698624" cy="1603375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9144000" y="3984625"/>
            <a:ext cx="2135188" cy="642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        pts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(devpts, devpts)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3638549"/>
            <a:ext cx="4838700" cy="2476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61950" y="190499"/>
            <a:ext cx="10626726" cy="62706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Pseudo File System (</a:t>
            </a:r>
            <a:r>
              <a:rPr lang="ko-KR" altLang="en-US"/>
              <a:t>가상 파일 시스템)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96453" y="857249"/>
            <a:ext cx="11382376" cy="55606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memory-based file system,  </a:t>
            </a:r>
            <a:r>
              <a:rPr lang="ko-KR" altLang="en-US"/>
              <a:t>디스크에 존재하지 않기 때문에 가상 파일 시스템.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리눅스의 모든 객체는 파일로써 다룬다는 철학으로 모든 객체를 파일 시스템을 통해 관리 한다는 의미로 </a:t>
            </a:r>
            <a:r>
              <a:rPr lang="en-US" altLang="ko-KR"/>
              <a:t>Pseudo </a:t>
            </a:r>
            <a:r>
              <a:rPr lang="ko-KR" altLang="en-US"/>
              <a:t>파일 시스템으로 객체를 관리하고, 또 이에 따라 파일 </a:t>
            </a:r>
            <a:r>
              <a:rPr lang="en-US" altLang="ko-KR"/>
              <a:t>I/O</a:t>
            </a:r>
            <a:r>
              <a:rPr lang="ko-KR" altLang="en-US"/>
              <a:t> 시스템 콜로 범용적으로 접근하고 관리할 수 있다. 예를 들어 </a:t>
            </a:r>
            <a:r>
              <a:rPr lang="en-US" altLang="ko-KR"/>
              <a:t>/proc </a:t>
            </a:r>
            <a:r>
              <a:rPr lang="ko-KR" altLang="en-US"/>
              <a:t>하부의 프로세스 파일 객체.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In computer science, a synthetic file system or a pseudo file system is a hierarchical interface to non-file objects that appear </a:t>
            </a:r>
            <a:r>
              <a:rPr lang="ko-KR" altLang="en-US">
                <a:solidFill>
                  <a:srgbClr val="0000ff"/>
                </a:solidFill>
              </a:rPr>
              <a:t>as if they were regular files</a:t>
            </a:r>
            <a:r>
              <a:rPr lang="ko-KR" altLang="en-US"/>
              <a:t> in the tree of a disk-based or long-term-storage file system. These </a:t>
            </a:r>
            <a:r>
              <a:rPr lang="ko-KR" altLang="en-US">
                <a:solidFill>
                  <a:srgbClr val="0000ff"/>
                </a:solidFill>
              </a:rPr>
              <a:t>non-file objects may be accessed with the same system calls or utility programs as regular files and directories.</a:t>
            </a:r>
            <a:r>
              <a:rPr lang="ko-KR" altLang="en-US"/>
              <a:t> The common term for both regular files and the non-file objects is </a:t>
            </a:r>
            <a:r>
              <a:rPr lang="ko-KR" altLang="en-US" b="1"/>
              <a:t>node</a:t>
            </a:r>
            <a:r>
              <a:rPr lang="ko-KR" altLang="en-US"/>
              <a:t>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Clients can use such a file system to perform simple file operations on its nodes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0000ff"/>
                </a:solidFill>
              </a:rPr>
              <a:t>This is commonly known as everything is a file and is generally regarded to have originated from Unix!!</a:t>
            </a:r>
            <a:endParaRPr lang="ko-KR" altLang="en-US" sz="2000" b="1">
              <a:solidFill>
                <a:srgbClr val="0000ff"/>
              </a:solidFill>
            </a:endParaRPr>
          </a:p>
          <a:p>
            <a:pPr>
              <a:defRPr lang="ko-KR" altLang="en-US"/>
            </a:pPr>
            <a:endParaRPr lang="ko-KR" altLang="en-US" sz="2000" b="0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en-US" altLang="ko-KR" sz="1700" b="0">
                <a:solidFill>
                  <a:schemeClr val="tx1"/>
                </a:solidFill>
              </a:rPr>
              <a:t>ex) </a:t>
            </a:r>
            <a:endParaRPr lang="en-US" altLang="ko-KR" sz="1700" b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/proc filesystem : This filesystem is implemented within the kernel and publishes information about processes.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/sys filesystem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on Linux complements /proc, by providing a lot of (non-process related) detailed information about the in-kernel status to userspace.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317500"/>
            <a:ext cx="10398126" cy="201754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309562" y="2701290"/>
            <a:ext cx="11572874" cy="31546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메모리 기반 가상 파일 시스템 기술 지원. 응용 프로그램에 있어 이런 메모리 기반의 가상 파일 시스템은 여타 파일 시스템과 동일하게 보인다. 동일한 인터페이스(</a:t>
            </a:r>
            <a:r>
              <a:rPr lang="en-US" altLang="ko-KR"/>
              <a:t>open, read..)</a:t>
            </a:r>
            <a:r>
              <a:rPr lang="ko-KR" altLang="en-US"/>
              <a:t> 사용.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tmpfs</a:t>
            </a:r>
            <a:r>
              <a:rPr lang="ko-KR" altLang="en-US"/>
              <a:t> 역시 이러한 가상 파일시스템의 한 종류. 차이가 있다면 메모리를 사용할 뿐 아니라 메모리가 모두 소진된 경우 스왑 영역도 사용한다.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 sz="2500" b="1"/>
              <a:t>$ mount -t tmpfs mytmpfs /TMPmmt </a:t>
            </a:r>
            <a:endParaRPr lang="en-US" altLang="ko-KR" sz="2500" b="1"/>
          </a:p>
          <a:p>
            <a:pPr>
              <a:defRPr lang="ko-KR" altLang="en-US"/>
            </a:pPr>
            <a:r>
              <a:rPr lang="en-US" altLang="ko-KR" sz="2500" b="1"/>
              <a:t>                         </a:t>
            </a:r>
            <a:r>
              <a:rPr lang="en-US" altLang="ko-KR" sz="1800" b="0"/>
              <a:t>(</a:t>
            </a:r>
            <a:r>
              <a:rPr lang="ko-KR" altLang="en-US" sz="1800" b="0"/>
              <a:t>파일 시스템 명) (마운트 포인트)</a:t>
            </a:r>
            <a:endParaRPr lang="ko-KR" altLang="en-US" sz="1800" b="0"/>
          </a:p>
          <a:p>
            <a:pPr>
              <a:defRPr lang="ko-KR" altLang="en-US"/>
            </a:pPr>
            <a:endParaRPr lang="en-US" altLang="ko-KR" sz="2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Device Files in /dev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066800"/>
            <a:ext cx="10515600" cy="44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장치 파일들은 </a:t>
            </a:r>
            <a:r>
              <a:rPr lang="en-US" altLang="ko-KR"/>
              <a:t>/dev</a:t>
            </a:r>
            <a:r>
              <a:rPr lang="ko-KR" altLang="en-US"/>
              <a:t> 디렉토리에 존재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/>
              <a:t>장치 파일의 </a:t>
            </a:r>
            <a:r>
              <a:rPr lang="en-US" altLang="ko-KR"/>
              <a:t>2</a:t>
            </a:r>
            <a:r>
              <a:rPr lang="ko-KR" altLang="en-US"/>
              <a:t>가지 타입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문자 단위로 데이터를 처리하는 문자 장치 </a:t>
            </a:r>
            <a:r>
              <a:rPr lang="en-US" altLang="ko-KR"/>
              <a:t>– </a:t>
            </a:r>
            <a:r>
              <a:rPr lang="ko-KR" altLang="en-US"/>
              <a:t>키보드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</a:t>
            </a:r>
            <a:r>
              <a:rPr lang="ko-KR" altLang="en-US"/>
              <a:t>블록 단위로 데이터를 처리하는 블록 장치 </a:t>
            </a:r>
            <a:r>
              <a:rPr lang="en-US" altLang="ko-KR"/>
              <a:t>– </a:t>
            </a:r>
            <a:r>
              <a:rPr lang="ko-KR" altLang="en-US"/>
              <a:t>하드 디스크</a:t>
            </a:r>
            <a:r>
              <a:rPr lang="en-US" altLang="ko-KR"/>
              <a:t>, </a:t>
            </a:r>
            <a:r>
              <a:rPr lang="ko-KR" altLang="en-US"/>
              <a:t>램 디스크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4137" y="1623401"/>
            <a:ext cx="7841660" cy="7773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4137" y="2373892"/>
            <a:ext cx="7841660" cy="579170"/>
          </a:xfrm>
          <a:prstGeom prst="rect">
            <a:avLst/>
          </a:prstGeom>
        </p:spPr>
      </p:pic>
      <p:sp>
        <p:nvSpPr>
          <p:cNvPr id="14" name="L 도형 13"/>
          <p:cNvSpPr/>
          <p:nvPr/>
        </p:nvSpPr>
        <p:spPr>
          <a:xfrm rot="19017114">
            <a:off x="1392272" y="4191212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L 도형 14"/>
          <p:cNvSpPr/>
          <p:nvPr/>
        </p:nvSpPr>
        <p:spPr>
          <a:xfrm rot="19017114">
            <a:off x="1392272" y="499527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8413749" y="1158874"/>
            <a:ext cx="730251" cy="7778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4950" y="269874"/>
            <a:ext cx="6673850" cy="62706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sda</a:t>
            </a:r>
            <a:r>
              <a:rPr lang="ko-KR" altLang="en-US"/>
              <a:t> 파티션 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6899" y="463550"/>
            <a:ext cx="4838700" cy="24765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175" y="1068387"/>
            <a:ext cx="5105400" cy="18002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548686" y="1079499"/>
            <a:ext cx="2651126" cy="823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800" b="1"/>
              <a:t>/</a:t>
            </a:r>
            <a:endParaRPr lang="en-US" altLang="ko-KR" sz="4800" b="1"/>
          </a:p>
        </p:txBody>
      </p:sp>
      <p:sp>
        <p:nvSpPr>
          <p:cNvPr id="10" name=""/>
          <p:cNvSpPr/>
          <p:nvPr/>
        </p:nvSpPr>
        <p:spPr>
          <a:xfrm>
            <a:off x="6850061" y="3429000"/>
            <a:ext cx="3984625" cy="230187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000"/>
              <a:t>sda</a:t>
            </a:r>
            <a:endParaRPr lang="en-US" altLang="ko-KR" sz="4000"/>
          </a:p>
        </p:txBody>
      </p:sp>
      <p:cxnSp>
        <p:nvCxnSpPr>
          <p:cNvPr id="11" name=""/>
          <p:cNvCxnSpPr/>
          <p:nvPr/>
        </p:nvCxnSpPr>
        <p:spPr>
          <a:xfrm rot="5400000">
            <a:off x="6778625" y="2039937"/>
            <a:ext cx="1698624" cy="155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>
            <a:off x="9108282" y="1988343"/>
            <a:ext cx="1762124" cy="169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8413749" y="1158874"/>
            <a:ext cx="730251" cy="7778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4950" y="269874"/>
            <a:ext cx="6673850" cy="62706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sda</a:t>
            </a:r>
            <a:r>
              <a:rPr lang="ko-KR" altLang="en-US"/>
              <a:t> 파티션 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6899" y="463550"/>
            <a:ext cx="4838700" cy="24765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175" y="1068387"/>
            <a:ext cx="5105400" cy="18002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548686" y="1079499"/>
            <a:ext cx="2651126" cy="823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800" b="1"/>
              <a:t>/</a:t>
            </a:r>
            <a:endParaRPr lang="en-US" altLang="ko-KR" sz="4800" b="1"/>
          </a:p>
        </p:txBody>
      </p:sp>
      <p:sp>
        <p:nvSpPr>
          <p:cNvPr id="10" name=""/>
          <p:cNvSpPr/>
          <p:nvPr/>
        </p:nvSpPr>
        <p:spPr>
          <a:xfrm>
            <a:off x="6850061" y="3429000"/>
            <a:ext cx="3984625" cy="230187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000"/>
              <a:t>sda(sda1)</a:t>
            </a:r>
            <a:endParaRPr lang="en-US" altLang="ko-KR" sz="4000"/>
          </a:p>
        </p:txBody>
      </p:sp>
      <p:cxnSp>
        <p:nvCxnSpPr>
          <p:cNvPr id="11" name=""/>
          <p:cNvCxnSpPr/>
          <p:nvPr/>
        </p:nvCxnSpPr>
        <p:spPr>
          <a:xfrm rot="5400000">
            <a:off x="6778625" y="2039937"/>
            <a:ext cx="1698624" cy="155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H="1">
            <a:off x="9108282" y="1988343"/>
            <a:ext cx="1762124" cy="169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7325" y="0"/>
            <a:ext cx="6673850" cy="62706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700"/>
              <a:t>Conect new disk</a:t>
            </a:r>
            <a:endParaRPr lang="en-US" altLang="ko-KR" sz="2700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887" y="968375"/>
            <a:ext cx="2496390" cy="531812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9800" y="752474"/>
            <a:ext cx="2645760" cy="26765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42647" y="3429000"/>
            <a:ext cx="3084209" cy="318135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30071" y="349250"/>
            <a:ext cx="3227858" cy="325913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22250" y="587375"/>
            <a:ext cx="539750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3295650" y="454025"/>
            <a:ext cx="53975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082925" y="3781427"/>
            <a:ext cx="53975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7108823" y="412750"/>
            <a:ext cx="53975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④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467598" y="3946525"/>
            <a:ext cx="53975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7119937" y="3825874"/>
            <a:ext cx="914400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800" b="0" i="0" kern="1200" spc="5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⑤</a:t>
            </a:r>
            <a:endParaRPr xmlns:mc="http://schemas.openxmlformats.org/markup-compatibility/2006" xmlns:hp="http://schemas.haansoft.com/office/presentation/8.0" lang="ko-KR" altLang="en-US" sz="1800" b="0" i="0" kern="1200" spc="5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21575" y="3695700"/>
            <a:ext cx="3657600" cy="31623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074" y="738251"/>
            <a:ext cx="3863975" cy="240788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287" y="3429000"/>
            <a:ext cx="6162675" cy="17907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57187" y="238124"/>
            <a:ext cx="2603500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1) 디스크 추가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325436" y="3111500"/>
            <a:ext cx="4079876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2) 파티션 나누기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88937" y="5270500"/>
            <a:ext cx="5080000" cy="1185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n: add a new partition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d: delete a partition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l: list known partiton types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w: save, q: quit, p: print the partition table 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0888" y="320675"/>
            <a:ext cx="5118100" cy="1568612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008812" y="0"/>
            <a:ext cx="4508502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3) p(print) -&gt; </a:t>
            </a:r>
            <a:r>
              <a:rPr lang="ko-KR" altLang="en-US">
                <a:solidFill>
                  <a:srgbClr val="ff0000"/>
                </a:solidFill>
              </a:rPr>
              <a:t>현재 만들어진 파티션 없음.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72299" y="2971249"/>
            <a:ext cx="4676776" cy="3156501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92936" y="2571749"/>
            <a:ext cx="5095876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 4) l(list) -&gt; </a:t>
            </a:r>
            <a:r>
              <a:rPr lang="ko-KR" altLang="en-US"/>
              <a:t>만들 수 있는 파티션 타입(?)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1787" y="558661"/>
            <a:ext cx="3495675" cy="19887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230187" y="174624"/>
            <a:ext cx="4508500" cy="366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4) 파티션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988" y="609599"/>
            <a:ext cx="6788150" cy="200661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39711" y="3062604"/>
            <a:ext cx="4508500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5) 생성된 파티션 확인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0512" y="3429000"/>
            <a:ext cx="4752975" cy="18669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64399" y="923925"/>
            <a:ext cx="4933950" cy="250507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191375" y="347979"/>
            <a:ext cx="4508500" cy="36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6) 총 4개의 주(</a:t>
            </a:r>
            <a:r>
              <a:rPr lang="en-US" altLang="ko-KR"/>
              <a:t>primary)</a:t>
            </a:r>
            <a:r>
              <a:rPr lang="ko-KR" altLang="en-US"/>
              <a:t> 파티션 생성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865937" y="4238624"/>
            <a:ext cx="4921250" cy="2016125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" name=""/>
          <p:cNvCxnSpPr/>
          <p:nvPr/>
        </p:nvCxnSpPr>
        <p:spPr>
          <a:xfrm>
            <a:off x="9143998" y="4254499"/>
            <a:ext cx="484189" cy="4762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5400000">
            <a:off x="8887621" y="5496716"/>
            <a:ext cx="1482724" cy="15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10280646" y="4264024"/>
            <a:ext cx="601666" cy="4349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5400000">
            <a:off x="10151271" y="5474491"/>
            <a:ext cx="1482724" cy="15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7990680" y="4315617"/>
            <a:ext cx="434976" cy="4270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5400000">
            <a:off x="7690645" y="5490366"/>
            <a:ext cx="1482724" cy="15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7294562" y="5143499"/>
            <a:ext cx="1047750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sdb1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8572500" y="5168899"/>
            <a:ext cx="1047749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sdb2</a:t>
            </a: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9836151" y="5178424"/>
            <a:ext cx="1047749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sdb3</a:t>
            </a: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10972802" y="5092699"/>
            <a:ext cx="1047750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sdb4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569211"/>
            <a:ext cx="5883274" cy="2397922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7183437" y="476249"/>
            <a:ext cx="4603750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7) 파티션에 파일시스템 생성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0013" y="908049"/>
            <a:ext cx="5387975" cy="156833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8424" y="2593528"/>
            <a:ext cx="4787900" cy="16709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40487" y="4352925"/>
            <a:ext cx="4692650" cy="1691259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46088" y="5092702"/>
            <a:ext cx="2460625" cy="4108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>
                <a:solidFill>
                  <a:srgbClr val="ff0000"/>
                </a:solidFill>
              </a:rPr>
              <a:t>type: ext2</a:t>
            </a:r>
            <a:endParaRPr lang="en-US" altLang="ko-KR" sz="21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016124" y="5162550"/>
            <a:ext cx="2460626" cy="414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>
                <a:solidFill>
                  <a:srgbClr val="ff0000"/>
                </a:solidFill>
              </a:rPr>
              <a:t>type: ext3</a:t>
            </a:r>
            <a:endParaRPr lang="en-US" altLang="ko-KR" sz="2100">
              <a:solidFill>
                <a:srgbClr val="ff0000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392487" y="5206999"/>
            <a:ext cx="2460625" cy="414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100">
                <a:solidFill>
                  <a:srgbClr val="ff0000"/>
                </a:solidFill>
              </a:rPr>
              <a:t>type: ext4</a:t>
            </a:r>
            <a:endParaRPr lang="en-US" altLang="ko-KR" sz="2100">
              <a:solidFill>
                <a:srgbClr val="ff0000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9400" y="334961"/>
            <a:ext cx="3409950" cy="21907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3538" y="684211"/>
            <a:ext cx="4208462" cy="1869572"/>
          </a:xfrm>
          <a:prstGeom prst="rect">
            <a:avLst/>
          </a:prstGeom>
        </p:spPr>
      </p:pic>
      <p:cxnSp>
        <p:nvCxnSpPr>
          <p:cNvPr id="15" name=""/>
          <p:cNvCxnSpPr>
            <a:endCxn id="8" idx="0"/>
          </p:cNvCxnSpPr>
          <p:nvPr/>
        </p:nvCxnSpPr>
        <p:spPr>
          <a:xfrm rot="10800000" flipV="1">
            <a:off x="1676400" y="1381148"/>
            <a:ext cx="4808539" cy="37115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endCxn id="9" idx="0"/>
          </p:cNvCxnSpPr>
          <p:nvPr/>
        </p:nvCxnSpPr>
        <p:spPr>
          <a:xfrm rot="10800000" flipV="1">
            <a:off x="3246436" y="3079750"/>
            <a:ext cx="3159126" cy="2082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endCxn id="10" idx="0"/>
          </p:cNvCxnSpPr>
          <p:nvPr/>
        </p:nvCxnSpPr>
        <p:spPr>
          <a:xfrm rot="10800000" flipV="1">
            <a:off x="4622800" y="4603754"/>
            <a:ext cx="1830388" cy="603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65850" y="4251972"/>
            <a:ext cx="4375149" cy="1848791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167062" y="238126"/>
            <a:ext cx="769937" cy="666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000"/>
              <a:t>/</a:t>
            </a:r>
            <a:endParaRPr lang="en-US" altLang="ko-KR" sz="4000"/>
          </a:p>
        </p:txBody>
      </p:sp>
      <p:cxnSp>
        <p:nvCxnSpPr>
          <p:cNvPr id="5" name=""/>
          <p:cNvCxnSpPr>
            <a:stCxn id="4" idx="2"/>
            <a:endCxn id="6" idx="0"/>
          </p:cNvCxnSpPr>
          <p:nvPr/>
        </p:nvCxnSpPr>
        <p:spPr>
          <a:xfrm rot="10800000" flipV="1">
            <a:off x="1889125" y="904876"/>
            <a:ext cx="1662906" cy="47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/>
          <p:nvPr/>
        </p:nvSpPr>
        <p:spPr>
          <a:xfrm>
            <a:off x="1214437" y="1381124"/>
            <a:ext cx="1349374" cy="107949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938462" y="1374774"/>
            <a:ext cx="1301749" cy="825499"/>
          </a:xfrm>
          <a:prstGeom prst="rect">
            <a:avLst/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MYmmt2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2"/>
            <a:endCxn id="7" idx="0"/>
          </p:cNvCxnSpPr>
          <p:nvPr/>
        </p:nvCxnSpPr>
        <p:spPr>
          <a:xfrm rot="16200000" flipH="1">
            <a:off x="3335735" y="1121172"/>
            <a:ext cx="469898" cy="3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4" idx="2"/>
          </p:cNvCxnSpPr>
          <p:nvPr/>
        </p:nvCxnSpPr>
        <p:spPr>
          <a:xfrm>
            <a:off x="3552031" y="904876"/>
            <a:ext cx="13771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4" idx="2"/>
          </p:cNvCxnSpPr>
          <p:nvPr/>
        </p:nvCxnSpPr>
        <p:spPr>
          <a:xfrm>
            <a:off x="3552031" y="904876"/>
            <a:ext cx="2091531" cy="44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4" idx="2"/>
          </p:cNvCxnSpPr>
          <p:nvPr/>
        </p:nvCxnSpPr>
        <p:spPr>
          <a:xfrm>
            <a:off x="3552031" y="904876"/>
            <a:ext cx="28376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587374" y="3667125"/>
            <a:ext cx="3984625" cy="2301874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/>
              <a:t>sda</a:t>
            </a:r>
            <a:endParaRPr lang="en-US" altLang="ko-KR" sz="40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237" y="4587875"/>
            <a:ext cx="1092200" cy="329156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5087" y="2117725"/>
            <a:ext cx="1092200" cy="329156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498276" y="587830"/>
            <a:ext cx="2681641" cy="3407973"/>
          </a:xfrm>
          <a:custGeom>
            <a:avLst/>
            <a:gdLst>
              <a:gd name="connsiteX0" fmla="*/ 2684661 w 2681641"/>
              <a:gd name="connsiteY0" fmla="*/ -455 h 3407973"/>
              <a:gd name="connsiteX1" fmla="*/ 224036 w 2681641"/>
              <a:gd name="connsiteY1" fmla="*/ 904419 h 3407973"/>
              <a:gd name="connsiteX2" fmla="*/ 97036 w 2681641"/>
              <a:gd name="connsiteY2" fmla="*/ 3412668 h 340797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1641" h="3407973">
                <a:moveTo>
                  <a:pt x="2684661" y="-455"/>
                </a:moveTo>
                <a:cubicBezTo>
                  <a:pt x="2274556" y="150356"/>
                  <a:pt x="655307" y="335564"/>
                  <a:pt x="224036" y="904419"/>
                </a:cubicBezTo>
                <a:cubicBezTo>
                  <a:pt x="-207234" y="1473273"/>
                  <a:pt x="118202" y="2994627"/>
                  <a:pt x="97036" y="341266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3964723" y="556188"/>
            <a:ext cx="2762923" cy="3379557"/>
          </a:xfrm>
          <a:custGeom>
            <a:avLst/>
            <a:gdLst>
              <a:gd name="connsiteX0" fmla="*/ -3911 w 2762923"/>
              <a:gd name="connsiteY0" fmla="*/ -563 h 3379557"/>
              <a:gd name="connsiteX1" fmla="*/ 2758339 w 2762923"/>
              <a:gd name="connsiteY1" fmla="*/ 824936 h 3379557"/>
              <a:gd name="connsiteX2" fmla="*/ 615214 w 2762923"/>
              <a:gd name="connsiteY2" fmla="*/ 3380811 h 33795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923" h="3379557">
                <a:moveTo>
                  <a:pt x="-3911" y="-563"/>
                </a:moveTo>
                <a:cubicBezTo>
                  <a:pt x="456464" y="137019"/>
                  <a:pt x="2655151" y="261374"/>
                  <a:pt x="2758339" y="824936"/>
                </a:cubicBezTo>
                <a:cubicBezTo>
                  <a:pt x="2861526" y="1388499"/>
                  <a:pt x="972401" y="2954832"/>
                  <a:pt x="615214" y="33808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4595812" y="1333499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5287962" y="1327150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6019800" y="1327150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225" y="4236097"/>
            <a:ext cx="4375149" cy="1848791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167062" y="238126"/>
            <a:ext cx="769937" cy="666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000"/>
              <a:t>/</a:t>
            </a:r>
            <a:endParaRPr lang="en-US" altLang="ko-KR" sz="4000"/>
          </a:p>
        </p:txBody>
      </p:sp>
      <p:cxnSp>
        <p:nvCxnSpPr>
          <p:cNvPr id="5" name=""/>
          <p:cNvCxnSpPr>
            <a:stCxn id="4" idx="2"/>
            <a:endCxn id="6" idx="0"/>
          </p:cNvCxnSpPr>
          <p:nvPr/>
        </p:nvCxnSpPr>
        <p:spPr>
          <a:xfrm rot="10800000" flipV="1">
            <a:off x="1865312" y="904878"/>
            <a:ext cx="1686718" cy="47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/>
          <p:nvPr/>
        </p:nvSpPr>
        <p:spPr>
          <a:xfrm>
            <a:off x="1214437" y="1381124"/>
            <a:ext cx="1301749" cy="82549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938462" y="1374774"/>
            <a:ext cx="1301749" cy="825499"/>
          </a:xfrm>
          <a:prstGeom prst="rect">
            <a:avLst/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MYmmt2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2"/>
            <a:endCxn id="7" idx="0"/>
          </p:cNvCxnSpPr>
          <p:nvPr/>
        </p:nvCxnSpPr>
        <p:spPr>
          <a:xfrm rot="16200000" flipH="1">
            <a:off x="3335735" y="1121172"/>
            <a:ext cx="469898" cy="3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4" idx="2"/>
          </p:cNvCxnSpPr>
          <p:nvPr/>
        </p:nvCxnSpPr>
        <p:spPr>
          <a:xfrm>
            <a:off x="3552031" y="904876"/>
            <a:ext cx="13771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4" idx="2"/>
          </p:cNvCxnSpPr>
          <p:nvPr/>
        </p:nvCxnSpPr>
        <p:spPr>
          <a:xfrm>
            <a:off x="3552031" y="904876"/>
            <a:ext cx="2091531" cy="44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4" idx="2"/>
          </p:cNvCxnSpPr>
          <p:nvPr/>
        </p:nvCxnSpPr>
        <p:spPr>
          <a:xfrm>
            <a:off x="3552031" y="904876"/>
            <a:ext cx="28376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5049" y="631824"/>
            <a:ext cx="4629150" cy="70485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7326313" y="238124"/>
            <a:ext cx="4603750" cy="4235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 b="1"/>
              <a:t>mount</a:t>
            </a:r>
            <a:endParaRPr lang="en-US" altLang="ko-KR" sz="2200" b="1"/>
          </a:p>
        </p:txBody>
      </p:sp>
      <p:cxnSp>
        <p:nvCxnSpPr>
          <p:cNvPr id="16" name=""/>
          <p:cNvCxnSpPr/>
          <p:nvPr/>
        </p:nvCxnSpPr>
        <p:spPr>
          <a:xfrm rot="16200000" flipH="1">
            <a:off x="789385" y="2686447"/>
            <a:ext cx="2339974" cy="1431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1579563" y="2365374"/>
            <a:ext cx="3127375" cy="1222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72349" y="2116137"/>
            <a:ext cx="3543300" cy="18097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53299" y="2320427"/>
            <a:ext cx="3937001" cy="2618343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65437" y="4999037"/>
            <a:ext cx="619125" cy="16192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28925" y="4732338"/>
            <a:ext cx="914400" cy="219075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4595812" y="1333499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5319712" y="1343025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6096000" y="1343025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206374" y="4476749"/>
            <a:ext cx="2079625" cy="1381125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/>
              <a:t>sdad</a:t>
            </a:r>
            <a:endParaRPr lang="en-US" altLang="ko-KR" sz="4000"/>
          </a:p>
        </p:txBody>
      </p:sp>
      <p:sp>
        <p:nvSpPr>
          <p:cNvPr id="28" name=""/>
          <p:cNvSpPr/>
          <p:nvPr/>
        </p:nvSpPr>
        <p:spPr>
          <a:xfrm>
            <a:off x="214372" y="508733"/>
            <a:ext cx="2965757" cy="4091407"/>
          </a:xfrm>
          <a:custGeom>
            <a:avLst/>
            <a:gdLst>
              <a:gd name="connsiteX0" fmla="*/ 2968564 w 2965757"/>
              <a:gd name="connsiteY0" fmla="*/ -733 h 4091407"/>
              <a:gd name="connsiteX1" fmla="*/ 571439 w 2965757"/>
              <a:gd name="connsiteY1" fmla="*/ 1031141 h 4091407"/>
              <a:gd name="connsiteX2" fmla="*/ -60 w 2965757"/>
              <a:gd name="connsiteY2" fmla="*/ 4095017 h 409140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5757" h="4091407">
                <a:moveTo>
                  <a:pt x="2968564" y="-733"/>
                </a:moveTo>
                <a:cubicBezTo>
                  <a:pt x="2569043" y="171246"/>
                  <a:pt x="1066210" y="348516"/>
                  <a:pt x="571439" y="1031141"/>
                </a:cubicBezTo>
                <a:cubicBezTo>
                  <a:pt x="76669" y="1713766"/>
                  <a:pt x="95189" y="3584371"/>
                  <a:pt x="-60" y="409501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2249211" y="540106"/>
            <a:ext cx="4915971" cy="4063468"/>
          </a:xfrm>
          <a:custGeom>
            <a:avLst/>
            <a:gdLst>
              <a:gd name="connsiteX0" fmla="*/ 1711601 w 4915971"/>
              <a:gd name="connsiteY0" fmla="*/ -356 h 4063468"/>
              <a:gd name="connsiteX1" fmla="*/ 4727851 w 4915971"/>
              <a:gd name="connsiteY1" fmla="*/ 856893 h 4063468"/>
              <a:gd name="connsiteX2" fmla="*/ 4267476 w 4915971"/>
              <a:gd name="connsiteY2" fmla="*/ 3031768 h 4063468"/>
              <a:gd name="connsiteX3" fmla="*/ 1568726 w 4915971"/>
              <a:gd name="connsiteY3" fmla="*/ 3269893 h 4063468"/>
              <a:gd name="connsiteX4" fmla="*/ -2898 w 4915971"/>
              <a:gd name="connsiteY4" fmla="*/ 4063643 h 406346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5971" h="4063468">
                <a:moveTo>
                  <a:pt x="1711601" y="-356"/>
                </a:moveTo>
                <a:cubicBezTo>
                  <a:pt x="2214310" y="142518"/>
                  <a:pt x="4301872" y="351539"/>
                  <a:pt x="4727851" y="856893"/>
                </a:cubicBezTo>
                <a:cubicBezTo>
                  <a:pt x="5153829" y="1362247"/>
                  <a:pt x="4793997" y="2629601"/>
                  <a:pt x="4267476" y="3031768"/>
                </a:cubicBezTo>
                <a:cubicBezTo>
                  <a:pt x="3740955" y="3433935"/>
                  <a:pt x="2280455" y="3097914"/>
                  <a:pt x="1568726" y="3269893"/>
                </a:cubicBezTo>
                <a:cubicBezTo>
                  <a:pt x="856997" y="3441872"/>
                  <a:pt x="259039" y="3931351"/>
                  <a:pt x="-2898" y="406364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44487" y="4826000"/>
            <a:ext cx="1092200" cy="3291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40351" y="3966222"/>
            <a:ext cx="4375149" cy="1848791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167062" y="238126"/>
            <a:ext cx="769937" cy="666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000"/>
              <a:t>/</a:t>
            </a:r>
            <a:endParaRPr lang="en-US" altLang="ko-KR" sz="4000"/>
          </a:p>
        </p:txBody>
      </p:sp>
      <p:cxnSp>
        <p:nvCxnSpPr>
          <p:cNvPr id="5" name=""/>
          <p:cNvCxnSpPr>
            <a:stCxn id="4" idx="2"/>
            <a:endCxn id="6" idx="0"/>
          </p:cNvCxnSpPr>
          <p:nvPr/>
        </p:nvCxnSpPr>
        <p:spPr>
          <a:xfrm rot="10800000" flipV="1">
            <a:off x="1865312" y="904878"/>
            <a:ext cx="1686718" cy="47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/>
          <p:nvPr/>
        </p:nvSpPr>
        <p:spPr>
          <a:xfrm>
            <a:off x="1214437" y="1381124"/>
            <a:ext cx="1301749" cy="82549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938462" y="1374774"/>
            <a:ext cx="1301749" cy="825499"/>
          </a:xfrm>
          <a:prstGeom prst="rect">
            <a:avLst/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MYmmt2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2"/>
            <a:endCxn id="7" idx="0"/>
          </p:cNvCxnSpPr>
          <p:nvPr/>
        </p:nvCxnSpPr>
        <p:spPr>
          <a:xfrm rot="16200000" flipH="1">
            <a:off x="3335735" y="1121172"/>
            <a:ext cx="469898" cy="3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4" idx="2"/>
          </p:cNvCxnSpPr>
          <p:nvPr/>
        </p:nvCxnSpPr>
        <p:spPr>
          <a:xfrm>
            <a:off x="3552031" y="904876"/>
            <a:ext cx="13771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4" idx="2"/>
          </p:cNvCxnSpPr>
          <p:nvPr/>
        </p:nvCxnSpPr>
        <p:spPr>
          <a:xfrm>
            <a:off x="3552031" y="904876"/>
            <a:ext cx="2091531" cy="44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4" idx="2"/>
          </p:cNvCxnSpPr>
          <p:nvPr/>
        </p:nvCxnSpPr>
        <p:spPr>
          <a:xfrm>
            <a:off x="3552031" y="904876"/>
            <a:ext cx="28376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7326313" y="238124"/>
            <a:ext cx="4603750" cy="4235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 b="1"/>
              <a:t>unmount</a:t>
            </a:r>
            <a:endParaRPr lang="en-US" altLang="ko-KR" sz="22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4262" y="644524"/>
            <a:ext cx="3895725" cy="2667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3312" y="1665286"/>
            <a:ext cx="3381375" cy="542925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587374" y="3667125"/>
            <a:ext cx="3984625" cy="2301874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/>
              <a:t>sda</a:t>
            </a:r>
            <a:endParaRPr lang="en-US" altLang="ko-KR" sz="4000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4862" y="4365626"/>
            <a:ext cx="1092200" cy="329156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498276" y="587830"/>
            <a:ext cx="2681641" cy="3407973"/>
          </a:xfrm>
          <a:custGeom>
            <a:avLst/>
            <a:gdLst>
              <a:gd name="connsiteX0" fmla="*/ 2684661 w 2681641"/>
              <a:gd name="connsiteY0" fmla="*/ -455 h 3407973"/>
              <a:gd name="connsiteX1" fmla="*/ 224036 w 2681641"/>
              <a:gd name="connsiteY1" fmla="*/ 904419 h 3407973"/>
              <a:gd name="connsiteX2" fmla="*/ 97036 w 2681641"/>
              <a:gd name="connsiteY2" fmla="*/ 3412668 h 340797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1641" h="3407973">
                <a:moveTo>
                  <a:pt x="2684661" y="-455"/>
                </a:moveTo>
                <a:cubicBezTo>
                  <a:pt x="2274556" y="150356"/>
                  <a:pt x="655307" y="335564"/>
                  <a:pt x="224036" y="904419"/>
                </a:cubicBezTo>
                <a:cubicBezTo>
                  <a:pt x="-207234" y="1473273"/>
                  <a:pt x="118202" y="2994627"/>
                  <a:pt x="97036" y="341266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3964723" y="556188"/>
            <a:ext cx="2762923" cy="3379557"/>
          </a:xfrm>
          <a:custGeom>
            <a:avLst/>
            <a:gdLst>
              <a:gd name="connsiteX0" fmla="*/ -3911 w 2762923"/>
              <a:gd name="connsiteY0" fmla="*/ -563 h 3379557"/>
              <a:gd name="connsiteX1" fmla="*/ 2758339 w 2762923"/>
              <a:gd name="connsiteY1" fmla="*/ 824936 h 3379557"/>
              <a:gd name="connsiteX2" fmla="*/ 615214 w 2762923"/>
              <a:gd name="connsiteY2" fmla="*/ 3380811 h 337955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923" h="3379557">
                <a:moveTo>
                  <a:pt x="-3911" y="-563"/>
                </a:moveTo>
                <a:cubicBezTo>
                  <a:pt x="456464" y="137019"/>
                  <a:pt x="2655151" y="261374"/>
                  <a:pt x="2758339" y="824936"/>
                </a:cubicBezTo>
                <a:cubicBezTo>
                  <a:pt x="2861526" y="1388499"/>
                  <a:pt x="972401" y="2954832"/>
                  <a:pt x="615214" y="338081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4595812" y="1333499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5407025" y="1374774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6096000" y="1390649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38800" y="4303712"/>
            <a:ext cx="914400" cy="21907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86437" y="4633912"/>
            <a:ext cx="619125" cy="1619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5475" y="4236097"/>
            <a:ext cx="4375149" cy="1848791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3167062" y="238126"/>
            <a:ext cx="769937" cy="666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000"/>
              <a:t>/</a:t>
            </a:r>
            <a:endParaRPr lang="en-US" altLang="ko-KR" sz="4000"/>
          </a:p>
        </p:txBody>
      </p:sp>
      <p:cxnSp>
        <p:nvCxnSpPr>
          <p:cNvPr id="5" name=""/>
          <p:cNvCxnSpPr>
            <a:stCxn id="4" idx="2"/>
            <a:endCxn id="6" idx="0"/>
          </p:cNvCxnSpPr>
          <p:nvPr/>
        </p:nvCxnSpPr>
        <p:spPr>
          <a:xfrm rot="10800000" flipV="1">
            <a:off x="1865312" y="904878"/>
            <a:ext cx="1686718" cy="47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/>
          <p:nvPr/>
        </p:nvSpPr>
        <p:spPr>
          <a:xfrm>
            <a:off x="1214437" y="1381124"/>
            <a:ext cx="1301749" cy="82549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2938462" y="1374774"/>
            <a:ext cx="1301749" cy="825499"/>
          </a:xfrm>
          <a:prstGeom prst="rect">
            <a:avLst/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MYmmt2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8" name=""/>
          <p:cNvCxnSpPr>
            <a:stCxn id="4" idx="2"/>
            <a:endCxn id="7" idx="0"/>
          </p:cNvCxnSpPr>
          <p:nvPr/>
        </p:nvCxnSpPr>
        <p:spPr>
          <a:xfrm rot="16200000" flipH="1">
            <a:off x="3335735" y="1121172"/>
            <a:ext cx="469898" cy="3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4" idx="2"/>
          </p:cNvCxnSpPr>
          <p:nvPr/>
        </p:nvCxnSpPr>
        <p:spPr>
          <a:xfrm>
            <a:off x="3552031" y="904876"/>
            <a:ext cx="13771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4" idx="2"/>
          </p:cNvCxnSpPr>
          <p:nvPr/>
        </p:nvCxnSpPr>
        <p:spPr>
          <a:xfrm>
            <a:off x="3552031" y="904876"/>
            <a:ext cx="2091531" cy="44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4" idx="2"/>
          </p:cNvCxnSpPr>
          <p:nvPr/>
        </p:nvCxnSpPr>
        <p:spPr>
          <a:xfrm>
            <a:off x="3552031" y="904876"/>
            <a:ext cx="2837656" cy="46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7326313" y="238124"/>
            <a:ext cx="4603750" cy="4235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200" b="1"/>
              <a:t>mount</a:t>
            </a:r>
            <a:endParaRPr lang="en-US" altLang="ko-KR" sz="2200" b="1"/>
          </a:p>
        </p:txBody>
      </p:sp>
      <p:cxnSp>
        <p:nvCxnSpPr>
          <p:cNvPr id="16" name=""/>
          <p:cNvCxnSpPr>
            <a:stCxn id="7" idx="1"/>
          </p:cNvCxnSpPr>
          <p:nvPr/>
        </p:nvCxnSpPr>
        <p:spPr>
          <a:xfrm rot="16200000" flipH="1">
            <a:off x="1716087" y="3009899"/>
            <a:ext cx="2768601" cy="323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7" idx="3"/>
          </p:cNvCxnSpPr>
          <p:nvPr/>
        </p:nvCxnSpPr>
        <p:spPr>
          <a:xfrm rot="16200000" flipH="1">
            <a:off x="2938463" y="3089275"/>
            <a:ext cx="2705100" cy="1015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72349" y="2116137"/>
            <a:ext cx="3543300" cy="180975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84562" y="5046662"/>
            <a:ext cx="619125" cy="16192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32175" y="4779963"/>
            <a:ext cx="914400" cy="21907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58063" y="681036"/>
            <a:ext cx="4714875" cy="733425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10450" y="2324100"/>
            <a:ext cx="3810000" cy="2209800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4595812" y="1333499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5272087" y="1358899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5937250" y="1358900"/>
            <a:ext cx="603250" cy="412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587374" y="4222749"/>
            <a:ext cx="2365375" cy="1746251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4000"/>
              <a:t>sda</a:t>
            </a:r>
            <a:endParaRPr lang="en-US" altLang="ko-KR" sz="4000"/>
          </a:p>
        </p:txBody>
      </p:sp>
      <p:sp>
        <p:nvSpPr>
          <p:cNvPr id="28" name=""/>
          <p:cNvSpPr/>
          <p:nvPr/>
        </p:nvSpPr>
        <p:spPr>
          <a:xfrm>
            <a:off x="540543" y="524068"/>
            <a:ext cx="2623100" cy="3995750"/>
          </a:xfrm>
          <a:custGeom>
            <a:avLst/>
            <a:gdLst>
              <a:gd name="connsiteX0" fmla="*/ 2626519 w 2623100"/>
              <a:gd name="connsiteY0" fmla="*/ -193 h 3995750"/>
              <a:gd name="connsiteX1" fmla="*/ 245269 w 2623100"/>
              <a:gd name="connsiteY1" fmla="*/ 777681 h 3995750"/>
              <a:gd name="connsiteX2" fmla="*/ 54769 w 2623100"/>
              <a:gd name="connsiteY2" fmla="*/ 4000306 h 3995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3100" h="3995750">
                <a:moveTo>
                  <a:pt x="2626519" y="-193"/>
                </a:moveTo>
                <a:cubicBezTo>
                  <a:pt x="2229644" y="129452"/>
                  <a:pt x="673894" y="110931"/>
                  <a:pt x="245269" y="777681"/>
                </a:cubicBezTo>
                <a:cubicBezTo>
                  <a:pt x="-183355" y="1444431"/>
                  <a:pt x="86519" y="3463201"/>
                  <a:pt x="54769" y="40003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2964712" y="460949"/>
            <a:ext cx="4246309" cy="3968038"/>
          </a:xfrm>
          <a:custGeom>
            <a:avLst/>
            <a:gdLst>
              <a:gd name="connsiteX0" fmla="*/ 996100 w 4246309"/>
              <a:gd name="connsiteY0" fmla="*/ -574 h 3968038"/>
              <a:gd name="connsiteX1" fmla="*/ 4091725 w 4246309"/>
              <a:gd name="connsiteY1" fmla="*/ 951925 h 3968038"/>
              <a:gd name="connsiteX2" fmla="*/ 3583725 w 4246309"/>
              <a:gd name="connsiteY2" fmla="*/ 3333175 h 3968038"/>
              <a:gd name="connsiteX3" fmla="*/ 1885100 w 4246309"/>
              <a:gd name="connsiteY3" fmla="*/ 3491925 h 3968038"/>
              <a:gd name="connsiteX4" fmla="*/ -4024 w 4246309"/>
              <a:gd name="connsiteY4" fmla="*/ 3968175 h 39680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6309" h="3968038">
                <a:moveTo>
                  <a:pt x="996100" y="-574"/>
                </a:moveTo>
                <a:cubicBezTo>
                  <a:pt x="1512038" y="158175"/>
                  <a:pt x="3660454" y="396300"/>
                  <a:pt x="4091725" y="951925"/>
                </a:cubicBezTo>
                <a:cubicBezTo>
                  <a:pt x="4522996" y="1507550"/>
                  <a:pt x="3951496" y="2909842"/>
                  <a:pt x="3583725" y="3333175"/>
                </a:cubicBezTo>
                <a:cubicBezTo>
                  <a:pt x="3215954" y="3756509"/>
                  <a:pt x="2483058" y="3386091"/>
                  <a:pt x="1885100" y="3491925"/>
                </a:cubicBezTo>
                <a:cubicBezTo>
                  <a:pt x="1287142" y="3597758"/>
                  <a:pt x="310829" y="3888800"/>
                  <a:pt x="-4024" y="39681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Device IDs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819" y="1117600"/>
            <a:ext cx="10515600" cy="2290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Major Number – </a:t>
            </a:r>
            <a:r>
              <a:rPr lang="ko-KR" altLang="en-US"/>
              <a:t>커널에서 디바이스 드라이버를 구분하고 연결하는데 사용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   </a:t>
            </a:r>
            <a:r>
              <a:rPr lang="ko-KR" altLang="en-US"/>
              <a:t>디바이스 종류를 지칭</a:t>
            </a:r>
            <a:endParaRPr lang="ko-KR" altLang="en-US"/>
          </a:p>
          <a:p>
            <a:pPr lvl="2"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Minor</a:t>
            </a:r>
            <a:r>
              <a:rPr lang="ko-KR" altLang="en-US"/>
              <a:t> </a:t>
            </a:r>
            <a:r>
              <a:rPr lang="en-US" altLang="ko-KR"/>
              <a:t>Number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디바이스 드라이버 내에 장치를 구분하기 위해 사용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   </a:t>
            </a:r>
            <a:r>
              <a:rPr lang="ko-KR" altLang="en-US" b="0" i="0">
                <a:solidFill>
                  <a:srgbClr val="000000"/>
                </a:solidFill>
                <a:latin typeface="Ubuntu Condensed"/>
              </a:rPr>
              <a:t>같은 종류의 디바이스가 여러 개 있을 때 그 중 하나를 선택하기 위해 사용</a:t>
            </a:r>
            <a:endParaRPr lang="en-US" altLang="ko-KR"/>
          </a:p>
        </p:txBody>
      </p:sp>
      <p:sp>
        <p:nvSpPr>
          <p:cNvPr id="7" name="L 도형 6"/>
          <p:cNvSpPr/>
          <p:nvPr/>
        </p:nvSpPr>
        <p:spPr>
          <a:xfrm rot="19017114">
            <a:off x="1644869" y="1712044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8901" y="5161230"/>
            <a:ext cx="7811177" cy="5791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8901" y="3795200"/>
            <a:ext cx="7818798" cy="777307"/>
          </a:xfrm>
          <a:prstGeom prst="rect">
            <a:avLst/>
          </a:prstGeom>
        </p:spPr>
      </p:pic>
      <p:sp>
        <p:nvSpPr>
          <p:cNvPr id="13" name="L 도형 12"/>
          <p:cNvSpPr/>
          <p:nvPr/>
        </p:nvSpPr>
        <p:spPr>
          <a:xfrm rot="19017114">
            <a:off x="1644869" y="311056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4"/>
            <a:ext cx="10404475" cy="3246438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13400">
                <a:ln w="6350" cap="flat" cmpd="sng" algn="ctr">
                  <a:solidFill>
                    <a:schemeClr val="accent1"/>
                  </a:solidFill>
                  <a:prstDash val="solid"/>
                  <a:miter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THANK YOU!</a:t>
            </a:r>
            <a:endParaRPr lang="en-US" altLang="ko-KR" sz="13400">
              <a:ln w="6350" cap="flat" cmpd="sng" algn="ctr">
                <a:solidFill>
                  <a:schemeClr val="accent1"/>
                </a:solidFill>
                <a:prstDash val="solid"/>
                <a:miter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Introduction of inode 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279" y="1008366"/>
            <a:ext cx="4537513" cy="418847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flipV="1">
            <a:off x="2255520" y="748322"/>
            <a:ext cx="3771900" cy="260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255520" y="1859280"/>
            <a:ext cx="3771900" cy="8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27420" y="748323"/>
            <a:ext cx="5326380" cy="118334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inode number / file type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access permissions / timestamps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size / uid, gid / 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…</a:t>
            </a:r>
            <a:endParaRPr lang="en-US" altLang="ko-KR"/>
          </a:p>
        </p:txBody>
      </p:sp>
      <p:cxnSp>
        <p:nvCxnSpPr>
          <p:cNvPr id="29" name="직선 연결선 28"/>
          <p:cNvCxnSpPr/>
          <p:nvPr/>
        </p:nvCxnSpPr>
        <p:spPr>
          <a:xfrm>
            <a:off x="2255520" y="4064000"/>
            <a:ext cx="3840480" cy="26014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27420" y="2133600"/>
            <a:ext cx="5326380" cy="447484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12 direct block pointer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2255520" y="1859279"/>
            <a:ext cx="3771900" cy="2743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표 37"/>
          <p:cNvGraphicFramePr>
            <a:graphicFrameLocks noGrp="1"/>
          </p:cNvGraphicFramePr>
          <p:nvPr/>
        </p:nvGraphicFramePr>
        <p:xfrm>
          <a:off x="6362700" y="2504305"/>
          <a:ext cx="861060" cy="189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</a:tblGrid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5762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 sz="3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40"/>
          <p:cNvGraphicFramePr>
            <a:graphicFrameLocks noGrp="1"/>
          </p:cNvGraphicFramePr>
          <p:nvPr/>
        </p:nvGraphicFramePr>
        <p:xfrm>
          <a:off x="6362700" y="4766462"/>
          <a:ext cx="861060" cy="27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362700" y="5328048"/>
          <a:ext cx="861060" cy="27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0"/>
          <p:cNvGraphicFramePr>
            <a:graphicFrameLocks noGrp="1"/>
          </p:cNvGraphicFramePr>
          <p:nvPr/>
        </p:nvGraphicFramePr>
        <p:xfrm>
          <a:off x="6362700" y="5889634"/>
          <a:ext cx="861060" cy="27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triple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>
            <a:off x="7142480" y="4880762"/>
            <a:ext cx="49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78420" y="4696096"/>
            <a:ext cx="2586836" cy="359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 x 1024 x 4KB = 4MB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678420" y="5295224"/>
            <a:ext cx="331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 x 1024 x 1024 x 4KB = 4GB</a:t>
            </a:r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124700" y="5442348"/>
            <a:ext cx="49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678420" y="5819268"/>
            <a:ext cx="3317240" cy="636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 x 1024 x 1024 x 1024 x 4KB = 4TB</a:t>
            </a:r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124700" y="6003934"/>
            <a:ext cx="49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오른쪽 중괄호 67"/>
          <p:cNvSpPr/>
          <p:nvPr/>
        </p:nvSpPr>
        <p:spPr>
          <a:xfrm>
            <a:off x="7437120" y="2504305"/>
            <a:ext cx="345440" cy="189144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896860" y="3284818"/>
            <a:ext cx="278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 x 4KB = 48KB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Introduction of inode 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4223" y="1036323"/>
            <a:ext cx="10515600" cy="3105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inode</a:t>
            </a:r>
            <a:r>
              <a:rPr lang="ko-KR" altLang="en-US"/>
              <a:t>의 장점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 File size</a:t>
            </a:r>
            <a:r>
              <a:rPr lang="ko-KR" altLang="en-US"/>
              <a:t>가 작을 때는 </a:t>
            </a:r>
            <a:r>
              <a:rPr lang="en-US" altLang="ko-KR"/>
              <a:t>direct blocks</a:t>
            </a:r>
            <a:r>
              <a:rPr lang="ko-KR" altLang="en-US"/>
              <a:t>를 통해 빠르게 </a:t>
            </a:r>
            <a:r>
              <a:rPr lang="en-US" altLang="ko-KR"/>
              <a:t>disk block </a:t>
            </a:r>
            <a:r>
              <a:rPr lang="ko-KR" altLang="en-US"/>
              <a:t>접근 가능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 File size</a:t>
            </a:r>
            <a:r>
              <a:rPr lang="ko-KR" altLang="en-US"/>
              <a:t>가 클 때는 </a:t>
            </a:r>
            <a:r>
              <a:rPr lang="en-US" altLang="ko-KR"/>
              <a:t>indirect block, </a:t>
            </a:r>
            <a:r>
              <a:rPr lang="ko-KR" altLang="en-US"/>
              <a:t>즉 </a:t>
            </a:r>
            <a:r>
              <a:rPr lang="en-US" altLang="ko-KR"/>
              <a:t>index block</a:t>
            </a:r>
            <a:r>
              <a:rPr lang="ko-KR" altLang="en-US"/>
              <a:t>을 사용하여 커버 가능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inode size</a:t>
            </a: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  </a:t>
            </a:r>
            <a:r>
              <a:rPr lang="en-US" altLang="ko-KR"/>
              <a:t>	 inode</a:t>
            </a:r>
            <a:r>
              <a:rPr lang="ko-KR" altLang="en-US"/>
              <a:t>의 기본 크기는 약 </a:t>
            </a:r>
            <a:r>
              <a:rPr lang="en-US" altLang="ko-KR"/>
              <a:t>256B</a:t>
            </a:r>
            <a:endParaRPr lang="ko-KR" altLang="en-US"/>
          </a:p>
        </p:txBody>
      </p:sp>
      <p:sp>
        <p:nvSpPr>
          <p:cNvPr id="8" name="L 도형 7"/>
          <p:cNvSpPr/>
          <p:nvPr/>
        </p:nvSpPr>
        <p:spPr>
          <a:xfrm rot="19017114">
            <a:off x="1461989" y="169411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L 도형 8"/>
          <p:cNvSpPr/>
          <p:nvPr/>
        </p:nvSpPr>
        <p:spPr>
          <a:xfrm rot="19017114">
            <a:off x="1461988" y="225657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L 도형 9"/>
          <p:cNvSpPr/>
          <p:nvPr/>
        </p:nvSpPr>
        <p:spPr>
          <a:xfrm rot="19017114">
            <a:off x="1461987" y="390064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850818" y="1585819"/>
          <a:ext cx="10515601" cy="151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802"/>
                <a:gridCol w="932155"/>
                <a:gridCol w="852257"/>
                <a:gridCol w="2610036"/>
                <a:gridCol w="5290351"/>
              </a:tblGrid>
              <a:tr h="1517448"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Super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inode bitmap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Data block bitmap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inode table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 blocks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873359"/>
            <a:ext cx="10515601" cy="558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Layout of a file system(Unix File System)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Super block – </a:t>
            </a:r>
            <a:r>
              <a:rPr lang="ko-KR" altLang="en-US"/>
              <a:t>파일 시스템에 대한 정보를 담고 있는 블록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	 </a:t>
            </a:r>
            <a:r>
              <a:rPr lang="ko-KR" altLang="en-US"/>
              <a:t>파일 시스템 내의 총 블록 수</a:t>
            </a:r>
            <a:r>
              <a:rPr lang="en-US" altLang="ko-KR"/>
              <a:t>, </a:t>
            </a:r>
            <a:r>
              <a:rPr lang="ko-KR" altLang="en-US"/>
              <a:t>블록의 크기 등을 포함</a:t>
            </a:r>
            <a:endParaRPr lang="ko-KR" altLang="en-US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inode</a:t>
            </a:r>
            <a:r>
              <a:rPr lang="ko-KR" altLang="en-US"/>
              <a:t> </a:t>
            </a:r>
            <a:r>
              <a:rPr lang="en-US" altLang="ko-KR"/>
              <a:t>bitmap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사용 가능한 </a:t>
            </a:r>
            <a:r>
              <a:rPr lang="en-US" altLang="ko-KR"/>
              <a:t>inode</a:t>
            </a:r>
            <a:r>
              <a:rPr lang="ko-KR" altLang="en-US"/>
              <a:t>를 나타내는 </a:t>
            </a:r>
            <a:r>
              <a:rPr lang="en-US" altLang="ko-KR"/>
              <a:t>bitmap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data block bitmap – </a:t>
            </a:r>
            <a:r>
              <a:rPr lang="ko-KR" altLang="en-US"/>
              <a:t>사용 가능한 블록들을 나타내는</a:t>
            </a:r>
            <a:r>
              <a:rPr lang="en-US" altLang="ko-KR"/>
              <a:t> bitmap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inode table – inode</a:t>
            </a:r>
            <a:r>
              <a:rPr lang="ko-KR" altLang="en-US"/>
              <a:t>를 담고 있는 </a:t>
            </a:r>
            <a:r>
              <a:rPr lang="en-US" altLang="ko-KR"/>
              <a:t>table</a:t>
            </a: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en-US" altLang="ko-KR"/>
              <a:t>Data blocks – </a:t>
            </a:r>
            <a:r>
              <a:rPr lang="ko-KR" altLang="en-US"/>
              <a:t>사용자가 작성한 데이터가 담기는 </a:t>
            </a:r>
            <a:r>
              <a:rPr lang="en-US" altLang="ko-KR"/>
              <a:t>block</a:t>
            </a:r>
            <a:r>
              <a:rPr lang="ko-KR" altLang="en-US"/>
              <a:t>들</a:t>
            </a:r>
            <a:endParaRPr lang="en-US" altLang="ko-KR"/>
          </a:p>
        </p:txBody>
      </p:sp>
      <p:sp>
        <p:nvSpPr>
          <p:cNvPr id="8" name="L 도형 7"/>
          <p:cNvSpPr/>
          <p:nvPr/>
        </p:nvSpPr>
        <p:spPr>
          <a:xfrm rot="19017114">
            <a:off x="1529462" y="3955450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847815" y="1083794"/>
          <a:ext cx="10515602" cy="151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802"/>
                <a:gridCol w="932155"/>
                <a:gridCol w="852257"/>
                <a:gridCol w="326254"/>
                <a:gridCol w="326255"/>
                <a:gridCol w="326254"/>
                <a:gridCol w="326255"/>
                <a:gridCol w="326255"/>
                <a:gridCol w="326254"/>
                <a:gridCol w="326255"/>
                <a:gridCol w="326254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  <a:gridCol w="330647"/>
              </a:tblGrid>
              <a:tr h="379362"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Super</a:t>
                      </a:r>
                      <a:endParaRPr lang="en-US" altLang="ko-KR" sz="16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inode bitmap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Data block bitmap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936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36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36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 latinLnBrk="1">
                        <a:defRPr lang="ko-KR" altLang="en-US"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4753333" y="847083"/>
            <a:ext cx="0" cy="19908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580" y="2567381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10683" y="2567381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69846" y="2567381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64788" y="2567381"/>
            <a:ext cx="513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7563" y="2936713"/>
            <a:ext cx="513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39208" y="2593274"/>
            <a:ext cx="513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84555" y="714462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51983" y="714462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18944" y="725823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37383" y="714462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57024" y="725823"/>
            <a:ext cx="328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90250" y="2593274"/>
            <a:ext cx="513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24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39599" y="2601327"/>
            <a:ext cx="513583" cy="35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28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83198" y="2534932"/>
            <a:ext cx="513583" cy="35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 …</a:t>
            </a:r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1226956" y="2601242"/>
            <a:ext cx="2231940" cy="141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56107" y="2601242"/>
            <a:ext cx="1568387" cy="141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2"/>
          <p:cNvGraphicFramePr>
            <a:graphicFrameLocks noGrp="1"/>
          </p:cNvGraphicFramePr>
          <p:nvPr/>
        </p:nvGraphicFramePr>
        <p:xfrm>
          <a:off x="1248790" y="4020047"/>
          <a:ext cx="6375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63"/>
                <a:gridCol w="796963"/>
                <a:gridCol w="796963"/>
                <a:gridCol w="796963"/>
                <a:gridCol w="796963"/>
                <a:gridCol w="796963"/>
                <a:gridCol w="796963"/>
                <a:gridCol w="796963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08385" y="3407226"/>
            <a:ext cx="223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  <p:sp>
        <p:nvSpPr>
          <p:cNvPr id="36" name="TextBox 35"/>
          <p:cNvSpPr txBox="1"/>
          <p:nvPr/>
        </p:nvSpPr>
        <p:spPr>
          <a:xfrm>
            <a:off x="8127188" y="2711512"/>
            <a:ext cx="223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Data blocks</a:t>
            </a:r>
            <a:endParaRPr lang="ko-KR" altLang="en-US" b="1"/>
          </a:p>
        </p:txBody>
      </p:sp>
      <p:cxnSp>
        <p:nvCxnSpPr>
          <p:cNvPr id="38" name="직선 연결선 37"/>
          <p:cNvCxnSpPr/>
          <p:nvPr/>
        </p:nvCxnSpPr>
        <p:spPr>
          <a:xfrm>
            <a:off x="4431599" y="3776558"/>
            <a:ext cx="0" cy="23702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42926" y="5674304"/>
            <a:ext cx="1312804" cy="448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/>
              <a:t>4KB</a:t>
            </a:r>
            <a:endParaRPr lang="ko-KR" altLang="en-US" sz="2400" b="1"/>
          </a:p>
        </p:txBody>
      </p:sp>
      <p:sp>
        <p:nvSpPr>
          <p:cNvPr id="41" name="TextBox 40"/>
          <p:cNvSpPr txBox="1"/>
          <p:nvPr/>
        </p:nvSpPr>
        <p:spPr>
          <a:xfrm>
            <a:off x="5466099" y="5674304"/>
            <a:ext cx="5015629" cy="448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/>
              <a:t>4KB -&gt; 256B x 16</a:t>
            </a:r>
            <a:endParaRPr lang="ko-KR" altLang="en-US" sz="2400" b="1"/>
          </a:p>
        </p:txBody>
      </p:sp>
      <p:sp>
        <p:nvSpPr>
          <p:cNvPr id="42" name="TextBox 41"/>
          <p:cNvSpPr txBox="1"/>
          <p:nvPr/>
        </p:nvSpPr>
        <p:spPr>
          <a:xfrm>
            <a:off x="8400363" y="4740944"/>
            <a:ext cx="326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하나의 블록 </a:t>
            </a:r>
            <a:r>
              <a:rPr lang="en-US" altLang="ko-KR"/>
              <a:t>-&gt; 16</a:t>
            </a:r>
            <a:r>
              <a:rPr lang="ko-KR" altLang="en-US"/>
              <a:t>개의 </a:t>
            </a:r>
            <a:r>
              <a:rPr lang="en-US" altLang="ko-KR"/>
              <a:t>inode</a:t>
            </a:r>
            <a:endParaRPr lang="ko-KR" altLang="en-US"/>
          </a:p>
        </p:txBody>
      </p:sp>
      <p:sp>
        <p:nvSpPr>
          <p:cNvPr id="43" name="L 도형 42"/>
          <p:cNvSpPr/>
          <p:nvPr/>
        </p:nvSpPr>
        <p:spPr>
          <a:xfrm rot="19017114">
            <a:off x="8021241" y="4803017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 lnSpcReduction="0"/>
          </a:bodyPr>
          <a:lstStyle/>
          <a:p>
            <a:pPr lvl="0" algn="ctr">
              <a:defRPr lang="ko-KR" altLang="en-US"/>
            </a:pP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Layout of a file</a:t>
            </a:r>
            <a:r>
              <a:rPr lang="ko-KR" altLang="en-US" sz="2777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r>
              <a:rPr lang="en-US" altLang="ko-KR" sz="2777">
                <a:solidFill>
                  <a:srgbClr val="ff0000"/>
                </a:solidFill>
                <a:latin typeface="+mn-lt"/>
                <a:cs typeface="Times New Roman"/>
              </a:rPr>
              <a:t>System</a:t>
            </a:r>
            <a:endParaRPr lang="en-US" altLang="ko-KR" sz="2777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2"/>
          <p:cNvGraphicFramePr>
            <a:graphicFrameLocks noGrp="1"/>
          </p:cNvGraphicFramePr>
          <p:nvPr/>
        </p:nvGraphicFramePr>
        <p:xfrm>
          <a:off x="838200" y="1486180"/>
          <a:ext cx="400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  <a:gridCol w="500592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951983" y="945815"/>
            <a:ext cx="22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inode table</a:t>
            </a:r>
            <a:endParaRPr lang="ko-KR" altLang="en-US" b="1"/>
          </a:p>
        </p:txBody>
      </p:sp>
      <p:cxnSp>
        <p:nvCxnSpPr>
          <p:cNvPr id="38" name="직선 연결선 37"/>
          <p:cNvCxnSpPr/>
          <p:nvPr/>
        </p:nvCxnSpPr>
        <p:spPr>
          <a:xfrm>
            <a:off x="2840568" y="1315147"/>
            <a:ext cx="0" cy="19021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03203" y="1486180"/>
            <a:ext cx="6350597" cy="98178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 flipH="1">
            <a:off x="461639" y="1846555"/>
            <a:ext cx="2867488" cy="275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840567" y="1846555"/>
            <a:ext cx="1010306" cy="275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1638" y="4598632"/>
            <a:ext cx="2378929" cy="1733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17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directory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21 </a:t>
            </a:r>
            <a:endParaRPr lang="en-US" altLang="ko-KR"/>
          </a:p>
        </p:txBody>
      </p:sp>
      <p:cxnSp>
        <p:nvCxnSpPr>
          <p:cNvPr id="47" name="직선 연결선 46"/>
          <p:cNvCxnSpPr/>
          <p:nvPr/>
        </p:nvCxnSpPr>
        <p:spPr>
          <a:xfrm>
            <a:off x="4339432" y="1846555"/>
            <a:ext cx="1984446" cy="275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843872" y="1892741"/>
            <a:ext cx="92487" cy="270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44949" y="4598632"/>
            <a:ext cx="2378929" cy="1733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18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22 </a:t>
            </a:r>
            <a:endParaRPr lang="en-US" altLang="ko-KR"/>
          </a:p>
        </p:txBody>
      </p:sp>
      <p:sp>
        <p:nvSpPr>
          <p:cNvPr id="56" name="TextBox 55"/>
          <p:cNvSpPr txBox="1"/>
          <p:nvPr/>
        </p:nvSpPr>
        <p:spPr>
          <a:xfrm>
            <a:off x="7428259" y="4626123"/>
            <a:ext cx="3029636" cy="1734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number : 19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type : regular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owner, group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access bits 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time, date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location : 23, 24, 25, 26, 27 </a:t>
            </a:r>
            <a:endParaRPr lang="en-US" altLang="ko-KR"/>
          </a:p>
        </p:txBody>
      </p:sp>
      <p:cxnSp>
        <p:nvCxnSpPr>
          <p:cNvPr id="57" name="직선 연결선 56"/>
          <p:cNvCxnSpPr/>
          <p:nvPr/>
        </p:nvCxnSpPr>
        <p:spPr>
          <a:xfrm>
            <a:off x="4827991" y="1829782"/>
            <a:ext cx="5629904" cy="279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339432" y="1857272"/>
            <a:ext cx="3088828" cy="275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1545" y="6380449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/file_system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102098" y="6387456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hello.c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998781" y="6387456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inode for a.out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</ep:Words>
  <ep:PresentationFormat>와이드스크린</ep:PresentationFormat>
  <ep:Paragraphs>9</ep:Paragraphs>
  <ep:Slides>40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Office 테마</vt:lpstr>
      <vt:lpstr>Chap14. File System</vt:lpstr>
      <vt:lpstr>Device Files</vt:lpstr>
      <vt:lpstr>Device Files in /dev</vt:lpstr>
      <vt:lpstr>Device IDs</vt:lpstr>
      <vt:lpstr>Introduction of inode</vt:lpstr>
      <vt:lpstr>Introduction of inode</vt:lpstr>
      <vt:lpstr>Layout of a file System</vt:lpstr>
      <vt:lpstr>Layout of a file System</vt:lpstr>
      <vt:lpstr>Layout of a file System</vt:lpstr>
      <vt:lpstr>Layout of a file System</vt:lpstr>
      <vt:lpstr>Layout of a file System</vt:lpstr>
      <vt:lpstr>Layout of a file System</vt:lpstr>
      <vt:lpstr>Layout of a file System</vt:lpstr>
      <vt:lpstr>Layout of a file System</vt:lpstr>
      <vt:lpstr>Layout of a file System</vt:lpstr>
      <vt:lpstr>디텍터리 계층 구조</vt:lpstr>
      <vt:lpstr>슬라이드 17</vt:lpstr>
      <vt:lpstr>슬라이드 18</vt:lpstr>
      <vt:lpstr>슬라이드 19</vt:lpstr>
      <vt:lpstr>슬라이드 20</vt:lpstr>
      <vt:lpstr>sda 파티션</vt:lpstr>
      <vt:lpstr>sda 파티션</vt:lpstr>
      <vt:lpstr>Conect new disk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2020-07-24T03:56:30.000</dcterms:created>
  <dc:creator>정 성현</dc:creator>
  <cp:lastModifiedBy>jinh2</cp:lastModifiedBy>
  <dcterms:modified xsi:type="dcterms:W3CDTF">2021-01-25T16:43:14.820</dcterms:modified>
  <cp:revision>186</cp:revision>
  <dc:title>CPU 가상화</dc:title>
</cp:coreProperties>
</file>