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1" r:id="rId3"/>
    <p:sldId id="257" r:id="rId4"/>
    <p:sldId id="267" r:id="rId5"/>
    <p:sldId id="272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8B5"/>
    <a:srgbClr val="00ACEC"/>
    <a:srgbClr val="C8621C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820279-127B-43B1-BE7C-FD998210CB4B}">
  <a:tblStyle styleId="{2F820279-127B-43B1-BE7C-FD998210CB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0" y="9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1331b38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bb1331b38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1331b386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bb1331b38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c2dd9f2c2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bc2dd9f2c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c2dd9f2c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bc2dd9f2c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c2dd9f2c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bc2dd9f2c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b97600e2b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bb97600e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05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23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82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33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31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1331b386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bb1331b38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7981950" y="63563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58480"/>
            <a:ext cx="9144000" cy="29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1" dirty="0">
                <a:latin typeface="Arial"/>
                <a:ea typeface="Arial"/>
                <a:cs typeface="Arial"/>
                <a:sym typeface="Arial"/>
              </a:rPr>
              <a:t>Chapter 29</a:t>
            </a:r>
            <a:br>
              <a:rPr lang="en-US" sz="5400" b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54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400" dirty="0">
                <a:latin typeface="Arial"/>
                <a:ea typeface="Arial"/>
                <a:cs typeface="Arial"/>
                <a:sym typeface="Arial"/>
              </a:rPr>
              <a:t>THREADS : INSTRUCTION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9 February, 2021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waterfog9580@gmail.com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rilac1@naver.com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Detaching a Thread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pthread_detach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 flipH="1">
            <a:off x="1636549" y="2257195"/>
            <a:ext cx="8400" cy="37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1654490" y="3067904"/>
            <a:ext cx="7140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2365183" y="3388801"/>
            <a:ext cx="9300" cy="12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7"/>
          <p:cNvCxnSpPr/>
          <p:nvPr/>
        </p:nvCxnSpPr>
        <p:spPr>
          <a:xfrm flipH="1">
            <a:off x="1645108" y="4694601"/>
            <a:ext cx="733200" cy="4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82" name="Google Shape;182;p17"/>
          <p:cNvSpPr txBox="1"/>
          <p:nvPr/>
        </p:nvSpPr>
        <p:spPr>
          <a:xfrm>
            <a:off x="1636468" y="2586933"/>
            <a:ext cx="143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pthread_create</a:t>
            </a:r>
            <a:endParaRPr sz="1200" b="1"/>
          </a:p>
        </p:txBody>
      </p:sp>
      <p:sp>
        <p:nvSpPr>
          <p:cNvPr id="183" name="Google Shape;183;p17"/>
          <p:cNvSpPr txBox="1"/>
          <p:nvPr/>
        </p:nvSpPr>
        <p:spPr>
          <a:xfrm>
            <a:off x="2322200" y="4576550"/>
            <a:ext cx="9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terminate</a:t>
            </a:r>
            <a:endParaRPr sz="1200" b="1"/>
          </a:p>
        </p:txBody>
      </p:sp>
      <p:sp>
        <p:nvSpPr>
          <p:cNvPr id="184" name="Google Shape;184;p17"/>
          <p:cNvSpPr txBox="1"/>
          <p:nvPr/>
        </p:nvSpPr>
        <p:spPr>
          <a:xfrm>
            <a:off x="1029375" y="1837500"/>
            <a:ext cx="1673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</a:rPr>
              <a:t>Joinable</a:t>
            </a:r>
            <a:r>
              <a:rPr lang="en-US" sz="900"/>
              <a:t>(=Default)</a:t>
            </a:r>
            <a:endParaRPr sz="900"/>
          </a:p>
        </p:txBody>
      </p:sp>
      <p:cxnSp>
        <p:nvCxnSpPr>
          <p:cNvPr id="185" name="Google Shape;185;p17"/>
          <p:cNvCxnSpPr/>
          <p:nvPr/>
        </p:nvCxnSpPr>
        <p:spPr>
          <a:xfrm flipH="1">
            <a:off x="3947699" y="2253920"/>
            <a:ext cx="8400" cy="37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3965640" y="3064629"/>
            <a:ext cx="7140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4676333" y="3385526"/>
            <a:ext cx="9300" cy="12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7"/>
          <p:cNvCxnSpPr/>
          <p:nvPr/>
        </p:nvCxnSpPr>
        <p:spPr>
          <a:xfrm flipH="1">
            <a:off x="4688258" y="4691326"/>
            <a:ext cx="1200" cy="5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9" name="Google Shape;189;p17"/>
          <p:cNvSpPr txBox="1"/>
          <p:nvPr/>
        </p:nvSpPr>
        <p:spPr>
          <a:xfrm>
            <a:off x="3947618" y="2583658"/>
            <a:ext cx="143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pthread_create</a:t>
            </a:r>
            <a:endParaRPr sz="1200" b="1"/>
          </a:p>
        </p:txBody>
      </p:sp>
      <p:sp>
        <p:nvSpPr>
          <p:cNvPr id="190" name="Google Shape;190;p17"/>
          <p:cNvSpPr txBox="1"/>
          <p:nvPr/>
        </p:nvSpPr>
        <p:spPr>
          <a:xfrm>
            <a:off x="4633350" y="4573275"/>
            <a:ext cx="998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terminate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 해제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1" name="Google Shape;191;p17"/>
          <p:cNvSpPr txBox="1"/>
          <p:nvPr/>
        </p:nvSpPr>
        <p:spPr>
          <a:xfrm>
            <a:off x="3439651" y="1834225"/>
            <a:ext cx="114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</a:rPr>
              <a:t>Detached</a:t>
            </a:r>
            <a:endParaRPr sz="1300" b="1">
              <a:solidFill>
                <a:srgbClr val="FF0000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742825" y="5128300"/>
            <a:ext cx="114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pthread_join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자원 해제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711750" y="2334800"/>
            <a:ext cx="54276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1.</a:t>
            </a:r>
            <a:r>
              <a:rPr lang="en-US" sz="1200"/>
              <a:t> int </a:t>
            </a:r>
            <a:r>
              <a:rPr lang="en-US" sz="1200" b="1"/>
              <a:t>pthread_detach(</a:t>
            </a:r>
            <a:r>
              <a:rPr lang="en-US" sz="1200"/>
              <a:t>pthread_t</a:t>
            </a:r>
            <a:r>
              <a:rPr lang="en-US" sz="1200" b="1"/>
              <a:t> </a:t>
            </a:r>
            <a:r>
              <a:rPr lang="en-US" sz="1200" b="1">
                <a:solidFill>
                  <a:srgbClr val="0000FF"/>
                </a:solidFill>
              </a:rPr>
              <a:t>thread</a:t>
            </a:r>
            <a:r>
              <a:rPr lang="en-US" sz="1200" b="1"/>
              <a:t>)</a:t>
            </a:r>
            <a:endParaRPr sz="1200" b="1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2.</a:t>
            </a:r>
            <a:r>
              <a:rPr lang="en-US" sz="1200">
                <a:solidFill>
                  <a:schemeClr val="dk1"/>
                </a:solidFill>
              </a:rPr>
              <a:t> int </a:t>
            </a:r>
            <a:r>
              <a:rPr lang="en-US" sz="1200" b="1">
                <a:solidFill>
                  <a:schemeClr val="dk1"/>
                </a:solidFill>
              </a:rPr>
              <a:t>pthread_attr_setdetachstate(</a:t>
            </a:r>
            <a:r>
              <a:rPr lang="en-US" sz="1200">
                <a:solidFill>
                  <a:schemeClr val="dk1"/>
                </a:solidFill>
              </a:rPr>
              <a:t>pthread_attr_t</a:t>
            </a:r>
            <a:r>
              <a:rPr lang="en-US" sz="1200" b="1">
                <a:solidFill>
                  <a:schemeClr val="dk1"/>
                </a:solidFill>
              </a:rPr>
              <a:t> *</a:t>
            </a:r>
            <a:r>
              <a:rPr lang="en-US" sz="1200" b="1">
                <a:solidFill>
                  <a:srgbClr val="FF0000"/>
                </a:solidFill>
              </a:rPr>
              <a:t>attr</a:t>
            </a:r>
            <a:r>
              <a:rPr lang="en-US" sz="1200" b="1">
                <a:solidFill>
                  <a:schemeClr val="dk1"/>
                </a:solidFill>
              </a:rPr>
              <a:t>,</a:t>
            </a:r>
            <a:r>
              <a:rPr lang="en-US" sz="1200">
                <a:solidFill>
                  <a:schemeClr val="dk1"/>
                </a:solidFill>
              </a:rPr>
              <a:t>int</a:t>
            </a:r>
            <a:r>
              <a:rPr lang="en-US" sz="1200" b="1">
                <a:solidFill>
                  <a:schemeClr val="dk1"/>
                </a:solidFill>
              </a:rPr>
              <a:t> </a:t>
            </a:r>
            <a:r>
              <a:rPr lang="en-US" sz="1200" b="1">
                <a:solidFill>
                  <a:srgbClr val="0000FF"/>
                </a:solidFill>
              </a:rPr>
              <a:t>detachstate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4" name="Google Shape;194;p17"/>
          <p:cNvSpPr txBox="1"/>
          <p:nvPr/>
        </p:nvSpPr>
        <p:spPr>
          <a:xfrm>
            <a:off x="5956675" y="3031950"/>
            <a:ext cx="5397000" cy="845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33333"/>
                </a:solidFill>
              </a:rPr>
              <a:t>pthread_attr_t </a:t>
            </a:r>
            <a:r>
              <a:rPr lang="en-US" sz="1300" b="1">
                <a:solidFill>
                  <a:srgbClr val="FF0000"/>
                </a:solidFill>
              </a:rPr>
              <a:t>attr</a:t>
            </a:r>
            <a:r>
              <a:rPr lang="en-US" sz="1300">
                <a:solidFill>
                  <a:srgbClr val="333333"/>
                </a:solidFill>
              </a:rPr>
              <a:t>;</a:t>
            </a:r>
            <a:endParaRPr sz="1300">
              <a:solidFill>
                <a:srgbClr val="333333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33333"/>
                </a:solidFill>
              </a:rPr>
              <a:t>pthread_attr_setdetachstate(</a:t>
            </a:r>
            <a:r>
              <a:rPr lang="en-US" sz="1300" b="1">
                <a:solidFill>
                  <a:srgbClr val="FF0000"/>
                </a:solidFill>
              </a:rPr>
              <a:t>&amp;attr</a:t>
            </a:r>
            <a:r>
              <a:rPr lang="en-US" sz="1300">
                <a:solidFill>
                  <a:srgbClr val="333333"/>
                </a:solidFill>
              </a:rPr>
              <a:t>,</a:t>
            </a:r>
            <a:r>
              <a:rPr lang="en-US" sz="1300" b="1">
                <a:solidFill>
                  <a:srgbClr val="0000FF"/>
                </a:solidFill>
              </a:rPr>
              <a:t>PTHREAD_CREATE_DETACHED</a:t>
            </a:r>
            <a:r>
              <a:rPr lang="en-US" sz="1300">
                <a:solidFill>
                  <a:srgbClr val="333333"/>
                </a:solidFill>
              </a:rPr>
              <a:t>);</a:t>
            </a:r>
            <a:endParaRPr sz="1300">
              <a:solidFill>
                <a:srgbClr val="333333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</a:rPr>
              <a:t>pthread_create(.., </a:t>
            </a:r>
            <a:r>
              <a:rPr lang="en-US" sz="1300" b="1">
                <a:solidFill>
                  <a:srgbClr val="FF0000"/>
                </a:solidFill>
              </a:rPr>
              <a:t>&amp;attr</a:t>
            </a:r>
            <a:r>
              <a:rPr lang="en-US" sz="1300">
                <a:solidFill>
                  <a:srgbClr val="333333"/>
                </a:solidFill>
              </a:rPr>
              <a:t>, ...)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5956675" y="4973600"/>
            <a:ext cx="5340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Detaching a thread </a:t>
            </a: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doesn’t make it immune to a call to exit()</a:t>
            </a: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 in another thread or a return in the main thread. 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In such an event, </a:t>
            </a: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all threads in the process are immediately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terminated</a:t>
            </a: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3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regardless of whether they are joinable or detached.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2" name="Google Shape;202;p18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t="11878"/>
          <a:stretch/>
        </p:blipFill>
        <p:spPr>
          <a:xfrm>
            <a:off x="7386250" y="1233250"/>
            <a:ext cx="4126775" cy="54479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4" name="Google Shape;204;p18"/>
          <p:cNvSpPr/>
          <p:nvPr/>
        </p:nvSpPr>
        <p:spPr>
          <a:xfrm>
            <a:off x="4216675" y="2339450"/>
            <a:ext cx="2820600" cy="315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1330150" y="1939250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Multi Threading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4479750" y="1939250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Multi Processing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1382050" y="2763975"/>
            <a:ext cx="2150700" cy="400200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4551625" y="2763975"/>
            <a:ext cx="511500" cy="276900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255775" y="3518625"/>
            <a:ext cx="7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Thread 1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2075350" y="3518625"/>
            <a:ext cx="7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Thread 2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2894925" y="3518625"/>
            <a:ext cx="7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Thread 3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382075" y="38573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1382075" y="42732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1382075" y="46891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5" name="Google Shape;215;p18"/>
          <p:cNvCxnSpPr>
            <a:stCxn id="212" idx="2"/>
            <a:endCxn id="213" idx="0"/>
          </p:cNvCxnSpPr>
          <p:nvPr/>
        </p:nvCxnSpPr>
        <p:spPr>
          <a:xfrm>
            <a:off x="1637825" y="41351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8"/>
          <p:cNvCxnSpPr>
            <a:stCxn id="213" idx="2"/>
            <a:endCxn id="214" idx="0"/>
          </p:cNvCxnSpPr>
          <p:nvPr/>
        </p:nvCxnSpPr>
        <p:spPr>
          <a:xfrm>
            <a:off x="1637825" y="45510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18"/>
          <p:cNvSpPr txBox="1"/>
          <p:nvPr/>
        </p:nvSpPr>
        <p:spPr>
          <a:xfrm>
            <a:off x="2201650" y="38573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2201650" y="42732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2201650" y="46891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Google Shape;220;p18"/>
          <p:cNvCxnSpPr>
            <a:stCxn id="217" idx="2"/>
            <a:endCxn id="218" idx="0"/>
          </p:cNvCxnSpPr>
          <p:nvPr/>
        </p:nvCxnSpPr>
        <p:spPr>
          <a:xfrm>
            <a:off x="2457400" y="41351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8"/>
          <p:cNvCxnSpPr>
            <a:stCxn id="218" idx="2"/>
            <a:endCxn id="219" idx="0"/>
          </p:cNvCxnSpPr>
          <p:nvPr/>
        </p:nvCxnSpPr>
        <p:spPr>
          <a:xfrm>
            <a:off x="2457400" y="45510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18"/>
          <p:cNvSpPr txBox="1"/>
          <p:nvPr/>
        </p:nvSpPr>
        <p:spPr>
          <a:xfrm>
            <a:off x="3021225" y="38573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021225" y="42732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3021225" y="46891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" name="Google Shape;225;p18"/>
          <p:cNvCxnSpPr>
            <a:stCxn id="222" idx="2"/>
            <a:endCxn id="223" idx="0"/>
          </p:cNvCxnSpPr>
          <p:nvPr/>
        </p:nvCxnSpPr>
        <p:spPr>
          <a:xfrm>
            <a:off x="3276975" y="41351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8"/>
          <p:cNvCxnSpPr>
            <a:stCxn id="223" idx="2"/>
            <a:endCxn id="224" idx="0"/>
          </p:cNvCxnSpPr>
          <p:nvPr/>
        </p:nvCxnSpPr>
        <p:spPr>
          <a:xfrm>
            <a:off x="3276975" y="45510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8"/>
          <p:cNvSpPr txBox="1"/>
          <p:nvPr/>
        </p:nvSpPr>
        <p:spPr>
          <a:xfrm>
            <a:off x="4425163" y="34559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Sub Process 1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4568863" y="39624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4568863" y="43783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4568863" y="47942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p18"/>
          <p:cNvCxnSpPr>
            <a:stCxn id="228" idx="2"/>
            <a:endCxn id="229" idx="0"/>
          </p:cNvCxnSpPr>
          <p:nvPr/>
        </p:nvCxnSpPr>
        <p:spPr>
          <a:xfrm>
            <a:off x="4824613" y="42402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8"/>
          <p:cNvCxnSpPr>
            <a:stCxn id="229" idx="2"/>
            <a:endCxn id="230" idx="0"/>
          </p:cNvCxnSpPr>
          <p:nvPr/>
        </p:nvCxnSpPr>
        <p:spPr>
          <a:xfrm>
            <a:off x="4824613" y="46561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8"/>
          <p:cNvSpPr txBox="1"/>
          <p:nvPr/>
        </p:nvSpPr>
        <p:spPr>
          <a:xfrm>
            <a:off x="5388438" y="39624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5388438" y="43783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5388438" y="47942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" name="Google Shape;236;p18"/>
          <p:cNvCxnSpPr>
            <a:stCxn id="233" idx="2"/>
            <a:endCxn id="234" idx="0"/>
          </p:cNvCxnSpPr>
          <p:nvPr/>
        </p:nvCxnSpPr>
        <p:spPr>
          <a:xfrm>
            <a:off x="5644188" y="42402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8"/>
          <p:cNvCxnSpPr>
            <a:stCxn id="234" idx="2"/>
            <a:endCxn id="235" idx="0"/>
          </p:cNvCxnSpPr>
          <p:nvPr/>
        </p:nvCxnSpPr>
        <p:spPr>
          <a:xfrm>
            <a:off x="5644188" y="46561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18"/>
          <p:cNvSpPr txBox="1"/>
          <p:nvPr/>
        </p:nvSpPr>
        <p:spPr>
          <a:xfrm>
            <a:off x="6208013" y="39624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6208013" y="43783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6208013" y="47942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p18"/>
          <p:cNvCxnSpPr>
            <a:stCxn id="238" idx="2"/>
            <a:endCxn id="239" idx="0"/>
          </p:cNvCxnSpPr>
          <p:nvPr/>
        </p:nvCxnSpPr>
        <p:spPr>
          <a:xfrm>
            <a:off x="6463763" y="42402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8"/>
          <p:cNvCxnSpPr>
            <a:stCxn id="239" idx="2"/>
            <a:endCxn id="240" idx="0"/>
          </p:cNvCxnSpPr>
          <p:nvPr/>
        </p:nvCxnSpPr>
        <p:spPr>
          <a:xfrm>
            <a:off x="6463763" y="46561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18"/>
          <p:cNvSpPr txBox="1"/>
          <p:nvPr/>
        </p:nvSpPr>
        <p:spPr>
          <a:xfrm>
            <a:off x="5253438" y="34559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Sub Process 2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6081713" y="34559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Sub Process 3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1047100" y="2339450"/>
            <a:ext cx="2820600" cy="315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 txBox="1"/>
          <p:nvPr/>
        </p:nvSpPr>
        <p:spPr>
          <a:xfrm>
            <a:off x="5388450" y="2759225"/>
            <a:ext cx="511500" cy="276900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6225275" y="2759225"/>
            <a:ext cx="511500" cy="276900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" name="Google Shape;248;p18"/>
          <p:cNvCxnSpPr/>
          <p:nvPr/>
        </p:nvCxnSpPr>
        <p:spPr>
          <a:xfrm rot="10800000">
            <a:off x="1637825" y="3243525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18"/>
          <p:cNvCxnSpPr/>
          <p:nvPr/>
        </p:nvCxnSpPr>
        <p:spPr>
          <a:xfrm rot="10800000">
            <a:off x="2457400" y="3243525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8"/>
          <p:cNvCxnSpPr/>
          <p:nvPr/>
        </p:nvCxnSpPr>
        <p:spPr>
          <a:xfrm rot="10800000">
            <a:off x="3276975" y="3243525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8"/>
          <p:cNvCxnSpPr/>
          <p:nvPr/>
        </p:nvCxnSpPr>
        <p:spPr>
          <a:xfrm rot="10800000">
            <a:off x="4769638" y="3175000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8"/>
          <p:cNvCxnSpPr/>
          <p:nvPr/>
        </p:nvCxnSpPr>
        <p:spPr>
          <a:xfrm rot="10800000">
            <a:off x="5644188" y="3175000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8"/>
          <p:cNvCxnSpPr/>
          <p:nvPr/>
        </p:nvCxnSpPr>
        <p:spPr>
          <a:xfrm rot="10800000">
            <a:off x="6463763" y="3175000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18"/>
          <p:cNvSpPr/>
          <p:nvPr/>
        </p:nvSpPr>
        <p:spPr>
          <a:xfrm>
            <a:off x="4415900" y="2660175"/>
            <a:ext cx="764100" cy="259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224788" y="2660175"/>
            <a:ext cx="848100" cy="259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6108399" y="2660175"/>
            <a:ext cx="764100" cy="259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Sharing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263" name="Google Shape;263;p19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64" name="Google Shape;264;p19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65" name="Google Shape;265;p19"/>
          <p:cNvGraphicFramePr/>
          <p:nvPr/>
        </p:nvGraphicFramePr>
        <p:xfrm>
          <a:off x="2697088" y="1982450"/>
          <a:ext cx="6829425" cy="361884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Platform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MPI Shared Memory Bandwidth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(GB/sec)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Pthreads Worst Case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Memory-to-CPU Bandwidth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(GB/sec)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Intel 2.6 GHz Xeon E5-2670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4.5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51.2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Intel 2.8 GHz Xeon 5660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5.6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32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AMD 2.3 GHz Opteron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1.8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5.3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AMD 2.4 GHz Opteron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1.2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5.3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IBM 1.9 GHz POWER5 p5-575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4.1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IBM 1.5 GHz POWER4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2.1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Intel 2.4 GHz Xeon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0.3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4.3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Intel 1.4 GHz Itanium 2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1.8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6.4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" name="Google Shape;266;p19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Sharing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73" name="Google Shape;273;p20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274" name="Google Shape;274;p20"/>
          <p:cNvGraphicFramePr/>
          <p:nvPr/>
        </p:nvGraphicFramePr>
        <p:xfrm>
          <a:off x="2078263" y="2022038"/>
          <a:ext cx="8067075" cy="43164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42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4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</a:t>
                      </a:r>
                      <a:endParaRPr sz="13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fork()</a:t>
                      </a:r>
                      <a:endParaRPr sz="12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pthread_create()</a:t>
                      </a:r>
                      <a:endParaRPr sz="12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real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real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Intel 2.6 GHz Xeon E5-2670 (16 cores/node)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2.9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Intel 2.8 GHz Xeon 5660 (12 cores/node)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4.4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AMD 2.3 GHz Opteron (16 cores/node)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AMD 2.4 GHz Opteron (8 cores/node)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1.4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IBM 4.0 GHz POWER6 (8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8.8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IBM 1.9 GHz POWER5 p5-575 (8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64.2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IBM 1.5 GHz POWER4 (8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104.5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INTEL 2.4 GHz Xeon (2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54.9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20.8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INTEL 1.4 GHz Itanium2 (4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5" name="Google Shape;275;p20"/>
          <p:cNvSpPr txBox="1"/>
          <p:nvPr/>
        </p:nvSpPr>
        <p:spPr>
          <a:xfrm>
            <a:off x="1923350" y="1534788"/>
            <a:ext cx="837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The following table compares timing results for the </a:t>
            </a:r>
            <a:r>
              <a:rPr lang="en-US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fork()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subroutine and the </a:t>
            </a:r>
            <a:r>
              <a:rPr lang="en-US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pthread_create()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subroutine. Timings reflect 50,000 process/thread creations, were performed with the </a:t>
            </a:r>
            <a:r>
              <a:rPr lang="en-US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utility, and units are in seconds, no optimization flags.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5537325" y="2262050"/>
            <a:ext cx="726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(sec)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Creation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/>
          <p:nvPr/>
        </p:nvSpPr>
        <p:spPr>
          <a:xfrm>
            <a:off x="5037375" y="2346050"/>
            <a:ext cx="6244800" cy="282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248700" y="4068963"/>
            <a:ext cx="1726200" cy="84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285" name="Google Shape;285;p21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thread-safety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1292375" y="2580475"/>
            <a:ext cx="3056400" cy="23397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static int </a:t>
            </a:r>
            <a:r>
              <a:rPr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glob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= 0;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static void incr(int loops){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int loc, j;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for (j = 0; j &lt; loops; j++) {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loc = glob;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loc++;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glob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= loc;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5446700" y="4293363"/>
            <a:ext cx="1330200" cy="4002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incr(int loops)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5446700" y="3765688"/>
            <a:ext cx="133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1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7305150" y="4070525"/>
            <a:ext cx="1726200" cy="84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7503150" y="4294925"/>
            <a:ext cx="1330200" cy="4002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incr(int loops)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7503150" y="3767250"/>
            <a:ext cx="133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2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9361600" y="4070538"/>
            <a:ext cx="1726200" cy="84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9559600" y="4294938"/>
            <a:ext cx="1330200" cy="4002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incr(int loops)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9559600" y="3767263"/>
            <a:ext cx="133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3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7749450" y="2643850"/>
            <a:ext cx="837600" cy="4002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glob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" name="Google Shape;298;p21"/>
          <p:cNvCxnSpPr>
            <a:stCxn id="290" idx="0"/>
            <a:endCxn id="297" idx="2"/>
          </p:cNvCxnSpPr>
          <p:nvPr/>
        </p:nvCxnSpPr>
        <p:spPr>
          <a:xfrm rot="10800000" flipH="1">
            <a:off x="6111800" y="3044188"/>
            <a:ext cx="2056500" cy="7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21"/>
          <p:cNvCxnSpPr>
            <a:stCxn id="293" idx="0"/>
            <a:endCxn id="297" idx="2"/>
          </p:cNvCxnSpPr>
          <p:nvPr/>
        </p:nvCxnSpPr>
        <p:spPr>
          <a:xfrm rot="10800000">
            <a:off x="8168250" y="3043950"/>
            <a:ext cx="0" cy="7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21"/>
          <p:cNvCxnSpPr>
            <a:stCxn id="296" idx="0"/>
            <a:endCxn id="297" idx="2"/>
          </p:cNvCxnSpPr>
          <p:nvPr/>
        </p:nvCxnSpPr>
        <p:spPr>
          <a:xfrm rot="10800000">
            <a:off x="8168200" y="3043963"/>
            <a:ext cx="2056500" cy="7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21"/>
          <p:cNvSpPr txBox="1"/>
          <p:nvPr/>
        </p:nvSpPr>
        <p:spPr>
          <a:xfrm>
            <a:off x="7494675" y="1961275"/>
            <a:ext cx="13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5227950" y="5222825"/>
            <a:ext cx="588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For thread safety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: execute parallel </a:t>
            </a:r>
            <a:r>
              <a:rPr lang="en-US" b="1" i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-&gt; serialized </a:t>
            </a:r>
            <a:r>
              <a:rPr lang="en-US" b="1" i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308" name="Google Shape;308;p22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body" idx="1"/>
          </p:nvPr>
        </p:nvSpPr>
        <p:spPr>
          <a:xfrm>
            <a:off x="854000" y="1110231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finite virtual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2" descr="Unix Proces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563" y="2084069"/>
            <a:ext cx="42862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 descr="Process-thread relationshi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788" y="2160256"/>
            <a:ext cx="42862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 txBox="1"/>
          <p:nvPr/>
        </p:nvSpPr>
        <p:spPr>
          <a:xfrm>
            <a:off x="1613150" y="1760050"/>
            <a:ext cx="22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UNIX PROCESS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6876950" y="1667650"/>
            <a:ext cx="225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THREADS WITHIN A UNIX PROCESS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23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1" name="Google Shape;321;p2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Contents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9818050F-CB8F-7A47-8887-D3C4009B9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65904"/>
            <a:ext cx="10515600" cy="55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Overview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of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thread?</a:t>
            </a:r>
            <a:endParaRPr kumimoji="1" lang="ko-Kore-KR" altLang="en-US" sz="2400" i="1" dirty="0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C20830F4-CC1B-4BC4-8AE8-EE17EA376497}"/>
              </a:ext>
            </a:extLst>
          </p:cNvPr>
          <p:cNvSpPr txBox="1">
            <a:spLocks/>
          </p:cNvSpPr>
          <p:nvPr/>
        </p:nvSpPr>
        <p:spPr>
          <a:xfrm>
            <a:off x="838200" y="1940529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Pthreads</a:t>
            </a:r>
            <a:r>
              <a:rPr kumimoji="1" lang="en-US" altLang="ko-KR" sz="2400" dirty="0"/>
              <a:t> API</a:t>
            </a:r>
            <a:endParaRPr kumimoji="1" lang="ko-Kore-KR" altLang="en-US" sz="2400" i="1" dirty="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FAF0976D-2F9F-4DB8-AD4F-FBBBD51433FE}"/>
              </a:ext>
            </a:extLst>
          </p:cNvPr>
          <p:cNvSpPr txBox="1">
            <a:spLocks/>
          </p:cNvSpPr>
          <p:nvPr/>
        </p:nvSpPr>
        <p:spPr>
          <a:xfrm>
            <a:off x="838200" y="2615154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Creating a New Thread: </a:t>
            </a:r>
            <a:r>
              <a:rPr kumimoji="1" lang="en-US" altLang="ko-KR" sz="2400" i="1" dirty="0" err="1"/>
              <a:t>pthread_create</a:t>
            </a:r>
            <a:r>
              <a:rPr kumimoji="1" lang="en-US" altLang="ko-KR" sz="2400" i="1" dirty="0"/>
              <a:t>()</a:t>
            </a:r>
            <a:endParaRPr kumimoji="1" lang="ko-Kore-KR" altLang="en-US" sz="2400" i="1" dirty="0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7D82F4D5-FA1D-4755-A671-239DD6D68EBD}"/>
              </a:ext>
            </a:extLst>
          </p:cNvPr>
          <p:cNvSpPr txBox="1">
            <a:spLocks/>
          </p:cNvSpPr>
          <p:nvPr/>
        </p:nvSpPr>
        <p:spPr>
          <a:xfrm>
            <a:off x="838200" y="3289779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Terminating a Thread: </a:t>
            </a:r>
            <a:r>
              <a:rPr kumimoji="1" lang="en-US" altLang="ko-KR" sz="2400" i="1" dirty="0" err="1"/>
              <a:t>pthread_exit</a:t>
            </a:r>
            <a:r>
              <a:rPr kumimoji="1" lang="en-US" altLang="ko-KR" sz="2400" i="1" dirty="0"/>
              <a:t>()</a:t>
            </a:r>
            <a:endParaRPr kumimoji="1" lang="ko-Kore-KR" altLang="en-US" sz="2400" i="1" dirty="0"/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687BEFB5-655C-4A07-855C-EE5F7C744673}"/>
              </a:ext>
            </a:extLst>
          </p:cNvPr>
          <p:cNvSpPr txBox="1">
            <a:spLocks/>
          </p:cNvSpPr>
          <p:nvPr/>
        </p:nvSpPr>
        <p:spPr>
          <a:xfrm>
            <a:off x="854009" y="3964404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Joining with a Terminated Signal: </a:t>
            </a:r>
            <a:r>
              <a:rPr kumimoji="1" lang="en-US" altLang="ko-KR" sz="2400" i="1" dirty="0" err="1"/>
              <a:t>pthread_join</a:t>
            </a:r>
            <a:r>
              <a:rPr kumimoji="1" lang="en-US" altLang="ko-KR" sz="2400" i="1" dirty="0"/>
              <a:t>()</a:t>
            </a:r>
            <a:endParaRPr kumimoji="1" lang="ko-Kore-KR" altLang="en-US" sz="2400" i="1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E1B3287F-150D-4ED6-9DB3-68E2080DB6D5}"/>
              </a:ext>
            </a:extLst>
          </p:cNvPr>
          <p:cNvSpPr txBox="1">
            <a:spLocks/>
          </p:cNvSpPr>
          <p:nvPr/>
        </p:nvSpPr>
        <p:spPr>
          <a:xfrm>
            <a:off x="854009" y="4639029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Detaching a Thread: </a:t>
            </a:r>
            <a:r>
              <a:rPr kumimoji="1" lang="en-US" altLang="ko-KR" sz="2400" i="1" dirty="0" err="1"/>
              <a:t>pthread_detach</a:t>
            </a:r>
            <a:r>
              <a:rPr kumimoji="1" lang="en-US" altLang="ko-KR" sz="2400" i="1" dirty="0"/>
              <a:t>()</a:t>
            </a:r>
            <a:endParaRPr kumimoji="1" lang="ko-Kore-KR" altLang="en-US" sz="2400" i="1" dirty="0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9C8738A8-476B-42CD-A1A9-E62CB4051063}"/>
              </a:ext>
            </a:extLst>
          </p:cNvPr>
          <p:cNvSpPr txBox="1">
            <a:spLocks/>
          </p:cNvSpPr>
          <p:nvPr/>
        </p:nvSpPr>
        <p:spPr>
          <a:xfrm>
            <a:off x="854009" y="5313654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Threads vs Process</a:t>
            </a:r>
            <a:endParaRPr kumimoji="1" lang="ko-Kore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283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B61E89F-511B-4E71-A890-8E30C6AF9FED}"/>
              </a:ext>
            </a:extLst>
          </p:cNvPr>
          <p:cNvSpPr/>
          <p:nvPr/>
        </p:nvSpPr>
        <p:spPr>
          <a:xfrm>
            <a:off x="6957994" y="4867250"/>
            <a:ext cx="3942133" cy="1359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9A2F9EF-F032-49B3-AD4C-2792C665DF3A}"/>
              </a:ext>
            </a:extLst>
          </p:cNvPr>
          <p:cNvSpPr/>
          <p:nvPr/>
        </p:nvSpPr>
        <p:spPr>
          <a:xfrm>
            <a:off x="838200" y="4658393"/>
            <a:ext cx="4519552" cy="1359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What is Thread?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859130" y="1129593"/>
            <a:ext cx="2559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 dirty="0">
                <a:latin typeface="Times New Roman"/>
                <a:ea typeface="Arial"/>
                <a:cs typeface="Times New Roman"/>
                <a:sym typeface="Times New Roman"/>
              </a:rPr>
              <a:t>Multi</a:t>
            </a:r>
            <a:r>
              <a:rPr lang="ko-KR" altLang="en-US" b="1" i="1" dirty="0">
                <a:latin typeface="Times New Roman"/>
                <a:ea typeface="Arial"/>
                <a:cs typeface="Times New Roman"/>
                <a:sym typeface="Times New Roman"/>
              </a:rPr>
              <a:t> 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Arial"/>
                <a:cs typeface="Times New Roman"/>
                <a:sym typeface="Times New Roman"/>
              </a:rPr>
              <a:t>Processes</a:t>
            </a:r>
            <a:endParaRPr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graphicFrame>
        <p:nvGraphicFramePr>
          <p:cNvPr id="73" name="표 51">
            <a:extLst>
              <a:ext uri="{FF2B5EF4-FFF2-40B4-BE49-F238E27FC236}">
                <a16:creationId xmlns:a16="http://schemas.microsoft.com/office/drawing/2014/main" id="{8E545181-732A-4EAC-9671-A7F40F48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09627"/>
              </p:ext>
            </p:extLst>
          </p:nvPr>
        </p:nvGraphicFramePr>
        <p:xfrm>
          <a:off x="7007824" y="1626667"/>
          <a:ext cx="3813622" cy="3134910"/>
        </p:xfrm>
        <a:graphic>
          <a:graphicData uri="http://schemas.openxmlformats.org/drawingml/2006/table">
            <a:tbl>
              <a:tblPr firstRow="1" bandRow="1">
                <a:tableStyleId>{2F820279-127B-43B1-BE7C-FD998210CB4B}</a:tableStyleId>
              </a:tblPr>
              <a:tblGrid>
                <a:gridCol w="1271208">
                  <a:extLst>
                    <a:ext uri="{9D8B030D-6E8A-4147-A177-3AD203B41FA5}">
                      <a16:colId xmlns:a16="http://schemas.microsoft.com/office/drawing/2014/main" val="3318419563"/>
                    </a:ext>
                  </a:extLst>
                </a:gridCol>
                <a:gridCol w="1271206">
                  <a:extLst>
                    <a:ext uri="{9D8B030D-6E8A-4147-A177-3AD203B41FA5}">
                      <a16:colId xmlns:a16="http://schemas.microsoft.com/office/drawing/2014/main" val="4160441643"/>
                    </a:ext>
                  </a:extLst>
                </a:gridCol>
                <a:gridCol w="1271208">
                  <a:extLst>
                    <a:ext uri="{9D8B030D-6E8A-4147-A177-3AD203B41FA5}">
                      <a16:colId xmlns:a16="http://schemas.microsoft.com/office/drawing/2014/main" val="3260232144"/>
                    </a:ext>
                  </a:extLst>
                </a:gridCol>
              </a:tblGrid>
              <a:tr h="469217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27546"/>
                  </a:ext>
                </a:extLst>
              </a:tr>
              <a:tr h="793594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37094"/>
                  </a:ext>
                </a:extLst>
              </a:tr>
              <a:tr h="18720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71105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FDEAEFE3-BA06-4443-85B0-19CDFF15FF6B}"/>
              </a:ext>
            </a:extLst>
          </p:cNvPr>
          <p:cNvSpPr/>
          <p:nvPr/>
        </p:nvSpPr>
        <p:spPr>
          <a:xfrm>
            <a:off x="7897730" y="1729693"/>
            <a:ext cx="793102" cy="292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C4AD1E4-B5D8-4AF2-929B-48367DB1F1D1}"/>
              </a:ext>
            </a:extLst>
          </p:cNvPr>
          <p:cNvSpPr/>
          <p:nvPr/>
        </p:nvSpPr>
        <p:spPr>
          <a:xfrm>
            <a:off x="9111760" y="1729693"/>
            <a:ext cx="793102" cy="292407"/>
          </a:xfrm>
          <a:prstGeom prst="rect">
            <a:avLst/>
          </a:prstGeom>
          <a:solidFill>
            <a:srgbClr val="BDD7E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AE44330-2BD7-4235-A297-952637F7B500}"/>
              </a:ext>
            </a:extLst>
          </p:cNvPr>
          <p:cNvSpPr/>
          <p:nvPr/>
        </p:nvSpPr>
        <p:spPr>
          <a:xfrm>
            <a:off x="7111510" y="2141864"/>
            <a:ext cx="1063794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36BBC37-191C-4527-B951-211D43958DDA}"/>
              </a:ext>
            </a:extLst>
          </p:cNvPr>
          <p:cNvSpPr/>
          <p:nvPr/>
        </p:nvSpPr>
        <p:spPr>
          <a:xfrm>
            <a:off x="7188964" y="2524148"/>
            <a:ext cx="918963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3385B-1540-473A-B33B-4EDB4E698BA2}"/>
              </a:ext>
            </a:extLst>
          </p:cNvPr>
          <p:cNvSpPr/>
          <p:nvPr/>
        </p:nvSpPr>
        <p:spPr>
          <a:xfrm>
            <a:off x="7246856" y="3029586"/>
            <a:ext cx="793102" cy="292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767F0BD-BBC9-4F69-9A59-34E0DE999096}"/>
              </a:ext>
            </a:extLst>
          </p:cNvPr>
          <p:cNvSpPr/>
          <p:nvPr/>
        </p:nvSpPr>
        <p:spPr>
          <a:xfrm>
            <a:off x="8402229" y="2154154"/>
            <a:ext cx="1063794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D54553-3161-479F-9769-B375BCE3B10D}"/>
              </a:ext>
            </a:extLst>
          </p:cNvPr>
          <p:cNvSpPr/>
          <p:nvPr/>
        </p:nvSpPr>
        <p:spPr>
          <a:xfrm>
            <a:off x="8478651" y="2522637"/>
            <a:ext cx="918963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857C521-6F37-4E5F-8981-0A92FAF6974D}"/>
              </a:ext>
            </a:extLst>
          </p:cNvPr>
          <p:cNvSpPr/>
          <p:nvPr/>
        </p:nvSpPr>
        <p:spPr>
          <a:xfrm>
            <a:off x="9681831" y="2171682"/>
            <a:ext cx="1063794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5E2854E-2F40-4AEF-B269-EF06D427E58B}"/>
              </a:ext>
            </a:extLst>
          </p:cNvPr>
          <p:cNvSpPr/>
          <p:nvPr/>
        </p:nvSpPr>
        <p:spPr>
          <a:xfrm>
            <a:off x="9765729" y="2535533"/>
            <a:ext cx="918963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99" name="표 51">
            <a:extLst>
              <a:ext uri="{FF2B5EF4-FFF2-40B4-BE49-F238E27FC236}">
                <a16:creationId xmlns:a16="http://schemas.microsoft.com/office/drawing/2014/main" id="{E94DCF41-E50C-4F7D-84EF-8A77C42D9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73692"/>
              </p:ext>
            </p:extLst>
          </p:nvPr>
        </p:nvGraphicFramePr>
        <p:xfrm>
          <a:off x="1000396" y="1623247"/>
          <a:ext cx="1990874" cy="2891773"/>
        </p:xfrm>
        <a:graphic>
          <a:graphicData uri="http://schemas.openxmlformats.org/drawingml/2006/table">
            <a:tbl>
              <a:tblPr firstRow="1" bandRow="1">
                <a:tableStyleId>{2F820279-127B-43B1-BE7C-FD998210CB4B}</a:tableStyleId>
              </a:tblPr>
              <a:tblGrid>
                <a:gridCol w="1990874">
                  <a:extLst>
                    <a:ext uri="{9D8B030D-6E8A-4147-A177-3AD203B41FA5}">
                      <a16:colId xmlns:a16="http://schemas.microsoft.com/office/drawing/2014/main" val="3318419563"/>
                    </a:ext>
                  </a:extLst>
                </a:gridCol>
              </a:tblGrid>
              <a:tr h="4807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27546"/>
                  </a:ext>
                </a:extLst>
              </a:tr>
              <a:tr h="4929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37094"/>
                  </a:ext>
                </a:extLst>
              </a:tr>
              <a:tr h="19180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71105"/>
                  </a:ext>
                </a:extLst>
              </a:tr>
            </a:tbl>
          </a:graphicData>
        </a:graphic>
      </p:graphicFrame>
      <p:sp>
        <p:nvSpPr>
          <p:cNvPr id="72" name="Google Shape;95;p14">
            <a:extLst>
              <a:ext uri="{FF2B5EF4-FFF2-40B4-BE49-F238E27FC236}">
                <a16:creationId xmlns:a16="http://schemas.microsoft.com/office/drawing/2014/main" id="{11894F9B-86E8-493A-97A2-7D1B978EDA79}"/>
              </a:ext>
            </a:extLst>
          </p:cNvPr>
          <p:cNvSpPr txBox="1">
            <a:spLocks/>
          </p:cNvSpPr>
          <p:nvPr/>
        </p:nvSpPr>
        <p:spPr>
          <a:xfrm>
            <a:off x="5357752" y="2281142"/>
            <a:ext cx="1381444" cy="45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endParaRPr lang="en-US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33F8985-854D-4CA1-8E73-F51F7AC92A1D}"/>
              </a:ext>
            </a:extLst>
          </p:cNvPr>
          <p:cNvSpPr/>
          <p:nvPr/>
        </p:nvSpPr>
        <p:spPr>
          <a:xfrm>
            <a:off x="1258142" y="1740788"/>
            <a:ext cx="646443" cy="306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DC4D3CD-F4DB-465D-8941-B3553C252156}"/>
              </a:ext>
            </a:extLst>
          </p:cNvPr>
          <p:cNvSpPr/>
          <p:nvPr/>
        </p:nvSpPr>
        <p:spPr>
          <a:xfrm>
            <a:off x="2161135" y="1740788"/>
            <a:ext cx="646443" cy="306405"/>
          </a:xfrm>
          <a:prstGeom prst="rect">
            <a:avLst/>
          </a:prstGeom>
          <a:solidFill>
            <a:srgbClr val="BDD7E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9341F9B-5225-45CD-B986-3579C2BFEDBA}"/>
              </a:ext>
            </a:extLst>
          </p:cNvPr>
          <p:cNvSpPr/>
          <p:nvPr/>
        </p:nvSpPr>
        <p:spPr>
          <a:xfrm>
            <a:off x="1147824" y="2218238"/>
            <a:ext cx="867080" cy="306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6FAF44-A1C6-4271-9663-8DDE4EFC22DA}"/>
              </a:ext>
            </a:extLst>
          </p:cNvPr>
          <p:cNvSpPr/>
          <p:nvPr/>
        </p:nvSpPr>
        <p:spPr>
          <a:xfrm>
            <a:off x="2161134" y="2205127"/>
            <a:ext cx="749030" cy="306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8A52B-A947-4E3F-A221-B68065CCD831}"/>
              </a:ext>
            </a:extLst>
          </p:cNvPr>
          <p:cNvSpPr/>
          <p:nvPr/>
        </p:nvSpPr>
        <p:spPr>
          <a:xfrm>
            <a:off x="1646323" y="2741990"/>
            <a:ext cx="646443" cy="306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23EA80B-9646-4BD4-A05D-95947CC18930}"/>
              </a:ext>
            </a:extLst>
          </p:cNvPr>
          <p:cNvSpPr/>
          <p:nvPr/>
        </p:nvSpPr>
        <p:spPr>
          <a:xfrm>
            <a:off x="8537575" y="3038078"/>
            <a:ext cx="793102" cy="292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A8B33B9-03FC-41DC-ADE3-68A5D192141B}"/>
              </a:ext>
            </a:extLst>
          </p:cNvPr>
          <p:cNvSpPr/>
          <p:nvPr/>
        </p:nvSpPr>
        <p:spPr>
          <a:xfrm>
            <a:off x="9828294" y="3038077"/>
            <a:ext cx="793102" cy="292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A270C01-A289-42E3-8957-F30BF299DA45}"/>
              </a:ext>
            </a:extLst>
          </p:cNvPr>
          <p:cNvSpPr txBox="1"/>
          <p:nvPr/>
        </p:nvSpPr>
        <p:spPr>
          <a:xfrm>
            <a:off x="1002270" y="4745478"/>
            <a:ext cx="4355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프로세스 간 메모리 공유가 </a:t>
            </a:r>
            <a:r>
              <a:rPr lang="ko-KR" altLang="en-US" sz="1600" dirty="0">
                <a:solidFill>
                  <a:srgbClr val="C00000"/>
                </a:solidFill>
              </a:rPr>
              <a:t>어렵다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프로세스를 생성</a:t>
            </a:r>
            <a:r>
              <a:rPr lang="en-US" altLang="ko-KR" sz="1600" dirty="0"/>
              <a:t>(</a:t>
            </a:r>
            <a:r>
              <a:rPr lang="en-US" altLang="ko-KR" sz="1600" i="1" dirty="0"/>
              <a:t>fork) </a:t>
            </a:r>
            <a:r>
              <a:rPr lang="ko-KR" altLang="en-US" sz="1600" dirty="0"/>
              <a:t>하는데 </a:t>
            </a:r>
            <a:r>
              <a:rPr lang="ko-KR" altLang="en-US" sz="1600" dirty="0">
                <a:solidFill>
                  <a:srgbClr val="C00000"/>
                </a:solidFill>
              </a:rPr>
              <a:t>비용이 많이 든다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graphicFrame>
        <p:nvGraphicFramePr>
          <p:cNvPr id="150" name="표 51">
            <a:extLst>
              <a:ext uri="{FF2B5EF4-FFF2-40B4-BE49-F238E27FC236}">
                <a16:creationId xmlns:a16="http://schemas.microsoft.com/office/drawing/2014/main" id="{9FD98DCE-66BC-492B-9079-169C7A7C9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91188"/>
              </p:ext>
            </p:extLst>
          </p:nvPr>
        </p:nvGraphicFramePr>
        <p:xfrm>
          <a:off x="3126739" y="1601476"/>
          <a:ext cx="1990874" cy="2926981"/>
        </p:xfrm>
        <a:graphic>
          <a:graphicData uri="http://schemas.openxmlformats.org/drawingml/2006/table">
            <a:tbl>
              <a:tblPr firstRow="1" bandRow="1">
                <a:tableStyleId>{2F820279-127B-43B1-BE7C-FD998210CB4B}</a:tableStyleId>
              </a:tblPr>
              <a:tblGrid>
                <a:gridCol w="1990874">
                  <a:extLst>
                    <a:ext uri="{9D8B030D-6E8A-4147-A177-3AD203B41FA5}">
                      <a16:colId xmlns:a16="http://schemas.microsoft.com/office/drawing/2014/main" val="3318419563"/>
                    </a:ext>
                  </a:extLst>
                </a:gridCol>
              </a:tblGrid>
              <a:tr h="4807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27546"/>
                  </a:ext>
                </a:extLst>
              </a:tr>
              <a:tr h="4929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37094"/>
                  </a:ext>
                </a:extLst>
              </a:tr>
              <a:tr h="19532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71105"/>
                  </a:ext>
                </a:extLst>
              </a:tr>
            </a:tbl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418E406-B4C2-4EB0-82DE-A73E7823936A}"/>
              </a:ext>
            </a:extLst>
          </p:cNvPr>
          <p:cNvSpPr/>
          <p:nvPr/>
        </p:nvSpPr>
        <p:spPr>
          <a:xfrm>
            <a:off x="3384485" y="1719017"/>
            <a:ext cx="646443" cy="306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8BC53CF-EA85-4F5D-B971-5F4F9ACA17B4}"/>
              </a:ext>
            </a:extLst>
          </p:cNvPr>
          <p:cNvSpPr/>
          <p:nvPr/>
        </p:nvSpPr>
        <p:spPr>
          <a:xfrm>
            <a:off x="4287478" y="1719017"/>
            <a:ext cx="646443" cy="306405"/>
          </a:xfrm>
          <a:prstGeom prst="rect">
            <a:avLst/>
          </a:prstGeom>
          <a:solidFill>
            <a:srgbClr val="BDD7E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62F80FC-113E-45CE-92C1-95CB2EE722DA}"/>
              </a:ext>
            </a:extLst>
          </p:cNvPr>
          <p:cNvSpPr/>
          <p:nvPr/>
        </p:nvSpPr>
        <p:spPr>
          <a:xfrm>
            <a:off x="3274167" y="2196467"/>
            <a:ext cx="867080" cy="306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131D7A5-B7D3-4946-BDA9-32DA06290E27}"/>
              </a:ext>
            </a:extLst>
          </p:cNvPr>
          <p:cNvSpPr/>
          <p:nvPr/>
        </p:nvSpPr>
        <p:spPr>
          <a:xfrm>
            <a:off x="4287477" y="2183356"/>
            <a:ext cx="749030" cy="306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2C19EA1-EC5C-4508-B63F-7E04364C93FD}"/>
              </a:ext>
            </a:extLst>
          </p:cNvPr>
          <p:cNvSpPr/>
          <p:nvPr/>
        </p:nvSpPr>
        <p:spPr>
          <a:xfrm>
            <a:off x="3772666" y="2720219"/>
            <a:ext cx="646443" cy="306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7" name="Google Shape;95;p14">
            <a:extLst>
              <a:ext uri="{FF2B5EF4-FFF2-40B4-BE49-F238E27FC236}">
                <a16:creationId xmlns:a16="http://schemas.microsoft.com/office/drawing/2014/main" id="{262FFA8E-AA35-4AF1-8091-A08F620A15A1}"/>
              </a:ext>
            </a:extLst>
          </p:cNvPr>
          <p:cNvSpPr txBox="1">
            <a:spLocks/>
          </p:cNvSpPr>
          <p:nvPr/>
        </p:nvSpPr>
        <p:spPr>
          <a:xfrm>
            <a:off x="7693598" y="1109581"/>
            <a:ext cx="2559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b="1" i="1" dirty="0">
                <a:latin typeface="Times New Roman"/>
                <a:ea typeface="Arial"/>
                <a:cs typeface="Times New Roman"/>
                <a:sym typeface="Times New Roman"/>
              </a:rPr>
              <a:t>Multi</a:t>
            </a:r>
            <a:r>
              <a:rPr lang="en-US" altLang="ko-KR" b="1" i="1" dirty="0">
                <a:latin typeface="Times New Roman"/>
                <a:ea typeface="Arial"/>
                <a:cs typeface="Times New Roman"/>
                <a:sym typeface="Times New Roman"/>
              </a:rPr>
              <a:t> </a:t>
            </a:r>
            <a:r>
              <a:rPr lang="en-US" altLang="ko-KR" b="1" i="1" dirty="0">
                <a:solidFill>
                  <a:schemeClr val="accent1"/>
                </a:solidFill>
                <a:latin typeface="Times New Roman"/>
                <a:ea typeface="Arial"/>
                <a:cs typeface="Times New Roman"/>
                <a:sym typeface="Times New Roman"/>
              </a:rPr>
              <a:t>Threads</a:t>
            </a:r>
            <a:endParaRPr lang="en-US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F848FF-218A-48E3-9D6E-71B74B278E63}"/>
              </a:ext>
            </a:extLst>
          </p:cNvPr>
          <p:cNvSpPr txBox="1"/>
          <p:nvPr/>
        </p:nvSpPr>
        <p:spPr>
          <a:xfrm>
            <a:off x="7070553" y="5017679"/>
            <a:ext cx="3892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ewBaskervilleEF-Roman"/>
              </a:rPr>
              <a:t>스레드 간 메모리 공유가 </a:t>
            </a:r>
            <a:r>
              <a:rPr lang="ko-KR" altLang="en-US" sz="1600" dirty="0">
                <a:solidFill>
                  <a:schemeClr val="accent1"/>
                </a:solidFill>
                <a:latin typeface="NewBaskervilleEF-Roman"/>
              </a:rPr>
              <a:t>쉽고 빠르다</a:t>
            </a:r>
            <a:r>
              <a:rPr lang="en-US" altLang="ko-KR" sz="1600" dirty="0">
                <a:latin typeface="NewBaskervilleEF-Roman"/>
              </a:rPr>
              <a:t>.</a:t>
            </a:r>
            <a:endParaRPr lang="en-US" altLang="ko-KR" sz="1600" b="0" i="0" u="none" strike="noStrike" baseline="0" dirty="0">
              <a:latin typeface="NewBaskervilleEF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ewBaskervilleEF-Roman"/>
              </a:rPr>
              <a:t>스레드를 생성하는 것은 프로세스를 생성하는 것보다 </a:t>
            </a:r>
            <a:r>
              <a:rPr lang="ko-KR" altLang="en-US" sz="1600" dirty="0" err="1">
                <a:latin typeface="NewBaskervilleEF-Roman"/>
              </a:rPr>
              <a:t>횔씬</a:t>
            </a:r>
            <a:r>
              <a:rPr lang="ko-KR" altLang="en-US" sz="1600" dirty="0">
                <a:latin typeface="NewBaskervilleEF-Roman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NewBaskervilleEF-Roman"/>
              </a:rPr>
              <a:t>빠르다</a:t>
            </a:r>
            <a:r>
              <a:rPr lang="en-US" altLang="ko-KR" sz="1600" dirty="0">
                <a:latin typeface="NewBaskervilleEF-Roman"/>
              </a:rPr>
              <a:t>.</a:t>
            </a:r>
            <a:endParaRPr lang="ko-KR" altLang="en-US" sz="1600" dirty="0"/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1E1CE17-F890-4767-96F4-5E6E69E65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4244636" y="2507506"/>
            <a:ext cx="1113116" cy="919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ABB14253-05E5-4A07-9B50-E8A5BBA98920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739196" y="2507506"/>
            <a:ext cx="642115" cy="1454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E3347FF1-2192-4BF9-86CA-107C4299031C}"/>
              </a:ext>
            </a:extLst>
          </p:cNvPr>
          <p:cNvSpPr/>
          <p:nvPr/>
        </p:nvSpPr>
        <p:spPr>
          <a:xfrm rot="5400000">
            <a:off x="1356639" y="3551908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6AEE96CD-593A-40AC-96DA-5BEAAEF8A595}"/>
              </a:ext>
            </a:extLst>
          </p:cNvPr>
          <p:cNvSpPr/>
          <p:nvPr/>
        </p:nvSpPr>
        <p:spPr>
          <a:xfrm rot="5400000">
            <a:off x="3480213" y="3536022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82AA6974-E933-4FB0-8FAF-53763357000B}"/>
              </a:ext>
            </a:extLst>
          </p:cNvPr>
          <p:cNvSpPr/>
          <p:nvPr/>
        </p:nvSpPr>
        <p:spPr>
          <a:xfrm rot="5400000">
            <a:off x="7060140" y="3815534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660C9BA-9F12-4A09-8C16-A671E8196FA5}"/>
              </a:ext>
            </a:extLst>
          </p:cNvPr>
          <p:cNvSpPr/>
          <p:nvPr/>
        </p:nvSpPr>
        <p:spPr>
          <a:xfrm rot="5400000">
            <a:off x="8331368" y="3815534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78D76BF6-C2E1-4237-A4A9-8A9885BBE26F}"/>
              </a:ext>
            </a:extLst>
          </p:cNvPr>
          <p:cNvSpPr/>
          <p:nvPr/>
        </p:nvSpPr>
        <p:spPr>
          <a:xfrm rot="5400000">
            <a:off x="9641578" y="3821279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64E1A-BE37-401F-8437-133C9462B86F}"/>
              </a:ext>
            </a:extLst>
          </p:cNvPr>
          <p:cNvSpPr/>
          <p:nvPr/>
        </p:nvSpPr>
        <p:spPr>
          <a:xfrm>
            <a:off x="3585029" y="1433507"/>
            <a:ext cx="4426857" cy="1228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Background Details of the </a:t>
            </a:r>
            <a:r>
              <a:rPr lang="en-US" sz="3200" dirty="0" err="1">
                <a:solidFill>
                  <a:srgbClr val="FF0000"/>
                </a:solidFill>
              </a:rPr>
              <a:t>Pthreads</a:t>
            </a:r>
            <a:r>
              <a:rPr lang="en-US" sz="3200" dirty="0">
                <a:solidFill>
                  <a:srgbClr val="FF0000"/>
                </a:solidFill>
              </a:rPr>
              <a:t> API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Pthreads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 API</a:t>
            </a: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050" name="Picture 2" descr="posix 이미지 검색결과">
            <a:extLst>
              <a:ext uri="{FF2B5EF4-FFF2-40B4-BE49-F238E27FC236}">
                <a16:creationId xmlns:a16="http://schemas.microsoft.com/office/drawing/2014/main" id="{C6DCC69E-D79D-4821-9FFC-0E02A0F1F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21" y="1745895"/>
            <a:ext cx="1674586" cy="77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ux 이미지 검색결과">
            <a:extLst>
              <a:ext uri="{FF2B5EF4-FFF2-40B4-BE49-F238E27FC236}">
                <a16:creationId xmlns:a16="http://schemas.microsoft.com/office/drawing/2014/main" id="{A1AD9D7F-376D-4C08-BB2E-929FEBC2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83" y="1558163"/>
            <a:ext cx="2379317" cy="100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9CD40C-0B07-4AAD-98FD-66CD751DB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38385"/>
            <a:ext cx="5121276" cy="2522646"/>
          </a:xfrm>
          <a:prstGeom prst="rect">
            <a:avLst/>
          </a:prstGeom>
        </p:spPr>
      </p:pic>
      <p:sp>
        <p:nvSpPr>
          <p:cNvPr id="19" name="Google Shape;205;p21">
            <a:extLst>
              <a:ext uri="{FF2B5EF4-FFF2-40B4-BE49-F238E27FC236}">
                <a16:creationId xmlns:a16="http://schemas.microsoft.com/office/drawing/2014/main" id="{F9AF986A-90EE-41B8-8D1C-5DD99036A0AB}"/>
              </a:ext>
            </a:extLst>
          </p:cNvPr>
          <p:cNvSpPr txBox="1"/>
          <p:nvPr/>
        </p:nvSpPr>
        <p:spPr>
          <a:xfrm>
            <a:off x="6590512" y="3138385"/>
            <a:ext cx="4933831" cy="2154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errno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가 전역변수가 아닌 함수 호출로 확장되는 매크로로 정의된다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Pthreads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API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의 함수는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성공하면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을 반환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하고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실패하면 양수 값을 반환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Pthreads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API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를 사용하는 프로그램은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컴파일시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cc –</a:t>
            </a:r>
            <a:r>
              <a:rPr lang="en-US" alt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pthread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옵션을 사용해야 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06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06496F-63E8-48C6-A8C9-18DFA4A78BE7}"/>
              </a:ext>
            </a:extLst>
          </p:cNvPr>
          <p:cNvSpPr/>
          <p:nvPr/>
        </p:nvSpPr>
        <p:spPr>
          <a:xfrm>
            <a:off x="751113" y="1363648"/>
            <a:ext cx="10018486" cy="1067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Thread Creation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6" name="Google Shape;95;p14">
            <a:extLst>
              <a:ext uri="{FF2B5EF4-FFF2-40B4-BE49-F238E27FC236}">
                <a16:creationId xmlns:a16="http://schemas.microsoft.com/office/drawing/2014/main" id="{EAD6B941-338B-4E90-B8CB-62FAFAF95703}"/>
              </a:ext>
            </a:extLst>
          </p:cNvPr>
          <p:cNvSpPr txBox="1">
            <a:spLocks/>
          </p:cNvSpPr>
          <p:nvPr/>
        </p:nvSpPr>
        <p:spPr>
          <a:xfrm>
            <a:off x="809169" y="1449931"/>
            <a:ext cx="10515600" cy="91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en-US" altLang="ko-KR" i="1" dirty="0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altLang="ko-KR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pthread_create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thread, 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</a:t>
            </a:r>
            <a:r>
              <a:rPr lang="en-US" altLang="ko-KR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pthread_attrt_t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-US" altLang="ko-KR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*start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)(void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-US" altLang="ko-KR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05;p21">
            <a:extLst>
              <a:ext uri="{FF2B5EF4-FFF2-40B4-BE49-F238E27FC236}">
                <a16:creationId xmlns:a16="http://schemas.microsoft.com/office/drawing/2014/main" id="{01F224D2-9008-4540-8761-3FC2F2D98EA2}"/>
              </a:ext>
            </a:extLst>
          </p:cNvPr>
          <p:cNvSpPr txBox="1"/>
          <p:nvPr/>
        </p:nvSpPr>
        <p:spPr>
          <a:xfrm>
            <a:off x="838200" y="3258324"/>
            <a:ext cx="3938679" cy="2154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스레드 식별자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tid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</a:t>
            </a:r>
            <a:r>
              <a:rPr lang="en-US" altLang="ko-KR" sz="20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스레드 특성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(Null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스레드 시작함수 포인터</a:t>
            </a:r>
            <a:endParaRPr lang="en-US" altLang="ko-KR" sz="16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함수에 들어갈 인자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8E2648F-F89A-4972-967E-726A579D4068}"/>
              </a:ext>
            </a:extLst>
          </p:cNvPr>
          <p:cNvSpPr/>
          <p:nvPr/>
        </p:nvSpPr>
        <p:spPr>
          <a:xfrm>
            <a:off x="5250542" y="3240318"/>
            <a:ext cx="6288314" cy="25544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Google Shape;363;p27">
            <a:extLst>
              <a:ext uri="{FF2B5EF4-FFF2-40B4-BE49-F238E27FC236}">
                <a16:creationId xmlns:a16="http://schemas.microsoft.com/office/drawing/2014/main" id="{ECF1EC05-0D56-4A90-838D-1E16AC98324D}"/>
              </a:ext>
            </a:extLst>
          </p:cNvPr>
          <p:cNvSpPr txBox="1"/>
          <p:nvPr/>
        </p:nvSpPr>
        <p:spPr>
          <a:xfrm>
            <a:off x="5559333" y="3527642"/>
            <a:ext cx="1777637" cy="495301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main(  ) { … }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B6033888-9E80-42C4-BCE2-46FD4BCD091E}"/>
              </a:ext>
            </a:extLst>
          </p:cNvPr>
          <p:cNvSpPr/>
          <p:nvPr/>
        </p:nvSpPr>
        <p:spPr>
          <a:xfrm>
            <a:off x="6907812" y="3594974"/>
            <a:ext cx="3129473" cy="471474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409CE4-213C-4D0D-92E9-80B83FEDB36C}"/>
              </a:ext>
            </a:extLst>
          </p:cNvPr>
          <p:cNvCxnSpPr>
            <a:cxnSpLocks/>
            <a:stCxn id="87" idx="2"/>
            <a:endCxn id="84" idx="0"/>
          </p:cNvCxnSpPr>
          <p:nvPr/>
        </p:nvCxnSpPr>
        <p:spPr>
          <a:xfrm flipH="1">
            <a:off x="7439229" y="4420565"/>
            <a:ext cx="475812" cy="405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100;p14">
            <a:extLst>
              <a:ext uri="{FF2B5EF4-FFF2-40B4-BE49-F238E27FC236}">
                <a16:creationId xmlns:a16="http://schemas.microsoft.com/office/drawing/2014/main" id="{B778EDBE-11A6-4C02-B467-A9430ACA9227}"/>
              </a:ext>
            </a:extLst>
          </p:cNvPr>
          <p:cNvSpPr txBox="1"/>
          <p:nvPr/>
        </p:nvSpPr>
        <p:spPr>
          <a:xfrm>
            <a:off x="6429828" y="4825920"/>
            <a:ext cx="2018801" cy="433422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start(  ) { … }</a:t>
            </a: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9D3DE8C6-73FE-41C7-96F8-74DFFAEA4690}"/>
              </a:ext>
            </a:extLst>
          </p:cNvPr>
          <p:cNvSpPr/>
          <p:nvPr/>
        </p:nvSpPr>
        <p:spPr>
          <a:xfrm>
            <a:off x="7947472" y="4862166"/>
            <a:ext cx="3129473" cy="471474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Google Shape;95;p14">
            <a:extLst>
              <a:ext uri="{FF2B5EF4-FFF2-40B4-BE49-F238E27FC236}">
                <a16:creationId xmlns:a16="http://schemas.microsoft.com/office/drawing/2014/main" id="{976CE2C3-D18B-43D6-971E-C576FA806B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19820" y="2803842"/>
            <a:ext cx="141715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Process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149;p16">
            <a:extLst>
              <a:ext uri="{FF2B5EF4-FFF2-40B4-BE49-F238E27FC236}">
                <a16:creationId xmlns:a16="http://schemas.microsoft.com/office/drawing/2014/main" id="{DA60E2E5-E10A-4151-A9E9-0709DA7D55BC}"/>
              </a:ext>
            </a:extLst>
          </p:cNvPr>
          <p:cNvSpPr txBox="1"/>
          <p:nvPr/>
        </p:nvSpPr>
        <p:spPr>
          <a:xfrm>
            <a:off x="6907812" y="3925588"/>
            <a:ext cx="2014457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pthread_create</a:t>
            </a:r>
            <a:r>
              <a:rPr lang="en-US" sz="1600" b="1" dirty="0">
                <a:solidFill>
                  <a:srgbClr val="C00000"/>
                </a:solidFill>
              </a:rPr>
              <a:t>(  )</a:t>
            </a:r>
            <a:endParaRPr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8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Thread Termination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B8524-BB30-465A-9AE6-AF924C997807}"/>
              </a:ext>
            </a:extLst>
          </p:cNvPr>
          <p:cNvSpPr/>
          <p:nvPr/>
        </p:nvSpPr>
        <p:spPr>
          <a:xfrm>
            <a:off x="1146991" y="4810354"/>
            <a:ext cx="5170407" cy="728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F74FA4C7-73F3-4C53-88F6-CBC339541263}"/>
              </a:ext>
            </a:extLst>
          </p:cNvPr>
          <p:cNvSpPr txBox="1">
            <a:spLocks/>
          </p:cNvSpPr>
          <p:nvPr/>
        </p:nvSpPr>
        <p:spPr>
          <a:xfrm>
            <a:off x="1215535" y="4899690"/>
            <a:ext cx="5033320" cy="91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altLang="ko-KR" i="1" dirty="0"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-US" altLang="ko-KR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pthread_exit</a:t>
            </a:r>
            <a:r>
              <a:rPr lang="en-US" altLang="ko-KR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dirty="0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i="1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altLang="ko-KR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retval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100A6C-1339-41B2-A748-5CBC892E50BD}"/>
              </a:ext>
            </a:extLst>
          </p:cNvPr>
          <p:cNvSpPr/>
          <p:nvPr/>
        </p:nvSpPr>
        <p:spPr>
          <a:xfrm>
            <a:off x="838200" y="1755142"/>
            <a:ext cx="6288314" cy="25544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Google Shape;363;p27">
            <a:extLst>
              <a:ext uri="{FF2B5EF4-FFF2-40B4-BE49-F238E27FC236}">
                <a16:creationId xmlns:a16="http://schemas.microsoft.com/office/drawing/2014/main" id="{C992831E-D7D6-445E-AB7C-8882AA1D26D1}"/>
              </a:ext>
            </a:extLst>
          </p:cNvPr>
          <p:cNvSpPr txBox="1"/>
          <p:nvPr/>
        </p:nvSpPr>
        <p:spPr>
          <a:xfrm>
            <a:off x="1146991" y="2042466"/>
            <a:ext cx="1777637" cy="495301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main(  ) { … }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DFED0E2-248B-42A2-8D3E-F1DAF5904EEB}"/>
              </a:ext>
            </a:extLst>
          </p:cNvPr>
          <p:cNvSpPr/>
          <p:nvPr/>
        </p:nvSpPr>
        <p:spPr>
          <a:xfrm>
            <a:off x="2495470" y="2109798"/>
            <a:ext cx="3129473" cy="471474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0DFBDF-B9E2-42DA-A66F-7BCD58869A07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3026887" y="2935389"/>
            <a:ext cx="475812" cy="405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00;p14">
            <a:extLst>
              <a:ext uri="{FF2B5EF4-FFF2-40B4-BE49-F238E27FC236}">
                <a16:creationId xmlns:a16="http://schemas.microsoft.com/office/drawing/2014/main" id="{8C792EEE-21A2-44E9-BBD6-EEF3E9152F01}"/>
              </a:ext>
            </a:extLst>
          </p:cNvPr>
          <p:cNvSpPr txBox="1"/>
          <p:nvPr/>
        </p:nvSpPr>
        <p:spPr>
          <a:xfrm>
            <a:off x="2017486" y="3340744"/>
            <a:ext cx="2018801" cy="433422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start(  ) { … }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34D0ABF-084F-4731-BD6A-3E3F183FC893}"/>
              </a:ext>
            </a:extLst>
          </p:cNvPr>
          <p:cNvSpPr/>
          <p:nvPr/>
        </p:nvSpPr>
        <p:spPr>
          <a:xfrm>
            <a:off x="3535130" y="3376990"/>
            <a:ext cx="3129473" cy="471474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95;p14">
            <a:extLst>
              <a:ext uri="{FF2B5EF4-FFF2-40B4-BE49-F238E27FC236}">
                <a16:creationId xmlns:a16="http://schemas.microsoft.com/office/drawing/2014/main" id="{5C77F330-A652-4FB6-8A11-4F7A28329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7478" y="1318666"/>
            <a:ext cx="141715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Process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49;p16">
            <a:extLst>
              <a:ext uri="{FF2B5EF4-FFF2-40B4-BE49-F238E27FC236}">
                <a16:creationId xmlns:a16="http://schemas.microsoft.com/office/drawing/2014/main" id="{30B200D1-BE7F-4BD3-8240-BE06F13AC627}"/>
              </a:ext>
            </a:extLst>
          </p:cNvPr>
          <p:cNvSpPr txBox="1"/>
          <p:nvPr/>
        </p:nvSpPr>
        <p:spPr>
          <a:xfrm>
            <a:off x="2495470" y="2440412"/>
            <a:ext cx="2014457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pthread_create</a:t>
            </a:r>
            <a:r>
              <a:rPr lang="en-US" sz="1600" b="1" dirty="0">
                <a:solidFill>
                  <a:schemeClr val="tx1"/>
                </a:solidFill>
              </a:rPr>
              <a:t>(  )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6" name="Google Shape;205;p21">
            <a:extLst>
              <a:ext uri="{FF2B5EF4-FFF2-40B4-BE49-F238E27FC236}">
                <a16:creationId xmlns:a16="http://schemas.microsoft.com/office/drawing/2014/main" id="{3AE708DC-CBE8-4DC6-8B4A-FFA8A426A359}"/>
              </a:ext>
            </a:extLst>
          </p:cNvPr>
          <p:cNvSpPr txBox="1"/>
          <p:nvPr/>
        </p:nvSpPr>
        <p:spPr>
          <a:xfrm>
            <a:off x="6551434" y="1613126"/>
            <a:ext cx="5106708" cy="1415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thread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시작함수가 종료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될 때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main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함수가 종료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될 때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모든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thread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즉시 제거됨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thread call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사용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pthread_exit</a:t>
            </a:r>
            <a:r>
              <a:rPr lang="en-US" altLang="ko-KR" sz="16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23EF5A-61DE-4CDE-9C1C-FC73F50A0C1B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flipH="1">
            <a:off x="5028089" y="2320997"/>
            <a:ext cx="1523345" cy="10775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13AAA1-0E32-4027-98BF-DFEBD62B663D}"/>
              </a:ext>
            </a:extLst>
          </p:cNvPr>
          <p:cNvSpPr txBox="1"/>
          <p:nvPr/>
        </p:nvSpPr>
        <p:spPr>
          <a:xfrm>
            <a:off x="6551434" y="1237230"/>
            <a:ext cx="23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When Terminate?</a:t>
            </a:r>
            <a:endParaRPr lang="ko-KR" altLang="en-US" sz="1800" b="1" dirty="0"/>
          </a:p>
        </p:txBody>
      </p:sp>
      <p:sp>
        <p:nvSpPr>
          <p:cNvPr id="41" name="Google Shape;205;p21">
            <a:extLst>
              <a:ext uri="{FF2B5EF4-FFF2-40B4-BE49-F238E27FC236}">
                <a16:creationId xmlns:a16="http://schemas.microsoft.com/office/drawing/2014/main" id="{D2101EFB-2D31-485B-8BA6-23311983F300}"/>
              </a:ext>
            </a:extLst>
          </p:cNvPr>
          <p:cNvSpPr txBox="1"/>
          <p:nvPr/>
        </p:nvSpPr>
        <p:spPr>
          <a:xfrm>
            <a:off x="6803572" y="4998668"/>
            <a:ext cx="3129473" cy="49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retval</a:t>
            </a: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스레드의 </a:t>
            </a:r>
            <a:r>
              <a:rPr lang="ko-KR" altLang="en-US" sz="1600" b="1" dirty="0" err="1">
                <a:latin typeface="Malgun Gothic"/>
                <a:ea typeface="Malgun Gothic"/>
                <a:cs typeface="Malgun Gothic"/>
                <a:sym typeface="Malgun Gothic"/>
              </a:rPr>
              <a:t>반환값</a:t>
            </a: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781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Thread IDs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" name="Google Shape;277;p24">
            <a:extLst>
              <a:ext uri="{FF2B5EF4-FFF2-40B4-BE49-F238E27FC236}">
                <a16:creationId xmlns:a16="http://schemas.microsoft.com/office/drawing/2014/main" id="{F7DDC94E-FC43-4476-95E1-27B51B8ECA77}"/>
              </a:ext>
            </a:extLst>
          </p:cNvPr>
          <p:cNvSpPr txBox="1"/>
          <p:nvPr/>
        </p:nvSpPr>
        <p:spPr>
          <a:xfrm>
            <a:off x="838200" y="1511738"/>
            <a:ext cx="4822371" cy="594385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SzPts val="2800"/>
            </a:pPr>
            <a:r>
              <a:rPr lang="en-US" altLang="ko-KR" sz="2800" i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altLang="ko-KR" sz="2800" i="1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ko-KR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pthread_self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sz="2800" dirty="0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en-US" altLang="ko-KR" sz="2800" dirty="0"/>
          </a:p>
        </p:txBody>
      </p:sp>
      <p:sp>
        <p:nvSpPr>
          <p:cNvPr id="11" name="Google Shape;279;p24">
            <a:extLst>
              <a:ext uri="{FF2B5EF4-FFF2-40B4-BE49-F238E27FC236}">
                <a16:creationId xmlns:a16="http://schemas.microsoft.com/office/drawing/2014/main" id="{4BF2B19E-4F04-43B6-8F15-3A91BF450344}"/>
              </a:ext>
            </a:extLst>
          </p:cNvPr>
          <p:cNvSpPr txBox="1"/>
          <p:nvPr/>
        </p:nvSpPr>
        <p:spPr>
          <a:xfrm>
            <a:off x="6872515" y="1511738"/>
            <a:ext cx="3548700" cy="554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Malgun Gothic"/>
                <a:ea typeface="Malgun Gothic"/>
                <a:cs typeface="Malgun Gothic"/>
                <a:sym typeface="Malgun Gothic"/>
              </a:rPr>
              <a:t>자신의 </a:t>
            </a:r>
            <a:r>
              <a:rPr lang="en-US" sz="2200" dirty="0">
                <a:latin typeface="Malgun Gothic"/>
                <a:ea typeface="Malgun Gothic"/>
                <a:cs typeface="Malgun Gothic"/>
                <a:sym typeface="Malgun Gothic"/>
              </a:rPr>
              <a:t>Thread ID </a:t>
            </a:r>
            <a:r>
              <a:rPr lang="ko-KR" altLang="en-US" sz="2200" dirty="0"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endParaRPr sz="2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Google Shape;281;p24">
            <a:extLst>
              <a:ext uri="{FF2B5EF4-FFF2-40B4-BE49-F238E27FC236}">
                <a16:creationId xmlns:a16="http://schemas.microsoft.com/office/drawing/2014/main" id="{9C4FA675-B967-4733-863A-79770577CE2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660571" y="1788788"/>
            <a:ext cx="1211944" cy="201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78;p24">
            <a:extLst>
              <a:ext uri="{FF2B5EF4-FFF2-40B4-BE49-F238E27FC236}">
                <a16:creationId xmlns:a16="http://schemas.microsoft.com/office/drawing/2014/main" id="{2BEF428D-8166-4F3A-A5D6-2B004D420FE5}"/>
              </a:ext>
            </a:extLst>
          </p:cNvPr>
          <p:cNvSpPr txBox="1"/>
          <p:nvPr/>
        </p:nvSpPr>
        <p:spPr>
          <a:xfrm>
            <a:off x="838200" y="2705481"/>
            <a:ext cx="7101116" cy="554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SzPts val="2800"/>
            </a:pPr>
            <a:r>
              <a:rPr lang="en-US" altLang="ko-KR" sz="2800" i="1" dirty="0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altLang="ko-KR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pthread_equal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sz="28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altLang="ko-KR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sz="28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t2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en-US" altLang="ko-KR" sz="2800" dirty="0"/>
          </a:p>
        </p:txBody>
      </p:sp>
      <p:sp>
        <p:nvSpPr>
          <p:cNvPr id="14" name="Google Shape;280;p24">
            <a:extLst>
              <a:ext uri="{FF2B5EF4-FFF2-40B4-BE49-F238E27FC236}">
                <a16:creationId xmlns:a16="http://schemas.microsoft.com/office/drawing/2014/main" id="{DC6F1F35-5A8D-432E-B400-438B98CFB1E9}"/>
              </a:ext>
            </a:extLst>
          </p:cNvPr>
          <p:cNvSpPr txBox="1"/>
          <p:nvPr/>
        </p:nvSpPr>
        <p:spPr>
          <a:xfrm>
            <a:off x="7939316" y="3598420"/>
            <a:ext cx="3718256" cy="1064981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t1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t2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같은 값이라면 </a:t>
            </a:r>
            <a:r>
              <a:rPr lang="en-US" altLang="ko-KR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아닌 값</a:t>
            </a:r>
            <a:r>
              <a:rPr lang="en-US" altLang="ko-KR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같다면 </a:t>
            </a:r>
            <a:r>
              <a:rPr lang="en-US" altLang="ko-KR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282;p24">
            <a:extLst>
              <a:ext uri="{FF2B5EF4-FFF2-40B4-BE49-F238E27FC236}">
                <a16:creationId xmlns:a16="http://schemas.microsoft.com/office/drawing/2014/main" id="{21EE53C0-E758-45C3-9613-B40C41A2DAC6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4388758" y="3259581"/>
            <a:ext cx="3550558" cy="8713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1366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Joining with a Terminated Thread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pthread_join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**</a:t>
            </a:r>
            <a:r>
              <a:rPr lang="en-US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retval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725475" y="3450913"/>
            <a:ext cx="1151100" cy="3693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F6000"/>
                </a:solidFill>
              </a:rPr>
              <a:t>thread_B</a:t>
            </a:r>
            <a:endParaRPr sz="1200" b="1">
              <a:solidFill>
                <a:srgbClr val="7F6000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961475" y="3450913"/>
            <a:ext cx="343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pthread_exit(</a:t>
            </a:r>
            <a:r>
              <a:rPr lang="en-US" sz="1200" b="1">
                <a:solidFill>
                  <a:srgbClr val="FF0000"/>
                </a:solidFill>
              </a:rPr>
              <a:t>&amp;retval</a:t>
            </a:r>
            <a:r>
              <a:rPr lang="en-US" sz="1200" b="1">
                <a:solidFill>
                  <a:schemeClr val="dk1"/>
                </a:solidFill>
              </a:rPr>
              <a:t>) </a:t>
            </a:r>
            <a:r>
              <a:rPr lang="en-US" sz="1200">
                <a:solidFill>
                  <a:schemeClr val="dk1"/>
                </a:solidFill>
              </a:rPr>
              <a:t>or </a:t>
            </a:r>
            <a:r>
              <a:rPr lang="en-US" sz="1200" b="1">
                <a:solidFill>
                  <a:schemeClr val="dk1"/>
                </a:solidFill>
              </a:rPr>
              <a:t>return </a:t>
            </a:r>
            <a:r>
              <a:rPr lang="en-US" sz="1200" b="1">
                <a:solidFill>
                  <a:srgbClr val="FF0000"/>
                </a:solidFill>
              </a:rPr>
              <a:t>retval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356875" y="4584363"/>
            <a:ext cx="264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pthread_join(</a:t>
            </a:r>
            <a:r>
              <a:rPr lang="en-US" sz="1200" b="1">
                <a:solidFill>
                  <a:srgbClr val="7F6000"/>
                </a:solidFill>
              </a:rPr>
              <a:t>thread_B</a:t>
            </a:r>
            <a:r>
              <a:rPr lang="en-US" sz="1200" b="1"/>
              <a:t>, &amp;</a:t>
            </a:r>
            <a:r>
              <a:rPr lang="en-US" sz="1200" b="1">
                <a:solidFill>
                  <a:srgbClr val="FF0000"/>
                </a:solidFill>
              </a:rPr>
              <a:t>retval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rgbClr val="0000FF"/>
              </a:solidFill>
            </a:endParaRPr>
          </a:p>
        </p:txBody>
      </p:sp>
      <p:cxnSp>
        <p:nvCxnSpPr>
          <p:cNvPr id="109" name="Google Shape;109;p15"/>
          <p:cNvCxnSpPr>
            <a:stCxn id="107" idx="2"/>
            <a:endCxn id="108" idx="0"/>
          </p:cNvCxnSpPr>
          <p:nvPr/>
        </p:nvCxnSpPr>
        <p:spPr>
          <a:xfrm>
            <a:off x="3678225" y="3820213"/>
            <a:ext cx="0" cy="7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5"/>
          <p:cNvSpPr txBox="1"/>
          <p:nvPr/>
        </p:nvSpPr>
        <p:spPr>
          <a:xfrm>
            <a:off x="3814275" y="4017638"/>
            <a:ext cx="708900" cy="369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retval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25475" y="2771713"/>
            <a:ext cx="1151100" cy="3693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</a:rPr>
              <a:t>thread_A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25475" y="4584363"/>
            <a:ext cx="1151100" cy="3693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</a:rPr>
              <a:t>thread_A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961475" y="2771713"/>
            <a:ext cx="343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pthread_create(</a:t>
            </a:r>
            <a:r>
              <a:rPr lang="en-US" sz="1200" b="1">
                <a:solidFill>
                  <a:srgbClr val="7F6000"/>
                </a:solidFill>
              </a:rPr>
              <a:t>thread_B, ...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9436250" y="3197250"/>
            <a:ext cx="1555800" cy="226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304138" y="3249150"/>
            <a:ext cx="2132100" cy="122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748350" y="3197250"/>
            <a:ext cx="1555800" cy="226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503025" y="4582375"/>
            <a:ext cx="3106500" cy="2265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" name="Google Shape;118;p15"/>
          <p:cNvCxnSpPr>
            <a:stCxn id="117" idx="1"/>
          </p:cNvCxnSpPr>
          <p:nvPr/>
        </p:nvCxnSpPr>
        <p:spPr>
          <a:xfrm flipH="1">
            <a:off x="5779725" y="4695625"/>
            <a:ext cx="723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5"/>
          <p:cNvCxnSpPr>
            <a:endCxn id="117" idx="3"/>
          </p:cNvCxnSpPr>
          <p:nvPr/>
        </p:nvCxnSpPr>
        <p:spPr>
          <a:xfrm flipH="1">
            <a:off x="9609525" y="4687825"/>
            <a:ext cx="13866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" name="Google Shape;120;p15"/>
          <p:cNvSpPr txBox="1"/>
          <p:nvPr/>
        </p:nvSpPr>
        <p:spPr>
          <a:xfrm>
            <a:off x="5279250" y="3495313"/>
            <a:ext cx="310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pthread_create()   pthread_join(</a:t>
            </a:r>
            <a:r>
              <a:rPr lang="en-US" sz="1200" b="1">
                <a:solidFill>
                  <a:srgbClr val="7F6000"/>
                </a:solidFill>
              </a:rPr>
              <a:t>B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261625" y="4236325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pthread_exit(</a:t>
            </a:r>
            <a:r>
              <a:rPr lang="en-US" sz="1200" b="1">
                <a:solidFill>
                  <a:srgbClr val="FF0000"/>
                </a:solidFill>
              </a:rPr>
              <a:t>&amp;retval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1134150" y="3133500"/>
            <a:ext cx="83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thread_A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1134150" y="4519375"/>
            <a:ext cx="83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thread_B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 flipH="1">
            <a:off x="6480800" y="3895950"/>
            <a:ext cx="93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5"/>
          <p:cNvCxnSpPr/>
          <p:nvPr/>
        </p:nvCxnSpPr>
        <p:spPr>
          <a:xfrm flipH="1">
            <a:off x="9436250" y="3689125"/>
            <a:ext cx="93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6" name="Google Shape;126;p15"/>
          <p:cNvSpPr txBox="1"/>
          <p:nvPr/>
        </p:nvSpPr>
        <p:spPr>
          <a:xfrm>
            <a:off x="8741450" y="5388700"/>
            <a:ext cx="579900" cy="226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321350" y="5388700"/>
            <a:ext cx="579900" cy="2265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0467041" y="5440600"/>
            <a:ext cx="579900" cy="122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890825" y="5626572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working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0337900" y="5622497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sleep</a:t>
            </a:r>
            <a:endParaRPr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Joining with a Terminated Thread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136" name="Google Shape;136;p16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1476625" y="1512100"/>
            <a:ext cx="102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900FF"/>
                </a:solidFill>
              </a:rPr>
              <a:t>process</a:t>
            </a:r>
            <a:endParaRPr sz="1300" b="1">
              <a:solidFill>
                <a:srgbClr val="9900FF"/>
              </a:solidFill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 flipH="1">
            <a:off x="1978308" y="1993070"/>
            <a:ext cx="8400" cy="37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1996249" y="2803779"/>
            <a:ext cx="7140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706942" y="3124676"/>
            <a:ext cx="9300" cy="12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1986867" y="4430476"/>
            <a:ext cx="733200" cy="4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3601966" y="1512100"/>
            <a:ext cx="102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</a:rPr>
              <a:t>thread</a:t>
            </a:r>
            <a:endParaRPr sz="1300" b="1">
              <a:solidFill>
                <a:srgbClr val="9900FF"/>
              </a:solidFill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flipH="1">
            <a:off x="4103649" y="1993070"/>
            <a:ext cx="8400" cy="37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4121590" y="2803779"/>
            <a:ext cx="7140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4832283" y="3124676"/>
            <a:ext cx="9300" cy="12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6"/>
          <p:cNvCxnSpPr/>
          <p:nvPr/>
        </p:nvCxnSpPr>
        <p:spPr>
          <a:xfrm flipH="1">
            <a:off x="4112208" y="4430476"/>
            <a:ext cx="733200" cy="4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48" name="Google Shape;148;p16"/>
          <p:cNvSpPr txBox="1"/>
          <p:nvPr/>
        </p:nvSpPr>
        <p:spPr>
          <a:xfrm>
            <a:off x="1978227" y="2363733"/>
            <a:ext cx="62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fork</a:t>
            </a:r>
            <a:endParaRPr sz="1200" b="1"/>
          </a:p>
        </p:txBody>
      </p:sp>
      <p:sp>
        <p:nvSpPr>
          <p:cNvPr id="149" name="Google Shape;149;p16"/>
          <p:cNvSpPr txBox="1"/>
          <p:nvPr/>
        </p:nvSpPr>
        <p:spPr>
          <a:xfrm>
            <a:off x="4103568" y="2322808"/>
            <a:ext cx="143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pthread_create</a:t>
            </a:r>
            <a:endParaRPr sz="1200" b="1"/>
          </a:p>
        </p:txBody>
      </p:sp>
      <p:sp>
        <p:nvSpPr>
          <p:cNvPr id="150" name="Google Shape;150;p16"/>
          <p:cNvSpPr txBox="1"/>
          <p:nvPr/>
        </p:nvSpPr>
        <p:spPr>
          <a:xfrm>
            <a:off x="2517993" y="4312420"/>
            <a:ext cx="108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return/exit</a:t>
            </a:r>
            <a:endParaRPr sz="1200" b="1"/>
          </a:p>
        </p:txBody>
      </p:sp>
      <p:sp>
        <p:nvSpPr>
          <p:cNvPr id="151" name="Google Shape;151;p16"/>
          <p:cNvSpPr txBox="1"/>
          <p:nvPr/>
        </p:nvSpPr>
        <p:spPr>
          <a:xfrm>
            <a:off x="4789299" y="4312420"/>
            <a:ext cx="158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return/pthread_exit</a:t>
            </a:r>
            <a:endParaRPr sz="1200" b="1"/>
          </a:p>
        </p:txBody>
      </p:sp>
      <p:sp>
        <p:nvSpPr>
          <p:cNvPr id="152" name="Google Shape;152;p16"/>
          <p:cNvSpPr txBox="1"/>
          <p:nvPr/>
        </p:nvSpPr>
        <p:spPr>
          <a:xfrm>
            <a:off x="2062177" y="4905855"/>
            <a:ext cx="843900" cy="3693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waitpid</a:t>
            </a:r>
            <a:endParaRPr sz="1200" b="1"/>
          </a:p>
        </p:txBody>
      </p:sp>
      <p:sp>
        <p:nvSpPr>
          <p:cNvPr id="153" name="Google Shape;153;p16"/>
          <p:cNvSpPr txBox="1"/>
          <p:nvPr/>
        </p:nvSpPr>
        <p:spPr>
          <a:xfrm>
            <a:off x="4184691" y="4905855"/>
            <a:ext cx="1316400" cy="3693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pthread_join</a:t>
            </a:r>
            <a:endParaRPr sz="1200" b="1"/>
          </a:p>
        </p:txBody>
      </p:sp>
      <p:sp>
        <p:nvSpPr>
          <p:cNvPr id="154" name="Google Shape;154;p16"/>
          <p:cNvSpPr txBox="1"/>
          <p:nvPr/>
        </p:nvSpPr>
        <p:spPr>
          <a:xfrm>
            <a:off x="7130152" y="1350475"/>
            <a:ext cx="297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900FF"/>
                </a:solidFill>
              </a:rPr>
              <a:t>process(hierarchical relationship)</a:t>
            </a:r>
            <a:endParaRPr sz="1300" b="1">
              <a:solidFill>
                <a:srgbClr val="9900FF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994556" y="3918338"/>
            <a:ext cx="152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</a:rPr>
              <a:t>thread(peer)</a:t>
            </a:r>
            <a:endParaRPr sz="1300" b="1">
              <a:solidFill>
                <a:srgbClr val="9900FF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362488" y="3167613"/>
            <a:ext cx="1151100" cy="3693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process_B</a:t>
            </a:r>
            <a:endParaRPr sz="1200" b="1"/>
          </a:p>
        </p:txBody>
      </p:sp>
      <p:sp>
        <p:nvSpPr>
          <p:cNvPr id="157" name="Google Shape;157;p16"/>
          <p:cNvSpPr txBox="1"/>
          <p:nvPr/>
        </p:nvSpPr>
        <p:spPr>
          <a:xfrm>
            <a:off x="7355563" y="1724513"/>
            <a:ext cx="1151100" cy="3693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process_A</a:t>
            </a:r>
            <a:endParaRPr sz="1200" b="1"/>
          </a:p>
        </p:txBody>
      </p:sp>
      <p:cxnSp>
        <p:nvCxnSpPr>
          <p:cNvPr id="158" name="Google Shape;158;p16"/>
          <p:cNvCxnSpPr>
            <a:stCxn id="157" idx="2"/>
            <a:endCxn id="156" idx="0"/>
          </p:cNvCxnSpPr>
          <p:nvPr/>
        </p:nvCxnSpPr>
        <p:spPr>
          <a:xfrm>
            <a:off x="7931113" y="2093813"/>
            <a:ext cx="6900" cy="10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6"/>
          <p:cNvSpPr txBox="1"/>
          <p:nvPr/>
        </p:nvSpPr>
        <p:spPr>
          <a:xfrm>
            <a:off x="6621626" y="2321575"/>
            <a:ext cx="13164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fork</a:t>
            </a:r>
            <a:endParaRPr sz="1200" b="1"/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1155CC"/>
                </a:solidFill>
              </a:rPr>
              <a:t>can wait</a:t>
            </a:r>
            <a:endParaRPr sz="1200" b="1">
              <a:solidFill>
                <a:srgbClr val="1155CC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725388" y="1724513"/>
            <a:ext cx="1151100" cy="3693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process_C</a:t>
            </a:r>
            <a:endParaRPr sz="1200" b="1"/>
          </a:p>
        </p:txBody>
      </p:sp>
      <p:sp>
        <p:nvSpPr>
          <p:cNvPr id="161" name="Google Shape;161;p16"/>
          <p:cNvSpPr txBox="1"/>
          <p:nvPr/>
        </p:nvSpPr>
        <p:spPr>
          <a:xfrm>
            <a:off x="8438413" y="2520100"/>
            <a:ext cx="120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can’t wait</a:t>
            </a:r>
            <a:endParaRPr sz="1200" b="1">
              <a:solidFill>
                <a:srgbClr val="FF0000"/>
              </a:solidFill>
            </a:endParaRPr>
          </a:p>
        </p:txBody>
      </p:sp>
      <p:cxnSp>
        <p:nvCxnSpPr>
          <p:cNvPr id="162" name="Google Shape;162;p16"/>
          <p:cNvCxnSpPr>
            <a:stCxn id="160" idx="2"/>
            <a:endCxn id="156" idx="0"/>
          </p:cNvCxnSpPr>
          <p:nvPr/>
        </p:nvCxnSpPr>
        <p:spPr>
          <a:xfrm flipH="1">
            <a:off x="7938038" y="2093813"/>
            <a:ext cx="1362900" cy="10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63" name="Google Shape;163;p16"/>
          <p:cNvSpPr txBox="1"/>
          <p:nvPr/>
        </p:nvSpPr>
        <p:spPr>
          <a:xfrm>
            <a:off x="7501638" y="5758438"/>
            <a:ext cx="1151100" cy="3693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thread_B</a:t>
            </a:r>
            <a:endParaRPr sz="1200" b="1"/>
          </a:p>
        </p:txBody>
      </p:sp>
      <p:sp>
        <p:nvSpPr>
          <p:cNvPr id="164" name="Google Shape;164;p16"/>
          <p:cNvSpPr txBox="1"/>
          <p:nvPr/>
        </p:nvSpPr>
        <p:spPr>
          <a:xfrm>
            <a:off x="7494713" y="4315338"/>
            <a:ext cx="1151100" cy="3693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thread_A</a:t>
            </a:r>
            <a:endParaRPr sz="1200" b="1"/>
          </a:p>
        </p:txBody>
      </p:sp>
      <p:cxnSp>
        <p:nvCxnSpPr>
          <p:cNvPr id="165" name="Google Shape;165;p16"/>
          <p:cNvCxnSpPr>
            <a:stCxn id="164" idx="2"/>
            <a:endCxn id="163" idx="0"/>
          </p:cNvCxnSpPr>
          <p:nvPr/>
        </p:nvCxnSpPr>
        <p:spPr>
          <a:xfrm>
            <a:off x="8070263" y="4684638"/>
            <a:ext cx="6900" cy="10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6"/>
          <p:cNvSpPr txBox="1"/>
          <p:nvPr/>
        </p:nvSpPr>
        <p:spPr>
          <a:xfrm>
            <a:off x="6760776" y="4912400"/>
            <a:ext cx="13164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pthread_create</a:t>
            </a:r>
            <a:endParaRPr sz="1200" b="1"/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</a:rPr>
              <a:t>can wait</a:t>
            </a:r>
            <a:endParaRPr sz="1200" b="1">
              <a:solidFill>
                <a:srgbClr val="0000FF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8864538" y="4315338"/>
            <a:ext cx="1151100" cy="3693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process_C</a:t>
            </a:r>
            <a:endParaRPr sz="1200" b="1"/>
          </a:p>
        </p:txBody>
      </p:sp>
      <p:sp>
        <p:nvSpPr>
          <p:cNvPr id="168" name="Google Shape;168;p16"/>
          <p:cNvSpPr txBox="1"/>
          <p:nvPr/>
        </p:nvSpPr>
        <p:spPr>
          <a:xfrm>
            <a:off x="8577563" y="5110925"/>
            <a:ext cx="120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</a:rPr>
              <a:t>can wait</a:t>
            </a:r>
            <a:endParaRPr sz="1200" b="1">
              <a:solidFill>
                <a:srgbClr val="0000FF"/>
              </a:solidFill>
            </a:endParaRPr>
          </a:p>
        </p:txBody>
      </p:sp>
      <p:cxnSp>
        <p:nvCxnSpPr>
          <p:cNvPr id="169" name="Google Shape;169;p16"/>
          <p:cNvCxnSpPr>
            <a:stCxn id="167" idx="2"/>
            <a:endCxn id="163" idx="0"/>
          </p:cNvCxnSpPr>
          <p:nvPr/>
        </p:nvCxnSpPr>
        <p:spPr>
          <a:xfrm flipH="1">
            <a:off x="8077188" y="4684638"/>
            <a:ext cx="1362900" cy="10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1072</Words>
  <Application>Microsoft Office PowerPoint</Application>
  <PresentationFormat>와이드스크린</PresentationFormat>
  <Paragraphs>304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NewBaskervilleEF-Roman</vt:lpstr>
      <vt:lpstr>Malgun Gothic</vt:lpstr>
      <vt:lpstr>Arial</vt:lpstr>
      <vt:lpstr>Times New Roman</vt:lpstr>
      <vt:lpstr>Wingdings</vt:lpstr>
      <vt:lpstr>Office 테마</vt:lpstr>
      <vt:lpstr>Chapter 29  THREADS : INSTRUCTION</vt:lpstr>
      <vt:lpstr>Contents</vt:lpstr>
      <vt:lpstr>What is Thread?</vt:lpstr>
      <vt:lpstr>Background Details of the Pthreads API</vt:lpstr>
      <vt:lpstr>Thread Creation</vt:lpstr>
      <vt:lpstr>Thread Termination</vt:lpstr>
      <vt:lpstr>Thread IDs</vt:lpstr>
      <vt:lpstr>Joining with a Terminated Thread</vt:lpstr>
      <vt:lpstr>Joining with a Terminated Thread</vt:lpstr>
      <vt:lpstr>Detaching a Thread</vt:lpstr>
      <vt:lpstr>Threads vs Processes</vt:lpstr>
      <vt:lpstr>Threads vs Processes</vt:lpstr>
      <vt:lpstr>Threads vs Processes</vt:lpstr>
      <vt:lpstr>Threads vs Processes</vt:lpstr>
      <vt:lpstr>Threads vs Processes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29  THREADS : INSTRUCTION</dc:title>
  <cp:lastModifiedBy>강정현</cp:lastModifiedBy>
  <cp:revision>44</cp:revision>
  <dcterms:modified xsi:type="dcterms:W3CDTF">2021-02-16T03:24:28Z</dcterms:modified>
</cp:coreProperties>
</file>