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9"/>
  </p:notesMasterIdLst>
  <p:sldIdLst>
    <p:sldId id="256" r:id="rId2"/>
    <p:sldId id="257" r:id="rId3"/>
    <p:sldId id="292" r:id="rId4"/>
    <p:sldId id="260" r:id="rId5"/>
    <p:sldId id="261" r:id="rId6"/>
    <p:sldId id="262" r:id="rId7"/>
    <p:sldId id="293" r:id="rId8"/>
    <p:sldId id="264" r:id="rId9"/>
    <p:sldId id="265" r:id="rId10"/>
    <p:sldId id="285" r:id="rId11"/>
    <p:sldId id="258" r:id="rId12"/>
    <p:sldId id="286" r:id="rId13"/>
    <p:sldId id="289" r:id="rId14"/>
    <p:sldId id="290" r:id="rId15"/>
    <p:sldId id="288" r:id="rId16"/>
    <p:sldId id="294" r:id="rId17"/>
    <p:sldId id="263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/>
    <p:restoredTop sz="72707"/>
  </p:normalViewPr>
  <p:slideViewPr>
    <p:cSldViewPr snapToGrid="0" snapToObjects="1">
      <p:cViewPr varScale="1">
        <p:scale>
          <a:sx n="83" d="100"/>
          <a:sy n="83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3CCF9-13CB-E844-93CB-496A854BD172}" type="datetimeFigureOut">
              <a:rPr kumimoji="1" lang="ko-Kore-KR" altLang="en-US" smtClean="0"/>
              <a:t>2021. 1. 18.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F80C4-F796-C042-A0EA-DEF136B6B5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68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508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019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496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644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github.com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kubernetes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kubernetes</a:t>
            </a:r>
            <a:r>
              <a:rPr kumimoji="1" lang="en" altLang="ko-Kore-KR" dirty="0"/>
              <a:t>/issues/91036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260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네트워크를 기반으로 여러 정보를 제공해주는 서비스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github.com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kubernetes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kubernetes</a:t>
            </a:r>
            <a:r>
              <a:rPr kumimoji="1" lang="en" altLang="ko-Kore-KR" dirty="0"/>
              <a:t>/issues/91036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365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1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F75B634-436A-485E-8AC1-214A4DD5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271E0-8FC0-4A92-85E5-78D5BC87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E17EA-4719-604B-9390-30B8BD0A8A5A}"/>
              </a:ext>
            </a:extLst>
          </p:cNvPr>
          <p:cNvSpPr txBox="1"/>
          <p:nvPr/>
        </p:nvSpPr>
        <p:spPr>
          <a:xfrm>
            <a:off x="2175679" y="2678497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b="1" dirty="0"/>
              <a:t>System And Process </a:t>
            </a:r>
            <a:r>
              <a:rPr kumimoji="1" lang="en-US" altLang="ko-Kore-KR" sz="3600" b="1" dirty="0" err="1"/>
              <a:t>InFormation</a:t>
            </a:r>
            <a:endParaRPr kumimoji="1" lang="ko-Kore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5D5FC-FA4C-F24D-8D20-6E07F6512497}"/>
              </a:ext>
            </a:extLst>
          </p:cNvPr>
          <p:cNvSpPr txBox="1"/>
          <p:nvPr/>
        </p:nvSpPr>
        <p:spPr>
          <a:xfrm>
            <a:off x="2061861" y="1800750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/>
              <a:t>CHAPTER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12.</a:t>
            </a:r>
            <a:endParaRPr kumimoji="1" lang="ko-Kore-KR" altLang="en-US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26D18-6818-0F41-86CF-5052E4236A81}"/>
              </a:ext>
            </a:extLst>
          </p:cNvPr>
          <p:cNvSpPr txBox="1"/>
          <p:nvPr/>
        </p:nvSpPr>
        <p:spPr>
          <a:xfrm>
            <a:off x="2269464" y="3695001"/>
            <a:ext cx="745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January</a:t>
            </a:r>
            <a:r>
              <a:rPr kumimoji="1" lang="en-US" altLang="ko-Kore-KR" dirty="0"/>
              <a:t> 18, 2021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A8F59-955A-044E-B80A-5DE6B3ABC233}"/>
              </a:ext>
            </a:extLst>
          </p:cNvPr>
          <p:cNvSpPr txBox="1"/>
          <p:nvPr/>
        </p:nvSpPr>
        <p:spPr>
          <a:xfrm>
            <a:off x="5904716" y="4241976"/>
            <a:ext cx="3920321" cy="95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/>
              <a:t>Juyoung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Kim</a:t>
            </a:r>
            <a:endParaRPr kumimoji="1" lang="en-US" altLang="ko-Kore-KR" b="1" dirty="0"/>
          </a:p>
          <a:p>
            <a:pPr algn="ctr"/>
            <a:r>
              <a:rPr kumimoji="1" lang="en-US" altLang="ko-Kore-KR" dirty="0"/>
              <a:t>Dept. of Software</a:t>
            </a:r>
          </a:p>
          <a:p>
            <a:pPr algn="ctr"/>
            <a:r>
              <a:rPr kumimoji="1" lang="en-US" altLang="ko-Kore-KR" dirty="0" err="1"/>
              <a:t>Dankook</a:t>
            </a:r>
            <a:r>
              <a:rPr kumimoji="1" lang="en-US" altLang="ko-Kore-KR" dirty="0"/>
              <a:t> University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92FF2-83A4-E546-B983-A231982393F4}"/>
              </a:ext>
            </a:extLst>
          </p:cNvPr>
          <p:cNvSpPr txBox="1"/>
          <p:nvPr/>
        </p:nvSpPr>
        <p:spPr>
          <a:xfrm>
            <a:off x="1870577" y="4190875"/>
            <a:ext cx="3920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 err="1"/>
              <a:t>Youngwoo</a:t>
            </a:r>
            <a:r>
              <a:rPr kumimoji="1" lang="en-US" altLang="ko-Kore-KR" b="1" dirty="0"/>
              <a:t> Kim</a:t>
            </a:r>
          </a:p>
          <a:p>
            <a:pPr algn="ctr"/>
            <a:r>
              <a:rPr kumimoji="1" lang="en-US" altLang="ko-Kore-KR" dirty="0"/>
              <a:t>Dept. of Software</a:t>
            </a:r>
          </a:p>
          <a:p>
            <a:pPr algn="ctr"/>
            <a:r>
              <a:rPr kumimoji="1" lang="en-US" altLang="ko-Kore-KR" dirty="0" err="1"/>
              <a:t>Dankook</a:t>
            </a:r>
            <a:r>
              <a:rPr kumimoji="1" lang="en-US" altLang="ko-Kore-KR" dirty="0"/>
              <a:t> University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117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EA66FB0-601D-4B47-90F6-25C0511299A5}"/>
              </a:ext>
            </a:extLst>
          </p:cNvPr>
          <p:cNvGrpSpPr/>
          <p:nvPr/>
        </p:nvGrpSpPr>
        <p:grpSpPr>
          <a:xfrm>
            <a:off x="4378270" y="2220132"/>
            <a:ext cx="3122908" cy="2329589"/>
            <a:chOff x="4378270" y="2220132"/>
            <a:chExt cx="3122908" cy="2329589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4D64D865-3CFC-8243-8869-6ABA1D38D5EF}"/>
                </a:ext>
              </a:extLst>
            </p:cNvPr>
            <p:cNvSpPr/>
            <p:nvPr/>
          </p:nvSpPr>
          <p:spPr>
            <a:xfrm>
              <a:off x="5761492" y="4011155"/>
              <a:ext cx="356461" cy="4455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DDEC068-F86E-3349-A861-D4751012EF70}"/>
                </a:ext>
              </a:extLst>
            </p:cNvPr>
            <p:cNvSpPr/>
            <p:nvPr/>
          </p:nvSpPr>
          <p:spPr>
            <a:xfrm>
              <a:off x="4378270" y="2220132"/>
              <a:ext cx="3122908" cy="18617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5246A0D3-14D9-754D-9ACA-B320272D2D13}"/>
                </a:ext>
              </a:extLst>
            </p:cNvPr>
            <p:cNvSpPr/>
            <p:nvPr/>
          </p:nvSpPr>
          <p:spPr>
            <a:xfrm>
              <a:off x="4444137" y="2290843"/>
              <a:ext cx="2991173" cy="172031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275F1D3C-CCFF-9643-85AD-A398991D515E}"/>
                </a:ext>
              </a:extLst>
            </p:cNvPr>
            <p:cNvSpPr/>
            <p:nvPr/>
          </p:nvSpPr>
          <p:spPr>
            <a:xfrm>
              <a:off x="5089251" y="4401518"/>
              <a:ext cx="1700942" cy="1482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5F7BE-A1B1-334C-AF93-8E91A5CA70B6}"/>
              </a:ext>
            </a:extLst>
          </p:cNvPr>
          <p:cNvSpPr/>
          <p:nvPr/>
        </p:nvSpPr>
        <p:spPr>
          <a:xfrm>
            <a:off x="6989087" y="3001182"/>
            <a:ext cx="1627322" cy="141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E8F545-10C5-4048-AEE8-6090411701A3}"/>
              </a:ext>
            </a:extLst>
          </p:cNvPr>
          <p:cNvSpPr/>
          <p:nvPr/>
        </p:nvSpPr>
        <p:spPr>
          <a:xfrm>
            <a:off x="7141487" y="3153582"/>
            <a:ext cx="1627322" cy="141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E273F-AE39-4C48-A414-C8DE7DA90976}"/>
              </a:ext>
            </a:extLst>
          </p:cNvPr>
          <p:cNvSpPr/>
          <p:nvPr/>
        </p:nvSpPr>
        <p:spPr>
          <a:xfrm>
            <a:off x="7293887" y="3305982"/>
            <a:ext cx="1627322" cy="141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EDF89-29E5-C943-B382-78F6E7A20694}"/>
              </a:ext>
            </a:extLst>
          </p:cNvPr>
          <p:cNvSpPr txBox="1"/>
          <p:nvPr/>
        </p:nvSpPr>
        <p:spPr>
          <a:xfrm>
            <a:off x="2366962" y="-66660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System Identification: </a:t>
            </a:r>
            <a:r>
              <a:rPr kumimoji="1" lang="en-US" altLang="ko-Kore-KR" sz="3200" b="1" dirty="0" err="1"/>
              <a:t>uname</a:t>
            </a:r>
            <a:r>
              <a:rPr kumimoji="1" lang="en-US" altLang="ko-Kore-KR" sz="3200" b="1" dirty="0"/>
              <a:t>()  </a:t>
            </a:r>
            <a:r>
              <a:rPr kumimoji="1" lang="en-US" altLang="ko-Kore-KR" sz="3200" dirty="0"/>
              <a:t>(1)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97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072B0E-D924-D84B-B2A8-F223A59BF9A2}"/>
              </a:ext>
            </a:extLst>
          </p:cNvPr>
          <p:cNvSpPr/>
          <p:nvPr/>
        </p:nvSpPr>
        <p:spPr>
          <a:xfrm>
            <a:off x="1288871" y="1034063"/>
            <a:ext cx="9515959" cy="1441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dirty="0">
                <a:solidFill>
                  <a:schemeClr val="tx1"/>
                </a:solidFill>
              </a:rPr>
              <a:t>#include &lt;sys/</a:t>
            </a:r>
            <a:r>
              <a:rPr kumimoji="1" lang="en-US" altLang="ko-Kore-KR" dirty="0" err="1">
                <a:solidFill>
                  <a:schemeClr val="tx1"/>
                </a:solidFill>
              </a:rPr>
              <a:t>utsname.h</a:t>
            </a:r>
            <a:r>
              <a:rPr kumimoji="1" lang="en-US" altLang="ko-Kore-KR" dirty="0">
                <a:solidFill>
                  <a:schemeClr val="tx1"/>
                </a:solidFill>
              </a:rPr>
              <a:t>&gt;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int </a:t>
            </a:r>
            <a:r>
              <a:rPr kumimoji="1" lang="en-US" altLang="ko-Kore-KR" dirty="0" err="1">
                <a:solidFill>
                  <a:schemeClr val="tx1"/>
                </a:solidFill>
              </a:rPr>
              <a:t>uname</a:t>
            </a:r>
            <a:r>
              <a:rPr kumimoji="1" lang="en-US" altLang="ko-Kore-KR" dirty="0">
                <a:solidFill>
                  <a:schemeClr val="tx1"/>
                </a:solidFill>
              </a:rPr>
              <a:t>(struct </a:t>
            </a:r>
            <a:r>
              <a:rPr kumimoji="1" lang="en-US" altLang="ko-Kore-KR" dirty="0" err="1">
                <a:solidFill>
                  <a:schemeClr val="tx1"/>
                </a:solidFill>
              </a:rPr>
              <a:t>utsname</a:t>
            </a:r>
            <a:r>
              <a:rPr kumimoji="1" lang="en-US" altLang="ko-Kore-KR" dirty="0">
                <a:solidFill>
                  <a:schemeClr val="tx1"/>
                </a:solidFill>
              </a:rPr>
              <a:t> *</a:t>
            </a:r>
            <a:r>
              <a:rPr kumimoji="1" lang="en-US" altLang="ko-Kore-KR" dirty="0" err="1">
                <a:solidFill>
                  <a:schemeClr val="tx1"/>
                </a:solidFill>
              </a:rPr>
              <a:t>utsbuf</a:t>
            </a:r>
            <a:r>
              <a:rPr kumimoji="1" lang="en-US" altLang="ko-Kore-KR" dirty="0">
                <a:solidFill>
                  <a:schemeClr val="tx1"/>
                </a:solidFill>
              </a:rPr>
              <a:t>);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								</a:t>
            </a:r>
            <a:r>
              <a:rPr kumimoji="1" lang="ko-Kore-KR" altLang="en-US" sz="900" dirty="0">
                <a:solidFill>
                  <a:schemeClr val="tx1"/>
                </a:solidFill>
              </a:rPr>
              <a:t>성공시</a:t>
            </a:r>
            <a:r>
              <a:rPr kumimoji="1" lang="ko-KR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ko-KR" sz="900" dirty="0">
                <a:solidFill>
                  <a:schemeClr val="tx1"/>
                </a:solidFill>
              </a:rPr>
              <a:t>0,</a:t>
            </a:r>
            <a:r>
              <a:rPr kumimoji="1" lang="ko-KR" altLang="en-US" sz="900" dirty="0">
                <a:solidFill>
                  <a:schemeClr val="tx1"/>
                </a:solidFill>
              </a:rPr>
              <a:t> 에러 발생시 </a:t>
            </a:r>
            <a:r>
              <a:rPr kumimoji="1" lang="en-US" altLang="ko-KR" sz="900" dirty="0">
                <a:solidFill>
                  <a:schemeClr val="tx1"/>
                </a:solidFill>
              </a:rPr>
              <a:t>-1</a:t>
            </a:r>
            <a:r>
              <a:rPr kumimoji="1" lang="ko-KR" altLang="en-US" sz="900" dirty="0">
                <a:solidFill>
                  <a:schemeClr val="tx1"/>
                </a:solidFill>
              </a:rPr>
              <a:t>을 리턴</a:t>
            </a:r>
            <a:endParaRPr kumimoji="1" lang="ko-Kore-KR" altLang="en-US" sz="9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931F208-56D4-3640-9AAE-9FD3B3CA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39" y="2634712"/>
            <a:ext cx="6662072" cy="280809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97D5C74-E113-674C-9B32-B3B0F50743B7}"/>
              </a:ext>
            </a:extLst>
          </p:cNvPr>
          <p:cNvSpPr txBox="1"/>
          <p:nvPr/>
        </p:nvSpPr>
        <p:spPr>
          <a:xfrm>
            <a:off x="-673289" y="6071677"/>
            <a:ext cx="7458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SUSv3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 err="1"/>
              <a:t>uname</a:t>
            </a:r>
            <a:r>
              <a:rPr kumimoji="1" lang="en-US" altLang="ko-KR" sz="1000" dirty="0"/>
              <a:t>()</a:t>
            </a:r>
            <a:r>
              <a:rPr kumimoji="1" lang="ko-KR" altLang="en-US" sz="1000" dirty="0"/>
              <a:t>이 정의되어 있지만 문자열이 널 바이트로 끝나야 한다고만 정함</a:t>
            </a:r>
            <a:endParaRPr kumimoji="1" lang="ko-Kore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883369-2CAE-3244-9E6F-AD08DC293E35}"/>
              </a:ext>
            </a:extLst>
          </p:cNvPr>
          <p:cNvGrpSpPr/>
          <p:nvPr/>
        </p:nvGrpSpPr>
        <p:grpSpPr>
          <a:xfrm>
            <a:off x="54627" y="2982697"/>
            <a:ext cx="1650187" cy="1227353"/>
            <a:chOff x="54627" y="2982697"/>
            <a:chExt cx="1650187" cy="1227353"/>
          </a:xfrm>
        </p:grpSpPr>
        <p:sp>
          <p:nvSpPr>
            <p:cNvPr id="25" name="양쪽 모서리가 둥근 사각형 24">
              <a:extLst>
                <a:ext uri="{FF2B5EF4-FFF2-40B4-BE49-F238E27FC236}">
                  <a16:creationId xmlns:a16="http://schemas.microsoft.com/office/drawing/2014/main" id="{76757EA8-4522-AC48-8FAA-A18DA6533414}"/>
                </a:ext>
              </a:extLst>
            </p:cNvPr>
            <p:cNvSpPr/>
            <p:nvPr/>
          </p:nvSpPr>
          <p:spPr>
            <a:xfrm>
              <a:off x="54627" y="2982697"/>
              <a:ext cx="859450" cy="892605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Kernel</a:t>
              </a:r>
              <a:endParaRPr kumimoji="1" lang="ko-Kore-KR" altLang="en-US" sz="14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05BC28BC-0088-6A4B-B09C-5FC8D7E5D696}"/>
                </a:ext>
              </a:extLst>
            </p:cNvPr>
            <p:cNvCxnSpPr>
              <a:cxnSpLocks/>
            </p:cNvCxnSpPr>
            <p:nvPr/>
          </p:nvCxnSpPr>
          <p:spPr>
            <a:xfrm>
              <a:off x="678534" y="3343383"/>
              <a:ext cx="1026280" cy="85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C6F5FA8-C14B-8640-B598-79F23E62DC9B}"/>
                </a:ext>
              </a:extLst>
            </p:cNvPr>
            <p:cNvCxnSpPr>
              <a:cxnSpLocks/>
            </p:cNvCxnSpPr>
            <p:nvPr/>
          </p:nvCxnSpPr>
          <p:spPr>
            <a:xfrm>
              <a:off x="678534" y="3304758"/>
              <a:ext cx="1026280" cy="49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31D5E84-9F7D-034D-A7A0-28D394F53A27}"/>
                </a:ext>
              </a:extLst>
            </p:cNvPr>
            <p:cNvCxnSpPr>
              <a:cxnSpLocks/>
            </p:cNvCxnSpPr>
            <p:nvPr/>
          </p:nvCxnSpPr>
          <p:spPr>
            <a:xfrm>
              <a:off x="711467" y="3343383"/>
              <a:ext cx="974620" cy="671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8A9090E-2A61-034E-8395-58342E8765EC}"/>
                </a:ext>
              </a:extLst>
            </p:cNvPr>
            <p:cNvCxnSpPr>
              <a:cxnSpLocks/>
            </p:cNvCxnSpPr>
            <p:nvPr/>
          </p:nvCxnSpPr>
          <p:spPr>
            <a:xfrm>
              <a:off x="711467" y="3386191"/>
              <a:ext cx="974620" cy="823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46BBB5B-4C6F-FB46-97D7-F7EE5FE7A553}"/>
              </a:ext>
            </a:extLst>
          </p:cNvPr>
          <p:cNvCxnSpPr>
            <a:cxnSpLocks/>
          </p:cNvCxnSpPr>
          <p:nvPr/>
        </p:nvCxnSpPr>
        <p:spPr>
          <a:xfrm flipH="1">
            <a:off x="4294443" y="3634114"/>
            <a:ext cx="378525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EAE2196-27C9-8749-9D42-DA90E31440F4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9583929" y="4877575"/>
            <a:ext cx="6738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6592C1F-5DBD-3C44-89E5-9A07D4F2CB31}"/>
              </a:ext>
            </a:extLst>
          </p:cNvPr>
          <p:cNvSpPr/>
          <p:nvPr/>
        </p:nvSpPr>
        <p:spPr>
          <a:xfrm>
            <a:off x="10257779" y="3341220"/>
            <a:ext cx="1735811" cy="5857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sethostname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8031928-3201-FB48-8B6B-CF17EB8044CA}"/>
              </a:ext>
            </a:extLst>
          </p:cNvPr>
          <p:cNvSpPr/>
          <p:nvPr/>
        </p:nvSpPr>
        <p:spPr>
          <a:xfrm>
            <a:off x="10257780" y="4584681"/>
            <a:ext cx="1735811" cy="5857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setdomainname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5CD4A49-8536-C042-A262-56294C8209DC}"/>
              </a:ext>
            </a:extLst>
          </p:cNvPr>
          <p:cNvCxnSpPr>
            <a:cxnSpLocks/>
          </p:cNvCxnSpPr>
          <p:nvPr/>
        </p:nvCxnSpPr>
        <p:spPr>
          <a:xfrm flipH="1">
            <a:off x="9583930" y="3634114"/>
            <a:ext cx="6738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276AA99-8A5A-3A48-A340-AECDA9B506F1}"/>
              </a:ext>
            </a:extLst>
          </p:cNvPr>
          <p:cNvCxnSpPr>
            <a:cxnSpLocks/>
          </p:cNvCxnSpPr>
          <p:nvPr/>
        </p:nvCxnSpPr>
        <p:spPr>
          <a:xfrm flipH="1">
            <a:off x="4477245" y="4868357"/>
            <a:ext cx="364261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243CA97-65C8-7F42-9630-76292BC346BF}"/>
              </a:ext>
            </a:extLst>
          </p:cNvPr>
          <p:cNvSpPr/>
          <p:nvPr/>
        </p:nvSpPr>
        <p:spPr>
          <a:xfrm>
            <a:off x="8058598" y="3358608"/>
            <a:ext cx="1494702" cy="5408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Host</a:t>
            </a:r>
          </a:p>
          <a:p>
            <a:pPr algn="ctr"/>
            <a:r>
              <a:rPr kumimoji="1" lang="en-US" altLang="ko-Kore-KR" dirty="0"/>
              <a:t>Name</a:t>
            </a:r>
            <a:endParaRPr kumimoji="1" lang="ko-Kore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14EBBC-D4EB-DE43-84A5-68987BF0891B}"/>
              </a:ext>
            </a:extLst>
          </p:cNvPr>
          <p:cNvSpPr/>
          <p:nvPr/>
        </p:nvSpPr>
        <p:spPr>
          <a:xfrm>
            <a:off x="8089227" y="4400146"/>
            <a:ext cx="1494702" cy="863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NIS DOMAIN NAME</a:t>
            </a:r>
            <a:endParaRPr kumimoji="1" lang="ko-Kore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388D02-8DC3-C341-B85A-651816E3FCD8}"/>
              </a:ext>
            </a:extLst>
          </p:cNvPr>
          <p:cNvSpPr txBox="1"/>
          <p:nvPr/>
        </p:nvSpPr>
        <p:spPr>
          <a:xfrm>
            <a:off x="2366962" y="-66660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System Identification: </a:t>
            </a:r>
            <a:r>
              <a:rPr kumimoji="1" lang="en-US" altLang="ko-Kore-KR" sz="3200" b="1" dirty="0" err="1"/>
              <a:t>uname</a:t>
            </a:r>
            <a:r>
              <a:rPr kumimoji="1" lang="en-US" altLang="ko-Kore-KR" sz="3200" b="1" dirty="0"/>
              <a:t>()  </a:t>
            </a:r>
            <a:r>
              <a:rPr kumimoji="1" lang="en-US" altLang="ko-Kore-KR" sz="3200" dirty="0"/>
              <a:t>(2)</a:t>
            </a:r>
            <a:endParaRPr kumimoji="1" lang="ko-Kore-KR" altLang="en-US" sz="3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9E0C0AC-59B2-104B-8190-E7E74308D379}"/>
              </a:ext>
            </a:extLst>
          </p:cNvPr>
          <p:cNvSpPr/>
          <p:nvPr/>
        </p:nvSpPr>
        <p:spPr>
          <a:xfrm>
            <a:off x="678534" y="513000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lang="en" altLang="ko-Kore-KR" sz="2000" dirty="0" err="1"/>
              <a:t>Uname</a:t>
            </a:r>
            <a:r>
              <a:rPr lang="en" altLang="ko-Kore-KR" sz="2000" dirty="0"/>
              <a:t>()</a:t>
            </a:r>
            <a:endParaRPr lang="ko-Kore-KR" altLang="en-US" sz="20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12A7A04-5C60-0146-AB0F-780C7B71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131"/>
            <a:ext cx="942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7" grpId="0" animBg="1"/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4D674A8-9CF0-AF48-B614-590A046B2FA3}"/>
              </a:ext>
            </a:extLst>
          </p:cNvPr>
          <p:cNvSpPr/>
          <p:nvPr/>
        </p:nvSpPr>
        <p:spPr>
          <a:xfrm>
            <a:off x="1861816" y="3061796"/>
            <a:ext cx="356461" cy="4455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02E633F-6350-F944-BFAE-44BEE021D207}"/>
              </a:ext>
            </a:extLst>
          </p:cNvPr>
          <p:cNvSpPr/>
          <p:nvPr/>
        </p:nvSpPr>
        <p:spPr>
          <a:xfrm>
            <a:off x="478594" y="1270773"/>
            <a:ext cx="3122908" cy="18617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B0057F2B-32BC-AC4C-8668-9E3B687CF10D}"/>
              </a:ext>
            </a:extLst>
          </p:cNvPr>
          <p:cNvSpPr/>
          <p:nvPr/>
        </p:nvSpPr>
        <p:spPr>
          <a:xfrm>
            <a:off x="544461" y="1341484"/>
            <a:ext cx="2991173" cy="1720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F9CC9DF-0A1C-BF48-952D-26807E380685}"/>
              </a:ext>
            </a:extLst>
          </p:cNvPr>
          <p:cNvSpPr/>
          <p:nvPr/>
        </p:nvSpPr>
        <p:spPr>
          <a:xfrm>
            <a:off x="1189575" y="3452159"/>
            <a:ext cx="1700942" cy="148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107C15E0-F8CB-7C46-A35A-FEE25F0970C5}"/>
              </a:ext>
            </a:extLst>
          </p:cNvPr>
          <p:cNvSpPr/>
          <p:nvPr/>
        </p:nvSpPr>
        <p:spPr>
          <a:xfrm>
            <a:off x="9139002" y="1485684"/>
            <a:ext cx="1474034" cy="20405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454B32-7902-C845-8843-2CC830CC51B3}"/>
              </a:ext>
            </a:extLst>
          </p:cNvPr>
          <p:cNvSpPr/>
          <p:nvPr/>
        </p:nvSpPr>
        <p:spPr>
          <a:xfrm>
            <a:off x="4249259" y="3580565"/>
            <a:ext cx="1202736" cy="1374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DNS</a:t>
            </a:r>
            <a:endParaRPr kumimoji="1" lang="ko-Kore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C659A37-C261-BF46-B93D-63692AE6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4864"/>
              </p:ext>
            </p:extLst>
          </p:nvPr>
        </p:nvGraphicFramePr>
        <p:xfrm>
          <a:off x="5616694" y="3890490"/>
          <a:ext cx="37521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079">
                  <a:extLst>
                    <a:ext uri="{9D8B030D-6E8A-4147-A177-3AD203B41FA5}">
                      <a16:colId xmlns:a16="http://schemas.microsoft.com/office/drawing/2014/main" val="3735754825"/>
                    </a:ext>
                  </a:extLst>
                </a:gridCol>
                <a:gridCol w="1876079">
                  <a:extLst>
                    <a:ext uri="{9D8B030D-6E8A-4147-A177-3AD203B41FA5}">
                      <a16:colId xmlns:a16="http://schemas.microsoft.com/office/drawing/2014/main" val="3405946225"/>
                    </a:ext>
                  </a:extLst>
                </a:gridCol>
              </a:tblGrid>
              <a:tr h="3259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Ip address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Domain 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04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223.130.195.95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naver.com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344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77190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15A3ED4-D8F8-6D40-B0DF-92800758C557}"/>
              </a:ext>
            </a:extLst>
          </p:cNvPr>
          <p:cNvCxnSpPr>
            <a:cxnSpLocks/>
          </p:cNvCxnSpPr>
          <p:nvPr/>
        </p:nvCxnSpPr>
        <p:spPr>
          <a:xfrm>
            <a:off x="2564724" y="2631811"/>
            <a:ext cx="1618937" cy="152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DFF39A-FBD8-9347-9AF6-39B82354AFE9}"/>
              </a:ext>
            </a:extLst>
          </p:cNvPr>
          <p:cNvCxnSpPr>
            <a:cxnSpLocks/>
          </p:cNvCxnSpPr>
          <p:nvPr/>
        </p:nvCxnSpPr>
        <p:spPr>
          <a:xfrm flipH="1" flipV="1">
            <a:off x="2810465" y="2439382"/>
            <a:ext cx="1476990" cy="149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9D37C3-0038-7345-AF05-02F965DFC9C8}"/>
              </a:ext>
            </a:extLst>
          </p:cNvPr>
          <p:cNvSpPr/>
          <p:nvPr/>
        </p:nvSpPr>
        <p:spPr>
          <a:xfrm rot="2761463">
            <a:off x="2720782" y="282143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223.130.195.95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C97B9C-3CB3-B940-8384-257398B44DE2}"/>
              </a:ext>
            </a:extLst>
          </p:cNvPr>
          <p:cNvSpPr/>
          <p:nvPr/>
        </p:nvSpPr>
        <p:spPr>
          <a:xfrm rot="2724069">
            <a:off x="2630986" y="3220963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naver.com</a:t>
            </a:r>
            <a:endParaRPr lang="en" altLang="ko-Kore-K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23E128-FA52-044A-BE48-D169117941D2}"/>
              </a:ext>
            </a:extLst>
          </p:cNvPr>
          <p:cNvCxnSpPr>
            <a:cxnSpLocks/>
          </p:cNvCxnSpPr>
          <p:nvPr/>
        </p:nvCxnSpPr>
        <p:spPr>
          <a:xfrm>
            <a:off x="2969790" y="2284418"/>
            <a:ext cx="6103344" cy="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CFA87F-EAFA-9045-BD8E-4605AA0BC163}"/>
              </a:ext>
            </a:extLst>
          </p:cNvPr>
          <p:cNvSpPr/>
          <p:nvPr/>
        </p:nvSpPr>
        <p:spPr>
          <a:xfrm>
            <a:off x="5227780" y="1761401"/>
            <a:ext cx="173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mail.naver.com</a:t>
            </a:r>
            <a:endParaRPr lang="en" altLang="ko-Kore-K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F452A8-7278-B342-8ED6-904B6C05CA67}"/>
              </a:ext>
            </a:extLst>
          </p:cNvPr>
          <p:cNvSpPr/>
          <p:nvPr/>
        </p:nvSpPr>
        <p:spPr>
          <a:xfrm>
            <a:off x="5214956" y="2174148"/>
            <a:ext cx="174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cafe.naver.com</a:t>
            </a:r>
            <a:endParaRPr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30B444A3-68D4-6742-9BA8-C1D9C497F366}"/>
              </a:ext>
            </a:extLst>
          </p:cNvPr>
          <p:cNvCxnSpPr/>
          <p:nvPr/>
        </p:nvCxnSpPr>
        <p:spPr>
          <a:xfrm>
            <a:off x="5756222" y="1302190"/>
            <a:ext cx="0" cy="17989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ED9060-4309-D640-9CD8-A9C0568476A6}"/>
              </a:ext>
            </a:extLst>
          </p:cNvPr>
          <p:cNvSpPr txBox="1"/>
          <p:nvPr/>
        </p:nvSpPr>
        <p:spPr>
          <a:xfrm>
            <a:off x="6435779" y="2674296"/>
            <a:ext cx="182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6"/>
                </a:solidFill>
              </a:rPr>
              <a:t>Domain Name</a:t>
            </a:r>
            <a:endParaRPr kumimoji="1" lang="ko-Kore-KR" alt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298FA9-DBD5-AA4B-B47A-60C65820055D}"/>
              </a:ext>
            </a:extLst>
          </p:cNvPr>
          <p:cNvSpPr txBox="1"/>
          <p:nvPr/>
        </p:nvSpPr>
        <p:spPr>
          <a:xfrm>
            <a:off x="3921152" y="2674296"/>
            <a:ext cx="182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6"/>
                </a:solidFill>
              </a:rPr>
              <a:t>Host Name</a:t>
            </a:r>
            <a:endParaRPr kumimoji="1" lang="ko-Kore-KR" altLang="en-US" dirty="0">
              <a:solidFill>
                <a:schemeClr val="accent6"/>
              </a:solidFill>
            </a:endParaRPr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2908F117-C495-054C-AC3C-A4F978670E8C}"/>
              </a:ext>
            </a:extLst>
          </p:cNvPr>
          <p:cNvCxnSpPr/>
          <p:nvPr/>
        </p:nvCxnSpPr>
        <p:spPr>
          <a:xfrm flipH="1" flipV="1">
            <a:off x="6638089" y="2534835"/>
            <a:ext cx="346192" cy="2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B8676E22-B51C-114C-BDBD-34F643D88B78}"/>
              </a:ext>
            </a:extLst>
          </p:cNvPr>
          <p:cNvCxnSpPr/>
          <p:nvPr/>
        </p:nvCxnSpPr>
        <p:spPr>
          <a:xfrm flipV="1">
            <a:off x="5102827" y="2543480"/>
            <a:ext cx="285482" cy="198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액자 41">
            <a:extLst>
              <a:ext uri="{FF2B5EF4-FFF2-40B4-BE49-F238E27FC236}">
                <a16:creationId xmlns:a16="http://schemas.microsoft.com/office/drawing/2014/main" id="{98EC81EB-A185-1645-B1BF-8E9CDA4069C9}"/>
              </a:ext>
            </a:extLst>
          </p:cNvPr>
          <p:cNvSpPr/>
          <p:nvPr/>
        </p:nvSpPr>
        <p:spPr>
          <a:xfrm>
            <a:off x="5155271" y="1761401"/>
            <a:ext cx="1881454" cy="4127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5F53A05A-2A33-5849-ADE9-72962828B3FE}"/>
              </a:ext>
            </a:extLst>
          </p:cNvPr>
          <p:cNvCxnSpPr>
            <a:cxnSpLocks/>
          </p:cNvCxnSpPr>
          <p:nvPr/>
        </p:nvCxnSpPr>
        <p:spPr>
          <a:xfrm flipH="1">
            <a:off x="7030312" y="1372465"/>
            <a:ext cx="230137" cy="39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482039-29B5-254D-9CE8-C8541CF73A9F}"/>
              </a:ext>
            </a:extLst>
          </p:cNvPr>
          <p:cNvSpPr/>
          <p:nvPr/>
        </p:nvSpPr>
        <p:spPr>
          <a:xfrm>
            <a:off x="6330967" y="964495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chemeClr val="accent6"/>
                </a:solidFill>
                <a:latin typeface="Arial" panose="020B0604020202020204" pitchFamily="34" charset="0"/>
              </a:rPr>
              <a:t>FQDN (fully qualified domain name)</a:t>
            </a:r>
            <a:endParaRPr lang="ko-Kore-KR" altLang="en-US" dirty="0">
              <a:solidFill>
                <a:schemeClr val="accent6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6155B6C-ACA3-724E-AA41-5FD6C00B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278" y="5581286"/>
            <a:ext cx="5914747" cy="83812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E24C233-2836-4646-A9E7-176445059A8A}"/>
              </a:ext>
            </a:extLst>
          </p:cNvPr>
          <p:cNvSpPr txBox="1"/>
          <p:nvPr/>
        </p:nvSpPr>
        <p:spPr>
          <a:xfrm>
            <a:off x="2366962" y="-66660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System Identification: </a:t>
            </a:r>
            <a:r>
              <a:rPr kumimoji="1" lang="en-US" altLang="ko-Kore-KR" sz="3200" b="1" dirty="0" err="1"/>
              <a:t>uname</a:t>
            </a:r>
            <a:r>
              <a:rPr kumimoji="1" lang="en-US" altLang="ko-Kore-KR" sz="3200" b="1" dirty="0"/>
              <a:t>()  </a:t>
            </a:r>
            <a:r>
              <a:rPr kumimoji="1" lang="en-US" altLang="ko-Kore-KR" sz="3200" dirty="0"/>
              <a:t>(3)</a:t>
            </a:r>
            <a:endParaRPr kumimoji="1" lang="ko-Kore-KR" altLang="en-US" sz="3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9A7DCC-566F-7549-B08A-DE59D042B0C5}"/>
              </a:ext>
            </a:extLst>
          </p:cNvPr>
          <p:cNvSpPr/>
          <p:nvPr/>
        </p:nvSpPr>
        <p:spPr>
          <a:xfrm>
            <a:off x="834170" y="513000"/>
            <a:ext cx="1681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dirty="0"/>
              <a:t>✓</a:t>
            </a:r>
            <a:r>
              <a:rPr kumimoji="1" lang="ko-KR" altLang="en-US" sz="2000" dirty="0"/>
              <a:t> </a:t>
            </a:r>
            <a:r>
              <a:rPr lang="en" altLang="ko-Kore-KR" sz="2000" dirty="0" err="1"/>
              <a:t>HostName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417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/>
      <p:bldP spid="8" grpId="0"/>
      <p:bldP spid="31" grpId="0"/>
      <p:bldP spid="32" grpId="0"/>
      <p:bldP spid="35" grpId="0"/>
      <p:bldP spid="36" grpId="0"/>
      <p:bldP spid="42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94711-72B6-824B-9C81-8527C990289E}"/>
              </a:ext>
            </a:extLst>
          </p:cNvPr>
          <p:cNvSpPr/>
          <p:nvPr/>
        </p:nvSpPr>
        <p:spPr>
          <a:xfrm>
            <a:off x="6463537" y="1612117"/>
            <a:ext cx="5171607" cy="4488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88CC5AE-B24B-9F4E-BDAC-8AAB9A7778EA}"/>
              </a:ext>
            </a:extLst>
          </p:cNvPr>
          <p:cNvSpPr/>
          <p:nvPr/>
        </p:nvSpPr>
        <p:spPr>
          <a:xfrm>
            <a:off x="1921776" y="3811305"/>
            <a:ext cx="356461" cy="4455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3432232-89EC-9B40-8EED-61FDBC705333}"/>
              </a:ext>
            </a:extLst>
          </p:cNvPr>
          <p:cNvSpPr/>
          <p:nvPr/>
        </p:nvSpPr>
        <p:spPr>
          <a:xfrm>
            <a:off x="538554" y="2020282"/>
            <a:ext cx="3122908" cy="18617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B852902-0015-F14D-8A9F-9753DEDA221C}"/>
              </a:ext>
            </a:extLst>
          </p:cNvPr>
          <p:cNvSpPr/>
          <p:nvPr/>
        </p:nvSpPr>
        <p:spPr>
          <a:xfrm>
            <a:off x="604421" y="2090993"/>
            <a:ext cx="2991173" cy="1720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E5751CD-9D43-D448-8CD0-4FE6790D72D9}"/>
              </a:ext>
            </a:extLst>
          </p:cNvPr>
          <p:cNvSpPr/>
          <p:nvPr/>
        </p:nvSpPr>
        <p:spPr>
          <a:xfrm>
            <a:off x="1249535" y="4201668"/>
            <a:ext cx="1700942" cy="148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34D9BC5F-DA0E-634D-8494-72C4529EA7CF}"/>
              </a:ext>
            </a:extLst>
          </p:cNvPr>
          <p:cNvSpPr/>
          <p:nvPr/>
        </p:nvSpPr>
        <p:spPr>
          <a:xfrm>
            <a:off x="9133094" y="1800478"/>
            <a:ext cx="1474034" cy="20405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1" name="표 16">
            <a:extLst>
              <a:ext uri="{FF2B5EF4-FFF2-40B4-BE49-F238E27FC236}">
                <a16:creationId xmlns:a16="http://schemas.microsoft.com/office/drawing/2014/main" id="{E3B7AAF6-2122-1541-8D0A-B0B5B269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01952"/>
              </p:ext>
            </p:extLst>
          </p:nvPr>
        </p:nvGraphicFramePr>
        <p:xfrm>
          <a:off x="6797764" y="1745177"/>
          <a:ext cx="2498620" cy="86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310">
                  <a:extLst>
                    <a:ext uri="{9D8B030D-6E8A-4147-A177-3AD203B41FA5}">
                      <a16:colId xmlns:a16="http://schemas.microsoft.com/office/drawing/2014/main" val="3735754825"/>
                    </a:ext>
                  </a:extLst>
                </a:gridCol>
                <a:gridCol w="1249310">
                  <a:extLst>
                    <a:ext uri="{9D8B030D-6E8A-4147-A177-3AD203B41FA5}">
                      <a16:colId xmlns:a16="http://schemas.microsoft.com/office/drawing/2014/main" val="3405946225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ID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Password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0495"/>
                  </a:ext>
                </a:extLst>
              </a:tr>
              <a:tr h="25899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주영짱</a:t>
                      </a:r>
                      <a:r>
                        <a:rPr lang="en-US" altLang="ko-KR" sz="1000" dirty="0"/>
                        <a:t>123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123123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34468"/>
                  </a:ext>
                </a:extLst>
              </a:tr>
              <a:tr h="258998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…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…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77190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B1296EB-1F01-7B4C-A80A-96B97683EAB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029750" y="3005020"/>
            <a:ext cx="6103344" cy="2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13DD048E-CD44-EF45-97D6-C06E94D96CDF}"/>
              </a:ext>
            </a:extLst>
          </p:cNvPr>
          <p:cNvSpPr/>
          <p:nvPr/>
        </p:nvSpPr>
        <p:spPr>
          <a:xfrm>
            <a:off x="9518025" y="2427013"/>
            <a:ext cx="1474034" cy="204057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C80944E0-53B3-D641-AEFB-072334598604}"/>
              </a:ext>
            </a:extLst>
          </p:cNvPr>
          <p:cNvSpPr/>
          <p:nvPr/>
        </p:nvSpPr>
        <p:spPr>
          <a:xfrm>
            <a:off x="10062577" y="3053548"/>
            <a:ext cx="1474034" cy="2040576"/>
          </a:xfrm>
          <a:prstGeom prst="cub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14D22F-0C45-F944-B5A8-D6D6CCA4F2C1}"/>
              </a:ext>
            </a:extLst>
          </p:cNvPr>
          <p:cNvCxnSpPr>
            <a:cxnSpLocks/>
          </p:cNvCxnSpPr>
          <p:nvPr/>
        </p:nvCxnSpPr>
        <p:spPr>
          <a:xfrm>
            <a:off x="3029750" y="3053548"/>
            <a:ext cx="6488275" cy="100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0417E53-D33F-CA4A-BD8B-A8D931B32355}"/>
              </a:ext>
            </a:extLst>
          </p:cNvPr>
          <p:cNvCxnSpPr>
            <a:cxnSpLocks/>
          </p:cNvCxnSpPr>
          <p:nvPr/>
        </p:nvCxnSpPr>
        <p:spPr>
          <a:xfrm>
            <a:off x="3029750" y="3064078"/>
            <a:ext cx="7032827" cy="177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16">
            <a:extLst>
              <a:ext uri="{FF2B5EF4-FFF2-40B4-BE49-F238E27FC236}">
                <a16:creationId xmlns:a16="http://schemas.microsoft.com/office/drawing/2014/main" id="{42C0A8D7-94A5-214C-BFE4-271A7EAF5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69377"/>
              </p:ext>
            </p:extLst>
          </p:nvPr>
        </p:nvGraphicFramePr>
        <p:xfrm>
          <a:off x="7211871" y="3250100"/>
          <a:ext cx="2498620" cy="8641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9310">
                  <a:extLst>
                    <a:ext uri="{9D8B030D-6E8A-4147-A177-3AD203B41FA5}">
                      <a16:colId xmlns:a16="http://schemas.microsoft.com/office/drawing/2014/main" val="3735754825"/>
                    </a:ext>
                  </a:extLst>
                </a:gridCol>
                <a:gridCol w="1249310">
                  <a:extLst>
                    <a:ext uri="{9D8B030D-6E8A-4147-A177-3AD203B41FA5}">
                      <a16:colId xmlns:a16="http://schemas.microsoft.com/office/drawing/2014/main" val="3405946225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ID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Password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0495"/>
                  </a:ext>
                </a:extLst>
              </a:tr>
              <a:tr h="25899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주영짱</a:t>
                      </a:r>
                      <a:r>
                        <a:rPr lang="en-US" altLang="ko-KR" sz="1000" dirty="0"/>
                        <a:t>123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123123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34468"/>
                  </a:ext>
                </a:extLst>
              </a:tr>
              <a:tr h="258998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…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…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77190"/>
                  </a:ext>
                </a:extLst>
              </a:tr>
            </a:tbl>
          </a:graphicData>
        </a:graphic>
      </p:graphicFrame>
      <p:graphicFrame>
        <p:nvGraphicFramePr>
          <p:cNvPr id="42" name="표 16">
            <a:extLst>
              <a:ext uri="{FF2B5EF4-FFF2-40B4-BE49-F238E27FC236}">
                <a16:creationId xmlns:a16="http://schemas.microsoft.com/office/drawing/2014/main" id="{521A82FD-5FA0-1442-83FA-54F9B50E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63650"/>
              </p:ext>
            </p:extLst>
          </p:nvPr>
        </p:nvGraphicFramePr>
        <p:xfrm>
          <a:off x="8300974" y="4975006"/>
          <a:ext cx="2498620" cy="8641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9310">
                  <a:extLst>
                    <a:ext uri="{9D8B030D-6E8A-4147-A177-3AD203B41FA5}">
                      <a16:colId xmlns:a16="http://schemas.microsoft.com/office/drawing/2014/main" val="3735754825"/>
                    </a:ext>
                  </a:extLst>
                </a:gridCol>
                <a:gridCol w="1249310">
                  <a:extLst>
                    <a:ext uri="{9D8B030D-6E8A-4147-A177-3AD203B41FA5}">
                      <a16:colId xmlns:a16="http://schemas.microsoft.com/office/drawing/2014/main" val="3405946225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ID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Password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0495"/>
                  </a:ext>
                </a:extLst>
              </a:tr>
              <a:tr h="25899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주영짱</a:t>
                      </a:r>
                      <a:r>
                        <a:rPr lang="en-US" altLang="ko-KR" sz="1000" dirty="0"/>
                        <a:t>123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123123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34468"/>
                  </a:ext>
                </a:extLst>
              </a:tr>
              <a:tr h="258998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…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…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7719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4EB97AC-B567-6E47-93F0-0BE8D4F97226}"/>
              </a:ext>
            </a:extLst>
          </p:cNvPr>
          <p:cNvSpPr txBox="1"/>
          <p:nvPr/>
        </p:nvSpPr>
        <p:spPr>
          <a:xfrm>
            <a:off x="635471" y="2461249"/>
            <a:ext cx="302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비밀번호를</a:t>
            </a:r>
            <a:r>
              <a:rPr kumimoji="1" lang="ko-KR" altLang="en-US" b="1" dirty="0">
                <a:solidFill>
                  <a:srgbClr val="FF0000"/>
                </a:solidFill>
              </a:rPr>
              <a:t> 바꾸고 싶은데</a:t>
            </a:r>
            <a:r>
              <a:rPr kumimoji="1" lang="en-US" altLang="ko-KR" b="1" dirty="0">
                <a:solidFill>
                  <a:srgbClr val="FF0000"/>
                </a:solidFill>
              </a:rPr>
              <a:t>..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51D2E9-D0F3-8547-A855-9DE5F4D6834A}"/>
              </a:ext>
            </a:extLst>
          </p:cNvPr>
          <p:cNvSpPr txBox="1"/>
          <p:nvPr/>
        </p:nvSpPr>
        <p:spPr>
          <a:xfrm>
            <a:off x="2366962" y="-66660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System Identification: </a:t>
            </a:r>
            <a:r>
              <a:rPr kumimoji="1" lang="en-US" altLang="ko-Kore-KR" sz="3200" b="1" dirty="0" err="1"/>
              <a:t>uname</a:t>
            </a:r>
            <a:r>
              <a:rPr kumimoji="1" lang="en-US" altLang="ko-Kore-KR" sz="3200" b="1" dirty="0"/>
              <a:t>()  </a:t>
            </a:r>
            <a:r>
              <a:rPr kumimoji="1" lang="en-US" altLang="ko-Kore-KR" sz="3200" dirty="0"/>
              <a:t>(4)</a:t>
            </a:r>
            <a:endParaRPr kumimoji="1" lang="ko-Kore-KR" altLang="en-US" sz="3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7A842B-B196-D042-B0F5-A18C384EC826}"/>
              </a:ext>
            </a:extLst>
          </p:cNvPr>
          <p:cNvSpPr/>
          <p:nvPr/>
        </p:nvSpPr>
        <p:spPr>
          <a:xfrm>
            <a:off x="834170" y="513000"/>
            <a:ext cx="180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dirty="0"/>
              <a:t>✓</a:t>
            </a:r>
            <a:r>
              <a:rPr kumimoji="1" lang="ko-KR" altLang="en-US" sz="2000" dirty="0"/>
              <a:t> </a:t>
            </a:r>
            <a:r>
              <a:rPr lang="en" altLang="ko-Kore-KR" sz="2000" dirty="0"/>
              <a:t>NIS domain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404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1971F9-C7FB-E24E-B692-89E32428A569}"/>
              </a:ext>
            </a:extLst>
          </p:cNvPr>
          <p:cNvSpPr/>
          <p:nvPr/>
        </p:nvSpPr>
        <p:spPr>
          <a:xfrm>
            <a:off x="6463537" y="1612117"/>
            <a:ext cx="5171607" cy="4488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D0177E1-BD2D-FA47-8FAD-17549E3FAA54}"/>
              </a:ext>
            </a:extLst>
          </p:cNvPr>
          <p:cNvSpPr/>
          <p:nvPr/>
        </p:nvSpPr>
        <p:spPr>
          <a:xfrm>
            <a:off x="1921776" y="3811305"/>
            <a:ext cx="356461" cy="4455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F15B88D-8268-5A45-A187-7F389177AE6C}"/>
              </a:ext>
            </a:extLst>
          </p:cNvPr>
          <p:cNvSpPr/>
          <p:nvPr/>
        </p:nvSpPr>
        <p:spPr>
          <a:xfrm>
            <a:off x="538554" y="2020282"/>
            <a:ext cx="3122908" cy="18617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0F44C24-8128-F041-8B51-7ECC37CB0837}"/>
              </a:ext>
            </a:extLst>
          </p:cNvPr>
          <p:cNvSpPr/>
          <p:nvPr/>
        </p:nvSpPr>
        <p:spPr>
          <a:xfrm>
            <a:off x="604421" y="2090993"/>
            <a:ext cx="2991173" cy="1720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C3F16E4-0287-1E4D-9757-4E76EC091BA5}"/>
              </a:ext>
            </a:extLst>
          </p:cNvPr>
          <p:cNvSpPr/>
          <p:nvPr/>
        </p:nvSpPr>
        <p:spPr>
          <a:xfrm>
            <a:off x="1249535" y="4201668"/>
            <a:ext cx="1700942" cy="148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76DE95E2-ACDE-FF4C-8BA8-33875B38CAAA}"/>
              </a:ext>
            </a:extLst>
          </p:cNvPr>
          <p:cNvSpPr/>
          <p:nvPr/>
        </p:nvSpPr>
        <p:spPr>
          <a:xfrm>
            <a:off x="9133094" y="1800478"/>
            <a:ext cx="1474034" cy="20405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E95C3A2C-AC68-2F4F-8B0A-4BE43B529BD9}"/>
              </a:ext>
            </a:extLst>
          </p:cNvPr>
          <p:cNvSpPr/>
          <p:nvPr/>
        </p:nvSpPr>
        <p:spPr>
          <a:xfrm>
            <a:off x="9518025" y="2427013"/>
            <a:ext cx="1474034" cy="204057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F79CAE58-57FE-144B-85A8-B9217F0D879A}"/>
              </a:ext>
            </a:extLst>
          </p:cNvPr>
          <p:cNvSpPr/>
          <p:nvPr/>
        </p:nvSpPr>
        <p:spPr>
          <a:xfrm>
            <a:off x="10062577" y="3053548"/>
            <a:ext cx="1474034" cy="2040576"/>
          </a:xfrm>
          <a:prstGeom prst="cub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FF7A4E1-B2E1-304A-8117-B6AC5A44C4F6}"/>
              </a:ext>
            </a:extLst>
          </p:cNvPr>
          <p:cNvSpPr/>
          <p:nvPr/>
        </p:nvSpPr>
        <p:spPr>
          <a:xfrm>
            <a:off x="4206013" y="2461249"/>
            <a:ext cx="4051843" cy="181688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Network Information Service</a:t>
            </a:r>
          </a:p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graphicFrame>
        <p:nvGraphicFramePr>
          <p:cNvPr id="20" name="표 16">
            <a:extLst>
              <a:ext uri="{FF2B5EF4-FFF2-40B4-BE49-F238E27FC236}">
                <a16:creationId xmlns:a16="http://schemas.microsoft.com/office/drawing/2014/main" id="{FFC62EAC-0DEC-C74B-BC42-5F477897C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41460"/>
              </p:ext>
            </p:extLst>
          </p:nvPr>
        </p:nvGraphicFramePr>
        <p:xfrm>
          <a:off x="5035088" y="3110057"/>
          <a:ext cx="2498620" cy="8641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9310">
                  <a:extLst>
                    <a:ext uri="{9D8B030D-6E8A-4147-A177-3AD203B41FA5}">
                      <a16:colId xmlns:a16="http://schemas.microsoft.com/office/drawing/2014/main" val="3735754825"/>
                    </a:ext>
                  </a:extLst>
                </a:gridCol>
                <a:gridCol w="1249310">
                  <a:extLst>
                    <a:ext uri="{9D8B030D-6E8A-4147-A177-3AD203B41FA5}">
                      <a16:colId xmlns:a16="http://schemas.microsoft.com/office/drawing/2014/main" val="3405946225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ID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Password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0495"/>
                  </a:ext>
                </a:extLst>
              </a:tr>
              <a:tr h="25899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주영짱</a:t>
                      </a:r>
                      <a:r>
                        <a:rPr lang="en-US" altLang="ko-KR" sz="1000" dirty="0"/>
                        <a:t>123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123123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34468"/>
                  </a:ext>
                </a:extLst>
              </a:tr>
              <a:tr h="258998"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…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/>
                        <a:t>…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77190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FC15EA-5565-0D45-B7D0-2D23860723DF}"/>
              </a:ext>
            </a:extLst>
          </p:cNvPr>
          <p:cNvCxnSpPr>
            <a:cxnSpLocks/>
          </p:cNvCxnSpPr>
          <p:nvPr/>
        </p:nvCxnSpPr>
        <p:spPr>
          <a:xfrm flipV="1">
            <a:off x="3115895" y="3142635"/>
            <a:ext cx="1024250" cy="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09D658-9055-A045-A5FC-697DB870F358}"/>
              </a:ext>
            </a:extLst>
          </p:cNvPr>
          <p:cNvCxnSpPr>
            <a:cxnSpLocks/>
          </p:cNvCxnSpPr>
          <p:nvPr/>
        </p:nvCxnSpPr>
        <p:spPr>
          <a:xfrm flipV="1">
            <a:off x="8257856" y="2803788"/>
            <a:ext cx="790618" cy="33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14DF20-737F-5D4F-A06E-8FCC4061F74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257856" y="3142635"/>
            <a:ext cx="1260169" cy="48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E1DFD5-342D-2643-82B1-CA06D4795E60}"/>
              </a:ext>
            </a:extLst>
          </p:cNvPr>
          <p:cNvCxnSpPr>
            <a:cxnSpLocks/>
          </p:cNvCxnSpPr>
          <p:nvPr/>
        </p:nvCxnSpPr>
        <p:spPr>
          <a:xfrm>
            <a:off x="8257856" y="3110057"/>
            <a:ext cx="1804721" cy="147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693F29E-24BA-C14C-948F-2F5C3C1CD0B6}"/>
              </a:ext>
            </a:extLst>
          </p:cNvPr>
          <p:cNvSpPr txBox="1"/>
          <p:nvPr/>
        </p:nvSpPr>
        <p:spPr>
          <a:xfrm>
            <a:off x="2366962" y="-66660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System Identification: </a:t>
            </a:r>
            <a:r>
              <a:rPr kumimoji="1" lang="en-US" altLang="ko-Kore-KR" sz="3200" b="1" dirty="0" err="1"/>
              <a:t>uname</a:t>
            </a:r>
            <a:r>
              <a:rPr kumimoji="1" lang="en-US" altLang="ko-Kore-KR" sz="3200" b="1" dirty="0"/>
              <a:t>()  </a:t>
            </a:r>
            <a:r>
              <a:rPr kumimoji="1" lang="en-US" altLang="ko-Kore-KR" sz="3200" dirty="0"/>
              <a:t>(5)</a:t>
            </a:r>
            <a:endParaRPr kumimoji="1" lang="ko-Kore-KR" altLang="en-US" sz="3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0BA704-B7C4-9D49-84CB-9045558DE4A6}"/>
              </a:ext>
            </a:extLst>
          </p:cNvPr>
          <p:cNvSpPr/>
          <p:nvPr/>
        </p:nvSpPr>
        <p:spPr>
          <a:xfrm>
            <a:off x="834170" y="513000"/>
            <a:ext cx="180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dirty="0"/>
              <a:t>✓</a:t>
            </a:r>
            <a:r>
              <a:rPr kumimoji="1" lang="ko-KR" altLang="en-US" sz="2000" dirty="0"/>
              <a:t> </a:t>
            </a:r>
            <a:r>
              <a:rPr lang="en" altLang="ko-Kore-KR" sz="2000" dirty="0"/>
              <a:t>NIS domain</a:t>
            </a:r>
            <a:endParaRPr lang="ko-Kore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29D8347-23C0-FD44-A238-8C8BAF38C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46"/>
          <a:stretch/>
        </p:blipFill>
        <p:spPr>
          <a:xfrm>
            <a:off x="-24696" y="6411222"/>
            <a:ext cx="5778500" cy="4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CC9364B-09F7-2B49-814F-3C0660549232}"/>
              </a:ext>
            </a:extLst>
          </p:cNvPr>
          <p:cNvGrpSpPr/>
          <p:nvPr/>
        </p:nvGrpSpPr>
        <p:grpSpPr>
          <a:xfrm>
            <a:off x="4378270" y="2220132"/>
            <a:ext cx="3122908" cy="2329589"/>
            <a:chOff x="4378270" y="2220132"/>
            <a:chExt cx="3122908" cy="2329589"/>
          </a:xfrm>
        </p:grpSpPr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39B2BFE4-48D3-944E-80C6-E4212C26B92C}"/>
                </a:ext>
              </a:extLst>
            </p:cNvPr>
            <p:cNvSpPr/>
            <p:nvPr/>
          </p:nvSpPr>
          <p:spPr>
            <a:xfrm>
              <a:off x="5761492" y="4011155"/>
              <a:ext cx="356461" cy="4455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F475F0B4-5435-6242-9E6E-7790E11A0D21}"/>
                </a:ext>
              </a:extLst>
            </p:cNvPr>
            <p:cNvSpPr/>
            <p:nvPr/>
          </p:nvSpPr>
          <p:spPr>
            <a:xfrm>
              <a:off x="4378270" y="2220132"/>
              <a:ext cx="3122908" cy="18617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51244F7D-E5C1-484A-941A-373790C414E5}"/>
                </a:ext>
              </a:extLst>
            </p:cNvPr>
            <p:cNvSpPr/>
            <p:nvPr/>
          </p:nvSpPr>
          <p:spPr>
            <a:xfrm>
              <a:off x="4444137" y="2290843"/>
              <a:ext cx="2991173" cy="172031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A57FDF9C-D164-5345-B916-02D92F87251B}"/>
                </a:ext>
              </a:extLst>
            </p:cNvPr>
            <p:cNvSpPr/>
            <p:nvPr/>
          </p:nvSpPr>
          <p:spPr>
            <a:xfrm>
              <a:off x="5089251" y="4401518"/>
              <a:ext cx="1700942" cy="1482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70C153-4E0A-0B4C-A48F-D3EB41B0638A}"/>
              </a:ext>
            </a:extLst>
          </p:cNvPr>
          <p:cNvGrpSpPr/>
          <p:nvPr/>
        </p:nvGrpSpPr>
        <p:grpSpPr>
          <a:xfrm>
            <a:off x="6989087" y="3001182"/>
            <a:ext cx="1932122" cy="1715146"/>
            <a:chOff x="6989087" y="3001182"/>
            <a:chExt cx="1932122" cy="171514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43AB8E3-5179-C94D-ADA1-EA20B017C5C5}"/>
                </a:ext>
              </a:extLst>
            </p:cNvPr>
            <p:cNvSpPr/>
            <p:nvPr/>
          </p:nvSpPr>
          <p:spPr>
            <a:xfrm>
              <a:off x="6989087" y="3001182"/>
              <a:ext cx="1627322" cy="141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C2DF2EC-E1C5-1E48-83E7-2AB6D460A59A}"/>
                </a:ext>
              </a:extLst>
            </p:cNvPr>
            <p:cNvSpPr/>
            <p:nvPr/>
          </p:nvSpPr>
          <p:spPr>
            <a:xfrm>
              <a:off x="7141487" y="3153582"/>
              <a:ext cx="1627322" cy="141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71CFB1E-A053-3444-B214-9EE29E0CA575}"/>
                </a:ext>
              </a:extLst>
            </p:cNvPr>
            <p:cNvSpPr/>
            <p:nvPr/>
          </p:nvSpPr>
          <p:spPr>
            <a:xfrm>
              <a:off x="7293887" y="3305982"/>
              <a:ext cx="1627322" cy="141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186F796-B876-A64C-9E90-729AF3E75282}"/>
              </a:ext>
            </a:extLst>
          </p:cNvPr>
          <p:cNvSpPr txBox="1"/>
          <p:nvPr/>
        </p:nvSpPr>
        <p:spPr>
          <a:xfrm>
            <a:off x="2366962" y="-66660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Summary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513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03D165-1B58-9F4F-B8EA-82460B355A27}"/>
              </a:ext>
            </a:extLst>
          </p:cNvPr>
          <p:cNvSpPr txBox="1"/>
          <p:nvPr/>
        </p:nvSpPr>
        <p:spPr>
          <a:xfrm>
            <a:off x="2366962" y="-66660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Quiz</a:t>
            </a:r>
            <a:endParaRPr kumimoji="1" lang="ko-Kore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648D7-E904-AB41-8563-AA686EDF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37" y="1246716"/>
            <a:ext cx="8229600" cy="2603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4C37CC-8329-0E4F-8ECE-B410E4B8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3827991"/>
            <a:ext cx="8255000" cy="228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B60BB6-3F54-C64D-B147-913971B1B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87" y="4046475"/>
            <a:ext cx="8204200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5328D7-3073-8249-888D-F4BED66E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37" y="5300133"/>
            <a:ext cx="8242300" cy="444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62D8CF-5177-7C4D-BB25-39666C1BD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037" y="5744633"/>
            <a:ext cx="8242300" cy="241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3AAD7A-3126-344E-9532-DF794B732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7337" y="5985933"/>
            <a:ext cx="8242300" cy="228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CF298B-DAD3-7140-BEC2-102EE0A8EBD1}"/>
              </a:ext>
            </a:extLst>
          </p:cNvPr>
          <p:cNvSpPr txBox="1"/>
          <p:nvPr/>
        </p:nvSpPr>
        <p:spPr>
          <a:xfrm>
            <a:off x="778933" y="643467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Q1</a:t>
            </a:r>
            <a:r>
              <a:rPr kumimoji="1" lang="en-US" altLang="ko-Kore-KR" dirty="0"/>
              <a:t> </a:t>
            </a:r>
            <a:r>
              <a:rPr lang="en" altLang="ko-Kore-KR" dirty="0"/>
              <a:t>Reason: No such file or director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2DBE0-BB01-6F48-B89A-5B3309085E5B}"/>
              </a:ext>
            </a:extLst>
          </p:cNvPr>
          <p:cNvSpPr txBox="1"/>
          <p:nvPr/>
        </p:nvSpPr>
        <p:spPr>
          <a:xfrm>
            <a:off x="778933" y="4690608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Q2</a:t>
            </a:r>
            <a:r>
              <a:rPr kumimoji="1" lang="en-US" altLang="ko-Kore-KR" dirty="0"/>
              <a:t> Will the hostname change?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925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87F5D-2DFC-476B-9908-2E038CC96107}"/>
              </a:ext>
            </a:extLst>
          </p:cNvPr>
          <p:cNvSpPr txBox="1"/>
          <p:nvPr/>
        </p:nvSpPr>
        <p:spPr>
          <a:xfrm>
            <a:off x="2220658" y="3136612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3200" dirty="0"/>
              <a:t>Q&amp;A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45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204CE-2F80-544C-B66E-463F2DEC756E}"/>
              </a:ext>
            </a:extLst>
          </p:cNvPr>
          <p:cNvSpPr txBox="1"/>
          <p:nvPr/>
        </p:nvSpPr>
        <p:spPr>
          <a:xfrm>
            <a:off x="1978910" y="544322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Objectives</a:t>
            </a:r>
            <a:endParaRPr kumimoji="1" lang="ko-Kore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8050F-CB8F-7A47-8887-D3C4009B9F7A}"/>
              </a:ext>
            </a:extLst>
          </p:cNvPr>
          <p:cNvSpPr txBox="1"/>
          <p:nvPr/>
        </p:nvSpPr>
        <p:spPr>
          <a:xfrm>
            <a:off x="912108" y="1983378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The /proc File System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E66FC-F088-7B44-A49D-78B7BD9CCC48}"/>
              </a:ext>
            </a:extLst>
          </p:cNvPr>
          <p:cNvSpPr txBox="1"/>
          <p:nvPr/>
        </p:nvSpPr>
        <p:spPr>
          <a:xfrm>
            <a:off x="912110" y="2667000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︎ </a:t>
            </a:r>
            <a:r>
              <a:rPr kumimoji="1" lang="en-US" altLang="ko-KR" sz="2000" dirty="0"/>
              <a:t>System Identification: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uname</a:t>
            </a:r>
            <a:r>
              <a:rPr kumimoji="1" lang="en-US" altLang="ko-KR" sz="2000" dirty="0"/>
              <a:t>()</a:t>
            </a:r>
            <a:endParaRPr kumimoji="1" lang="ko-Kore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A3493-731D-AE48-BCB1-13C2340D1290}"/>
              </a:ext>
            </a:extLst>
          </p:cNvPr>
          <p:cNvSpPr txBox="1"/>
          <p:nvPr/>
        </p:nvSpPr>
        <p:spPr>
          <a:xfrm>
            <a:off x="912109" y="3350622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 </a:t>
            </a:r>
            <a:r>
              <a:rPr kumimoji="1" lang="en-US" altLang="ko-KR" sz="2000" dirty="0"/>
              <a:t>Summary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86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D25C1-4732-4B10-84D0-EC33358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9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/proc file system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33A42-D039-481B-895B-99D80B012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4260"/>
            <a:ext cx="10515600" cy="348772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가상파일 시스템으로 커널 정보를 노출하는 다양한 파일을 포함하고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C619B1-0891-433B-B2F1-90E61315392B}"/>
              </a:ext>
            </a:extLst>
          </p:cNvPr>
          <p:cNvSpPr txBox="1">
            <a:spLocks/>
          </p:cNvSpPr>
          <p:nvPr/>
        </p:nvSpPr>
        <p:spPr>
          <a:xfrm>
            <a:off x="838199" y="1587481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프로세스가 일반적인 파일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I/O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호출을 통해서 편리하게 정보를 읽고 수정할 수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D6E440F-6D20-47BC-8676-28ECC6166EF6}"/>
              </a:ext>
            </a:extLst>
          </p:cNvPr>
          <p:cNvSpPr txBox="1">
            <a:spLocks/>
          </p:cNvSpPr>
          <p:nvPr/>
        </p:nvSpPr>
        <p:spPr>
          <a:xfrm>
            <a:off x="838199" y="2040702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파일과 디렉토리들은 프로세스가 접근 시 커널에 의해 즉시 만들어진다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10BEEF-A0AC-4E04-8836-682C114BF1BD}"/>
              </a:ext>
            </a:extLst>
          </p:cNvPr>
          <p:cNvSpPr txBox="1">
            <a:spLocks/>
          </p:cNvSpPr>
          <p:nvPr/>
        </p:nvSpPr>
        <p:spPr>
          <a:xfrm>
            <a:off x="838199" y="2493923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전부는 아니지만 대부분의 최신 유닉스 계열에서는 지원한다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1D7E0E9-F8C4-45F2-ACAF-37F28E97D1F0}"/>
              </a:ext>
            </a:extLst>
          </p:cNvPr>
          <p:cNvSpPr txBox="1">
            <a:spLocks/>
          </p:cNvSpPr>
          <p:nvPr/>
        </p:nvSpPr>
        <p:spPr>
          <a:xfrm>
            <a:off x="838198" y="3537970"/>
            <a:ext cx="8847339" cy="348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marL="342900" indent="-342900">
              <a:buFontTx/>
              <a:buChar char="►"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Let’s check your kernel version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B2289F9-2C85-4F33-B054-54B655BC7A2C}"/>
              </a:ext>
            </a:extLst>
          </p:cNvPr>
          <p:cNvSpPr txBox="1">
            <a:spLocks/>
          </p:cNvSpPr>
          <p:nvPr/>
        </p:nvSpPr>
        <p:spPr>
          <a:xfrm>
            <a:off x="838198" y="4170098"/>
            <a:ext cx="1833283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–r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339B6A3-E7FB-44A4-B1BE-CB8E68CDBBBB}"/>
              </a:ext>
            </a:extLst>
          </p:cNvPr>
          <p:cNvSpPr txBox="1">
            <a:spLocks/>
          </p:cNvSpPr>
          <p:nvPr/>
        </p:nvSpPr>
        <p:spPr>
          <a:xfrm>
            <a:off x="2671481" y="4166708"/>
            <a:ext cx="2026024" cy="34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cat /proc/version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17757F-0923-41CC-A903-B19797FE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653243"/>
            <a:ext cx="10398733" cy="763989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CF5FB95-817E-4C34-A169-B56E268A4232}"/>
              </a:ext>
            </a:extLst>
          </p:cNvPr>
          <p:cNvSpPr txBox="1">
            <a:spLocks/>
          </p:cNvSpPr>
          <p:nvPr/>
        </p:nvSpPr>
        <p:spPr>
          <a:xfrm>
            <a:off x="779764" y="5697290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교재의 예시 자료는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2.6.32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저의 경우는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4.19.128-microsoft-standard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59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D25C1-4732-4B10-84D0-EC33358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0" y="662490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Getting info about a process : /proc/PID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33A42-D039-481B-895B-99D80B012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0" y="1111763"/>
            <a:ext cx="10515600" cy="348772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프로세스에 대해 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/proc/PID (PID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해당 프로세스별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라는 디렉토리를 커널이 제공한다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C619B1-0891-433B-B2F1-90E61315392B}"/>
              </a:ext>
            </a:extLst>
          </p:cNvPr>
          <p:cNvSpPr txBox="1">
            <a:spLocks/>
          </p:cNvSpPr>
          <p:nvPr/>
        </p:nvSpPr>
        <p:spPr>
          <a:xfrm>
            <a:off x="649940" y="1561036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디렉토리 내에는 프로세스에 대한 다양한 정보를 제공하는 파일 및 디렉토리가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D6E440F-6D20-47BC-8676-28ECC6166EF6}"/>
              </a:ext>
            </a:extLst>
          </p:cNvPr>
          <p:cNvSpPr txBox="1">
            <a:spLocks/>
          </p:cNvSpPr>
          <p:nvPr/>
        </p:nvSpPr>
        <p:spPr>
          <a:xfrm>
            <a:off x="649940" y="2010309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Init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이라는 제일 초기형태의 프로세스가 존재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이에 대한 정보는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/proc/1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존재한다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B3A8C6-1D43-4440-94BE-05C48970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1" y="2990375"/>
            <a:ext cx="3764957" cy="3205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5B11C0-27AA-4165-B95B-D597C78E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965" y="1011262"/>
            <a:ext cx="3618095" cy="5136404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CC23AE-8493-4071-B08A-AFEFE1C7D00F}"/>
              </a:ext>
            </a:extLst>
          </p:cNvPr>
          <p:cNvSpPr txBox="1">
            <a:spLocks/>
          </p:cNvSpPr>
          <p:nvPr/>
        </p:nvSpPr>
        <p:spPr>
          <a:xfrm>
            <a:off x="649940" y="2459582"/>
            <a:ext cx="10515600" cy="256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하부 파일 중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status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통해 프로세스에 대한 다양한 정보를 얻을 수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5A2936F-5065-423B-92FC-6DF88671B56F}"/>
              </a:ext>
            </a:extLst>
          </p:cNvPr>
          <p:cNvSpPr txBox="1">
            <a:spLocks/>
          </p:cNvSpPr>
          <p:nvPr/>
        </p:nvSpPr>
        <p:spPr>
          <a:xfrm>
            <a:off x="649940" y="3513013"/>
            <a:ext cx="3698774" cy="256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내용들을 파싱 후 사용하고 싶다면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02D7092-74C2-49CB-90B8-90EAD4F7BBF4}"/>
              </a:ext>
            </a:extLst>
          </p:cNvPr>
          <p:cNvSpPr txBox="1">
            <a:spLocks/>
          </p:cNvSpPr>
          <p:nvPr/>
        </p:nvSpPr>
        <p:spPr>
          <a:xfrm>
            <a:off x="649940" y="3831495"/>
            <a:ext cx="3698774" cy="256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파일이 여러 엔트리로 구성 시 행번호로 파일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F403957-0E62-42AB-B50B-7372DD988EBA}"/>
              </a:ext>
            </a:extLst>
          </p:cNvPr>
          <p:cNvSpPr txBox="1">
            <a:spLocks/>
          </p:cNvSpPr>
          <p:nvPr/>
        </p:nvSpPr>
        <p:spPr>
          <a:xfrm>
            <a:off x="649940" y="4162176"/>
            <a:ext cx="3698774" cy="256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처리를 하기보단 특정문자열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(ex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PPid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9CF3519-9226-4470-8234-EDC92C6D7C45}"/>
              </a:ext>
            </a:extLst>
          </p:cNvPr>
          <p:cNvSpPr txBox="1">
            <a:spLocks/>
          </p:cNvSpPr>
          <p:nvPr/>
        </p:nvSpPr>
        <p:spPr>
          <a:xfrm>
            <a:off x="649940" y="4516783"/>
            <a:ext cx="3698774" cy="256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포함하는 줄을 찾는 식으로 파싱 하는게 좋다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EBF2C11-4CA8-4494-B6C1-2AC066A1C06F}"/>
              </a:ext>
            </a:extLst>
          </p:cNvPr>
          <p:cNvSpPr txBox="1">
            <a:spLocks/>
          </p:cNvSpPr>
          <p:nvPr/>
        </p:nvSpPr>
        <p:spPr>
          <a:xfrm>
            <a:off x="488214" y="4872376"/>
            <a:ext cx="3698774" cy="256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-&gt;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커널 버전 변화와 그에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따른 새로운 필드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BE81B22-2A94-40ED-A0E3-0673D5D0CA32}"/>
              </a:ext>
            </a:extLst>
          </p:cNvPr>
          <p:cNvSpPr txBox="1">
            <a:spLocks/>
          </p:cNvSpPr>
          <p:nvPr/>
        </p:nvSpPr>
        <p:spPr>
          <a:xfrm>
            <a:off x="815428" y="5227969"/>
            <a:ext cx="3371560" cy="256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 등에 상관없이 이식성을 부여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2245A9C-B4C0-4C30-B865-7038EA06F442}"/>
              </a:ext>
            </a:extLst>
          </p:cNvPr>
          <p:cNvSpPr/>
          <p:nvPr/>
        </p:nvSpPr>
        <p:spPr>
          <a:xfrm>
            <a:off x="4025261" y="3595456"/>
            <a:ext cx="626638" cy="137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32075C-7059-4A94-BC83-AFFE491E14FE}"/>
              </a:ext>
            </a:extLst>
          </p:cNvPr>
          <p:cNvSpPr/>
          <p:nvPr/>
        </p:nvSpPr>
        <p:spPr>
          <a:xfrm>
            <a:off x="4025261" y="4566446"/>
            <a:ext cx="626638" cy="4811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CA45F7E-1D2B-408A-B5DE-0373FC8F123E}"/>
              </a:ext>
            </a:extLst>
          </p:cNvPr>
          <p:cNvSpPr/>
          <p:nvPr/>
        </p:nvSpPr>
        <p:spPr>
          <a:xfrm>
            <a:off x="7923965" y="1740023"/>
            <a:ext cx="1814839" cy="11807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8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D25C1-4732-4B10-84D0-EC33358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0" y="662490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/proc/PID/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fd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directory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33A42-D039-481B-895B-99D80B012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0" y="1111763"/>
            <a:ext cx="10515600" cy="348772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프로세스가 열어놓은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별로 하나의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심볼릭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링크를 담고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C619B1-0891-433B-B2F1-90E61315392B}"/>
              </a:ext>
            </a:extLst>
          </p:cNvPr>
          <p:cNvSpPr txBox="1">
            <a:spLocks/>
          </p:cNvSpPr>
          <p:nvPr/>
        </p:nvSpPr>
        <p:spPr>
          <a:xfrm>
            <a:off x="649940" y="1561036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심볼릭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링크 이름은 해당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디스크립터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번호와 같다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(ex.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표준 출력에 대한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심볼릭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링크는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/proc/9/1)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77CE65-F960-4BB7-850C-DCB83B03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18" y="2010309"/>
            <a:ext cx="3781953" cy="39058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C730612-8453-48AA-9071-CFECF329017C}"/>
              </a:ext>
            </a:extLst>
          </p:cNvPr>
          <p:cNvSpPr/>
          <p:nvPr/>
        </p:nvSpPr>
        <p:spPr>
          <a:xfrm>
            <a:off x="1189608" y="2130641"/>
            <a:ext cx="257452" cy="270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97FD184B-81D0-47AA-91C4-C0DA0F0A75D0}"/>
              </a:ext>
            </a:extLst>
          </p:cNvPr>
          <p:cNvSpPr txBox="1">
            <a:spLocks/>
          </p:cNvSpPr>
          <p:nvPr/>
        </p:nvSpPr>
        <p:spPr>
          <a:xfrm>
            <a:off x="649940" y="2705834"/>
            <a:ext cx="8847339" cy="348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marL="342900" indent="-342900">
              <a:buFontTx/>
              <a:buChar char="►"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/proc/PID/task/TID directory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8EDDE5E4-1319-4572-8E72-AE7AA35C5C8A}"/>
              </a:ext>
            </a:extLst>
          </p:cNvPr>
          <p:cNvSpPr txBox="1">
            <a:spLocks/>
          </p:cNvSpPr>
          <p:nvPr/>
        </p:nvSpPr>
        <p:spPr>
          <a:xfrm>
            <a:off x="649940" y="3185165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스레드 그룹별로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/proc/PID/task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내에 디렉토리가 나뉜다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762330-C6DC-44EE-8690-08E2915E72D3}"/>
              </a:ext>
            </a:extLst>
          </p:cNvPr>
          <p:cNvSpPr txBox="1">
            <a:spLocks/>
          </p:cNvSpPr>
          <p:nvPr/>
        </p:nvSpPr>
        <p:spPr>
          <a:xfrm>
            <a:off x="649940" y="3664496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/proc/PID/task/TID 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여기의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TID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스레드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스레드에서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gettid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해서 얻은 값과 같은 번호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4EFE27D7-E228-4003-ACDA-8208FD497488}"/>
              </a:ext>
            </a:extLst>
          </p:cNvPr>
          <p:cNvSpPr txBox="1">
            <a:spLocks/>
          </p:cNvSpPr>
          <p:nvPr/>
        </p:nvSpPr>
        <p:spPr>
          <a:xfrm>
            <a:off x="649940" y="4003951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내에는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/proc/PID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내부와 같은 종류의 파일과 디렉토리가 존재한다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360AD0F9-2CE8-4C3F-806F-8A910C64C662}"/>
              </a:ext>
            </a:extLst>
          </p:cNvPr>
          <p:cNvSpPr txBox="1">
            <a:spLocks/>
          </p:cNvSpPr>
          <p:nvPr/>
        </p:nvSpPr>
        <p:spPr>
          <a:xfrm>
            <a:off x="649940" y="4477775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스레드는 많은 속성을 공유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그래서 파일들의 정보의 상당량은 스레드 사이에 동일하다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하지만 경우에 따라 예외는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DEBFA7E-EFF5-4C90-A224-5E223654B36F}"/>
              </a:ext>
            </a:extLst>
          </p:cNvPr>
          <p:cNvSpPr txBox="1">
            <a:spLocks/>
          </p:cNvSpPr>
          <p:nvPr/>
        </p:nvSpPr>
        <p:spPr>
          <a:xfrm>
            <a:off x="649940" y="4948192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/proc/PID/task/TID/status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State,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Pid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Sigpnd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SigBlk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etc...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99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104FEA0-79D0-4450-8487-859029591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1" b="-1"/>
          <a:stretch/>
        </p:blipFill>
        <p:spPr>
          <a:xfrm>
            <a:off x="7211298" y="488577"/>
            <a:ext cx="4465948" cy="5880845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8EDDE5E4-1319-4572-8E72-AE7AA35C5C8A}"/>
              </a:ext>
            </a:extLst>
          </p:cNvPr>
          <p:cNvSpPr txBox="1">
            <a:spLocks/>
          </p:cNvSpPr>
          <p:nvPr/>
        </p:nvSpPr>
        <p:spPr>
          <a:xfrm>
            <a:off x="681955" y="1614674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/proc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파일을 셸 스크립트를 통해 접근할 수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762330-C6DC-44EE-8690-08E2915E72D3}"/>
              </a:ext>
            </a:extLst>
          </p:cNvPr>
          <p:cNvSpPr txBox="1">
            <a:spLocks/>
          </p:cNvSpPr>
          <p:nvPr/>
        </p:nvSpPr>
        <p:spPr>
          <a:xfrm>
            <a:off x="681955" y="3058687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/proc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내의 파일들은 상당수가 읽기 전용이고 수정이 불가하다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(/proc/PID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내도 동일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4EFE27D7-E228-4003-ACDA-8208FD497488}"/>
              </a:ext>
            </a:extLst>
          </p:cNvPr>
          <p:cNvSpPr txBox="1">
            <a:spLocks/>
          </p:cNvSpPr>
          <p:nvPr/>
        </p:nvSpPr>
        <p:spPr>
          <a:xfrm>
            <a:off x="649940" y="4003951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360AD0F9-2CE8-4C3F-806F-8A910C64C662}"/>
              </a:ext>
            </a:extLst>
          </p:cNvPr>
          <p:cNvSpPr txBox="1">
            <a:spLocks/>
          </p:cNvSpPr>
          <p:nvPr/>
        </p:nvSpPr>
        <p:spPr>
          <a:xfrm>
            <a:off x="681955" y="3870886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ex) /proc/PID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내의 파일의 소유자는 해당 프로세스의 소유자이고 이러한 파일의 일부는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DEBFA7E-EFF5-4C90-A224-5E223654B36F}"/>
              </a:ext>
            </a:extLst>
          </p:cNvPr>
          <p:cNvSpPr txBox="1">
            <a:spLocks/>
          </p:cNvSpPr>
          <p:nvPr/>
        </p:nvSpPr>
        <p:spPr>
          <a:xfrm>
            <a:off x="649940" y="4948192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9166F9AF-F09F-4F1F-871C-9D47DA26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0" y="662490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Accessing /proc Files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970551-8ABD-48EC-8343-DF4AC9BC2E28}"/>
              </a:ext>
            </a:extLst>
          </p:cNvPr>
          <p:cNvSpPr/>
          <p:nvPr/>
        </p:nvSpPr>
        <p:spPr>
          <a:xfrm>
            <a:off x="8842159" y="1866092"/>
            <a:ext cx="266330" cy="2373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E9995B-BE67-4023-8F78-68465E5C7139}"/>
              </a:ext>
            </a:extLst>
          </p:cNvPr>
          <p:cNvSpPr/>
          <p:nvPr/>
        </p:nvSpPr>
        <p:spPr>
          <a:xfrm>
            <a:off x="8771018" y="3751829"/>
            <a:ext cx="266330" cy="2373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F2215754-2EDA-42C9-A71E-9180518AB3AF}"/>
              </a:ext>
            </a:extLst>
          </p:cNvPr>
          <p:cNvSpPr txBox="1">
            <a:spLocks/>
          </p:cNvSpPr>
          <p:nvPr/>
        </p:nvSpPr>
        <p:spPr>
          <a:xfrm>
            <a:off x="681955" y="3526962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/proc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내의 일부는 파일은 파일 소유자 혹은 특권 계층 사용자만 읽을 수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0F49DE25-7E69-4CA7-9377-789C4AE151DD}"/>
              </a:ext>
            </a:extLst>
          </p:cNvPr>
          <p:cNvSpPr txBox="1">
            <a:spLocks/>
          </p:cNvSpPr>
          <p:nvPr/>
        </p:nvSpPr>
        <p:spPr>
          <a:xfrm>
            <a:off x="681955" y="4220775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읽기권한이 파일 소유자에게만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FC5A7D7C-1466-4144-921D-A40E3A6B063D}"/>
              </a:ext>
            </a:extLst>
          </p:cNvPr>
          <p:cNvSpPr txBox="1">
            <a:spLocks/>
          </p:cNvSpPr>
          <p:nvPr/>
        </p:nvSpPr>
        <p:spPr>
          <a:xfrm>
            <a:off x="681955" y="1138582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/proc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내의 파일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디렉토리들은 시스템 전체에 대한 정보로의 접근 경로를 제공한다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2D5B25DC-B242-485F-B8B0-5C3C77023163}"/>
              </a:ext>
            </a:extLst>
          </p:cNvPr>
          <p:cNvSpPr txBox="1">
            <a:spLocks/>
          </p:cNvSpPr>
          <p:nvPr/>
        </p:nvSpPr>
        <p:spPr>
          <a:xfrm>
            <a:off x="681955" y="4726932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ex) /proc/PID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외의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/proc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내의 파일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디렉토리들은 대부분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root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소유이다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F928067-F041-4AB8-8B13-DF5803E28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728" y="1974152"/>
            <a:ext cx="571579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8EDDE5E4-1319-4572-8E72-AE7AA35C5C8A}"/>
              </a:ext>
            </a:extLst>
          </p:cNvPr>
          <p:cNvSpPr txBox="1">
            <a:spLocks/>
          </p:cNvSpPr>
          <p:nvPr/>
        </p:nvSpPr>
        <p:spPr>
          <a:xfrm>
            <a:off x="648617" y="1600731"/>
            <a:ext cx="11319545" cy="34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그러니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/proc/PID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디렉토리에 접근하고 싶다면 해당 디렉토리의 어떤 파일에 접근 시 프로세스가 종료되어 이가 삭제되었을 가능성을 생각해야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9166F9AF-F09F-4F1F-871C-9D47DA26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03" y="648547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Accessing /proc/PID Files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FC5A7D7C-1466-4144-921D-A40E3A6B063D}"/>
              </a:ext>
            </a:extLst>
          </p:cNvPr>
          <p:cNvSpPr txBox="1">
            <a:spLocks/>
          </p:cNvSpPr>
          <p:nvPr/>
        </p:nvSpPr>
        <p:spPr>
          <a:xfrm>
            <a:off x="648618" y="1124639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/proc/PID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디렉토리들은 휘발성이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프로세스가 생성 시 생기고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종료 시 사라진다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E66666-0C27-4044-8CB4-3DEEFD2FD9DB}"/>
              </a:ext>
            </a:extLst>
          </p:cNvPr>
          <p:cNvGrpSpPr/>
          <p:nvPr/>
        </p:nvGrpSpPr>
        <p:grpSpPr>
          <a:xfrm>
            <a:off x="4796446" y="2518375"/>
            <a:ext cx="6983740" cy="3869486"/>
            <a:chOff x="694002" y="2326024"/>
            <a:chExt cx="6983740" cy="386948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F24AD5C-D65D-4042-94D4-C335EF66B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849" y="2326024"/>
              <a:ext cx="6972893" cy="3869486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E3E71CD-D4FC-4C94-A1C5-6384ACF3FCA4}"/>
                </a:ext>
              </a:extLst>
            </p:cNvPr>
            <p:cNvSpPr/>
            <p:nvPr/>
          </p:nvSpPr>
          <p:spPr>
            <a:xfrm>
              <a:off x="819149" y="2608916"/>
              <a:ext cx="238126" cy="17438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334C1EA-53E5-483D-A719-095C238A92D9}"/>
                </a:ext>
              </a:extLst>
            </p:cNvPr>
            <p:cNvSpPr/>
            <p:nvPr/>
          </p:nvSpPr>
          <p:spPr>
            <a:xfrm>
              <a:off x="704849" y="3201275"/>
              <a:ext cx="238126" cy="17438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CA0B6C2-697D-47E2-BF5D-597522CF2054}"/>
                </a:ext>
              </a:extLst>
            </p:cNvPr>
            <p:cNvSpPr/>
            <p:nvPr/>
          </p:nvSpPr>
          <p:spPr>
            <a:xfrm>
              <a:off x="823912" y="4535548"/>
              <a:ext cx="238126" cy="17438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DC503B6-1219-419C-8707-763CEF998EB7}"/>
                </a:ext>
              </a:extLst>
            </p:cNvPr>
            <p:cNvSpPr/>
            <p:nvPr/>
          </p:nvSpPr>
          <p:spPr>
            <a:xfrm>
              <a:off x="694002" y="5125513"/>
              <a:ext cx="238126" cy="17438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B837C9D5-0E84-42BF-BB59-24AA9B811B6D}"/>
              </a:ext>
            </a:extLst>
          </p:cNvPr>
          <p:cNvSpPr txBox="1">
            <a:spLocks/>
          </p:cNvSpPr>
          <p:nvPr/>
        </p:nvSpPr>
        <p:spPr>
          <a:xfrm>
            <a:off x="411814" y="3953954"/>
            <a:ext cx="3609812" cy="499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bash shell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명령어를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입력받고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처리하는 것을 보면 프로세스의 휘발성을 볼 수 있다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2CA4CE2E-5A85-4FE7-8ED8-03DF420192B4}"/>
              </a:ext>
            </a:extLst>
          </p:cNvPr>
          <p:cNvSpPr txBox="1">
            <a:spLocks/>
          </p:cNvSpPr>
          <p:nvPr/>
        </p:nvSpPr>
        <p:spPr>
          <a:xfrm>
            <a:off x="3830320" y="4066765"/>
            <a:ext cx="647700" cy="273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237103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9166F9AF-F09F-4F1F-871C-9D47DA26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03" y="648547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Example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program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73E357B-A575-43AC-A8BD-BEFE357A628C}"/>
              </a:ext>
            </a:extLst>
          </p:cNvPr>
          <p:cNvSpPr txBox="1">
            <a:spLocks/>
          </p:cNvSpPr>
          <p:nvPr/>
        </p:nvSpPr>
        <p:spPr>
          <a:xfrm>
            <a:off x="681955" y="1143689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프로그램은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pid_max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라는 프로그램으로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pid_max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변경하는 프로그램이다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7CED119-3928-49D1-9AD2-A14ABAEF1182}"/>
              </a:ext>
            </a:extLst>
          </p:cNvPr>
          <p:cNvSpPr txBox="1">
            <a:spLocks/>
          </p:cNvSpPr>
          <p:nvPr/>
        </p:nvSpPr>
        <p:spPr>
          <a:xfrm>
            <a:off x="681955" y="1599192"/>
            <a:ext cx="10515600" cy="348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인자로 아무것도 전달되지 않으면 현재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pid_max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전달된다면 이를 새로운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pid_max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수정한다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C93E7A-EBF9-4985-8A58-F9DE397F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44" y="2400236"/>
            <a:ext cx="8069369" cy="20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CF90E5CE-B993-4926-B5BD-F79EC59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96" y="204093"/>
            <a:ext cx="8847339" cy="348772"/>
          </a:xfrm>
        </p:spPr>
        <p:txBody>
          <a:bodyPr>
            <a:normAutofit fontScale="90000"/>
          </a:bodyPr>
          <a:lstStyle/>
          <a:p>
            <a:pPr marL="342900" indent="-342900">
              <a:buFontTx/>
              <a:buChar char="►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Example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program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6BEE7-9180-41DC-9E15-CBE65A440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46" y="0"/>
            <a:ext cx="6728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3620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_2SEEDS">
      <a:dk1>
        <a:srgbClr val="000000"/>
      </a:dk1>
      <a:lt1>
        <a:srgbClr val="FFFFFF"/>
      </a:lt1>
      <a:dk2>
        <a:srgbClr val="242E41"/>
      </a:dk2>
      <a:lt2>
        <a:srgbClr val="E2E7E8"/>
      </a:lt2>
      <a:accent1>
        <a:srgbClr val="CB776E"/>
      </a:accent1>
      <a:accent2>
        <a:srgbClr val="D488A0"/>
      </a:accent2>
      <a:accent3>
        <a:srgbClr val="C89A68"/>
      </a:accent3>
      <a:accent4>
        <a:srgbClr val="61ADB3"/>
      </a:accent4>
      <a:accent5>
        <a:srgbClr val="7BA6CF"/>
      </a:accent5>
      <a:accent6>
        <a:srgbClr val="6E77CB"/>
      </a:accent6>
      <a:hlink>
        <a:srgbClr val="588C92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837</Words>
  <Application>Microsoft Macintosh PowerPoint</Application>
  <PresentationFormat>와이드스크린</PresentationFormat>
  <Paragraphs>138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Arial</vt:lpstr>
      <vt:lpstr>Avenir Next LT Pro</vt:lpstr>
      <vt:lpstr>Calibri</vt:lpstr>
      <vt:lpstr>Sabon Next LT</vt:lpstr>
      <vt:lpstr>Wingdings</vt:lpstr>
      <vt:lpstr>LuminousVTI</vt:lpstr>
      <vt:lpstr>PowerPoint 프레젠테이션</vt:lpstr>
      <vt:lpstr>PowerPoint 프레젠테이션</vt:lpstr>
      <vt:lpstr>/proc file system</vt:lpstr>
      <vt:lpstr>Getting info about a process : /proc/PID</vt:lpstr>
      <vt:lpstr>/proc/PID/fd directory</vt:lpstr>
      <vt:lpstr>Accessing /proc Files</vt:lpstr>
      <vt:lpstr>Accessing /proc/PID Files</vt:lpstr>
      <vt:lpstr>Example program</vt:lpstr>
      <vt:lpstr>Example program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65</cp:revision>
  <dcterms:created xsi:type="dcterms:W3CDTF">2020-12-28T12:18:08Z</dcterms:created>
  <dcterms:modified xsi:type="dcterms:W3CDTF">2021-01-18T13:44:09Z</dcterms:modified>
</cp:coreProperties>
</file>