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71" r:id="rId4"/>
    <p:sldId id="284" r:id="rId5"/>
    <p:sldId id="272" r:id="rId6"/>
    <p:sldId id="282" r:id="rId7"/>
    <p:sldId id="273" r:id="rId8"/>
    <p:sldId id="283" r:id="rId9"/>
    <p:sldId id="274" r:id="rId10"/>
    <p:sldId id="275" r:id="rId11"/>
    <p:sldId id="276" r:id="rId12"/>
    <p:sldId id="277" r:id="rId13"/>
    <p:sldId id="279" r:id="rId14"/>
    <p:sldId id="278" r:id="rId15"/>
    <p:sldId id="28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호 최" initials="한최" lastIdx="1" clrIdx="0">
    <p:extLst>
      <p:ext uri="{19B8F6BF-5375-455C-9EA6-DF929625EA0E}">
        <p15:presenceInfo xmlns:p15="http://schemas.microsoft.com/office/powerpoint/2012/main" xmlns="" userId="f3a535e2d65893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0344" autoAdjust="0"/>
  </p:normalViewPr>
  <p:slideViewPr>
    <p:cSldViewPr>
      <p:cViewPr varScale="1">
        <p:scale>
          <a:sx n="80" d="100"/>
          <a:sy n="80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/>
              <a:t>Average Time of 1000 Iteration</a:t>
            </a:r>
            <a:endParaRPr lang="ko-KR" altLang="en-US" sz="160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Sheet2!$A$2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cout1(endl)</c:v>
                </c:pt>
                <c:pt idx="1">
                  <c:v>cout2(\n)</c:v>
                </c:pt>
                <c:pt idx="2">
                  <c:v>printf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6583</c:v>
                </c:pt>
                <c:pt idx="1">
                  <c:v>4708</c:v>
                </c:pt>
                <c:pt idx="2">
                  <c:v>4264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9B-4F5C-9154-DEA8EE843EA8}"/>
            </c:ext>
          </c:extLst>
        </c:ser>
        <c:dLbls>
          <c:showVal val="1"/>
        </c:dLbls>
        <c:gapWidth val="219"/>
        <c:overlap val="-27"/>
        <c:axId val="166472704"/>
        <c:axId val="64730240"/>
      </c:barChart>
      <c:catAx>
        <c:axId val="16647270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Method</a:t>
                </a:r>
                <a:endParaRPr lang="ko-KR" alt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730240"/>
        <c:crosses val="autoZero"/>
        <c:auto val="1"/>
        <c:lblAlgn val="ctr"/>
        <c:lblOffset val="100"/>
      </c:catAx>
      <c:valAx>
        <c:axId val="647302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Time [</a:t>
                </a:r>
                <a:r>
                  <a:rPr lang="en-US" altLang="ko-KR" sz="1100">
                    <a:latin typeface="Symbol" panose="05050102010706020507" pitchFamily="18" charset="2"/>
                  </a:rPr>
                  <a:t>m</a:t>
                </a:r>
                <a:r>
                  <a:rPr lang="en-US" altLang="ko-KR" sz="1100"/>
                  <a:t>sec]</a:t>
                </a:r>
                <a:endParaRPr lang="ko-KR" altLang="en-US" sz="110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47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Average Time of </a:t>
            </a:r>
            <a:r>
              <a:rPr lang="en-US" dirty="0"/>
              <a:t>10000 Iteration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Sheet2!$A$3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cout1(endl)</c:v>
                </c:pt>
                <c:pt idx="1">
                  <c:v>cout2(\n)</c:v>
                </c:pt>
                <c:pt idx="2">
                  <c:v>printf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74501</c:v>
                </c:pt>
                <c:pt idx="1">
                  <c:v>74380</c:v>
                </c:pt>
                <c:pt idx="2">
                  <c:v>52163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54-4091-89CB-2C2C4CA0A34D}"/>
            </c:ext>
          </c:extLst>
        </c:ser>
        <c:dLbls>
          <c:showVal val="1"/>
        </c:dLbls>
        <c:gapWidth val="219"/>
        <c:overlap val="-27"/>
        <c:axId val="64755968"/>
        <c:axId val="64749952"/>
      </c:barChart>
      <c:catAx>
        <c:axId val="647559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i="0" baseline="0">
                    <a:effectLst/>
                  </a:rPr>
                  <a:t>Method</a:t>
                </a:r>
                <a:endParaRPr lang="ko-KR" altLang="ko-KR" sz="400">
                  <a:effectLst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749952"/>
        <c:crosses val="autoZero"/>
        <c:auto val="1"/>
        <c:lblAlgn val="ctr"/>
        <c:lblOffset val="100"/>
      </c:catAx>
      <c:valAx>
        <c:axId val="647499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i="0" baseline="0">
                    <a:effectLst/>
                  </a:rPr>
                  <a:t>Time [msec]</a:t>
                </a:r>
                <a:endParaRPr lang="ko-KR" altLang="ko-KR" sz="600">
                  <a:effectLst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75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/>
              <a:t>Average Time of 100000 Iteration</a:t>
            </a:r>
            <a:endParaRPr lang="ko-KR" altLang="en-US" sz="160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Sheet2!$A$4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cout1(endl)</c:v>
                </c:pt>
                <c:pt idx="1">
                  <c:v>cout2(\n)</c:v>
                </c:pt>
                <c:pt idx="2">
                  <c:v>printf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4535342</c:v>
                </c:pt>
                <c:pt idx="1">
                  <c:v>4358635</c:v>
                </c:pt>
                <c:pt idx="2">
                  <c:v>4296502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EC-41C2-95FC-54DC8EBD103D}"/>
            </c:ext>
          </c:extLst>
        </c:ser>
        <c:dLbls>
          <c:showVal val="1"/>
        </c:dLbls>
        <c:gapWidth val="219"/>
        <c:overlap val="-27"/>
        <c:axId val="66446848"/>
        <c:axId val="66448768"/>
      </c:barChart>
      <c:catAx>
        <c:axId val="664468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Method</a:t>
                </a:r>
                <a:endParaRPr lang="ko-KR" alt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448768"/>
        <c:crosses val="autoZero"/>
        <c:auto val="1"/>
        <c:lblAlgn val="ctr"/>
        <c:lblOffset val="100"/>
      </c:catAx>
      <c:valAx>
        <c:axId val="664487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Time [</a:t>
                </a:r>
                <a:r>
                  <a:rPr lang="en-US" altLang="ko-KR" sz="1100">
                    <a:latin typeface="Symbol" panose="05050102010706020507" pitchFamily="18" charset="2"/>
                  </a:rPr>
                  <a:t>m</a:t>
                </a:r>
                <a:r>
                  <a:rPr lang="en-US" altLang="ko-KR" sz="1100"/>
                  <a:t>sec]</a:t>
                </a:r>
                <a:endParaRPr lang="ko-KR" altLang="en-US" sz="110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4468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7C3AC-BA59-4EBE-AC7D-605BF6E23E8E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6A4C0-260C-41D1-B807-39C83C5CD7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저는 </a:t>
            </a:r>
            <a:r>
              <a:rPr lang="en-US" altLang="ko-KR" dirty="0"/>
              <a:t>C</a:t>
            </a:r>
            <a:r>
              <a:rPr lang="ko-KR" altLang="en-US" baseline="0" dirty="0"/>
              <a:t> 표준 입출력 함수와 </a:t>
            </a:r>
            <a:r>
              <a:rPr lang="en-US" altLang="ko-KR" baseline="0" dirty="0"/>
              <a:t>C++ </a:t>
            </a:r>
            <a:r>
              <a:rPr lang="ko-KR" altLang="en-US" baseline="0" dirty="0"/>
              <a:t>입출력 객체 간의 성능차이를 </a:t>
            </a:r>
            <a:r>
              <a:rPr lang="en-US" altLang="ko-KR" baseline="0" dirty="0" err="1"/>
              <a:t>printf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을 사용하여 알아보고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endl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‘\n’</a:t>
            </a:r>
            <a:r>
              <a:rPr lang="ko-KR" altLang="en-US" baseline="0" dirty="0"/>
              <a:t>을 사용하여 </a:t>
            </a:r>
            <a:r>
              <a:rPr lang="ko-KR" altLang="en-US" baseline="0" dirty="0" err="1"/>
              <a:t>개행을</a:t>
            </a:r>
            <a:r>
              <a:rPr lang="ko-KR" altLang="en-US" baseline="0" dirty="0"/>
              <a:t> 할 때 무엇이 더 효율적인지 다음과 같은 코드를 사용하여 알아보았습니다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9463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ko-KR" altLang="en-US" dirty="0" smtClean="0"/>
              <a:t>가장 빨랐던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와 비교해 봐도 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초정도나</a:t>
            </a:r>
            <a:r>
              <a:rPr lang="ko-KR" altLang="en-US" dirty="0" smtClean="0"/>
              <a:t> 빠른 것을 확인할 수 있었습니다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하지만 이에 따르는 </a:t>
            </a:r>
            <a:r>
              <a:rPr lang="en-US" altLang="ko-KR" dirty="0"/>
              <a:t>trade-</a:t>
            </a:r>
            <a:r>
              <a:rPr lang="en-US" altLang="ko-KR" baseline="0" dirty="0"/>
              <a:t>off</a:t>
            </a:r>
            <a:r>
              <a:rPr lang="ko-KR" altLang="en-US" dirty="0"/>
              <a:t>가</a:t>
            </a:r>
            <a:r>
              <a:rPr lang="en-US" altLang="ko-KR" baseline="0" dirty="0"/>
              <a:t> </a:t>
            </a:r>
            <a:r>
              <a:rPr lang="ko-KR" altLang="en-US" baseline="0" dirty="0"/>
              <a:t>있었습니다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201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en-US" altLang="ko-KR" dirty="0"/>
              <a:t>C</a:t>
            </a:r>
            <a:r>
              <a:rPr lang="ko-KR" altLang="en-US" dirty="0"/>
              <a:t>스트림과 </a:t>
            </a:r>
            <a:r>
              <a:rPr lang="en-US" altLang="ko-KR" dirty="0"/>
              <a:t>C++</a:t>
            </a:r>
            <a:r>
              <a:rPr lang="ko-KR" altLang="en-US" dirty="0"/>
              <a:t>스트림이 동기화 되어있을 때 코드를 보면 예상한 바와 같이 </a:t>
            </a:r>
            <a:r>
              <a:rPr lang="en-US" altLang="ko-KR" dirty="0"/>
              <a:t>hello</a:t>
            </a:r>
            <a:r>
              <a:rPr lang="en-US" altLang="ko-KR" baseline="0" dirty="0"/>
              <a:t> my name is lee </a:t>
            </a:r>
            <a:r>
              <a:rPr lang="en-US" altLang="ko-KR" baseline="0" dirty="0" err="1"/>
              <a:t>jun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seok</a:t>
            </a:r>
            <a:r>
              <a:rPr lang="ko-KR" altLang="en-US" baseline="0" dirty="0"/>
              <a:t>이 출력됨을 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코드를 수정하고 동기화를 끊었을 때의 결과를 보면 입출력 순서들이 보장되지 않음을 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지금은 싱글 쓰레드 환경이기 때문에 상관이 없지만 멀티 쓰레드 환경일 경우 쓰레드 안정성이 보장되지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경쟁 상태가 발생할 수 있습니다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383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추가로 </a:t>
            </a:r>
            <a:r>
              <a:rPr lang="en-US" altLang="ko-KR" baseline="0" dirty="0" err="1"/>
              <a:t>cin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tie</a:t>
            </a:r>
            <a:r>
              <a:rPr lang="ko-KR" altLang="en-US" baseline="0" dirty="0"/>
              <a:t>하고 </a:t>
            </a:r>
            <a:r>
              <a:rPr lang="en-US" altLang="ko-KR" baseline="0" dirty="0"/>
              <a:t>untie</a:t>
            </a:r>
            <a:r>
              <a:rPr lang="ko-KR" altLang="en-US" baseline="0" dirty="0"/>
              <a:t>했을 때의 차이에 대해 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smtClean="0"/>
              <a:t>기본적으로 </a:t>
            </a:r>
            <a:r>
              <a:rPr lang="en-US" altLang="ko-KR" baseline="0" dirty="0" err="1" smtClean="0"/>
              <a:t>cin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cout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tie</a:t>
            </a:r>
            <a:r>
              <a:rPr lang="ko-KR" altLang="en-US" baseline="0" dirty="0" smtClean="0"/>
              <a:t>되어 있는데 왼쪽을 보시다시피 </a:t>
            </a:r>
            <a:r>
              <a:rPr lang="en-US" altLang="ko-KR" baseline="0" dirty="0" err="1"/>
              <a:t>cin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tie</a:t>
            </a:r>
            <a:r>
              <a:rPr lang="ko-KR" altLang="en-US" baseline="0" dirty="0"/>
              <a:t>되었을 때는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output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what your name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user</a:t>
            </a:r>
            <a:r>
              <a:rPr lang="ko-KR" altLang="en-US" baseline="0" dirty="0"/>
              <a:t>에게 입력을 받기 전에 </a:t>
            </a:r>
            <a:r>
              <a:rPr lang="en-US" altLang="ko-KR" baseline="0" dirty="0" smtClean="0"/>
              <a:t>flush</a:t>
            </a:r>
            <a:r>
              <a:rPr lang="ko-KR" altLang="en-US" baseline="0" dirty="0" smtClean="0"/>
              <a:t>된 것을 볼 수 있습니다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ko-KR" altLang="en-US" baseline="0" dirty="0"/>
              <a:t>하지만 다음과 같이 </a:t>
            </a:r>
            <a:r>
              <a:rPr lang="en-US" altLang="ko-KR" baseline="0" dirty="0"/>
              <a:t>C</a:t>
            </a:r>
            <a:r>
              <a:rPr lang="ko-KR" altLang="en-US" baseline="0" dirty="0"/>
              <a:t>스트림과 동기화를 끊고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cin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untie</a:t>
            </a:r>
            <a:r>
              <a:rPr lang="ko-KR" altLang="en-US" baseline="0" dirty="0"/>
              <a:t> 하면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output</a:t>
            </a:r>
            <a:r>
              <a:rPr lang="ko-KR" altLang="en-US" baseline="0" dirty="0"/>
              <a:t>은 기본적으로 </a:t>
            </a:r>
            <a:r>
              <a:rPr lang="en-US" altLang="ko-KR" baseline="0" dirty="0"/>
              <a:t>buffer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가득차거나</a:t>
            </a:r>
            <a:r>
              <a:rPr lang="ko-KR" altLang="en-US" baseline="0" dirty="0"/>
              <a:t> 수동적으로 </a:t>
            </a:r>
            <a:r>
              <a:rPr lang="en-US" altLang="ko-KR" baseline="0" dirty="0"/>
              <a:t>flush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시켜주기</a:t>
            </a:r>
            <a:r>
              <a:rPr lang="ko-KR" altLang="en-US" baseline="0" dirty="0"/>
              <a:t> 전까지 출력되지 않기 때문에 다음과 같이 입력을 먼저 요구하고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output</a:t>
            </a:r>
            <a:r>
              <a:rPr lang="ko-KR" altLang="en-US" baseline="0" dirty="0"/>
              <a:t>이 출력되는 것을 볼 수 있습니다</a:t>
            </a:r>
            <a:r>
              <a:rPr lang="en-US" altLang="ko-KR" baseline="0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665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루프를 </a:t>
            </a:r>
            <a:r>
              <a:rPr lang="en-US" altLang="ko-KR" dirty="0"/>
              <a:t>1000</a:t>
            </a:r>
            <a:r>
              <a:rPr lang="ko-KR" altLang="en-US" dirty="0"/>
              <a:t>번 돌리고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각각 </a:t>
            </a:r>
            <a:r>
              <a:rPr lang="en-US" altLang="ko-KR" baseline="0" dirty="0"/>
              <a:t>10</a:t>
            </a:r>
            <a:r>
              <a:rPr lang="ko-KR" altLang="en-US" baseline="0" dirty="0"/>
              <a:t>번씩 실행하여 속도의 평균을 내보았습니다</a:t>
            </a:r>
            <a:r>
              <a:rPr lang="en-US" altLang="ko-KR" baseline="0" dirty="0"/>
              <a:t>. </a:t>
            </a:r>
            <a:r>
              <a:rPr lang="ko-KR" altLang="en-US" dirty="0"/>
              <a:t>왼쪽부터 </a:t>
            </a:r>
            <a:r>
              <a:rPr lang="en-US" altLang="ko-KR" dirty="0" err="1"/>
              <a:t>cout</a:t>
            </a:r>
            <a:r>
              <a:rPr lang="ko-KR" altLang="en-US" dirty="0"/>
              <a:t>과 두이</a:t>
            </a:r>
            <a:r>
              <a:rPr lang="en-US" altLang="ko-KR" dirty="0"/>
              <a:t>,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\(</a:t>
            </a:r>
            <a:r>
              <a:rPr lang="ko-KR" altLang="en-US" dirty="0"/>
              <a:t>백슬래시</a:t>
            </a:r>
            <a:r>
              <a:rPr lang="en-US" altLang="ko-KR" dirty="0"/>
              <a:t>)n, </a:t>
            </a:r>
            <a:r>
              <a:rPr lang="en-US" altLang="ko-KR" dirty="0" err="1"/>
              <a:t>printf</a:t>
            </a:r>
            <a:r>
              <a:rPr lang="ko-KR" altLang="en-US" dirty="0"/>
              <a:t>와 백슬래시 </a:t>
            </a:r>
            <a:r>
              <a:rPr lang="en-US" altLang="ko-KR" dirty="0"/>
              <a:t>n</a:t>
            </a:r>
            <a:r>
              <a:rPr lang="ko-KR" altLang="en-US" dirty="0"/>
              <a:t>을 사용한 결과이고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아직까지 큰 차이는 없었습니다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98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루프를 </a:t>
            </a:r>
            <a:r>
              <a:rPr lang="en-US" altLang="ko-KR" dirty="0"/>
              <a:t>1000</a:t>
            </a:r>
            <a:r>
              <a:rPr lang="ko-KR" altLang="en-US" dirty="0"/>
              <a:t>번 돌리고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각각 </a:t>
            </a:r>
            <a:r>
              <a:rPr lang="en-US" altLang="ko-KR" baseline="0" dirty="0"/>
              <a:t>10</a:t>
            </a:r>
            <a:r>
              <a:rPr lang="ko-KR" altLang="en-US" baseline="0" dirty="0"/>
              <a:t>번씩 실행하여 속도의 평균을 내보았습니다</a:t>
            </a:r>
            <a:r>
              <a:rPr lang="en-US" altLang="ko-KR" baseline="0" dirty="0"/>
              <a:t>. </a:t>
            </a:r>
            <a:r>
              <a:rPr lang="ko-KR" altLang="en-US" dirty="0"/>
              <a:t>왼쪽부터 </a:t>
            </a:r>
            <a:r>
              <a:rPr lang="en-US" altLang="ko-KR" dirty="0" err="1"/>
              <a:t>cout</a:t>
            </a:r>
            <a:r>
              <a:rPr lang="ko-KR" altLang="en-US" dirty="0"/>
              <a:t>과 두이</a:t>
            </a:r>
            <a:r>
              <a:rPr lang="en-US" altLang="ko-KR" dirty="0"/>
              <a:t>,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\(</a:t>
            </a:r>
            <a:r>
              <a:rPr lang="ko-KR" altLang="en-US" dirty="0"/>
              <a:t>백슬래시</a:t>
            </a:r>
            <a:r>
              <a:rPr lang="en-US" altLang="ko-KR" dirty="0"/>
              <a:t>)n, </a:t>
            </a:r>
            <a:r>
              <a:rPr lang="en-US" altLang="ko-KR" dirty="0" err="1"/>
              <a:t>printf</a:t>
            </a:r>
            <a:r>
              <a:rPr lang="ko-KR" altLang="en-US" dirty="0"/>
              <a:t>와 백슬래시 </a:t>
            </a:r>
            <a:r>
              <a:rPr lang="en-US" altLang="ko-KR" dirty="0"/>
              <a:t>n</a:t>
            </a:r>
            <a:r>
              <a:rPr lang="ko-KR" altLang="en-US" dirty="0"/>
              <a:t>을 사용한 결과이고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아직까지 큰 차이는 없었습니다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816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루프를 </a:t>
            </a:r>
            <a:r>
              <a:rPr lang="en-US" altLang="ko-KR" dirty="0"/>
              <a:t>10000</a:t>
            </a:r>
            <a:r>
              <a:rPr lang="ko-KR" altLang="en-US" dirty="0"/>
              <a:t>번 돌렸을 때의 결과입니다</a:t>
            </a:r>
            <a:r>
              <a:rPr lang="en-US" altLang="ko-KR" dirty="0"/>
              <a:t>. </a:t>
            </a:r>
            <a:r>
              <a:rPr lang="en-US" altLang="ko-KR" dirty="0" err="1"/>
              <a:t>Endl</a:t>
            </a:r>
            <a:r>
              <a:rPr lang="ko-KR" altLang="en-US" dirty="0"/>
              <a:t>과 </a:t>
            </a:r>
            <a:r>
              <a:rPr lang="en-US" altLang="ko-KR" dirty="0"/>
              <a:t>\n</a:t>
            </a:r>
            <a:r>
              <a:rPr lang="ko-KR" altLang="en-US" dirty="0"/>
              <a:t>의 차이는 굉장히 작았고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printf</a:t>
            </a:r>
            <a:r>
              <a:rPr lang="ko-KR" altLang="en-US" baseline="0" dirty="0"/>
              <a:t>의 속도 차이는 약 </a:t>
            </a:r>
            <a:r>
              <a:rPr lang="en-US" altLang="ko-KR" baseline="0" dirty="0"/>
              <a:t>0.02</a:t>
            </a:r>
            <a:r>
              <a:rPr lang="ko-KR" altLang="en-US" baseline="0" dirty="0"/>
              <a:t>초 정도 났습니다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47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루프를 </a:t>
            </a:r>
            <a:r>
              <a:rPr lang="en-US" altLang="ko-KR" dirty="0"/>
              <a:t>1000</a:t>
            </a:r>
            <a:r>
              <a:rPr lang="ko-KR" altLang="en-US" dirty="0"/>
              <a:t>번 돌리고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각각 </a:t>
            </a:r>
            <a:r>
              <a:rPr lang="en-US" altLang="ko-KR" baseline="0" dirty="0"/>
              <a:t>10</a:t>
            </a:r>
            <a:r>
              <a:rPr lang="ko-KR" altLang="en-US" baseline="0" dirty="0"/>
              <a:t>번씩 실행하여 속도의 평균을 내보았습니다</a:t>
            </a:r>
            <a:r>
              <a:rPr lang="en-US" altLang="ko-KR" baseline="0" dirty="0"/>
              <a:t>. </a:t>
            </a:r>
            <a:r>
              <a:rPr lang="ko-KR" altLang="en-US" dirty="0"/>
              <a:t>왼쪽부터 </a:t>
            </a:r>
            <a:r>
              <a:rPr lang="en-US" altLang="ko-KR" dirty="0" err="1"/>
              <a:t>cout</a:t>
            </a:r>
            <a:r>
              <a:rPr lang="ko-KR" altLang="en-US" dirty="0"/>
              <a:t>과 두이</a:t>
            </a:r>
            <a:r>
              <a:rPr lang="en-US" altLang="ko-KR" dirty="0"/>
              <a:t>,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\(</a:t>
            </a:r>
            <a:r>
              <a:rPr lang="ko-KR" altLang="en-US" dirty="0"/>
              <a:t>백슬래시</a:t>
            </a:r>
            <a:r>
              <a:rPr lang="en-US" altLang="ko-KR" dirty="0"/>
              <a:t>)n, </a:t>
            </a:r>
            <a:r>
              <a:rPr lang="en-US" altLang="ko-KR" dirty="0" err="1"/>
              <a:t>printf</a:t>
            </a:r>
            <a:r>
              <a:rPr lang="ko-KR" altLang="en-US" dirty="0"/>
              <a:t>와 백슬래시 </a:t>
            </a:r>
            <a:r>
              <a:rPr lang="en-US" altLang="ko-KR" dirty="0"/>
              <a:t>n</a:t>
            </a:r>
            <a:r>
              <a:rPr lang="ko-KR" altLang="en-US" dirty="0"/>
              <a:t>을 사용한 결과이고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아직까지 큰 차이는 없었습니다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86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백만 번 루프를 돌려봤을 때 </a:t>
            </a:r>
            <a:r>
              <a:rPr lang="en-US" altLang="ko-KR" dirty="0" err="1"/>
              <a:t>endl</a:t>
            </a:r>
            <a:r>
              <a:rPr lang="ko-KR" altLang="en-US" dirty="0"/>
              <a:t>과 </a:t>
            </a:r>
            <a:r>
              <a:rPr lang="en-US" altLang="ko-KR" dirty="0"/>
              <a:t>\n</a:t>
            </a:r>
            <a:r>
              <a:rPr lang="ko-KR" altLang="en-US" dirty="0"/>
              <a:t>의 차이는 약 </a:t>
            </a:r>
            <a:r>
              <a:rPr lang="en-US" altLang="ko-KR" dirty="0"/>
              <a:t>0.2</a:t>
            </a:r>
            <a:r>
              <a:rPr lang="ko-KR" altLang="en-US" dirty="0"/>
              <a:t>초 정도 차이가 났으며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print</a:t>
            </a:r>
            <a:r>
              <a:rPr lang="ko-KR" altLang="en-US" dirty="0"/>
              <a:t>는 </a:t>
            </a:r>
            <a:r>
              <a:rPr lang="en-US" altLang="ko-KR" dirty="0"/>
              <a:t>0.05</a:t>
            </a:r>
            <a:r>
              <a:rPr lang="ko-KR" altLang="en-US" dirty="0"/>
              <a:t>초 정도 차이가 났습니다</a:t>
            </a:r>
            <a:r>
              <a:rPr lang="en-US" altLang="ko-KR" dirty="0"/>
              <a:t>. </a:t>
            </a:r>
            <a:r>
              <a:rPr lang="ko-KR" altLang="en-US" dirty="0"/>
              <a:t>왜 이런 속도차이가 발생하는지 다음 슬라이드부터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151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마지막으로 백만 번 루프를 돌려봤을 때 </a:t>
            </a:r>
            <a:r>
              <a:rPr lang="en-US" altLang="ko-KR" dirty="0" err="1" smtClean="0"/>
              <a:t>endl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\n</a:t>
            </a:r>
            <a:r>
              <a:rPr lang="ko-KR" altLang="en-US" dirty="0" smtClean="0"/>
              <a:t>의 차이는 약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초 정도 차이가 났으며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초 정도 차이가 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 이런 속도차이가 발생하는지 다음 슬라이드부터 알아보겠습니다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872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std::</a:t>
            </a:r>
            <a:r>
              <a:rPr lang="en-US" altLang="ko-KR" dirty="0" err="1"/>
              <a:t>endl</a:t>
            </a:r>
            <a:r>
              <a:rPr lang="ko-KR" altLang="en-US" dirty="0"/>
              <a:t>과 </a:t>
            </a:r>
            <a:r>
              <a:rPr lang="en-US" altLang="ko-KR" dirty="0"/>
              <a:t>“\n”</a:t>
            </a:r>
            <a:r>
              <a:rPr lang="ko-KR" altLang="en-US" dirty="0"/>
              <a:t>의 공통점으로는 마우스 커서를 다음 줄로 옮기는 </a:t>
            </a:r>
            <a:r>
              <a:rPr lang="ko-KR" altLang="en-US" dirty="0" err="1"/>
              <a:t>개행작업을</a:t>
            </a:r>
            <a:r>
              <a:rPr lang="ko-KR" altLang="en-US" dirty="0"/>
              <a:t> 한다는 것입니다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 </a:t>
            </a:r>
            <a:r>
              <a:rPr lang="en-US" altLang="ko-KR" baseline="0" dirty="0"/>
              <a:t>std::</a:t>
            </a:r>
            <a:r>
              <a:rPr lang="en-US" altLang="ko-KR" baseline="0" dirty="0" err="1"/>
              <a:t>endl</a:t>
            </a:r>
            <a:r>
              <a:rPr lang="ko-KR" altLang="en-US" baseline="0" dirty="0"/>
              <a:t>을</a:t>
            </a:r>
            <a:r>
              <a:rPr lang="ko-KR" altLang="en-US" dirty="0"/>
              <a:t> 사용하면 실행할 때 마다 출력 버퍼를 지우기 위해 </a:t>
            </a:r>
            <a:r>
              <a:rPr lang="en-US" altLang="ko-KR" dirty="0" err="1" smtClean="0"/>
              <a:t>fflush</a:t>
            </a:r>
            <a:r>
              <a:rPr lang="en-US" altLang="ko-KR" dirty="0"/>
              <a:t>()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함수를 호출하는 작업을 한다는 차이점이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이것이 </a:t>
            </a:r>
            <a:r>
              <a:rPr lang="en-US" altLang="ko-KR" baseline="0" dirty="0" err="1"/>
              <a:t>endl</a:t>
            </a:r>
            <a:r>
              <a:rPr lang="ko-KR" altLang="en-US" baseline="0" dirty="0"/>
              <a:t>이 성능을 저하시키는 원인이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</a:t>
            </a:r>
            <a:r>
              <a:rPr lang="ko-KR" altLang="en-US" baseline="0" dirty="0" err="1"/>
              <a:t>개행을</a:t>
            </a:r>
            <a:r>
              <a:rPr lang="ko-KR" altLang="en-US" baseline="0" dirty="0"/>
              <a:t> 할 때는 </a:t>
            </a:r>
            <a:r>
              <a:rPr lang="en-US" altLang="ko-KR" baseline="0" dirty="0"/>
              <a:t>‘\n’</a:t>
            </a:r>
            <a:r>
              <a:rPr lang="ko-KR" altLang="en-US" baseline="0" dirty="0"/>
              <a:t>을 사용하는 것이 더 </a:t>
            </a:r>
            <a:r>
              <a:rPr lang="ko-KR" altLang="en-US" baseline="0" dirty="0" err="1"/>
              <a:t>효율적라고</a:t>
            </a:r>
            <a:r>
              <a:rPr lang="ko-KR" altLang="en-US" baseline="0" dirty="0"/>
              <a:t> 할 수 있습니다</a:t>
            </a:r>
            <a:r>
              <a:rPr lang="en-US" altLang="ko-KR" baseline="0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79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입출력 객체가 </a:t>
            </a:r>
            <a:r>
              <a:rPr lang="en-US" altLang="ko-KR" dirty="0"/>
              <a:t>c</a:t>
            </a:r>
            <a:r>
              <a:rPr lang="ko-KR" altLang="en-US" dirty="0"/>
              <a:t>표준 입출력 함수보다 성능이 느린 이유는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가지가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첫째로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</a:t>
            </a:r>
            <a:r>
              <a:rPr lang="en-US" altLang="ko-KR" dirty="0" err="1"/>
              <a:t>stdio</a:t>
            </a:r>
            <a:r>
              <a:rPr lang="ko-KR" altLang="en-US" dirty="0"/>
              <a:t>의 </a:t>
            </a:r>
            <a:r>
              <a:rPr lang="en-US" altLang="ko-KR" dirty="0" err="1"/>
              <a:t>printf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ko-KR" altLang="en-US" dirty="0"/>
              <a:t>는</a:t>
            </a:r>
            <a:r>
              <a:rPr lang="ko-KR" altLang="en-US" baseline="0" dirty="0"/>
              <a:t> 데이터 타입을 프로그래머가 미리 지정해주지만</a:t>
            </a:r>
            <a:r>
              <a:rPr lang="en-US" altLang="ko-KR" baseline="0" dirty="0"/>
              <a:t>, iostream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cout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cin</a:t>
            </a:r>
            <a:r>
              <a:rPr lang="ko-KR" altLang="en-US" baseline="0" dirty="0"/>
              <a:t>은 입출력 데이터의 타입을 프로그래머가 지정해주지 않고 타입에 맞춰 입출력이 진행이 되는데 그 때문에 </a:t>
            </a:r>
            <a:r>
              <a:rPr lang="en-US" altLang="ko-KR" baseline="0" dirty="0"/>
              <a:t>&gt;&gt;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&lt;&lt;</a:t>
            </a:r>
            <a:r>
              <a:rPr lang="ko-KR" altLang="en-US" baseline="0" dirty="0"/>
              <a:t>같은 시프트 연산자를 사용하여 오버헤드가 발생하고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속도차이가 약간 발생합니다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이는 큰 속도차이를 만들지 않습니다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진짜 속도차이를 발생시키는</a:t>
            </a:r>
            <a:r>
              <a:rPr lang="ko-KR" altLang="en-US" baseline="0" dirty="0"/>
              <a:t> 것은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기본적으로 </a:t>
            </a:r>
            <a:r>
              <a:rPr lang="en-US" altLang="ko-KR" dirty="0"/>
              <a:t>C </a:t>
            </a:r>
            <a:r>
              <a:rPr lang="ko-KR" altLang="en-US" dirty="0"/>
              <a:t>표준 스트림과 </a:t>
            </a:r>
            <a:r>
              <a:rPr lang="en-US" altLang="ko-KR" dirty="0"/>
              <a:t>C++ </a:t>
            </a:r>
            <a:r>
              <a:rPr lang="ko-KR" altLang="en-US" dirty="0"/>
              <a:t>표준 스트림은 동기화되어 있는데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 말은 즉</a:t>
            </a:r>
            <a:r>
              <a:rPr lang="en-US" altLang="ko-KR" baseline="0" dirty="0"/>
              <a:t>, </a:t>
            </a:r>
            <a:r>
              <a:rPr lang="en-US" altLang="ko-KR" dirty="0"/>
              <a:t>C++</a:t>
            </a:r>
            <a:r>
              <a:rPr lang="ko-KR" altLang="en-US" dirty="0"/>
              <a:t>스트림의 입출력 연산들이 이에 대응되는 </a:t>
            </a:r>
            <a:r>
              <a:rPr lang="en-US" altLang="ko-KR" dirty="0"/>
              <a:t>C</a:t>
            </a:r>
            <a:r>
              <a:rPr lang="ko-KR" altLang="en-US" dirty="0"/>
              <a:t>스트림</a:t>
            </a:r>
            <a:r>
              <a:rPr lang="ko-KR" altLang="en-US" baseline="0" dirty="0"/>
              <a:t> 버퍼를 직접 사용하고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C++</a:t>
            </a:r>
            <a:r>
              <a:rPr lang="ko-KR" altLang="en-US" baseline="0" dirty="0"/>
              <a:t>입출력 연산과 </a:t>
            </a:r>
            <a:r>
              <a:rPr lang="en-US" altLang="ko-KR" baseline="0" dirty="0"/>
              <a:t>C</a:t>
            </a:r>
            <a:r>
              <a:rPr lang="ko-KR" altLang="en-US" baseline="0" dirty="0"/>
              <a:t>입출력 연산들을 혼합해서 사용할 수 있음을 의미합니다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다음과 같은 코드로 동기화를 해제하면 표준 </a:t>
            </a:r>
            <a:r>
              <a:rPr lang="en-US" altLang="ko-KR" baseline="0" dirty="0"/>
              <a:t>C++</a:t>
            </a:r>
            <a:r>
              <a:rPr lang="ko-KR" altLang="en-US" baseline="0" dirty="0"/>
              <a:t>스트림들은 독립적인 버퍼를 갖기 때문에 입출력 연산 속도가 크게 향상이 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또한 </a:t>
            </a:r>
            <a:r>
              <a:rPr lang="en-US" altLang="ko-KR" baseline="0" dirty="0" err="1"/>
              <a:t>cin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untie</a:t>
            </a:r>
            <a:r>
              <a:rPr lang="ko-KR" altLang="en-US" baseline="0" dirty="0"/>
              <a:t>함으로써 불필요한 </a:t>
            </a:r>
            <a:r>
              <a:rPr lang="en-US" altLang="ko-KR" baseline="0" dirty="0" err="1" smtClean="0"/>
              <a:t>fflush</a:t>
            </a:r>
            <a:r>
              <a:rPr lang="ko-KR" altLang="en-US" baseline="0" dirty="0"/>
              <a:t>호출을 줄여 </a:t>
            </a:r>
            <a:r>
              <a:rPr lang="ko-KR" altLang="en-US" baseline="0" dirty="0" smtClean="0"/>
              <a:t>속도측면에서는 좋습니다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따라서 이 </a:t>
            </a:r>
            <a:r>
              <a:rPr lang="ko-KR" altLang="en-US" baseline="0" dirty="0"/>
              <a:t>코드를 사용하여 속도를 측정해 보았습니다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887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9C5F-FEE3-4252-90BD-FFD66E38EB3F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 err="1"/>
              <a:t>Assingment</a:t>
            </a:r>
            <a:r>
              <a:rPr lang="en-US" altLang="ko-KR" sz="3600" dirty="0"/>
              <a:t> 5</a:t>
            </a:r>
            <a:br>
              <a:rPr lang="en-US" altLang="ko-KR" sz="3600" dirty="0"/>
            </a:br>
            <a:r>
              <a:rPr lang="ko-KR" altLang="en-US" sz="3600" dirty="0"/>
              <a:t>성능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26 January, 2021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tx1"/>
                </a:solidFill>
              </a:rPr>
              <a:t>kws05050@naver.com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cout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vs </a:t>
            </a:r>
            <a:r>
              <a:rPr lang="en-US" altLang="ko-KR" sz="2400" b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printf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내용 개체 틀 3">
                <a:extLst>
                  <a:ext uri="{FF2B5EF4-FFF2-40B4-BE49-F238E27FC236}">
                    <a16:creationId xmlns:a16="http://schemas.microsoft.com/office/drawing/2014/main" id="{979C4482-E811-43BA-918E-3B7E850B91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6180427"/>
                  </p:ext>
                </p:extLst>
              </p:nvPr>
            </p:nvGraphicFramePr>
            <p:xfrm>
              <a:off x="395536" y="1119095"/>
              <a:ext cx="8229600" cy="2957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60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printf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scanf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cout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17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operators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사용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operators(&gt;&gt;,&lt;&lt;)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17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자체 버퍼 시스템 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cstdio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의 버퍼 시스템 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28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Stdin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Stdout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Stderr</a:t>
                          </a:r>
                        </a:p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Std::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cin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Std::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cout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Std::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cerr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내용 개체 틀 3">
                <a:extLst>
                  <a:ext uri="{FF2B5EF4-FFF2-40B4-BE49-F238E27FC236}">
                    <a16:creationId xmlns:a16="http://schemas.microsoft.com/office/drawing/2014/main" xmlns="" id="{979C4482-E811-43BA-918E-3B7E850B91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val="1206180427"/>
                  </p:ext>
                </p:extLst>
              </p:nvPr>
            </p:nvGraphicFramePr>
            <p:xfrm>
              <a:off x="395536" y="1119095"/>
              <a:ext cx="8229600" cy="2957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060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printf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scanf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cout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117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operators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사용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operators(&gt;&gt;,&lt;&lt;)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117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자체 버퍼 시스템 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cstdio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의 버퍼 시스템 사용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728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Stdin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Stdout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Stderr</a:t>
                          </a:r>
                        </a:p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6" t="-71831" r="-296" b="-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0CBE31-D20E-4CC2-BEF6-8A0783AD42A8}"/>
              </a:ext>
            </a:extLst>
          </p:cNvPr>
          <p:cNvSpPr txBox="1"/>
          <p:nvPr/>
        </p:nvSpPr>
        <p:spPr>
          <a:xfrm>
            <a:off x="384198" y="479715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std::</a:t>
            </a:r>
            <a:r>
              <a:rPr lang="en-US" altLang="ko-KR" sz="1600" dirty="0" err="1"/>
              <a:t>ios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sync_with_stdio</a:t>
            </a:r>
            <a:r>
              <a:rPr lang="en-US" altLang="ko-KR" sz="1600" dirty="0"/>
              <a:t>(false);//C </a:t>
            </a:r>
            <a:r>
              <a:rPr lang="ko-KR" altLang="en-US" sz="1600" dirty="0"/>
              <a:t>표준 </a:t>
            </a:r>
            <a:r>
              <a:rPr lang="ko-KR" altLang="en-US" sz="1600" dirty="0" err="1"/>
              <a:t>스트림과</a:t>
            </a:r>
            <a:r>
              <a:rPr lang="ko-KR" altLang="en-US" sz="1600" dirty="0"/>
              <a:t> </a:t>
            </a:r>
            <a:r>
              <a:rPr lang="en-US" altLang="ko-KR" sz="1600" dirty="0"/>
              <a:t>C++ </a:t>
            </a:r>
            <a:r>
              <a:rPr lang="ko-KR" altLang="en-US" sz="1600" dirty="0"/>
              <a:t>표준 </a:t>
            </a:r>
            <a:r>
              <a:rPr lang="ko-KR" altLang="en-US" sz="1600" dirty="0" err="1"/>
              <a:t>스트림의</a:t>
            </a:r>
            <a:r>
              <a:rPr lang="ko-KR" altLang="en-US" sz="1600" dirty="0"/>
              <a:t> 동기화 끊음</a:t>
            </a:r>
            <a:endParaRPr lang="en-US" altLang="ko-KR" sz="1600" dirty="0"/>
          </a:p>
          <a:p>
            <a:r>
              <a:rPr lang="en-US" altLang="ko-KR" sz="1600" dirty="0"/>
              <a:t>cin.tie(NULL);</a:t>
            </a:r>
          </a:p>
          <a:p>
            <a:r>
              <a:rPr lang="en-US" altLang="ko-KR" sz="1600" dirty="0"/>
              <a:t>cout.tie(NULL);//</a:t>
            </a:r>
            <a:r>
              <a:rPr lang="ko-KR" altLang="en-US" sz="1600" dirty="0"/>
              <a:t>불필요한 </a:t>
            </a:r>
            <a:r>
              <a:rPr lang="en-US" altLang="ko-KR" sz="1600" dirty="0"/>
              <a:t>flush</a:t>
            </a:r>
            <a:r>
              <a:rPr lang="ko-KR" altLang="en-US" sz="1600" dirty="0"/>
              <a:t>호출 줄임</a:t>
            </a:r>
            <a:endParaRPr lang="en-US" altLang="ko-KR" sz="1600" dirty="0"/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28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ko-KR" altLang="en-US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스트림과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C++</a:t>
            </a:r>
            <a:r>
              <a:rPr lang="ko-KR" altLang="en-US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스트림 동기화 해제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내용 개체 틀 8">
            <a:extLst>
              <a:ext uri="{FF2B5EF4-FFF2-40B4-BE49-F238E27FC236}">
                <a16:creationId xmlns:a16="http://schemas.microsoft.com/office/drawing/2014/main" xmlns="" id="{AE77378B-522A-471D-8AD8-D79E9820D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20119978"/>
              </p:ext>
            </p:extLst>
          </p:nvPr>
        </p:nvGraphicFramePr>
        <p:xfrm>
          <a:off x="457200" y="1600200"/>
          <a:ext cx="27466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2sec:292957usec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2sec:273636usec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2sec:203395usec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2sec:132217usec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2sec:173201usec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2sec:327976usec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2sec:283280usec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2sec:103195usec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2sec:319581usec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2sec:220925usec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499E176-39D0-4026-873C-21B6E5E4C084}"/>
              </a:ext>
            </a:extLst>
          </p:cNvPr>
          <p:cNvSpPr/>
          <p:nvPr/>
        </p:nvSpPr>
        <p:spPr>
          <a:xfrm>
            <a:off x="467544" y="5949280"/>
            <a:ext cx="266429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2.233036sec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03195A82-0D4C-4641-98D1-1C3F61225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600200"/>
            <a:ext cx="5616624" cy="35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87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동기화 해제 시 단점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92472FB9-292E-418B-A984-71553AA8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40768"/>
            <a:ext cx="3240360" cy="231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F7219166-3D50-4A45-9571-E1B6DAE4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606" y="1340767"/>
            <a:ext cx="3168352" cy="23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FB036A4F-C1D0-4F10-973B-4C13270A7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b="4664"/>
          <a:stretch/>
        </p:blipFill>
        <p:spPr bwMode="auto">
          <a:xfrm>
            <a:off x="899592" y="3789040"/>
            <a:ext cx="3240360" cy="96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297910A9-7592-4181-97C9-F297381F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29606" y="3789040"/>
            <a:ext cx="318275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351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Plus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52AF06E8-4505-4109-AF69-6F8D3C64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861" y="1470089"/>
            <a:ext cx="2886075" cy="312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D5AC065C-4BEE-44E4-8569-BD86D3C0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470089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B74B5E7C-BE06-4439-872C-F585D8C1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861" y="4710449"/>
            <a:ext cx="2880320" cy="80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20FD1091-288A-4178-B7F0-0CEF4893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710449"/>
            <a:ext cx="31242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06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Conclusion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26155B-72AA-4F82-B27E-1FC5EB84DD71}"/>
              </a:ext>
            </a:extLst>
          </p:cNvPr>
          <p:cNvSpPr txBox="1"/>
          <p:nvPr/>
        </p:nvSpPr>
        <p:spPr>
          <a:xfrm>
            <a:off x="1403648" y="2420888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Times New Roman" pitchFamily="18" charset="0"/>
                <a:cs typeface="Times New Roman" pitchFamily="18" charset="0"/>
              </a:rPr>
              <a:t>개행을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할 땐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대신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사용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표준 </a:t>
            </a:r>
            <a:r>
              <a:rPr lang="ko-KR" altLang="en-US" dirty="0" err="1">
                <a:latin typeface="Times New Roman" pitchFamily="18" charset="0"/>
                <a:cs typeface="Times New Roman" pitchFamily="18" charset="0"/>
              </a:rPr>
              <a:t>스트림과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표준 </a:t>
            </a:r>
            <a:r>
              <a:rPr lang="ko-KR" altLang="en-US" dirty="0" err="1">
                <a:latin typeface="Times New Roman" pitchFamily="18" charset="0"/>
                <a:cs typeface="Times New Roman" pitchFamily="18" charset="0"/>
              </a:rPr>
              <a:t>스트림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동기화 끊을 때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Trade-off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고려하여 알맞게 사용하자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4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Q&amp;A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8BB8C8-3E1F-49EF-AB9D-C8C94E6FB4B3}"/>
              </a:ext>
            </a:extLst>
          </p:cNvPr>
          <p:cNvSpPr txBox="1"/>
          <p:nvPr/>
        </p:nvSpPr>
        <p:spPr>
          <a:xfrm>
            <a:off x="1464318" y="324433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6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I/O</a:t>
            </a:r>
            <a:r>
              <a:rPr lang="ko-KR" altLang="en-US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Method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vs C++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xmlns="" id="{FB601AFB-27E4-4416-9709-BDC2F4CF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245811"/>
              </p:ext>
            </p:extLst>
          </p:nvPr>
        </p:nvGraphicFramePr>
        <p:xfrm>
          <a:off x="1787691" y="1631973"/>
          <a:ext cx="5568618" cy="461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38506611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xmlns="" val="4214357462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xmlns="" val="2931381725"/>
                    </a:ext>
                  </a:extLst>
                </a:gridCol>
              </a:tblGrid>
              <a:tr h="500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277073"/>
                  </a:ext>
                </a:extLst>
              </a:tr>
              <a:tr h="80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2850192"/>
                  </a:ext>
                </a:extLst>
              </a:tr>
              <a:tr h="80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3693707"/>
                  </a:ext>
                </a:extLst>
              </a:tr>
              <a:tr h="800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개행문자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4940851"/>
                  </a:ext>
                </a:extLst>
              </a:tr>
              <a:tr h="8007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5809017"/>
                  </a:ext>
                </a:extLst>
              </a:tr>
              <a:tr h="90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(“%d\n”);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&lt;&lt;i+1&lt;&lt;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&lt;&lt;i+1&lt;&lt;\n;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004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35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1000 Iteration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vs C++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내용 개체 틀 7">
            <a:extLst>
              <a:ext uri="{FF2B5EF4-FFF2-40B4-BE49-F238E27FC236}">
                <a16:creationId xmlns:a16="http://schemas.microsoft.com/office/drawing/2014/main" xmlns="" id="{6BA82207-A5C1-4503-8EAA-539718C4D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06519981"/>
              </p:ext>
            </p:extLst>
          </p:nvPr>
        </p:nvGraphicFramePr>
        <p:xfrm>
          <a:off x="457200" y="1600200"/>
          <a:ext cx="80032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(“\n”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(“\n”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5264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3715</a:t>
                      </a:r>
                      <a:endParaRPr lang="ko-KR" altLang="en-US" b="0" dirty="0">
                        <a:latin typeface="Symbol" panose="05050102010706020507" pitchFamily="18" charset="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7113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8749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9363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5437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4958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1000 Iteration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463D078A-0F4C-469C-8C04-A1BA7ED2D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9482837"/>
              </p:ext>
            </p:extLst>
          </p:nvPr>
        </p:nvGraphicFramePr>
        <p:xfrm>
          <a:off x="0" y="838206"/>
          <a:ext cx="9144000" cy="601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569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4" y="208089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10000 Iteration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vs C++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내용 개체 틀 7">
            <a:extLst>
              <a:ext uri="{FF2B5EF4-FFF2-40B4-BE49-F238E27FC236}">
                <a16:creationId xmlns:a16="http://schemas.microsoft.com/office/drawing/2014/main" xmlns="" id="{841A80E0-8A13-4612-AFA6-77367EE13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45250215"/>
              </p:ext>
            </p:extLst>
          </p:nvPr>
        </p:nvGraphicFramePr>
        <p:xfrm>
          <a:off x="457200" y="1600200"/>
          <a:ext cx="80032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(“\n”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(“\n”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i="1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101252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81185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30006</a:t>
                      </a:r>
                      <a:endParaRPr lang="en-US" altLang="ko-K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41029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90329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62901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55873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72261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77606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103012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98715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66586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75412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73646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78572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51276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80183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39570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33190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68931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43090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153963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61573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67740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70324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47385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52951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59656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69591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59214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46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10000 Iteration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A0034146-6B1D-45E9-9C03-A5D55DC6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796570"/>
              </p:ext>
            </p:extLst>
          </p:nvPr>
        </p:nvGraphicFramePr>
        <p:xfrm>
          <a:off x="0" y="836712"/>
          <a:ext cx="9108504" cy="602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7453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1000000 Iteration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vs C++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내용 개체 틀 7">
            <a:extLst>
              <a:ext uri="{FF2B5EF4-FFF2-40B4-BE49-F238E27FC236}">
                <a16:creationId xmlns:a16="http://schemas.microsoft.com/office/drawing/2014/main" xmlns="" id="{D6DC75B5-53CC-41CA-98E9-244721928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50655230"/>
              </p:ext>
            </p:extLst>
          </p:nvPr>
        </p:nvGraphicFramePr>
        <p:xfrm>
          <a:off x="457200" y="1600200"/>
          <a:ext cx="80032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(“\n”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(“\n”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4.378910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4.382700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4.060968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4.504168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4.379776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4.248015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4.578486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4.574547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4.238084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4.385646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4.208713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4.320026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4.231338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4.278987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4.268576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4.580251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4.420776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4.341269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4.584586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4.343535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4.580752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4.789640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4.598752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4.602129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4.443913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4.029044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3.945695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4.876484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4.369521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4.359507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49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100000 Iteration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384F39B6-1282-4A1B-8304-E9254F21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1557395"/>
              </p:ext>
            </p:extLst>
          </p:nvPr>
        </p:nvGraphicFramePr>
        <p:xfrm>
          <a:off x="0" y="836713"/>
          <a:ext cx="9144000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234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159779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endl</a:t>
            </a:r>
            <a:r>
              <a:rPr lang="en-US" altLang="ko-KR" sz="2400" b="1" dirty="0">
                <a:latin typeface="Times New Roman" panose="02020603050405020304" pitchFamily="18" charset="0"/>
                <a:ea typeface="맑은 고딕" pitchFamily="50" charset="-127"/>
                <a:cs typeface="Times New Roman" pitchFamily="18" charset="0"/>
              </a:rPr>
              <a:t> vs ‘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\n'</a:t>
            </a:r>
            <a:endParaRPr lang="ko-KR" altLang="en-US" sz="24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5B7946-D2FB-4E9D-A86C-1DF7D2A1D4AC}"/>
              </a:ext>
            </a:extLst>
          </p:cNvPr>
          <p:cNvSpPr/>
          <p:nvPr/>
        </p:nvSpPr>
        <p:spPr>
          <a:xfrm>
            <a:off x="827584" y="1844824"/>
            <a:ext cx="244827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“\n</a:t>
            </a:r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8AD869-0269-4134-8052-D9B69FC36F1F}"/>
              </a:ext>
            </a:extLst>
          </p:cNvPr>
          <p:cNvSpPr/>
          <p:nvPr/>
        </p:nvSpPr>
        <p:spPr>
          <a:xfrm>
            <a:off x="5292080" y="1844824"/>
            <a:ext cx="244827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</a:rPr>
              <a:t>개행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288C0DD-D2CC-4F16-8D50-39E2E49B69BF}"/>
              </a:ext>
            </a:extLst>
          </p:cNvPr>
          <p:cNvSpPr/>
          <p:nvPr/>
        </p:nvSpPr>
        <p:spPr>
          <a:xfrm>
            <a:off x="827584" y="3789040"/>
            <a:ext cx="244827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std::</a:t>
            </a:r>
            <a:r>
              <a:rPr lang="en-US" altLang="ko-KR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endParaRPr lang="ko-KR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D2EBF0-BD70-4468-AA9E-2F88839C6DC0}"/>
              </a:ext>
            </a:extLst>
          </p:cNvPr>
          <p:cNvSpPr/>
          <p:nvPr/>
        </p:nvSpPr>
        <p:spPr>
          <a:xfrm>
            <a:off x="5292080" y="3789040"/>
            <a:ext cx="244827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  <a:r>
              <a:rPr lang="ko-KR" altLang="en-US" sz="2800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667BEB-B042-4376-8E56-A701CFED2A56}"/>
              </a:ext>
            </a:extLst>
          </p:cNvPr>
          <p:cNvCxnSpPr/>
          <p:nvPr/>
        </p:nvCxnSpPr>
        <p:spPr>
          <a:xfrm>
            <a:off x="3275856" y="2384884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547D8AA-EB05-49CB-B184-CFC468231D95}"/>
              </a:ext>
            </a:extLst>
          </p:cNvPr>
          <p:cNvCxnSpPr/>
          <p:nvPr/>
        </p:nvCxnSpPr>
        <p:spPr>
          <a:xfrm flipV="1">
            <a:off x="3275856" y="2384884"/>
            <a:ext cx="2016224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E46BCE3-AEDE-46DD-A3E8-6286412D23CF}"/>
              </a:ext>
            </a:extLst>
          </p:cNvPr>
          <p:cNvCxnSpPr/>
          <p:nvPr/>
        </p:nvCxnSpPr>
        <p:spPr>
          <a:xfrm>
            <a:off x="3275856" y="4329100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6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1050</Words>
  <Application>Microsoft Office PowerPoint</Application>
  <PresentationFormat>화면 슬라이드 쇼(4:3)</PresentationFormat>
  <Paragraphs>210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Assingment 5 성능 분석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Assingment 5 성능 분석</dc:title>
  <dc:creator>User</dc:creator>
  <cp:lastModifiedBy>User</cp:lastModifiedBy>
  <cp:revision>14</cp:revision>
  <dcterms:created xsi:type="dcterms:W3CDTF">2021-01-24T09:23:36Z</dcterms:created>
  <dcterms:modified xsi:type="dcterms:W3CDTF">2021-01-25T15:12:45Z</dcterms:modified>
</cp:coreProperties>
</file>