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5.xml" ContentType="application/inkml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83" r:id="rId5"/>
    <p:sldId id="284" r:id="rId6"/>
    <p:sldId id="285" r:id="rId7"/>
    <p:sldId id="288" r:id="rId8"/>
    <p:sldId id="289" r:id="rId9"/>
    <p:sldId id="290" r:id="rId10"/>
    <p:sldId id="291" r:id="rId11"/>
    <p:sldId id="292" r:id="rId12"/>
    <p:sldId id="293" r:id="rId13"/>
    <p:sldId id="27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6000" autoAdjust="0"/>
  </p:normalViewPr>
  <p:slideViewPr>
    <p:cSldViewPr snapToGrid="0">
      <p:cViewPr varScale="1">
        <p:scale>
          <a:sx n="98" d="100"/>
          <a:sy n="98" d="100"/>
        </p:scale>
        <p:origin x="150" y="78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20:11:56.438"/>
    </inkml:context>
    <inkml:brush xml:id="br0">
      <inkml:brushProperty name="width" value="0.2" units="cm"/>
      <inkml:brushProperty name="height" value="0.4" units="cm"/>
      <inkml:brushProperty name="color" value="#FFA7A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29,'21'-2,"-1"0,36-8,-34 5,0 1,26-1,469 4,-248 3,-252-1,1 1,-1 1,19 4,37 6,-51-12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20:12:02.876"/>
    </inkml:context>
    <inkml:brush xml:id="br0">
      <inkml:brushProperty name="width" value="0.2" units="cm"/>
      <inkml:brushProperty name="height" value="0.4" units="cm"/>
      <inkml:brushProperty name="color" value="#FFA7A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34,'56'-22,"-3"16,0 2,0 2,55 6,2-2,592-2,-679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20:12:06.587"/>
    </inkml:context>
    <inkml:brush xml:id="br0">
      <inkml:brushProperty name="width" value="0.2" units="cm"/>
      <inkml:brushProperty name="height" value="0.4" units="cm"/>
      <inkml:brushProperty name="color" value="#FFA7A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29,'20'-1,"1"-1,35-9,-34 7,0 0,26-1,451 4,-241 2,-234-1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20:12:12.593"/>
    </inkml:context>
    <inkml:brush xml:id="br0">
      <inkml:brushProperty name="width" value="0.2" units="cm"/>
      <inkml:brushProperty name="height" value="0.4" units="cm"/>
      <inkml:brushProperty name="color" value="#FFA7A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34,'32'1,"-2"-3,1 0,49-11,-33 5,1 3,0 1,0 3,49 5,12-1,-65-1,59 10,-59-5,62 1,-53-9,-29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1T20:12:15.399"/>
    </inkml:context>
    <inkml:brush xml:id="br0">
      <inkml:brushProperty name="width" value="0.2" units="cm"/>
      <inkml:brushProperty name="height" value="0.4" units="cm"/>
      <inkml:brushProperty name="color" value="#FFA7A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33,'32'0,"0"-1,0-2,44-9,-27 4,0 3,0 2,92 6,-32-1,160-2,-245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세 번째 최적화의 결과입니다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기존의 코드와 비교했을 때 약 두 배정도의 성능향상을 얻어낼 수 있었습니다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9353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7320" marR="21463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마지막 최적화는 이중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반복문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 내부에 있는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loop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는 아직 의존성이 남아있기 때문에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control hazard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가 발생할 </a:t>
            </a:r>
            <a:r>
              <a:rPr lang="ko-KR" altLang="en-US" sz="1100" kern="0" spc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수 있을 것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같아서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함초롬바탕"/>
              <a:ea typeface="맑은 고딕" panose="020B0503020000020004" pitchFamily="50" charset="-127"/>
            </a:endParaRPr>
          </a:p>
          <a:p>
            <a:pPr marL="147320" marR="21463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반복문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 내부에 변수를 두 개씩 분리하여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loop splitting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을 해보았습니다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4915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결과는 세 번째 최적화 코드와 큰 차이가 없었습니다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아마 첫 번째 </a:t>
            </a:r>
            <a:r>
              <a:rPr lang="ko-KR" altLang="en-US" dirty="0" err="1"/>
              <a:t>반복문</a:t>
            </a:r>
            <a:r>
              <a:rPr lang="ko-KR" altLang="en-US" dirty="0"/>
              <a:t> 덩어리에서 처리해야 하는 반복문이 </a:t>
            </a:r>
            <a:r>
              <a:rPr lang="en-US" altLang="ko-KR" dirty="0"/>
              <a:t>4</a:t>
            </a:r>
            <a:r>
              <a:rPr lang="ko-KR" altLang="en-US" dirty="0"/>
              <a:t>개나 되므로 아래에 있는 </a:t>
            </a:r>
            <a:r>
              <a:rPr lang="ko-KR" altLang="en-US" dirty="0" err="1"/>
              <a:t>반복문</a:t>
            </a:r>
            <a:r>
              <a:rPr lang="ko-KR" altLang="en-US" dirty="0"/>
              <a:t> 덩어리가 동시에 실행되지 못해서 그랬을 것이라 생각합니다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5844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제가 이번 성능분석에서 사용한 것은 바로 달팽이 배열 출력입니다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 err="1"/>
              <a:t>입력받은</a:t>
            </a:r>
            <a:r>
              <a:rPr lang="ko-KR" altLang="en-US" dirty="0"/>
              <a:t> 정수 인자를 </a:t>
            </a:r>
            <a:r>
              <a:rPr lang="ko-KR" altLang="en-US" dirty="0" err="1"/>
              <a:t>한변의</a:t>
            </a:r>
            <a:r>
              <a:rPr lang="ko-KR" altLang="en-US" dirty="0"/>
              <a:t> 크기로 하는 정사각형 모양의 </a:t>
            </a:r>
            <a:r>
              <a:rPr lang="en-US" altLang="ko-KR" dirty="0"/>
              <a:t>n*n </a:t>
            </a:r>
            <a:r>
              <a:rPr lang="ko-KR" altLang="en-US" dirty="0"/>
              <a:t>배열을 왼쪽 상단에서부터 둥글게 채워진 배열을 출력하는 것입니다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이것은 </a:t>
            </a:r>
            <a:r>
              <a:rPr lang="en-US" altLang="ko-KR" dirty="0"/>
              <a:t>2017</a:t>
            </a:r>
            <a:r>
              <a:rPr lang="ko-KR" altLang="en-US" dirty="0"/>
              <a:t>년도 제가 </a:t>
            </a:r>
            <a:r>
              <a:rPr lang="en-US" altLang="ko-KR" dirty="0"/>
              <a:t>1</a:t>
            </a:r>
            <a:r>
              <a:rPr lang="ko-KR" altLang="en-US" dirty="0"/>
              <a:t>학년 </a:t>
            </a:r>
            <a:r>
              <a:rPr lang="en-US" altLang="ko-KR" dirty="0"/>
              <a:t>C</a:t>
            </a:r>
            <a:r>
              <a:rPr lang="ko-KR" altLang="en-US" dirty="0"/>
              <a:t>프로그래밍 수업을 들었을 때 </a:t>
            </a:r>
            <a:r>
              <a:rPr lang="ko-KR" altLang="en-US" dirty="0" err="1"/>
              <a:t>구자영</a:t>
            </a:r>
            <a:r>
              <a:rPr lang="ko-KR" altLang="en-US" dirty="0"/>
              <a:t> 교수님께서 내주신 과제물이었습니다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저는 </a:t>
            </a:r>
            <a:r>
              <a:rPr lang="en-US" altLang="ko-KR" dirty="0"/>
              <a:t>1</a:t>
            </a:r>
            <a:r>
              <a:rPr lang="ko-KR" altLang="en-US" dirty="0"/>
              <a:t>학년 때 제가 작성한 코드를 시스템 프로그래밍 수업 때 배운 최적화 방법 등을 활용하여 좀 더 효율적으로 문제를 해결해 봄으로서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시스템 프로그래밍 수업을 통해 제 </a:t>
            </a:r>
            <a:r>
              <a:rPr lang="ko-KR" altLang="en-US" dirty="0" err="1"/>
              <a:t>코딩스킬이</a:t>
            </a:r>
            <a:r>
              <a:rPr lang="ko-KR" altLang="en-US" dirty="0"/>
              <a:t> 얼마나 향상되었는지 확인해보고 싶었습니다</a:t>
            </a:r>
            <a:r>
              <a:rPr lang="en-US" altLang="ko-KR" dirty="0"/>
              <a:t>.</a:t>
            </a: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제가 </a:t>
            </a:r>
            <a:r>
              <a:rPr lang="en-US" altLang="ko-KR" dirty="0"/>
              <a:t>1</a:t>
            </a:r>
            <a:r>
              <a:rPr lang="ko-KR" altLang="en-US" dirty="0"/>
              <a:t>학년 때 과제물로 제출한 코드는 네 개의 함수로 구현하였습니다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보시다시피</a:t>
            </a:r>
            <a:r>
              <a:rPr lang="ko-KR" altLang="en-US" dirty="0"/>
              <a:t> 각각의 함수는 정해진 방향대로 </a:t>
            </a:r>
            <a:r>
              <a:rPr lang="en-US" altLang="ko-KR" dirty="0"/>
              <a:t>0</a:t>
            </a:r>
            <a:r>
              <a:rPr lang="ko-KR" altLang="en-US" dirty="0"/>
              <a:t>으로 채워진 배열에 숫자를 </a:t>
            </a:r>
            <a:r>
              <a:rPr lang="ko-KR" altLang="en-US" dirty="0" err="1"/>
              <a:t>채워넣고</a:t>
            </a:r>
            <a:r>
              <a:rPr lang="ko-KR" altLang="en-US" dirty="0"/>
              <a:t> 마지막에 </a:t>
            </a:r>
            <a:r>
              <a:rPr lang="ko-KR" altLang="en-US" dirty="0" err="1"/>
              <a:t>채워넣은</a:t>
            </a:r>
            <a:r>
              <a:rPr lang="ko-KR" altLang="en-US" dirty="0"/>
              <a:t> 숫자를 반환합니다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위와 같은 방식을 살펴보았을 때 저는 크게 세 가지 문제점이 보였습니다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첫번째로 잦은 함수 호출입니다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시스템 프로그래밍 수업 때 함수를 호출할 시에는 스택을 사용하여 많은 </a:t>
            </a:r>
            <a:r>
              <a:rPr lang="en-US" altLang="ko-KR" dirty="0"/>
              <a:t>cycle</a:t>
            </a:r>
            <a:r>
              <a:rPr lang="ko-KR" altLang="en-US" dirty="0"/>
              <a:t>이 필요하기 때문에 잦은 함수 호출은 성능에 좋지 않은 영향을 끼친다고 배웠습니다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두 번째는 위의 경우 </a:t>
            </a:r>
            <a:r>
              <a:rPr lang="en-US" altLang="ko-KR" dirty="0"/>
              <a:t>while </a:t>
            </a:r>
            <a:r>
              <a:rPr lang="ko-KR" altLang="en-US" dirty="0"/>
              <a:t>루프의 탈출조건이 각각의 함수들의 </a:t>
            </a:r>
            <a:r>
              <a:rPr lang="en-US" altLang="ko-KR" dirty="0"/>
              <a:t>return </a:t>
            </a:r>
            <a:r>
              <a:rPr lang="ko-KR" altLang="en-US" dirty="0"/>
              <a:t>값이므로 </a:t>
            </a:r>
            <a:r>
              <a:rPr lang="en-US" altLang="ko-KR" dirty="0"/>
              <a:t>condition hazard</a:t>
            </a:r>
            <a:r>
              <a:rPr lang="ko-KR" altLang="en-US" dirty="0"/>
              <a:t>가 발생하기 좋은 환경이라 생각하였습니다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</a:t>
            </a:r>
            <a:r>
              <a:rPr lang="en-US" altLang="ko-KR" dirty="0" err="1"/>
              <a:t>get_right</a:t>
            </a:r>
            <a:r>
              <a:rPr lang="ko-KR" altLang="en-US" dirty="0"/>
              <a:t>와 </a:t>
            </a:r>
            <a:r>
              <a:rPr lang="en-US" altLang="ko-KR" dirty="0" err="1"/>
              <a:t>get_left</a:t>
            </a:r>
            <a:r>
              <a:rPr lang="ko-KR" altLang="en-US" dirty="0"/>
              <a:t>와 달리 </a:t>
            </a:r>
            <a:r>
              <a:rPr lang="en-US" altLang="ko-KR" dirty="0" err="1"/>
              <a:t>get_down</a:t>
            </a:r>
            <a:r>
              <a:rPr lang="ko-KR" altLang="en-US" dirty="0"/>
              <a:t>과 </a:t>
            </a:r>
            <a:r>
              <a:rPr lang="en-US" altLang="ko-KR" dirty="0" err="1"/>
              <a:t>get_up</a:t>
            </a:r>
            <a:r>
              <a:rPr lang="ko-KR" altLang="en-US" dirty="0"/>
              <a:t>과 같은 경우에는 배열에 차례대로 접근하는 것이 아니라 이차원 배열의 첫 번째 인덱스를</a:t>
            </a:r>
            <a:r>
              <a:rPr lang="en-US" altLang="ko-KR" dirty="0"/>
              <a:t> </a:t>
            </a:r>
            <a:r>
              <a:rPr lang="ko-KR" altLang="en-US" dirty="0"/>
              <a:t>변경하면서 배열에 접근하기 때문에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지역성에 위배되어 </a:t>
            </a:r>
            <a:r>
              <a:rPr lang="en-US" altLang="ko-KR" dirty="0" err="1"/>
              <a:t>brench</a:t>
            </a:r>
            <a:r>
              <a:rPr lang="en-US" altLang="ko-KR" dirty="0"/>
              <a:t> </a:t>
            </a:r>
            <a:r>
              <a:rPr lang="en-US" altLang="ko-KR" dirty="0" err="1"/>
              <a:t>predition</a:t>
            </a:r>
            <a:r>
              <a:rPr lang="ko-KR" altLang="en-US" dirty="0"/>
              <a:t>을 제대로 수행하지 못하여 이로 인해 </a:t>
            </a:r>
            <a:r>
              <a:rPr lang="en-US" altLang="ko-KR" dirty="0" err="1"/>
              <a:t>cahce</a:t>
            </a:r>
            <a:r>
              <a:rPr lang="en-US" altLang="ko-KR" dirty="0"/>
              <a:t> miss</a:t>
            </a:r>
            <a:r>
              <a:rPr lang="ko-KR" altLang="en-US" dirty="0"/>
              <a:t>가 더 자주 발생할 것이라 생각하였습니다</a:t>
            </a:r>
            <a:r>
              <a:rPr lang="en-US" altLang="ko-KR" dirty="0"/>
              <a:t>.</a:t>
            </a:r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</a:t>
            </a:r>
            <a:r>
              <a:rPr lang="ko-KR" altLang="en-US" dirty="0" err="1"/>
              <a:t>결과화면인데</a:t>
            </a:r>
            <a:r>
              <a:rPr lang="ko-KR" altLang="en-US" dirty="0"/>
              <a:t> </a:t>
            </a:r>
            <a:r>
              <a:rPr lang="ko-KR" altLang="en-US" dirty="0" err="1"/>
              <a:t>입력받는</a:t>
            </a:r>
            <a:r>
              <a:rPr lang="ko-KR" altLang="en-US" dirty="0"/>
              <a:t> 인자가 </a:t>
            </a:r>
            <a:r>
              <a:rPr lang="en-US" altLang="ko-KR" dirty="0"/>
              <a:t>15</a:t>
            </a:r>
            <a:r>
              <a:rPr lang="ko-KR" altLang="en-US" dirty="0"/>
              <a:t>를 넘어가면 표를 출력하지 않고 성능분석 결과만 출력하게 코드를 작성하였습니다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결과 이 코드는 </a:t>
            </a:r>
            <a:r>
              <a:rPr lang="en-US" altLang="ko-KR" dirty="0"/>
              <a:t>124</a:t>
            </a:r>
            <a:r>
              <a:rPr lang="ko-KR" altLang="en-US" dirty="0"/>
              <a:t>초의 시간이 소요되었습니다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0471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첫 번째로 제가 수행한 최적화는 가장 간단한 방법으로 바로 함수의 호출횟수를 줄이는 것입니다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기존에 네 개의 함수가 수행하던 기능을 하나의 함수로 묶었고 자기 자신을 </a:t>
            </a:r>
            <a:r>
              <a:rPr lang="en-US" altLang="ko-KR" dirty="0"/>
              <a:t>return</a:t>
            </a:r>
            <a:r>
              <a:rPr lang="ko-KR" altLang="en-US" dirty="0"/>
              <a:t>하는 재귀함수 형식으로 구현하였습니다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함수의 첫 번째 줄을 보시면 </a:t>
            </a:r>
            <a:r>
              <a:rPr lang="en-US" altLang="ko-KR" dirty="0"/>
              <a:t>int temp = num </a:t>
            </a:r>
            <a:r>
              <a:rPr lang="ko-KR" altLang="en-US" dirty="0"/>
              <a:t>이라는 코드와 마지막 부분에 </a:t>
            </a:r>
            <a:r>
              <a:rPr lang="en-US" altLang="ko-KR" dirty="0"/>
              <a:t>num = temp </a:t>
            </a:r>
            <a:r>
              <a:rPr lang="ko-KR" altLang="en-US" dirty="0"/>
              <a:t>라는 코드를 보실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작성한 이유는 바로 </a:t>
            </a:r>
            <a:r>
              <a:rPr lang="en-US" altLang="ko-KR" dirty="0"/>
              <a:t>num</a:t>
            </a:r>
            <a:r>
              <a:rPr lang="ko-KR" altLang="en-US" dirty="0"/>
              <a:t>이 전역변수로 선언되었기 때문입니다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재귀함수를 사용하기 때문에 현재 상태를 나타내는 숫자를 전역변수로 선언해야 하는데 문제는 이 함수 내에서 이 변수의</a:t>
            </a:r>
            <a:r>
              <a:rPr lang="en-US" altLang="ko-KR" dirty="0"/>
              <a:t> </a:t>
            </a:r>
            <a:r>
              <a:rPr lang="ko-KR" altLang="en-US" dirty="0"/>
              <a:t>값이 매우 자주 바뀐다는 것입니다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시스템 프로그래밍 수업에서 </a:t>
            </a:r>
            <a:r>
              <a:rPr lang="ko-KR" altLang="en-US" dirty="0" err="1"/>
              <a:t>배운대로</a:t>
            </a:r>
            <a:r>
              <a:rPr lang="ko-KR" altLang="en-US" dirty="0"/>
              <a:t> 전역변수는 메모리를 사용하기 때문에 레지스터에 비하면 속도가 느릴 수 밖에 없기 때문에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지역변수를 따로 선언하여 함수 내부에서는 지역변수에만 접근하고 함수를 종료할 때 지역변수의 값을 전역변수에 동기화 해주었습니다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이론상으로는 함수 호출을 </a:t>
            </a:r>
            <a:r>
              <a:rPr lang="en-US" altLang="ko-KR" dirty="0"/>
              <a:t>¼</a:t>
            </a:r>
            <a:r>
              <a:rPr lang="ko-KR" altLang="en-US" dirty="0"/>
              <a:t>로 줄였기 때문에 어느정도 성능향상이 있을 것이라 기대하였습니다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5170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결과는 </a:t>
            </a:r>
            <a:r>
              <a:rPr lang="en-US" altLang="ko-KR" dirty="0"/>
              <a:t>169</a:t>
            </a:r>
            <a:r>
              <a:rPr lang="ko-KR" altLang="en-US" dirty="0"/>
              <a:t>초로 성능이 더 나빠졌습니다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의존성에서 안 좋은 영향을 주는 재귀함수를 사용해서인지는 모르겠지만 의외의 결과가 나왔습니다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779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7320" marR="21463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번째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최적화는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 호출을 극단적으로 줄여서 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기존에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재귀함수로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호출하던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방식을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버리고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딱 한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번의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함수호출로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결과값을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얻어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내는 방식이었습니다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47320" marR="21463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첫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번째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방식과의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차이점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중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하나는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첫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번째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반복문을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빠져나가는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조건이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각각의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배열이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끝에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다다랐을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때 였는데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7320" marR="21463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이번에는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배열에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값을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집어넣는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도중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0이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아닌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수를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만났을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때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loop를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빠져나가는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for문으로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작성하였습니다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47320" marR="21463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그렇기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때문에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테두리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부분에는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값을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집어넣는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과정이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필요하여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따로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앞부분에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먼저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작성하였습니다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함초롬바탕"/>
              <a:ea typeface="맑은 고딕" panose="020B0503020000020004" pitchFamily="50" charset="-127"/>
            </a:endParaRPr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428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두 번째 최적화의 결과는 </a:t>
            </a:r>
            <a:r>
              <a:rPr lang="en-US" altLang="ko-KR" dirty="0"/>
              <a:t>83</a:t>
            </a:r>
            <a:r>
              <a:rPr lang="ko-KR" altLang="en-US" dirty="0"/>
              <a:t>초로 꽤 성능이 향상되었음을 확인할 수 있었습니다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6288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7320" marR="21463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세 번째 최적화에서 해결해고자 했던 문제는 반복문의 의존성을 최대한 제거해주려고 했습니다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.</a:t>
            </a:r>
          </a:p>
          <a:p>
            <a:pPr marL="147320" marR="21463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앞선 코드들은 모두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line, row, count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변수가 의존적으로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엮여있기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 때문에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pipeline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을 효율적으로 할 수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없을것이라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 생각했습니다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.</a:t>
            </a:r>
          </a:p>
          <a:p>
            <a:pPr marL="147320" marR="21463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따라서 이번 최적화에서는 반복문의 반복횟수 만으로 배열에 들어갈 값을 구해낼 수 있는 식을 만들어 사용했습니다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.</a:t>
            </a:r>
          </a:p>
          <a:p>
            <a:pPr marL="147320" marR="21463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즉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,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 이중 반복문에서 안쪽에 있는 네 개의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loop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는 서로 의존적이지만 바깥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loop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는 이전 반복문의 결과를 기다릴 필요없이 바로 다음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loop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를 실행할 수 있습니다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.</a:t>
            </a:r>
          </a:p>
          <a:p>
            <a:pPr marL="147320" marR="21463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그래서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i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=0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일 때와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i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=1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일 때의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loop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를 병렬적으로 동시에 처리할 수 있습니다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447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7981950" y="63563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8610600" y="6356351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58480"/>
            <a:ext cx="9144000" cy="299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altLang="ko-KR" sz="5400" b="1" dirty="0">
                <a:latin typeface="Arial"/>
                <a:ea typeface="Arial"/>
                <a:cs typeface="Arial"/>
                <a:sym typeface="Arial"/>
              </a:rPr>
              <a:t>Assignment</a:t>
            </a:r>
            <a:r>
              <a:rPr lang="ko-KR" altLang="en-US" sz="54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5400" b="1" dirty="0">
                <a:latin typeface="Arial"/>
                <a:ea typeface="Arial"/>
                <a:cs typeface="Arial"/>
                <a:sym typeface="Arial"/>
              </a:rPr>
              <a:t>5</a:t>
            </a:r>
            <a:br>
              <a:rPr lang="en-US" altLang="ko-KR" sz="5400" b="1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5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54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5400" dirty="0">
                <a:latin typeface="Arial"/>
                <a:ea typeface="Arial"/>
                <a:cs typeface="Arial"/>
                <a:sym typeface="Arial"/>
              </a:rPr>
              <a:t>성능분석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4381499"/>
            <a:ext cx="9144000" cy="178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12 January, 2021</a:t>
            </a:r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rilac1@naver.com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altLang="ko-KR" sz="3200" dirty="0">
                <a:solidFill>
                  <a:srgbClr val="FF0000"/>
                </a:solidFill>
              </a:rPr>
              <a:t>Optimazation3</a:t>
            </a:r>
            <a:endParaRPr sz="3200" dirty="0">
              <a:solidFill>
                <a:srgbClr val="FF0000"/>
              </a:solidFill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AA69BAEE-4ECA-4FC7-846D-9A2C2195F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77638"/>
              </p:ext>
            </p:extLst>
          </p:nvPr>
        </p:nvGraphicFramePr>
        <p:xfrm>
          <a:off x="7467600" y="1935829"/>
          <a:ext cx="4254291" cy="262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097">
                  <a:extLst>
                    <a:ext uri="{9D8B030D-6E8A-4147-A177-3AD203B41FA5}">
                      <a16:colId xmlns:a16="http://schemas.microsoft.com/office/drawing/2014/main" val="3045253010"/>
                    </a:ext>
                  </a:extLst>
                </a:gridCol>
                <a:gridCol w="867905">
                  <a:extLst>
                    <a:ext uri="{9D8B030D-6E8A-4147-A177-3AD203B41FA5}">
                      <a16:colId xmlns:a16="http://schemas.microsoft.com/office/drawing/2014/main" val="4237203545"/>
                    </a:ext>
                  </a:extLst>
                </a:gridCol>
                <a:gridCol w="1968289">
                  <a:extLst>
                    <a:ext uri="{9D8B030D-6E8A-4147-A177-3AD203B41FA5}">
                      <a16:colId xmlns:a16="http://schemas.microsoft.com/office/drawing/2014/main" val="2566862330"/>
                    </a:ext>
                  </a:extLst>
                </a:gridCol>
              </a:tblGrid>
              <a:tr h="54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Functions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Performance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518460"/>
                  </a:ext>
                </a:extLst>
              </a:tr>
              <a:tr h="521220"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original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124 sec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개의 함수 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042117"/>
                  </a:ext>
                </a:extLst>
              </a:tr>
              <a:tr h="521220"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optimizing1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169 sec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dirty="0"/>
                        <a:t>재귀함수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37662"/>
                  </a:ext>
                </a:extLst>
              </a:tr>
              <a:tr h="521220"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optimizing2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83sec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dirty="0"/>
                        <a:t>한 개의 함수 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730478"/>
                  </a:ext>
                </a:extLst>
              </a:tr>
              <a:tr h="52122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optimizing3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59 sec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dirty="0" err="1"/>
                        <a:t>반복문</a:t>
                      </a:r>
                      <a:r>
                        <a:rPr lang="ko-KR" altLang="en-US" dirty="0"/>
                        <a:t> 의존성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863421"/>
                  </a:ext>
                </a:extLst>
              </a:tr>
            </a:tbl>
          </a:graphicData>
        </a:graphic>
      </p:graphicFrame>
      <p:pic>
        <p:nvPicPr>
          <p:cNvPr id="8" name="Picture 6">
            <a:extLst>
              <a:ext uri="{FF2B5EF4-FFF2-40B4-BE49-F238E27FC236}">
                <a16:creationId xmlns:a16="http://schemas.microsoft.com/office/drawing/2014/main" id="{5AECCC6A-B3D0-4334-92EB-DCA45DE3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459"/>
          <a:stretch>
            <a:fillRect/>
          </a:stretch>
        </p:blipFill>
        <p:spPr>
          <a:xfrm>
            <a:off x="470109" y="1384921"/>
            <a:ext cx="6759102" cy="4457773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4AA5B9F-7896-4D56-89B0-27EFA3C77F86}"/>
                  </a:ext>
                </a:extLst>
              </p14:cNvPr>
              <p14:cNvContentPartPr/>
              <p14:nvPr/>
            </p14:nvContentPartPr>
            <p14:xfrm>
              <a:off x="1672643" y="4987653"/>
              <a:ext cx="339840" cy="129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4AA5B9F-7896-4D56-89B0-27EFA3C77F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6643" y="4915653"/>
                <a:ext cx="411480" cy="1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293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altLang="ko-KR" sz="3200" dirty="0">
                <a:solidFill>
                  <a:srgbClr val="FF0000"/>
                </a:solidFill>
              </a:rPr>
              <a:t>Optimazation4</a:t>
            </a:r>
            <a:endParaRPr sz="3200" dirty="0">
              <a:solidFill>
                <a:srgbClr val="FF0000"/>
              </a:solidFill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2BA5A-8E16-47C9-8F68-D3AA7A88AC31}"/>
              </a:ext>
            </a:extLst>
          </p:cNvPr>
          <p:cNvSpPr txBox="1"/>
          <p:nvPr/>
        </p:nvSpPr>
        <p:spPr>
          <a:xfrm>
            <a:off x="838199" y="1285525"/>
            <a:ext cx="583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* Loop Splitting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307CF3-F6D6-434B-A384-5ADB39B5C693}"/>
              </a:ext>
            </a:extLst>
          </p:cNvPr>
          <p:cNvSpPr txBox="1"/>
          <p:nvPr/>
        </p:nvSpPr>
        <p:spPr>
          <a:xfrm>
            <a:off x="1107331" y="1897010"/>
            <a:ext cx="6094378" cy="2734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200" kern="0" spc="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optimizing4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2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**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 {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sz="12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end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/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j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0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&lt;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end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+=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 {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 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)*(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4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*(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 + 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3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*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&gt;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--)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&lt;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&lt;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&gt;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--)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r>
              <a:rPr lang="en-US" altLang="ko-KR" sz="1000" dirty="0">
                <a:latin typeface="함초롬바탕"/>
                <a:ea typeface="Consolas" panose="020B0609020204030204" pitchFamily="49" charset="0"/>
              </a:rPr>
              <a:t>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}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D723C8-EFB7-4946-AE65-14F47DCD1146}"/>
              </a:ext>
            </a:extLst>
          </p:cNvPr>
          <p:cNvSpPr txBox="1"/>
          <p:nvPr/>
        </p:nvSpPr>
        <p:spPr>
          <a:xfrm>
            <a:off x="6310009" y="3385807"/>
            <a:ext cx="4121684" cy="229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sz="12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j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 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j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)*(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4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*(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j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 + 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3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*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j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&gt;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j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--)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j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j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&lt;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j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j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j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&lt;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j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j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j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&gt;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j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--)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j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 }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409756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B20B17DE-E97D-4267-A084-D2D22C637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09" y="1457591"/>
            <a:ext cx="7192785" cy="440836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altLang="ko-KR" sz="3200" dirty="0">
                <a:solidFill>
                  <a:srgbClr val="FF0000"/>
                </a:solidFill>
              </a:rPr>
              <a:t>Optimazation4</a:t>
            </a:r>
            <a:endParaRPr sz="3200" dirty="0">
              <a:solidFill>
                <a:srgbClr val="FF0000"/>
              </a:solidFill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AA69BAEE-4ECA-4FC7-846D-9A2C2195F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95832"/>
              </p:ext>
            </p:extLst>
          </p:nvPr>
        </p:nvGraphicFramePr>
        <p:xfrm>
          <a:off x="7467600" y="1935829"/>
          <a:ext cx="4254291" cy="315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097">
                  <a:extLst>
                    <a:ext uri="{9D8B030D-6E8A-4147-A177-3AD203B41FA5}">
                      <a16:colId xmlns:a16="http://schemas.microsoft.com/office/drawing/2014/main" val="3045253010"/>
                    </a:ext>
                  </a:extLst>
                </a:gridCol>
                <a:gridCol w="867905">
                  <a:extLst>
                    <a:ext uri="{9D8B030D-6E8A-4147-A177-3AD203B41FA5}">
                      <a16:colId xmlns:a16="http://schemas.microsoft.com/office/drawing/2014/main" val="4237203545"/>
                    </a:ext>
                  </a:extLst>
                </a:gridCol>
                <a:gridCol w="1968289">
                  <a:extLst>
                    <a:ext uri="{9D8B030D-6E8A-4147-A177-3AD203B41FA5}">
                      <a16:colId xmlns:a16="http://schemas.microsoft.com/office/drawing/2014/main" val="2566862330"/>
                    </a:ext>
                  </a:extLst>
                </a:gridCol>
              </a:tblGrid>
              <a:tr h="54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Functions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Performance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518460"/>
                  </a:ext>
                </a:extLst>
              </a:tr>
              <a:tr h="521220"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original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124 sec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개의 함수 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042117"/>
                  </a:ext>
                </a:extLst>
              </a:tr>
              <a:tr h="521220"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optimizing1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169 sec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dirty="0"/>
                        <a:t>재귀함수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37662"/>
                  </a:ext>
                </a:extLst>
              </a:tr>
              <a:tr h="521220"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optimizing2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83sec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dirty="0"/>
                        <a:t>한 개의 함수 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730478"/>
                  </a:ext>
                </a:extLst>
              </a:tr>
              <a:tr h="52122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optimizing3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59 sec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dirty="0" err="1"/>
                        <a:t>반복문</a:t>
                      </a:r>
                      <a:r>
                        <a:rPr lang="ko-KR" altLang="en-US" dirty="0"/>
                        <a:t> 의존성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863421"/>
                  </a:ext>
                </a:extLst>
              </a:tr>
              <a:tr h="52122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optimizing4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63sec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 err="1"/>
                        <a:t>Loopspling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8082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B16B871-0F79-4093-A40C-201979B013FA}"/>
                  </a:ext>
                </a:extLst>
              </p14:cNvPr>
              <p14:cNvContentPartPr/>
              <p14:nvPr/>
            </p14:nvContentPartPr>
            <p14:xfrm>
              <a:off x="1692053" y="5017202"/>
              <a:ext cx="310680" cy="118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B16B871-0F79-4093-A40C-201979B013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6413" y="4945562"/>
                <a:ext cx="382320" cy="15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332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sz="32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33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61" name="Google Shape;361;p33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62" name="Google Shape;362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Q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32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6CF33D0-E90C-451D-813A-F014ADF79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335262"/>
              </p:ext>
            </p:extLst>
          </p:nvPr>
        </p:nvGraphicFramePr>
        <p:xfrm>
          <a:off x="5043047" y="2151425"/>
          <a:ext cx="4244124" cy="3957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354">
                  <a:extLst>
                    <a:ext uri="{9D8B030D-6E8A-4147-A177-3AD203B41FA5}">
                      <a16:colId xmlns:a16="http://schemas.microsoft.com/office/drawing/2014/main" val="3166444494"/>
                    </a:ext>
                  </a:extLst>
                </a:gridCol>
                <a:gridCol w="707354">
                  <a:extLst>
                    <a:ext uri="{9D8B030D-6E8A-4147-A177-3AD203B41FA5}">
                      <a16:colId xmlns:a16="http://schemas.microsoft.com/office/drawing/2014/main" val="1128894173"/>
                    </a:ext>
                  </a:extLst>
                </a:gridCol>
                <a:gridCol w="707354">
                  <a:extLst>
                    <a:ext uri="{9D8B030D-6E8A-4147-A177-3AD203B41FA5}">
                      <a16:colId xmlns:a16="http://schemas.microsoft.com/office/drawing/2014/main" val="1003234884"/>
                    </a:ext>
                  </a:extLst>
                </a:gridCol>
                <a:gridCol w="707354">
                  <a:extLst>
                    <a:ext uri="{9D8B030D-6E8A-4147-A177-3AD203B41FA5}">
                      <a16:colId xmlns:a16="http://schemas.microsoft.com/office/drawing/2014/main" val="2446294429"/>
                    </a:ext>
                  </a:extLst>
                </a:gridCol>
                <a:gridCol w="707354">
                  <a:extLst>
                    <a:ext uri="{9D8B030D-6E8A-4147-A177-3AD203B41FA5}">
                      <a16:colId xmlns:a16="http://schemas.microsoft.com/office/drawing/2014/main" val="4012757121"/>
                    </a:ext>
                  </a:extLst>
                </a:gridCol>
                <a:gridCol w="707354">
                  <a:extLst>
                    <a:ext uri="{9D8B030D-6E8A-4147-A177-3AD203B41FA5}">
                      <a16:colId xmlns:a16="http://schemas.microsoft.com/office/drawing/2014/main" val="4221068915"/>
                    </a:ext>
                  </a:extLst>
                </a:gridCol>
              </a:tblGrid>
              <a:tr h="659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312191"/>
                  </a:ext>
                </a:extLst>
              </a:tr>
              <a:tr h="659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0399209"/>
                  </a:ext>
                </a:extLst>
              </a:tr>
              <a:tr h="659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9137537"/>
                  </a:ext>
                </a:extLst>
              </a:tr>
              <a:tr h="659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6645476"/>
                  </a:ext>
                </a:extLst>
              </a:tr>
              <a:tr h="659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4672617"/>
                  </a:ext>
                </a:extLst>
              </a:tr>
              <a:tr h="659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0705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94011B5-AF56-4C3D-A2D0-F90FCF9D75E8}"/>
              </a:ext>
            </a:extLst>
          </p:cNvPr>
          <p:cNvSpPr txBox="1"/>
          <p:nvPr/>
        </p:nvSpPr>
        <p:spPr>
          <a:xfrm>
            <a:off x="609586" y="1380983"/>
            <a:ext cx="886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2D050"/>
                </a:solidFill>
              </a:rPr>
              <a:t>sys32170078@embedded</a:t>
            </a:r>
            <a:r>
              <a:rPr lang="en-US" altLang="ko-KR" sz="2800" dirty="0"/>
              <a:t>:</a:t>
            </a:r>
            <a:r>
              <a:rPr lang="en-US" altLang="ko-KR" sz="2800" dirty="0">
                <a:solidFill>
                  <a:schemeClr val="accent5"/>
                </a:solidFill>
              </a:rPr>
              <a:t> ~/workspace</a:t>
            </a:r>
            <a:r>
              <a:rPr lang="en-US" altLang="ko-KR" sz="2800" dirty="0"/>
              <a:t>$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4AF6E-5B06-4178-8BDC-8D9096EF62A6}"/>
              </a:ext>
            </a:extLst>
          </p:cNvPr>
          <p:cNvSpPr txBox="1"/>
          <p:nvPr/>
        </p:nvSpPr>
        <p:spPr>
          <a:xfrm>
            <a:off x="7467600" y="1364881"/>
            <a:ext cx="1932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./original 6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59199-3769-40FD-A8A1-D71DD3C20018}"/>
              </a:ext>
            </a:extLst>
          </p:cNvPr>
          <p:cNvSpPr txBox="1"/>
          <p:nvPr/>
        </p:nvSpPr>
        <p:spPr>
          <a:xfrm>
            <a:off x="1459870" y="2106899"/>
            <a:ext cx="3542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달팽이 배열 출력 </a:t>
            </a:r>
            <a:r>
              <a:rPr lang="en-US" altLang="ko-KR" sz="3200" dirty="0"/>
              <a:t>: </a:t>
            </a:r>
            <a:endParaRPr lang="ko-KR" altLang="en-US" sz="3200" dirty="0"/>
          </a:p>
        </p:txBody>
      </p:sp>
      <p:pic>
        <p:nvPicPr>
          <p:cNvPr id="7" name="그림 6" descr="텍스트, 실내, 사람, 작업이(가) 표시된 사진&#10;&#10;자동 생성된 설명">
            <a:extLst>
              <a:ext uri="{FF2B5EF4-FFF2-40B4-BE49-F238E27FC236}">
                <a16:creationId xmlns:a16="http://schemas.microsoft.com/office/drawing/2014/main" id="{0A5D03B5-A60B-4DA1-A741-1E87F448B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720" y="2942953"/>
            <a:ext cx="2054858" cy="365308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FB243E4-3802-429F-AFAB-DAA044EFBB17}"/>
              </a:ext>
            </a:extLst>
          </p:cNvPr>
          <p:cNvSpPr txBox="1"/>
          <p:nvPr/>
        </p:nvSpPr>
        <p:spPr>
          <a:xfrm>
            <a:off x="471055" y="1260883"/>
            <a:ext cx="5298772" cy="2433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while</a:t>
            </a:r>
            <a:r>
              <a:rPr lang="en-US" altLang="ko-KR" sz="1600" kern="0" spc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(c &lt;= n*n) {  </a:t>
            </a: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spc="0" dirty="0">
              <a:solidFill>
                <a:srgbClr val="008000"/>
              </a:solidFill>
              <a:effectLst/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spc="0" dirty="0">
              <a:solidFill>
                <a:srgbClr val="008000"/>
              </a:solidFill>
              <a:effectLst/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  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line++; row++;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altLang="ko-KR" sz="3200" dirty="0">
                <a:solidFill>
                  <a:srgbClr val="FF0000"/>
                </a:solidFill>
              </a:rPr>
              <a:t>Before </a:t>
            </a:r>
            <a:r>
              <a:rPr lang="en-US" altLang="ko-KR" sz="3200" dirty="0" err="1">
                <a:solidFill>
                  <a:srgbClr val="FF0000"/>
                </a:solidFill>
              </a:rPr>
              <a:t>Optimazation</a:t>
            </a:r>
            <a:endParaRPr sz="3200" dirty="0">
              <a:solidFill>
                <a:srgbClr val="FF0000"/>
              </a:solidFill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E3660-F200-4349-8832-5E9E707EB611}"/>
              </a:ext>
            </a:extLst>
          </p:cNvPr>
          <p:cNvSpPr txBox="1"/>
          <p:nvPr/>
        </p:nvSpPr>
        <p:spPr>
          <a:xfrm>
            <a:off x="803111" y="2611503"/>
            <a:ext cx="5602138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c = 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600" kern="0" spc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get_up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6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6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6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**</a:t>
            </a:r>
            <a:r>
              <a:rPr lang="en-US" altLang="ko-KR" sz="16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endParaRPr lang="ko-KR" altLang="en-US" sz="1600" dirty="0"/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BF5DBEA5-5B4F-479B-8162-7EF167DEA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547571"/>
              </p:ext>
            </p:extLst>
          </p:nvPr>
        </p:nvGraphicFramePr>
        <p:xfrm>
          <a:off x="7138811" y="1406511"/>
          <a:ext cx="4244124" cy="3957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354">
                  <a:extLst>
                    <a:ext uri="{9D8B030D-6E8A-4147-A177-3AD203B41FA5}">
                      <a16:colId xmlns:a16="http://schemas.microsoft.com/office/drawing/2014/main" val="3166444494"/>
                    </a:ext>
                  </a:extLst>
                </a:gridCol>
                <a:gridCol w="707354">
                  <a:extLst>
                    <a:ext uri="{9D8B030D-6E8A-4147-A177-3AD203B41FA5}">
                      <a16:colId xmlns:a16="http://schemas.microsoft.com/office/drawing/2014/main" val="1128894173"/>
                    </a:ext>
                  </a:extLst>
                </a:gridCol>
                <a:gridCol w="707354">
                  <a:extLst>
                    <a:ext uri="{9D8B030D-6E8A-4147-A177-3AD203B41FA5}">
                      <a16:colId xmlns:a16="http://schemas.microsoft.com/office/drawing/2014/main" val="1003234884"/>
                    </a:ext>
                  </a:extLst>
                </a:gridCol>
                <a:gridCol w="707354">
                  <a:extLst>
                    <a:ext uri="{9D8B030D-6E8A-4147-A177-3AD203B41FA5}">
                      <a16:colId xmlns:a16="http://schemas.microsoft.com/office/drawing/2014/main" val="2446294429"/>
                    </a:ext>
                  </a:extLst>
                </a:gridCol>
                <a:gridCol w="707354">
                  <a:extLst>
                    <a:ext uri="{9D8B030D-6E8A-4147-A177-3AD203B41FA5}">
                      <a16:colId xmlns:a16="http://schemas.microsoft.com/office/drawing/2014/main" val="4012757121"/>
                    </a:ext>
                  </a:extLst>
                </a:gridCol>
                <a:gridCol w="707354">
                  <a:extLst>
                    <a:ext uri="{9D8B030D-6E8A-4147-A177-3AD203B41FA5}">
                      <a16:colId xmlns:a16="http://schemas.microsoft.com/office/drawing/2014/main" val="4221068915"/>
                    </a:ext>
                  </a:extLst>
                </a:gridCol>
              </a:tblGrid>
              <a:tr h="659617">
                <a:tc>
                  <a:txBody>
                    <a:bodyPr/>
                    <a:lstStyle/>
                    <a:p>
                      <a:pPr algn="ctr" latinLnBrk="1"/>
                      <a:endParaRPr lang="en-US" altLang="ko-KR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312191"/>
                  </a:ext>
                </a:extLst>
              </a:tr>
              <a:tr h="65961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0399209"/>
                  </a:ext>
                </a:extLst>
              </a:tr>
              <a:tr h="65961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9137537"/>
                  </a:ext>
                </a:extLst>
              </a:tr>
              <a:tr h="65961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6645476"/>
                  </a:ext>
                </a:extLst>
              </a:tr>
              <a:tr h="65961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4672617"/>
                  </a:ext>
                </a:extLst>
              </a:tr>
              <a:tr h="65961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07050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C4494F84-DB5F-4E4A-85B2-BC20D895CAC3}"/>
              </a:ext>
            </a:extLst>
          </p:cNvPr>
          <p:cNvSpPr txBox="1"/>
          <p:nvPr/>
        </p:nvSpPr>
        <p:spPr>
          <a:xfrm>
            <a:off x="809065" y="1598291"/>
            <a:ext cx="5748645" cy="365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c</a:t>
            </a:r>
            <a:r>
              <a:rPr lang="en-US" altLang="ko-KR" sz="1600" kern="0" spc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 = 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600" kern="0" spc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get_right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6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6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6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**</a:t>
            </a:r>
            <a:r>
              <a:rPr lang="en-US" altLang="ko-KR" sz="16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B6A0AC-4F37-4B66-9CCC-C0F346BBD37F}"/>
              </a:ext>
            </a:extLst>
          </p:cNvPr>
          <p:cNvSpPr txBox="1"/>
          <p:nvPr/>
        </p:nvSpPr>
        <p:spPr>
          <a:xfrm>
            <a:off x="803111" y="2288915"/>
            <a:ext cx="5602138" cy="365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c = 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600" kern="0" spc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get_left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6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6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6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**</a:t>
            </a:r>
            <a:r>
              <a:rPr lang="en-US" altLang="ko-KR" sz="16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5BD5C6-FEB9-427F-A230-9698F7F90A94}"/>
              </a:ext>
            </a:extLst>
          </p:cNvPr>
          <p:cNvSpPr txBox="1"/>
          <p:nvPr/>
        </p:nvSpPr>
        <p:spPr>
          <a:xfrm>
            <a:off x="809065" y="1917796"/>
            <a:ext cx="5596962" cy="365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c = 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600" kern="0" spc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get_down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6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6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6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**</a:t>
            </a:r>
            <a:r>
              <a:rPr lang="en-US" altLang="ko-KR" sz="16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7AC38B-4508-4392-AD7A-E023E0593E29}"/>
              </a:ext>
            </a:extLst>
          </p:cNvPr>
          <p:cNvSpPr txBox="1"/>
          <p:nvPr/>
        </p:nvSpPr>
        <p:spPr>
          <a:xfrm>
            <a:off x="7138811" y="1406511"/>
            <a:ext cx="422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 1    2    3   4   5    6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F2841-A088-463C-AD7D-096BABC3B5F3}"/>
              </a:ext>
            </a:extLst>
          </p:cNvPr>
          <p:cNvSpPr txBox="1"/>
          <p:nvPr/>
        </p:nvSpPr>
        <p:spPr>
          <a:xfrm>
            <a:off x="10698472" y="2052842"/>
            <a:ext cx="757381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7</a:t>
            </a:r>
          </a:p>
          <a:p>
            <a:pPr algn="ctr"/>
            <a:endParaRPr lang="en-US" altLang="ko-KR" sz="900" dirty="0"/>
          </a:p>
          <a:p>
            <a:pPr algn="ctr"/>
            <a:r>
              <a:rPr lang="en-US" altLang="ko-KR" sz="3600" dirty="0"/>
              <a:t>8</a:t>
            </a:r>
          </a:p>
          <a:p>
            <a:pPr algn="ctr"/>
            <a:endParaRPr lang="en-US" altLang="ko-KR" sz="600" dirty="0"/>
          </a:p>
          <a:p>
            <a:pPr algn="ctr"/>
            <a:r>
              <a:rPr lang="en-US" altLang="ko-KR" sz="3600" dirty="0"/>
              <a:t>9</a:t>
            </a: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3600" dirty="0"/>
              <a:t>10</a:t>
            </a:r>
          </a:p>
          <a:p>
            <a:pPr algn="ctr"/>
            <a:endParaRPr lang="en-US" altLang="ko-KR" sz="600" dirty="0"/>
          </a:p>
          <a:p>
            <a:pPr algn="ctr"/>
            <a:r>
              <a:rPr lang="en-US" altLang="ko-KR" sz="3600" dirty="0"/>
              <a:t>11</a:t>
            </a:r>
            <a:endParaRPr lang="ko-KR" alt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306399-28B6-4300-8264-2FC6A45F874A}"/>
              </a:ext>
            </a:extLst>
          </p:cNvPr>
          <p:cNvSpPr txBox="1"/>
          <p:nvPr/>
        </p:nvSpPr>
        <p:spPr>
          <a:xfrm>
            <a:off x="7192771" y="4680295"/>
            <a:ext cx="3505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16 15  14 13  12  </a:t>
            </a:r>
            <a:endParaRPr lang="ko-KR" altLang="en-US" sz="3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CDE250-19A3-4B9E-8787-5149DA89B523}"/>
              </a:ext>
            </a:extLst>
          </p:cNvPr>
          <p:cNvSpPr txBox="1"/>
          <p:nvPr/>
        </p:nvSpPr>
        <p:spPr>
          <a:xfrm>
            <a:off x="7119627" y="2082477"/>
            <a:ext cx="757381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20</a:t>
            </a:r>
          </a:p>
          <a:p>
            <a:pPr algn="ctr"/>
            <a:endParaRPr lang="en-US" altLang="ko-KR" sz="900" dirty="0"/>
          </a:p>
          <a:p>
            <a:pPr algn="ctr"/>
            <a:r>
              <a:rPr lang="en-US" altLang="ko-KR" sz="3600" dirty="0"/>
              <a:t>19</a:t>
            </a:r>
          </a:p>
          <a:p>
            <a:pPr algn="ctr"/>
            <a:endParaRPr lang="en-US" altLang="ko-KR" sz="600" dirty="0"/>
          </a:p>
          <a:p>
            <a:pPr algn="ctr"/>
            <a:r>
              <a:rPr lang="en-US" altLang="ko-KR" sz="3600" dirty="0"/>
              <a:t>18</a:t>
            </a: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3600" dirty="0"/>
              <a:t>17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ADE230-0291-4CF6-BE2D-A16FD3754550}"/>
              </a:ext>
            </a:extLst>
          </p:cNvPr>
          <p:cNvSpPr txBox="1"/>
          <p:nvPr/>
        </p:nvSpPr>
        <p:spPr>
          <a:xfrm>
            <a:off x="7822153" y="2052842"/>
            <a:ext cx="2876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3600" dirty="0"/>
              <a:t>21 22  23</a:t>
            </a:r>
            <a:r>
              <a:rPr lang="en-US" altLang="ko-KR" sz="2400" dirty="0"/>
              <a:t>  </a:t>
            </a:r>
            <a:r>
              <a:rPr lang="en-US" altLang="ko-KR" sz="3600" dirty="0"/>
              <a:t>24 </a:t>
            </a:r>
            <a:endParaRPr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14CBBB-5FC7-45C5-99C1-388F5CC3C20B}"/>
              </a:ext>
            </a:extLst>
          </p:cNvPr>
          <p:cNvSpPr txBox="1"/>
          <p:nvPr/>
        </p:nvSpPr>
        <p:spPr>
          <a:xfrm>
            <a:off x="472465" y="3963024"/>
            <a:ext cx="5297362" cy="2137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600" kern="0" spc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get_down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6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6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6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**</a:t>
            </a:r>
            <a:r>
              <a:rPr lang="en-US" altLang="ko-KR" sz="16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 {</a:t>
            </a:r>
            <a:endParaRPr lang="en-US" altLang="ko-KR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</a:t>
            </a:r>
            <a:endParaRPr lang="en-US" altLang="ko-KR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sz="16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= </a:t>
            </a:r>
            <a:r>
              <a:rPr lang="en-US" altLang="ko-KR" sz="16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0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&lt; n; 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++)</a:t>
            </a:r>
            <a:endParaRPr lang="en-US" altLang="ko-KR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sz="16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6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600" dirty="0"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== </a:t>
            </a:r>
            <a:r>
              <a:rPr lang="en-US" altLang="ko-KR" sz="16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0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 {</a:t>
            </a:r>
            <a:endParaRPr lang="en-US" altLang="ko-KR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    </a:t>
            </a:r>
            <a:r>
              <a:rPr lang="en-US" altLang="ko-KR" sz="16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600" dirty="0"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c;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/>
              </a:rPr>
              <a:t>  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c++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</a:t>
            </a:r>
            <a:endParaRPr lang="en-US" altLang="ko-KR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    }</a:t>
            </a:r>
            <a:r>
              <a:rPr lang="en-US" altLang="ko-KR" dirty="0">
                <a:latin typeface="함초롬바탕"/>
                <a:ea typeface="Consolas" panose="020B0609020204030204" pitchFamily="49" charset="0"/>
              </a:rPr>
              <a:t>  </a:t>
            </a:r>
            <a:r>
              <a:rPr lang="en-US" altLang="ko-KR" sz="1600" kern="0" spc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return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</a:t>
            </a:r>
            <a:endParaRPr lang="en-US" altLang="ko-KR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}</a:t>
            </a:r>
            <a:endParaRPr lang="en-US" altLang="ko-KR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0B3FBA-AA6B-4B0A-AD31-9C4035213D7D}"/>
              </a:ext>
            </a:extLst>
          </p:cNvPr>
          <p:cNvSpPr txBox="1"/>
          <p:nvPr/>
        </p:nvSpPr>
        <p:spPr>
          <a:xfrm>
            <a:off x="9964910" y="2715948"/>
            <a:ext cx="757381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25</a:t>
            </a:r>
          </a:p>
          <a:p>
            <a:pPr algn="ctr"/>
            <a:endParaRPr lang="en-US" altLang="ko-KR" sz="900" dirty="0"/>
          </a:p>
          <a:p>
            <a:pPr algn="ctr"/>
            <a:r>
              <a:rPr lang="en-US" altLang="ko-KR" sz="3600" dirty="0"/>
              <a:t>26</a:t>
            </a:r>
          </a:p>
          <a:p>
            <a:pPr algn="ctr"/>
            <a:endParaRPr lang="en-US" altLang="ko-KR" sz="600" dirty="0"/>
          </a:p>
          <a:p>
            <a:pPr algn="ctr"/>
            <a:r>
              <a:rPr lang="en-US" altLang="ko-KR" sz="3600" dirty="0"/>
              <a:t>27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19E7F1-8FD4-40D5-9540-6A69D0FE1E4E}"/>
              </a:ext>
            </a:extLst>
          </p:cNvPr>
          <p:cNvSpPr txBox="1"/>
          <p:nvPr/>
        </p:nvSpPr>
        <p:spPr>
          <a:xfrm>
            <a:off x="7844565" y="4073569"/>
            <a:ext cx="220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30  29</a:t>
            </a:r>
            <a:r>
              <a:rPr lang="en-US" altLang="ko-KR" sz="2000" dirty="0"/>
              <a:t>  </a:t>
            </a:r>
            <a:r>
              <a:rPr lang="en-US" altLang="ko-KR" sz="3600" dirty="0"/>
              <a:t>28</a:t>
            </a:r>
            <a:endParaRPr lang="ko-KR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FFBA80-494D-4F5F-B816-5B764336194B}"/>
              </a:ext>
            </a:extLst>
          </p:cNvPr>
          <p:cNvSpPr txBox="1"/>
          <p:nvPr/>
        </p:nvSpPr>
        <p:spPr>
          <a:xfrm>
            <a:off x="7862359" y="2725905"/>
            <a:ext cx="75738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32</a:t>
            </a:r>
          </a:p>
          <a:p>
            <a:pPr algn="ctr"/>
            <a:endParaRPr lang="en-US" altLang="ko-KR" sz="900" dirty="0"/>
          </a:p>
          <a:p>
            <a:pPr algn="ctr"/>
            <a:r>
              <a:rPr lang="en-US" altLang="ko-KR" sz="3600" dirty="0"/>
              <a:t>31</a:t>
            </a:r>
          </a:p>
          <a:p>
            <a:pPr algn="ctr"/>
            <a:endParaRPr lang="en-US" altLang="ko-KR" sz="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7C54FE-7E26-42ED-ABF7-790E7E0A16C6}"/>
              </a:ext>
            </a:extLst>
          </p:cNvPr>
          <p:cNvSpPr txBox="1"/>
          <p:nvPr/>
        </p:nvSpPr>
        <p:spPr>
          <a:xfrm>
            <a:off x="8537652" y="2720237"/>
            <a:ext cx="148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3600" dirty="0"/>
              <a:t>33 34 </a:t>
            </a:r>
            <a:endParaRPr lang="ko-KR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F52220-BE31-4D8B-9F10-A477E67AD9B8}"/>
              </a:ext>
            </a:extLst>
          </p:cNvPr>
          <p:cNvSpPr txBox="1"/>
          <p:nvPr/>
        </p:nvSpPr>
        <p:spPr>
          <a:xfrm>
            <a:off x="9200841" y="3387633"/>
            <a:ext cx="87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3600" dirty="0"/>
              <a:t>35 </a:t>
            </a:r>
            <a:endParaRPr lang="ko-KR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1D9BC6-6007-4091-B0AD-F052392700A1}"/>
              </a:ext>
            </a:extLst>
          </p:cNvPr>
          <p:cNvSpPr txBox="1"/>
          <p:nvPr/>
        </p:nvSpPr>
        <p:spPr>
          <a:xfrm>
            <a:off x="8496252" y="3394416"/>
            <a:ext cx="87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3600" dirty="0"/>
              <a:t>36 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/>
      <p:bldP spid="36" grpId="0"/>
      <p:bldP spid="38" grpId="0"/>
      <p:bldP spid="10" grpId="0"/>
      <p:bldP spid="11" grpId="0"/>
      <p:bldP spid="43" grpId="0"/>
      <p:bldP spid="44" grpId="0"/>
      <p:bldP spid="45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 dirty="0">
                <a:solidFill>
                  <a:srgbClr val="FF0000"/>
                </a:solidFill>
              </a:rPr>
              <a:t>Before </a:t>
            </a:r>
            <a:r>
              <a:rPr lang="en-US" sz="3200" dirty="0" err="1">
                <a:solidFill>
                  <a:srgbClr val="FF0000"/>
                </a:solidFill>
              </a:rPr>
              <a:t>Optimazation</a:t>
            </a:r>
            <a:endParaRPr sz="3200" dirty="0">
              <a:solidFill>
                <a:srgbClr val="FF0000"/>
              </a:solidFill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7" name="Picture 1">
            <a:extLst>
              <a:ext uri="{FF2B5EF4-FFF2-40B4-BE49-F238E27FC236}">
                <a16:creationId xmlns:a16="http://schemas.microsoft.com/office/drawing/2014/main" id="{2C768D0E-BF66-4CCB-876F-9766453E0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08" y="1314808"/>
            <a:ext cx="6866771" cy="4502515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F1AB94D-80D1-434A-B8D4-2307303A6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737632"/>
              </p:ext>
            </p:extLst>
          </p:nvPr>
        </p:nvGraphicFramePr>
        <p:xfrm>
          <a:off x="7467600" y="1935829"/>
          <a:ext cx="4254291" cy="1065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097">
                  <a:extLst>
                    <a:ext uri="{9D8B030D-6E8A-4147-A177-3AD203B41FA5}">
                      <a16:colId xmlns:a16="http://schemas.microsoft.com/office/drawing/2014/main" val="3045253010"/>
                    </a:ext>
                  </a:extLst>
                </a:gridCol>
                <a:gridCol w="867905">
                  <a:extLst>
                    <a:ext uri="{9D8B030D-6E8A-4147-A177-3AD203B41FA5}">
                      <a16:colId xmlns:a16="http://schemas.microsoft.com/office/drawing/2014/main" val="4237203545"/>
                    </a:ext>
                  </a:extLst>
                </a:gridCol>
                <a:gridCol w="1968289">
                  <a:extLst>
                    <a:ext uri="{9D8B030D-6E8A-4147-A177-3AD203B41FA5}">
                      <a16:colId xmlns:a16="http://schemas.microsoft.com/office/drawing/2014/main" val="2566862330"/>
                    </a:ext>
                  </a:extLst>
                </a:gridCol>
              </a:tblGrid>
              <a:tr h="54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Functions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Performance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518460"/>
                  </a:ext>
                </a:extLst>
              </a:tr>
              <a:tr h="521220"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original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124 sec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개의 함수 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0421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218A5C4D-6D6F-4271-A235-D704A99846BA}"/>
                  </a:ext>
                </a:extLst>
              </p14:cNvPr>
              <p14:cNvContentPartPr/>
              <p14:nvPr/>
            </p14:nvContentPartPr>
            <p14:xfrm>
              <a:off x="1672913" y="4950644"/>
              <a:ext cx="417240" cy="1080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218A5C4D-6D6F-4271-A235-D704A99846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6913" y="4878644"/>
                <a:ext cx="488880" cy="1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39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altLang="ko-KR" sz="3200" dirty="0">
                <a:solidFill>
                  <a:srgbClr val="FF0000"/>
                </a:solidFill>
              </a:rPr>
              <a:t>Optimazation1</a:t>
            </a:r>
            <a:endParaRPr sz="3200" dirty="0">
              <a:solidFill>
                <a:srgbClr val="FF0000"/>
              </a:solidFill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40B7F5-3516-42EE-A2EF-C0627D43DB30}"/>
              </a:ext>
            </a:extLst>
          </p:cNvPr>
          <p:cNvSpPr txBox="1"/>
          <p:nvPr/>
        </p:nvSpPr>
        <p:spPr>
          <a:xfrm>
            <a:off x="1129681" y="2164333"/>
            <a:ext cx="3886201" cy="3174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kern="0" spc="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optimizing1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**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 {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temp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num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kern="0" spc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// </a:t>
            </a:r>
            <a:r>
              <a:rPr lang="en-US" altLang="ko-KR" kern="0" spc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get_right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index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 </a:t>
            </a:r>
            <a:r>
              <a:rPr lang="en-US" altLang="ko-KR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0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&lt;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++)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if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(!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])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   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temp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kern="0" spc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//</a:t>
            </a:r>
            <a:r>
              <a:rPr lang="en-US" altLang="ko-KR" kern="0" spc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get_down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index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 (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 </a:t>
            </a:r>
            <a:r>
              <a:rPr lang="en-US" altLang="ko-KR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 -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 </a:t>
            </a:r>
            <a:r>
              <a:rPr lang="en-US" altLang="ko-KR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0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&lt;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++)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if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(!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index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])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   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index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temp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6AF974-474D-4962-997B-DE0066C614C3}"/>
              </a:ext>
            </a:extLst>
          </p:cNvPr>
          <p:cNvSpPr txBox="1"/>
          <p:nvPr/>
        </p:nvSpPr>
        <p:spPr>
          <a:xfrm>
            <a:off x="5747763" y="2164333"/>
            <a:ext cx="3673136" cy="3434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kern="0" spc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//</a:t>
            </a:r>
            <a:r>
              <a:rPr lang="en-US" altLang="ko-KR" kern="0" spc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get_left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index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 (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 </a:t>
            </a:r>
            <a:r>
              <a:rPr lang="en-US" altLang="ko-KR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 -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&gt;= </a:t>
            </a:r>
            <a:r>
              <a:rPr lang="en-US" altLang="ko-KR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0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--)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if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(!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index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])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   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index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temp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kern="0" spc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//</a:t>
            </a:r>
            <a:r>
              <a:rPr lang="en-US" altLang="ko-KR" kern="0" spc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get_up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&gt;= </a:t>
            </a:r>
            <a:r>
              <a:rPr lang="en-US" altLang="ko-KR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0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--)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if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(!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])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   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temp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num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temp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if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temp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&gt;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*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 </a:t>
            </a:r>
            <a:r>
              <a:rPr lang="en-US" altLang="ko-KR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return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0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return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kern="0" spc="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optimizing1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);</a:t>
            </a:r>
            <a:r>
              <a:rPr lang="en-US" altLang="ko-KR" sz="1050" dirty="0">
                <a:latin typeface="함초롬바탕"/>
                <a:ea typeface="Consolas" panose="020B0609020204030204" pitchFamily="49" charset="0"/>
              </a:rPr>
              <a:t>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}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2BA5A-8E16-47C9-8F68-D3AA7A88AC31}"/>
              </a:ext>
            </a:extLst>
          </p:cNvPr>
          <p:cNvSpPr txBox="1"/>
          <p:nvPr/>
        </p:nvSpPr>
        <p:spPr>
          <a:xfrm>
            <a:off x="838199" y="1285525"/>
            <a:ext cx="583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* </a:t>
            </a:r>
            <a:r>
              <a:rPr lang="ko-KR" altLang="en-US" sz="2800" dirty="0"/>
              <a:t>함수 호출 횟수 줄이기 </a:t>
            </a:r>
            <a:r>
              <a:rPr lang="en-US" altLang="ko-KR" sz="2800" dirty="0"/>
              <a:t>(</a:t>
            </a:r>
            <a:r>
              <a:rPr lang="ko-KR" altLang="en-US" sz="2800" dirty="0"/>
              <a:t>재귀함수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655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altLang="ko-KR" sz="3200" dirty="0">
                <a:solidFill>
                  <a:srgbClr val="FF0000"/>
                </a:solidFill>
              </a:rPr>
              <a:t>Optimazation1</a:t>
            </a:r>
            <a:endParaRPr sz="3200" dirty="0">
              <a:solidFill>
                <a:srgbClr val="FF0000"/>
              </a:solidFill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3D96D79-6216-4564-BF14-FAFA7A40F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08" y="1404242"/>
            <a:ext cx="7153095" cy="4442074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AA69BAEE-4ECA-4FC7-846D-9A2C2195F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24862"/>
              </p:ext>
            </p:extLst>
          </p:nvPr>
        </p:nvGraphicFramePr>
        <p:xfrm>
          <a:off x="7467600" y="1935829"/>
          <a:ext cx="4254291" cy="1586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097">
                  <a:extLst>
                    <a:ext uri="{9D8B030D-6E8A-4147-A177-3AD203B41FA5}">
                      <a16:colId xmlns:a16="http://schemas.microsoft.com/office/drawing/2014/main" val="3045253010"/>
                    </a:ext>
                  </a:extLst>
                </a:gridCol>
                <a:gridCol w="867905">
                  <a:extLst>
                    <a:ext uri="{9D8B030D-6E8A-4147-A177-3AD203B41FA5}">
                      <a16:colId xmlns:a16="http://schemas.microsoft.com/office/drawing/2014/main" val="4237203545"/>
                    </a:ext>
                  </a:extLst>
                </a:gridCol>
                <a:gridCol w="1968289">
                  <a:extLst>
                    <a:ext uri="{9D8B030D-6E8A-4147-A177-3AD203B41FA5}">
                      <a16:colId xmlns:a16="http://schemas.microsoft.com/office/drawing/2014/main" val="2566862330"/>
                    </a:ext>
                  </a:extLst>
                </a:gridCol>
              </a:tblGrid>
              <a:tr h="54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Functions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Performance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518460"/>
                  </a:ext>
                </a:extLst>
              </a:tr>
              <a:tr h="521220"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original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124 sec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개의 함수 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042117"/>
                  </a:ext>
                </a:extLst>
              </a:tr>
              <a:tr h="521220"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optimizing1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169 sec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dirty="0"/>
                        <a:t>한 개의 함수 호출</a:t>
                      </a:r>
                      <a:endParaRPr lang="en-US" altLang="ko-KR" dirty="0"/>
                    </a:p>
                    <a:p>
                      <a:pPr lvl="1"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재귀함수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376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8304995-DEFF-4017-B279-5F71C751639D}"/>
                  </a:ext>
                </a:extLst>
              </p14:cNvPr>
              <p14:cNvContentPartPr/>
              <p14:nvPr/>
            </p14:nvContentPartPr>
            <p14:xfrm>
              <a:off x="1672880" y="4978050"/>
              <a:ext cx="417600" cy="126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8304995-DEFF-4017-B279-5F71C75163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7240" y="4906050"/>
                <a:ext cx="489240" cy="1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22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altLang="ko-KR" sz="3200" dirty="0">
                <a:solidFill>
                  <a:srgbClr val="FF0000"/>
                </a:solidFill>
              </a:rPr>
              <a:t>Optimazation2</a:t>
            </a:r>
            <a:endParaRPr sz="3200" dirty="0">
              <a:solidFill>
                <a:srgbClr val="FF0000"/>
              </a:solidFill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2BA5A-8E16-47C9-8F68-D3AA7A88AC31}"/>
              </a:ext>
            </a:extLst>
          </p:cNvPr>
          <p:cNvSpPr txBox="1"/>
          <p:nvPr/>
        </p:nvSpPr>
        <p:spPr>
          <a:xfrm>
            <a:off x="838199" y="1285525"/>
            <a:ext cx="583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* </a:t>
            </a:r>
            <a:r>
              <a:rPr lang="ko-KR" altLang="en-US" sz="2800" dirty="0"/>
              <a:t>단 한번의 함수 호출 </a:t>
            </a:r>
            <a:r>
              <a:rPr lang="en-US" altLang="ko-KR" sz="2800" dirty="0"/>
              <a:t>(</a:t>
            </a:r>
            <a:r>
              <a:rPr lang="ko-KR" altLang="en-US" sz="2800" dirty="0" err="1"/>
              <a:t>반복문</a:t>
            </a:r>
            <a:r>
              <a:rPr lang="ko-KR" altLang="en-US" sz="2800" dirty="0"/>
              <a:t> </a:t>
            </a:r>
            <a:r>
              <a:rPr lang="en-US" altLang="ko-KR" sz="2800" dirty="0"/>
              <a:t>X)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61AC1-02B8-4B71-9646-1806190A38CD}"/>
              </a:ext>
            </a:extLst>
          </p:cNvPr>
          <p:cNvSpPr txBox="1"/>
          <p:nvPr/>
        </p:nvSpPr>
        <p:spPr>
          <a:xfrm>
            <a:off x="946014" y="1901274"/>
            <a:ext cx="4948948" cy="74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200" kern="0" spc="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optimizing2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2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**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 {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sz="12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0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0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end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/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010D9D-74F4-4931-A889-CF479359A838}"/>
              </a:ext>
            </a:extLst>
          </p:cNvPr>
          <p:cNvSpPr txBox="1"/>
          <p:nvPr/>
        </p:nvSpPr>
        <p:spPr>
          <a:xfrm>
            <a:off x="946014" y="4003844"/>
            <a:ext cx="4657118" cy="2325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0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&lt;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end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++) {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--,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 !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--)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++,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 !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++,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--; !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--,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--; !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--)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 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}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FB1DCC19-4B77-4736-90BF-E4C67AF00F67}"/>
              </a:ext>
            </a:extLst>
          </p:cNvPr>
          <p:cNvGraphicFramePr>
            <a:graphicFrameLocks noGrp="1"/>
          </p:cNvGraphicFramePr>
          <p:nvPr/>
        </p:nvGraphicFramePr>
        <p:xfrm>
          <a:off x="7059576" y="1901274"/>
          <a:ext cx="4244124" cy="3957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354">
                  <a:extLst>
                    <a:ext uri="{9D8B030D-6E8A-4147-A177-3AD203B41FA5}">
                      <a16:colId xmlns:a16="http://schemas.microsoft.com/office/drawing/2014/main" val="3166444494"/>
                    </a:ext>
                  </a:extLst>
                </a:gridCol>
                <a:gridCol w="707354">
                  <a:extLst>
                    <a:ext uri="{9D8B030D-6E8A-4147-A177-3AD203B41FA5}">
                      <a16:colId xmlns:a16="http://schemas.microsoft.com/office/drawing/2014/main" val="1128894173"/>
                    </a:ext>
                  </a:extLst>
                </a:gridCol>
                <a:gridCol w="707354">
                  <a:extLst>
                    <a:ext uri="{9D8B030D-6E8A-4147-A177-3AD203B41FA5}">
                      <a16:colId xmlns:a16="http://schemas.microsoft.com/office/drawing/2014/main" val="1003234884"/>
                    </a:ext>
                  </a:extLst>
                </a:gridCol>
                <a:gridCol w="707354">
                  <a:extLst>
                    <a:ext uri="{9D8B030D-6E8A-4147-A177-3AD203B41FA5}">
                      <a16:colId xmlns:a16="http://schemas.microsoft.com/office/drawing/2014/main" val="2446294429"/>
                    </a:ext>
                  </a:extLst>
                </a:gridCol>
                <a:gridCol w="707354">
                  <a:extLst>
                    <a:ext uri="{9D8B030D-6E8A-4147-A177-3AD203B41FA5}">
                      <a16:colId xmlns:a16="http://schemas.microsoft.com/office/drawing/2014/main" val="4012757121"/>
                    </a:ext>
                  </a:extLst>
                </a:gridCol>
                <a:gridCol w="707354">
                  <a:extLst>
                    <a:ext uri="{9D8B030D-6E8A-4147-A177-3AD203B41FA5}">
                      <a16:colId xmlns:a16="http://schemas.microsoft.com/office/drawing/2014/main" val="4221068915"/>
                    </a:ext>
                  </a:extLst>
                </a:gridCol>
              </a:tblGrid>
              <a:tr h="659617">
                <a:tc>
                  <a:txBody>
                    <a:bodyPr/>
                    <a:lstStyle/>
                    <a:p>
                      <a:pPr algn="ctr" latinLnBrk="1"/>
                      <a:endParaRPr lang="en-US" altLang="ko-KR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312191"/>
                  </a:ext>
                </a:extLst>
              </a:tr>
              <a:tr h="65961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0399209"/>
                  </a:ext>
                </a:extLst>
              </a:tr>
              <a:tr h="65961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9137537"/>
                  </a:ext>
                </a:extLst>
              </a:tr>
              <a:tr h="65961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6645476"/>
                  </a:ext>
                </a:extLst>
              </a:tr>
              <a:tr h="65961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4672617"/>
                  </a:ext>
                </a:extLst>
              </a:tr>
              <a:tr h="65961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07050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A3F2E89-46F9-4AAA-8174-C3D5ED0FEB68}"/>
              </a:ext>
            </a:extLst>
          </p:cNvPr>
          <p:cNvSpPr txBox="1"/>
          <p:nvPr/>
        </p:nvSpPr>
        <p:spPr>
          <a:xfrm>
            <a:off x="7059576" y="1901274"/>
            <a:ext cx="422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 1    2    3   4   5    6</a:t>
            </a:r>
            <a:endParaRPr lang="ko-KR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9C9D0B-81DC-4525-9F48-688B3AC36918}"/>
              </a:ext>
            </a:extLst>
          </p:cNvPr>
          <p:cNvSpPr txBox="1"/>
          <p:nvPr/>
        </p:nvSpPr>
        <p:spPr>
          <a:xfrm>
            <a:off x="10619237" y="2547605"/>
            <a:ext cx="757381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7</a:t>
            </a:r>
          </a:p>
          <a:p>
            <a:pPr algn="ctr"/>
            <a:endParaRPr lang="en-US" altLang="ko-KR" sz="900" dirty="0"/>
          </a:p>
          <a:p>
            <a:pPr algn="ctr"/>
            <a:r>
              <a:rPr lang="en-US" altLang="ko-KR" sz="3600" dirty="0"/>
              <a:t>8</a:t>
            </a:r>
          </a:p>
          <a:p>
            <a:pPr algn="ctr"/>
            <a:endParaRPr lang="en-US" altLang="ko-KR" sz="600" dirty="0"/>
          </a:p>
          <a:p>
            <a:pPr algn="ctr"/>
            <a:r>
              <a:rPr lang="en-US" altLang="ko-KR" sz="3600" dirty="0"/>
              <a:t>9</a:t>
            </a: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3600" dirty="0"/>
              <a:t>10</a:t>
            </a:r>
          </a:p>
          <a:p>
            <a:pPr algn="ctr"/>
            <a:endParaRPr lang="en-US" altLang="ko-KR" sz="600" dirty="0"/>
          </a:p>
          <a:p>
            <a:pPr algn="ctr"/>
            <a:r>
              <a:rPr lang="en-US" altLang="ko-KR" sz="3600" dirty="0"/>
              <a:t>11</a:t>
            </a:r>
            <a:endParaRPr lang="ko-KR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BE8E00-F2BA-45CD-8FA0-973DDBAE0239}"/>
              </a:ext>
            </a:extLst>
          </p:cNvPr>
          <p:cNvSpPr txBox="1"/>
          <p:nvPr/>
        </p:nvSpPr>
        <p:spPr>
          <a:xfrm>
            <a:off x="7113536" y="5175058"/>
            <a:ext cx="3505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16 15  14 13  12  </a:t>
            </a:r>
            <a:endParaRPr lang="ko-KR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6D22CD-8F93-4D57-8E3F-A2F058E5B45B}"/>
              </a:ext>
            </a:extLst>
          </p:cNvPr>
          <p:cNvSpPr txBox="1"/>
          <p:nvPr/>
        </p:nvSpPr>
        <p:spPr>
          <a:xfrm>
            <a:off x="7040392" y="2577240"/>
            <a:ext cx="757381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20</a:t>
            </a:r>
          </a:p>
          <a:p>
            <a:pPr algn="ctr"/>
            <a:endParaRPr lang="en-US" altLang="ko-KR" sz="900" dirty="0"/>
          </a:p>
          <a:p>
            <a:pPr algn="ctr"/>
            <a:r>
              <a:rPr lang="en-US" altLang="ko-KR" sz="3600" dirty="0"/>
              <a:t>19</a:t>
            </a:r>
          </a:p>
          <a:p>
            <a:pPr algn="ctr"/>
            <a:endParaRPr lang="en-US" altLang="ko-KR" sz="600" dirty="0"/>
          </a:p>
          <a:p>
            <a:pPr algn="ctr"/>
            <a:r>
              <a:rPr lang="en-US" altLang="ko-KR" sz="3600" dirty="0"/>
              <a:t>18</a:t>
            </a: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3600" dirty="0"/>
              <a:t>17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8A68F0-8C59-482E-8AA0-779C1916F7EA}"/>
              </a:ext>
            </a:extLst>
          </p:cNvPr>
          <p:cNvSpPr txBox="1"/>
          <p:nvPr/>
        </p:nvSpPr>
        <p:spPr>
          <a:xfrm>
            <a:off x="7742918" y="2547605"/>
            <a:ext cx="2876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3600" dirty="0"/>
              <a:t>21 22  23</a:t>
            </a:r>
            <a:r>
              <a:rPr lang="en-US" altLang="ko-KR" sz="2400" dirty="0"/>
              <a:t>  </a:t>
            </a:r>
            <a:r>
              <a:rPr lang="en-US" altLang="ko-KR" sz="3600" dirty="0"/>
              <a:t>24 </a:t>
            </a:r>
            <a:endParaRPr lang="ko-KR" altLang="en-US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28FCE3-F95A-4078-B025-FAABB5EEA8D9}"/>
              </a:ext>
            </a:extLst>
          </p:cNvPr>
          <p:cNvSpPr txBox="1"/>
          <p:nvPr/>
        </p:nvSpPr>
        <p:spPr>
          <a:xfrm>
            <a:off x="9885675" y="3210711"/>
            <a:ext cx="757381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25</a:t>
            </a:r>
          </a:p>
          <a:p>
            <a:pPr algn="ctr"/>
            <a:endParaRPr lang="en-US" altLang="ko-KR" sz="900" dirty="0"/>
          </a:p>
          <a:p>
            <a:pPr algn="ctr"/>
            <a:r>
              <a:rPr lang="en-US" altLang="ko-KR" sz="3600" dirty="0"/>
              <a:t>26</a:t>
            </a:r>
          </a:p>
          <a:p>
            <a:pPr algn="ctr"/>
            <a:endParaRPr lang="en-US" altLang="ko-KR" sz="600" dirty="0"/>
          </a:p>
          <a:p>
            <a:pPr algn="ctr"/>
            <a:r>
              <a:rPr lang="en-US" altLang="ko-KR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99C95E-DC79-4FF0-86B4-17C6D5FD798E}"/>
              </a:ext>
            </a:extLst>
          </p:cNvPr>
          <p:cNvSpPr txBox="1"/>
          <p:nvPr/>
        </p:nvSpPr>
        <p:spPr>
          <a:xfrm>
            <a:off x="7765330" y="4568332"/>
            <a:ext cx="220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30  29</a:t>
            </a:r>
            <a:r>
              <a:rPr lang="en-US" altLang="ko-KR" sz="2000" dirty="0"/>
              <a:t>  </a:t>
            </a:r>
            <a:r>
              <a:rPr lang="en-US" altLang="ko-KR" sz="3600" dirty="0"/>
              <a:t>28</a:t>
            </a:r>
            <a:endParaRPr lang="ko-KR" altLang="en-US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2AB05E-24D4-4A4D-BC72-2A28A87B1300}"/>
              </a:ext>
            </a:extLst>
          </p:cNvPr>
          <p:cNvSpPr txBox="1"/>
          <p:nvPr/>
        </p:nvSpPr>
        <p:spPr>
          <a:xfrm>
            <a:off x="7783124" y="3220668"/>
            <a:ext cx="75738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32</a:t>
            </a:r>
          </a:p>
          <a:p>
            <a:pPr algn="ctr"/>
            <a:endParaRPr lang="en-US" altLang="ko-KR" sz="900" dirty="0"/>
          </a:p>
          <a:p>
            <a:pPr algn="ctr"/>
            <a:r>
              <a:rPr lang="en-US" altLang="ko-KR" sz="3600" dirty="0"/>
              <a:t>31</a:t>
            </a:r>
          </a:p>
          <a:p>
            <a:pPr algn="ctr"/>
            <a:endParaRPr lang="en-US" altLang="ko-KR" sz="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E3234-E3D7-42A7-B67E-7A321127A0F9}"/>
              </a:ext>
            </a:extLst>
          </p:cNvPr>
          <p:cNvSpPr txBox="1"/>
          <p:nvPr/>
        </p:nvSpPr>
        <p:spPr>
          <a:xfrm>
            <a:off x="8458417" y="3215000"/>
            <a:ext cx="148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3600" dirty="0"/>
              <a:t>33 34 </a:t>
            </a:r>
            <a:endParaRPr lang="ko-KR" altLang="en-US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48357D-D459-43BA-AF86-B23572C81CBD}"/>
              </a:ext>
            </a:extLst>
          </p:cNvPr>
          <p:cNvSpPr txBox="1"/>
          <p:nvPr/>
        </p:nvSpPr>
        <p:spPr>
          <a:xfrm>
            <a:off x="9121606" y="3882396"/>
            <a:ext cx="87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3600" dirty="0"/>
              <a:t>35 </a:t>
            </a:r>
            <a:endParaRPr lang="ko-KR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BE9F8F-B2B9-4C16-B444-09EDD93B7569}"/>
              </a:ext>
            </a:extLst>
          </p:cNvPr>
          <p:cNvSpPr txBox="1"/>
          <p:nvPr/>
        </p:nvSpPr>
        <p:spPr>
          <a:xfrm>
            <a:off x="8417017" y="3889179"/>
            <a:ext cx="87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3600" dirty="0"/>
              <a:t>36 </a:t>
            </a:r>
            <a:endParaRPr lang="ko-KR" altLang="en-US" sz="3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D190CF-A5D7-4BB3-AAD0-28AF1B54BDB5}"/>
              </a:ext>
            </a:extLst>
          </p:cNvPr>
          <p:cNvSpPr txBox="1"/>
          <p:nvPr/>
        </p:nvSpPr>
        <p:spPr>
          <a:xfrm>
            <a:off x="1248981" y="2420295"/>
            <a:ext cx="3902628" cy="1660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&lt;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++,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--;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&lt;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 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--,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--;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&gt;=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0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--)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}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60340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5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altLang="ko-KR" sz="3200" dirty="0">
                <a:solidFill>
                  <a:srgbClr val="FF0000"/>
                </a:solidFill>
              </a:rPr>
              <a:t>Optimazation2</a:t>
            </a:r>
            <a:endParaRPr sz="3200" dirty="0">
              <a:solidFill>
                <a:srgbClr val="FF0000"/>
              </a:solidFill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04EABCE-D6EE-4A78-A27D-C475EE24A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09" y="1375341"/>
            <a:ext cx="7506572" cy="4326988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C56E78A-FA6E-4700-9B74-E5B54A3BFA93}"/>
                  </a:ext>
                </a:extLst>
              </p14:cNvPr>
              <p14:cNvContentPartPr/>
              <p14:nvPr/>
            </p14:nvContentPartPr>
            <p14:xfrm>
              <a:off x="1643810" y="4872660"/>
              <a:ext cx="349560" cy="104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C56E78A-FA6E-4700-9B74-E5B54A3BFA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7810" y="4801020"/>
                <a:ext cx="421200" cy="1540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AA69BAEE-4ECA-4FC7-846D-9A2C2195F0E6}"/>
              </a:ext>
            </a:extLst>
          </p:cNvPr>
          <p:cNvGraphicFramePr>
            <a:graphicFrameLocks noGrp="1"/>
          </p:cNvGraphicFramePr>
          <p:nvPr/>
        </p:nvGraphicFramePr>
        <p:xfrm>
          <a:off x="7467600" y="1935829"/>
          <a:ext cx="4254291" cy="2107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097">
                  <a:extLst>
                    <a:ext uri="{9D8B030D-6E8A-4147-A177-3AD203B41FA5}">
                      <a16:colId xmlns:a16="http://schemas.microsoft.com/office/drawing/2014/main" val="3045253010"/>
                    </a:ext>
                  </a:extLst>
                </a:gridCol>
                <a:gridCol w="867905">
                  <a:extLst>
                    <a:ext uri="{9D8B030D-6E8A-4147-A177-3AD203B41FA5}">
                      <a16:colId xmlns:a16="http://schemas.microsoft.com/office/drawing/2014/main" val="4237203545"/>
                    </a:ext>
                  </a:extLst>
                </a:gridCol>
                <a:gridCol w="1968289">
                  <a:extLst>
                    <a:ext uri="{9D8B030D-6E8A-4147-A177-3AD203B41FA5}">
                      <a16:colId xmlns:a16="http://schemas.microsoft.com/office/drawing/2014/main" val="2566862330"/>
                    </a:ext>
                  </a:extLst>
                </a:gridCol>
              </a:tblGrid>
              <a:tr h="54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Functions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Performance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518460"/>
                  </a:ext>
                </a:extLst>
              </a:tr>
              <a:tr h="521220"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original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124 sec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개의 함수 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042117"/>
                  </a:ext>
                </a:extLst>
              </a:tr>
              <a:tr h="521220"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optimizing1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169 sec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dirty="0"/>
                        <a:t>재귀함수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37662"/>
                  </a:ext>
                </a:extLst>
              </a:tr>
              <a:tr h="521220"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optimizing2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83sec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dirty="0"/>
                        <a:t>한 개의 함수 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730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82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DB74E6-BE6B-48DE-8C0E-6DEB78F5AA65}"/>
              </a:ext>
            </a:extLst>
          </p:cNvPr>
          <p:cNvSpPr/>
          <p:nvPr/>
        </p:nvSpPr>
        <p:spPr>
          <a:xfrm>
            <a:off x="1439691" y="2821020"/>
            <a:ext cx="3346315" cy="2013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altLang="ko-KR" sz="3200" dirty="0">
                <a:solidFill>
                  <a:srgbClr val="FF0000"/>
                </a:solidFill>
              </a:rPr>
              <a:t>Optimazation3</a:t>
            </a:r>
            <a:endParaRPr sz="3200" dirty="0">
              <a:solidFill>
                <a:srgbClr val="FF0000"/>
              </a:solidFill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2BA5A-8E16-47C9-8F68-D3AA7A88AC31}"/>
              </a:ext>
            </a:extLst>
          </p:cNvPr>
          <p:cNvSpPr txBox="1"/>
          <p:nvPr/>
        </p:nvSpPr>
        <p:spPr>
          <a:xfrm>
            <a:off x="838199" y="1285525"/>
            <a:ext cx="583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* </a:t>
            </a:r>
            <a:r>
              <a:rPr lang="ko-KR" altLang="en-US" sz="2800" dirty="0"/>
              <a:t>단 한번의 함수 호출 </a:t>
            </a:r>
            <a:r>
              <a:rPr lang="en-US" altLang="ko-KR" sz="2800" dirty="0"/>
              <a:t>(</a:t>
            </a:r>
            <a:r>
              <a:rPr lang="ko-KR" altLang="en-US" sz="2800" dirty="0" err="1"/>
              <a:t>반복문</a:t>
            </a:r>
            <a:r>
              <a:rPr lang="ko-KR" altLang="en-US" sz="2800" dirty="0"/>
              <a:t> </a:t>
            </a:r>
            <a:r>
              <a:rPr lang="en-US" altLang="ko-KR" sz="2800" dirty="0"/>
              <a:t>X)</a:t>
            </a:r>
            <a:endParaRPr lang="ko-KR" altLang="en-US" sz="2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60963C-DD53-4887-B965-00007474F855}"/>
              </a:ext>
            </a:extLst>
          </p:cNvPr>
          <p:cNvSpPr/>
          <p:nvPr/>
        </p:nvSpPr>
        <p:spPr>
          <a:xfrm>
            <a:off x="6809363" y="2821020"/>
            <a:ext cx="3346315" cy="2013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5FC354F-0F11-4A71-A1E3-40230E09FFA4}"/>
              </a:ext>
            </a:extLst>
          </p:cNvPr>
          <p:cNvSpPr/>
          <p:nvPr/>
        </p:nvSpPr>
        <p:spPr>
          <a:xfrm>
            <a:off x="4902740" y="3560323"/>
            <a:ext cx="1770434" cy="36512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FB8018D-3AC8-486E-AF54-9C4704A30950}"/>
              </a:ext>
            </a:extLst>
          </p:cNvPr>
          <p:cNvSpPr/>
          <p:nvPr/>
        </p:nvSpPr>
        <p:spPr>
          <a:xfrm>
            <a:off x="2431915" y="5049256"/>
            <a:ext cx="1128408" cy="59511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342662E8-9EEE-4D06-9F2C-879976716571}"/>
              </a:ext>
            </a:extLst>
          </p:cNvPr>
          <p:cNvSpPr/>
          <p:nvPr/>
        </p:nvSpPr>
        <p:spPr>
          <a:xfrm>
            <a:off x="7915075" y="5049255"/>
            <a:ext cx="1128408" cy="59511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0D23F-DF79-4ED1-811A-0B6070A5F2B1}"/>
              </a:ext>
            </a:extLst>
          </p:cNvPr>
          <p:cNvSpPr txBox="1"/>
          <p:nvPr/>
        </p:nvSpPr>
        <p:spPr>
          <a:xfrm>
            <a:off x="4967594" y="4975017"/>
            <a:ext cx="170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병렬처리 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3F9C28-8322-4469-BC3B-E7A30E90B85E}"/>
              </a:ext>
            </a:extLst>
          </p:cNvPr>
          <p:cNvSpPr txBox="1"/>
          <p:nvPr/>
        </p:nvSpPr>
        <p:spPr>
          <a:xfrm>
            <a:off x="6809363" y="2821020"/>
            <a:ext cx="3258773" cy="20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 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)*(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4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*(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 + 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3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*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&gt;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--)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&lt;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&lt;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&gt;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--)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412ADC-BB31-452A-8E6C-4A977A40A69B}"/>
              </a:ext>
            </a:extLst>
          </p:cNvPr>
          <p:cNvSpPr txBox="1"/>
          <p:nvPr/>
        </p:nvSpPr>
        <p:spPr>
          <a:xfrm>
            <a:off x="9647413" y="2529341"/>
            <a:ext cx="841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</a:t>
            </a:r>
            <a:r>
              <a:rPr lang="ko-KR" altLang="en-US" sz="1600" dirty="0"/>
              <a:t> </a:t>
            </a:r>
            <a:r>
              <a:rPr lang="en-US" altLang="ko-KR" sz="1600" dirty="0"/>
              <a:t>= 1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ADB8D8-236F-44AD-9A18-401E1E86B58A}"/>
              </a:ext>
            </a:extLst>
          </p:cNvPr>
          <p:cNvSpPr txBox="1"/>
          <p:nvPr/>
        </p:nvSpPr>
        <p:spPr>
          <a:xfrm>
            <a:off x="4303677" y="2526807"/>
            <a:ext cx="841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</a:t>
            </a:r>
            <a:r>
              <a:rPr lang="ko-KR" altLang="en-US" sz="1600" dirty="0"/>
              <a:t> </a:t>
            </a:r>
            <a:r>
              <a:rPr lang="en-US" altLang="ko-KR" sz="1600" dirty="0"/>
              <a:t>= 0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5359C3-0520-4A7F-93E5-D70683B646C3}"/>
              </a:ext>
            </a:extLst>
          </p:cNvPr>
          <p:cNvSpPr txBox="1"/>
          <p:nvPr/>
        </p:nvSpPr>
        <p:spPr>
          <a:xfrm>
            <a:off x="838199" y="2102233"/>
            <a:ext cx="3886201" cy="3248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200" kern="0" spc="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optimizing3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2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**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 {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sz="12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end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/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,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</a:t>
            </a: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0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&lt;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end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++) {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sz="1200" kern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 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)*(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4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*(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) + 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3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*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&gt;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--)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&lt;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&lt;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line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</a:t>
            </a:r>
            <a:r>
              <a:rPr lang="en-US" altLang="ko-KR" sz="1200" kern="0" spc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for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=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2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&gt;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;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--)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           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a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i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-</a:t>
            </a:r>
            <a:r>
              <a:rPr lang="en-US" altLang="ko-KR" sz="1200" kern="0" spc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1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][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row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] = </a:t>
            </a:r>
            <a:r>
              <a:rPr lang="en-US" altLang="ko-KR" sz="1200" kern="0" spc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count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++;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    }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}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424092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6" grpId="0" animBg="1"/>
      <p:bldP spid="5" grpId="0" animBg="1"/>
      <p:bldP spid="7" grpId="0" animBg="1"/>
      <p:bldP spid="38" grpId="0" animBg="1"/>
      <p:bldP spid="8" grpId="0"/>
      <p:bldP spid="39" grpId="0"/>
      <p:bldP spid="40" grpId="0"/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2650</Words>
  <Application>Microsoft Office PowerPoint</Application>
  <PresentationFormat>와이드스크린</PresentationFormat>
  <Paragraphs>348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맑은 고딕</vt:lpstr>
      <vt:lpstr>함초롬바탕</vt:lpstr>
      <vt:lpstr>Arial</vt:lpstr>
      <vt:lpstr>Consolas</vt:lpstr>
      <vt:lpstr>Office 테마</vt:lpstr>
      <vt:lpstr>Assignment 5  : 성능분석</vt:lpstr>
      <vt:lpstr>Objectives</vt:lpstr>
      <vt:lpstr>Before Optimazation</vt:lpstr>
      <vt:lpstr>Before Optimazation</vt:lpstr>
      <vt:lpstr>Optimazation1</vt:lpstr>
      <vt:lpstr>Optimazation1</vt:lpstr>
      <vt:lpstr>Optimazation2</vt:lpstr>
      <vt:lpstr>Optimazation2</vt:lpstr>
      <vt:lpstr>Optimazation3</vt:lpstr>
      <vt:lpstr>Optimazation3</vt:lpstr>
      <vt:lpstr>Optimazation4</vt:lpstr>
      <vt:lpstr>Optimazation4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 File I/O  : FURTHER DETAILS</dc:title>
  <cp:lastModifiedBy>강정현</cp:lastModifiedBy>
  <cp:revision>39</cp:revision>
  <dcterms:modified xsi:type="dcterms:W3CDTF">2021-01-11T21:38:06Z</dcterms:modified>
</cp:coreProperties>
</file>