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ab22c77a9_1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aab22c77a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a375b429d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&gt;, &gt;&gt; 기호의 우측값은 파일이름이 올경우는 괜찮지만 FD 번호가 올경우는 </a:t>
            </a:r>
            <a:r>
              <a:rPr lang="en-US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기호를 붙여줘야 합니다. 그렇지 않으면 FD 숫자가 파일이름이 됩니다</a:t>
            </a:r>
            <a:endParaRPr/>
          </a:p>
        </p:txBody>
      </p:sp>
      <p:sp>
        <p:nvSpPr>
          <p:cNvPr id="308" name="Google Shape;308;gaa375b42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a375b429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aa375b42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ab22c75dc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aab22c75d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b373ec43d1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gb373ec43d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373ec43d1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b373ec43d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b373ec43d1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gb373ec43d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31b1cacae_4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1. “happy”가 적혀있는 파일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2. 프로세스A(testA.out)는 백그라운드(&amp;)에서 수행. happy 파일을 open 한후 sleep(5).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3. 프로세스B(testB.out)수행 happy 파일을 open 한후 “new”문자열 write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4. 프로세스B(testB.out)종료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5. 프로세스A(testA.out)는 sleep(5)에서 깨어난 후 현재 offset위치에 “year” write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6. 프로세스A(testA.out)종료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fork()를 통해 수행하게 되면 openfile descriptor를 공유하기 때문에 offset을 같이 쓸것처럼 보이지만, 자식프로세스는 offset을 수정할 때 새로운 offset을 사용하기 때문에 offset이 공유되지 않습니다. 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b31b1cacae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3206d748f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b3206d748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3206d748f_2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b3206d748f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7981950" y="63563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8610600" y="6356351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58480"/>
            <a:ext cx="9144000" cy="299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b="1">
                <a:latin typeface="Arial"/>
                <a:ea typeface="Arial"/>
                <a:cs typeface="Arial"/>
                <a:sym typeface="Arial"/>
              </a:rPr>
              <a:t>Chapter 5</a:t>
            </a:r>
            <a:br>
              <a:rPr lang="en-US" sz="5400" b="1">
                <a:latin typeface="Arial"/>
                <a:ea typeface="Arial"/>
                <a:cs typeface="Arial"/>
                <a:sym typeface="Arial"/>
              </a:rPr>
            </a:br>
            <a:br>
              <a:rPr lang="en-US" sz="5400" b="1">
                <a:latin typeface="Arial"/>
                <a:ea typeface="Arial"/>
                <a:cs typeface="Arial"/>
                <a:sym typeface="Arial"/>
              </a:rPr>
            </a:br>
            <a:r>
              <a:rPr lang="en-US" sz="5400">
                <a:latin typeface="Arial"/>
                <a:ea typeface="Arial"/>
                <a:cs typeface="Arial"/>
                <a:sym typeface="Arial"/>
              </a:rPr>
              <a:t>File I/O </a:t>
            </a:r>
            <a:br>
              <a:rPr lang="en-US" sz="5400">
                <a:latin typeface="Arial"/>
                <a:ea typeface="Arial"/>
                <a:cs typeface="Arial"/>
                <a:sym typeface="Arial"/>
              </a:rPr>
            </a:br>
            <a:r>
              <a:rPr lang="en-US" sz="5400">
                <a:latin typeface="Arial"/>
                <a:ea typeface="Arial"/>
                <a:cs typeface="Arial"/>
                <a:sym typeface="Arial"/>
              </a:rPr>
              <a:t>: FURTHER DETAILS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4381499"/>
            <a:ext cx="9144000" cy="178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05 January, 2021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waterfog9580@gmail.com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rilac1@naver.com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5.3 Open File Status Flags</a:t>
            </a:r>
            <a:endParaRPr/>
          </a:p>
        </p:txBody>
      </p:sp>
      <p:sp>
        <p:nvSpPr>
          <p:cNvPr id="251" name="Google Shape;251;p22"/>
          <p:cNvSpPr txBox="1">
            <a:spLocks noGrp="1"/>
          </p:cNvSpPr>
          <p:nvPr>
            <p:ph type="body" idx="1"/>
          </p:nvPr>
        </p:nvSpPr>
        <p:spPr>
          <a:xfrm>
            <a:off x="838200" y="1147318"/>
            <a:ext cx="10515600" cy="481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fcntl</a:t>
            </a: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fcntl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()을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통한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open file flags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수정은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다음과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같은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경우에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유용합니다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파일이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현재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프로그램에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의해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open()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되지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않아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flag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제어권이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없을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경우</a:t>
            </a:r>
            <a:endParaRPr dirty="0"/>
          </a:p>
          <a:p>
            <a:pPr marL="914400" lvl="1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 file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descriptor가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pipe나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socket에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의해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획득된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경우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22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53" name="Google Shape;253;p22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>
            <a:spLocks noGrp="1"/>
          </p:cNvSpPr>
          <p:nvPr>
            <p:ph type="title"/>
          </p:nvPr>
        </p:nvSpPr>
        <p:spPr>
          <a:xfrm>
            <a:off x="838200" y="261975"/>
            <a:ext cx="108072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5.4 Relationship Between File Descriptors and Open Files</a:t>
            </a:r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 Relationship Between File Descriptors and Open Files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23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61" name="Google Shape;261;p23"/>
          <p:cNvSpPr txBox="1"/>
          <p:nvPr/>
        </p:nvSpPr>
        <p:spPr>
          <a:xfrm>
            <a:off x="1339525" y="2596975"/>
            <a:ext cx="1990500" cy="443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File descriptor table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23"/>
          <p:cNvSpPr txBox="1"/>
          <p:nvPr/>
        </p:nvSpPr>
        <p:spPr>
          <a:xfrm>
            <a:off x="5253450" y="2596975"/>
            <a:ext cx="1824300" cy="443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Open file table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8893575" y="2596975"/>
            <a:ext cx="1707300" cy="443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I-node table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23"/>
          <p:cNvSpPr txBox="1"/>
          <p:nvPr/>
        </p:nvSpPr>
        <p:spPr>
          <a:xfrm>
            <a:off x="1339525" y="3201550"/>
            <a:ext cx="1990500" cy="33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File descriptor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23"/>
          <p:cNvSpPr txBox="1"/>
          <p:nvPr/>
        </p:nvSpPr>
        <p:spPr>
          <a:xfrm>
            <a:off x="5253450" y="3201550"/>
            <a:ext cx="1824300" cy="33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open file descriptor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23"/>
          <p:cNvSpPr txBox="1"/>
          <p:nvPr/>
        </p:nvSpPr>
        <p:spPr>
          <a:xfrm>
            <a:off x="8893575" y="3201550"/>
            <a:ext cx="1707300" cy="33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I-node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7" name="Google Shape;267;p23"/>
          <p:cNvCxnSpPr>
            <a:stCxn id="264" idx="3"/>
            <a:endCxn id="265" idx="1"/>
          </p:cNvCxnSpPr>
          <p:nvPr/>
        </p:nvCxnSpPr>
        <p:spPr>
          <a:xfrm>
            <a:off x="3330025" y="3371350"/>
            <a:ext cx="192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23"/>
          <p:cNvCxnSpPr>
            <a:stCxn id="265" idx="3"/>
            <a:endCxn id="266" idx="1"/>
          </p:cNvCxnSpPr>
          <p:nvPr/>
        </p:nvCxnSpPr>
        <p:spPr>
          <a:xfrm>
            <a:off x="7077750" y="3371350"/>
            <a:ext cx="181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" name="Google Shape;269;p23"/>
          <p:cNvSpPr txBox="1"/>
          <p:nvPr/>
        </p:nvSpPr>
        <p:spPr>
          <a:xfrm>
            <a:off x="4950900" y="3787250"/>
            <a:ext cx="2734200" cy="17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Current file offset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Satus flag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File access mode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Setting relating to signal driven I/O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I-node pointer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23"/>
          <p:cNvSpPr txBox="1"/>
          <p:nvPr/>
        </p:nvSpPr>
        <p:spPr>
          <a:xfrm>
            <a:off x="8532525" y="3787250"/>
            <a:ext cx="2734200" cy="17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File type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file locks pointer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properties of the file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title"/>
          </p:nvPr>
        </p:nvSpPr>
        <p:spPr>
          <a:xfrm>
            <a:off x="838200" y="261975"/>
            <a:ext cx="108072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5.4 Relationship Between File Descriptors and Open Files</a:t>
            </a:r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 Relationship Between File Descriptors and Open Files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24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78" name="Google Shape;278;p24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79" name="Google Shape;2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140" y="2222500"/>
            <a:ext cx="1722985" cy="17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225" y="4315370"/>
            <a:ext cx="1641452" cy="1749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3652" y="2003519"/>
            <a:ext cx="2785141" cy="435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2375" y="1851125"/>
            <a:ext cx="3015850" cy="4431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24"/>
          <p:cNvGrpSpPr/>
          <p:nvPr/>
        </p:nvGrpSpPr>
        <p:grpSpPr>
          <a:xfrm>
            <a:off x="514700" y="2122500"/>
            <a:ext cx="2260075" cy="1228675"/>
            <a:chOff x="514700" y="2122500"/>
            <a:chExt cx="2260075" cy="1228675"/>
          </a:xfrm>
        </p:grpSpPr>
        <p:sp>
          <p:nvSpPr>
            <p:cNvPr id="284" name="Google Shape;284;p24"/>
            <p:cNvSpPr txBox="1"/>
            <p:nvPr/>
          </p:nvSpPr>
          <p:spPr>
            <a:xfrm>
              <a:off x="514700" y="2122500"/>
              <a:ext cx="2071500" cy="3651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Malgun Gothic"/>
                  <a:ea typeface="Malgun Gothic"/>
                  <a:cs typeface="Malgun Gothic"/>
                  <a:sym typeface="Malgun Gothic"/>
                </a:rPr>
                <a:t>Case 1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5" name="Google Shape;285;p24"/>
            <p:cNvSpPr txBox="1"/>
            <p:nvPr/>
          </p:nvSpPr>
          <p:spPr>
            <a:xfrm>
              <a:off x="539175" y="2527375"/>
              <a:ext cx="2235600" cy="82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Malgun Gothic"/>
                  <a:ea typeface="Malgun Gothic"/>
                  <a:cs typeface="Malgun Gothic"/>
                  <a:sym typeface="Malgun Gothic"/>
                </a:rPr>
                <a:t>한 프로세스 내에서 서로 다른 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fd</a:t>
              </a:r>
              <a:r>
                <a:rPr lang="en-US" sz="1000">
                  <a:latin typeface="Malgun Gothic"/>
                  <a:ea typeface="Malgun Gothic"/>
                  <a:cs typeface="Malgun Gothic"/>
                  <a:sym typeface="Malgun Gothic"/>
                </a:rPr>
                <a:t>가 같은 open fd를 가리키는 경우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Malgun Gothic"/>
                  <a:ea typeface="Malgun Gothic"/>
                  <a:cs typeface="Malgun Gothic"/>
                  <a:sym typeface="Malgun Gothic"/>
                </a:rPr>
                <a:t>dup(), dup2(), fcntl() ...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86" name="Google Shape;286;p24"/>
          <p:cNvGrpSpPr/>
          <p:nvPr/>
        </p:nvGrpSpPr>
        <p:grpSpPr>
          <a:xfrm>
            <a:off x="514700" y="3617350"/>
            <a:ext cx="2241100" cy="1252175"/>
            <a:chOff x="514700" y="3617350"/>
            <a:chExt cx="2241100" cy="1252175"/>
          </a:xfrm>
        </p:grpSpPr>
        <p:sp>
          <p:nvSpPr>
            <p:cNvPr id="287" name="Google Shape;287;p24"/>
            <p:cNvSpPr txBox="1"/>
            <p:nvPr/>
          </p:nvSpPr>
          <p:spPr>
            <a:xfrm>
              <a:off x="514700" y="3617350"/>
              <a:ext cx="2071500" cy="3651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Malgun Gothic"/>
                  <a:ea typeface="Malgun Gothic"/>
                  <a:cs typeface="Malgun Gothic"/>
                  <a:sym typeface="Malgun Gothic"/>
                </a:rPr>
                <a:t>Case 2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8" name="Google Shape;288;p24"/>
            <p:cNvSpPr txBox="1"/>
            <p:nvPr/>
          </p:nvSpPr>
          <p:spPr>
            <a:xfrm>
              <a:off x="520200" y="4045725"/>
              <a:ext cx="2235600" cy="82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Malgun Gothic"/>
                  <a:ea typeface="Malgun Gothic"/>
                  <a:cs typeface="Malgun Gothic"/>
                  <a:sym typeface="Malgun Gothic"/>
                </a:rPr>
                <a:t>서로 다른 프로세스의 fd가 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Malgun Gothic"/>
                  <a:ea typeface="Malgun Gothic"/>
                  <a:cs typeface="Malgun Gothic"/>
                  <a:sym typeface="Malgun Gothic"/>
                </a:rPr>
                <a:t>같은 open fd를 가리키는 경우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Malgun Gothic"/>
                  <a:ea typeface="Malgun Gothic"/>
                  <a:cs typeface="Malgun Gothic"/>
                  <a:sym typeface="Malgun Gothic"/>
                </a:rPr>
                <a:t>fork(), unix domain socket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89" name="Google Shape;289;p24"/>
          <p:cNvGrpSpPr/>
          <p:nvPr/>
        </p:nvGrpSpPr>
        <p:grpSpPr>
          <a:xfrm>
            <a:off x="501150" y="5036000"/>
            <a:ext cx="2254650" cy="1320275"/>
            <a:chOff x="501150" y="5036000"/>
            <a:chExt cx="2254650" cy="1320275"/>
          </a:xfrm>
        </p:grpSpPr>
        <p:sp>
          <p:nvSpPr>
            <p:cNvPr id="290" name="Google Shape;290;p24"/>
            <p:cNvSpPr txBox="1"/>
            <p:nvPr/>
          </p:nvSpPr>
          <p:spPr>
            <a:xfrm>
              <a:off x="501150" y="5036000"/>
              <a:ext cx="2071500" cy="3651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Malgun Gothic"/>
                  <a:ea typeface="Malgun Gothic"/>
                  <a:cs typeface="Malgun Gothic"/>
                  <a:sym typeface="Malgun Gothic"/>
                </a:rPr>
                <a:t>Case 3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1" name="Google Shape;291;p24"/>
            <p:cNvSpPr txBox="1"/>
            <p:nvPr/>
          </p:nvSpPr>
          <p:spPr>
            <a:xfrm>
              <a:off x="520200" y="5464375"/>
              <a:ext cx="2235600" cy="89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서로 다른 open fd가 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같은 I-node를 가리키는 경우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같은 파일에 대해 각 프로세스가 open()을 수행 했을 경우 발생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2" name="Google Shape;292;p24"/>
          <p:cNvSpPr/>
          <p:nvPr/>
        </p:nvSpPr>
        <p:spPr>
          <a:xfrm rot="844630">
            <a:off x="4382853" y="3128669"/>
            <a:ext cx="1018795" cy="15876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4"/>
          <p:cNvSpPr/>
          <p:nvPr/>
        </p:nvSpPr>
        <p:spPr>
          <a:xfrm rot="-975612">
            <a:off x="4367000" y="3554639"/>
            <a:ext cx="1027500" cy="15828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4"/>
          <p:cNvSpPr/>
          <p:nvPr/>
        </p:nvSpPr>
        <p:spPr>
          <a:xfrm rot="-975612">
            <a:off x="7736150" y="3147964"/>
            <a:ext cx="1027500" cy="15828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4"/>
          <p:cNvSpPr/>
          <p:nvPr/>
        </p:nvSpPr>
        <p:spPr>
          <a:xfrm rot="3118881">
            <a:off x="4084726" y="3865591"/>
            <a:ext cx="1699902" cy="15523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 rot="-1403002">
            <a:off x="4373173" y="5024668"/>
            <a:ext cx="1148202" cy="14972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 rot="2461104">
            <a:off x="7552646" y="5075105"/>
            <a:ext cx="1332010" cy="1551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/>
          <p:nvPr/>
        </p:nvSpPr>
        <p:spPr>
          <a:xfrm rot="686541">
            <a:off x="4395576" y="5488902"/>
            <a:ext cx="1069150" cy="14979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/>
          <p:nvPr/>
        </p:nvSpPr>
        <p:spPr>
          <a:xfrm rot="-332365">
            <a:off x="4412720" y="2792331"/>
            <a:ext cx="1069093" cy="1497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/>
          <p:nvPr/>
        </p:nvSpPr>
        <p:spPr>
          <a:xfrm rot="3078966">
            <a:off x="7500428" y="3284153"/>
            <a:ext cx="1559942" cy="14969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 rot="-3180336">
            <a:off x="7385819" y="4857135"/>
            <a:ext cx="1739464" cy="14988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"/>
          <p:cNvSpPr txBox="1"/>
          <p:nvPr/>
        </p:nvSpPr>
        <p:spPr>
          <a:xfrm>
            <a:off x="3288813" y="1973438"/>
            <a:ext cx="1450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Process A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algun Gothic"/>
                <a:ea typeface="Malgun Gothic"/>
                <a:cs typeface="Malgun Gothic"/>
                <a:sym typeface="Malgun Gothic"/>
              </a:rPr>
              <a:t>File descriptor Table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3288813" y="4030838"/>
            <a:ext cx="1450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Process B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algun Gothic"/>
                <a:ea typeface="Malgun Gothic"/>
                <a:cs typeface="Malgun Gothic"/>
                <a:sym typeface="Malgun Gothic"/>
              </a:rPr>
              <a:t>File descriptor Table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6092988" y="1596113"/>
            <a:ext cx="1450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Open file table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algun Gothic"/>
                <a:ea typeface="Malgun Gothic"/>
                <a:cs typeface="Malgun Gothic"/>
                <a:sym typeface="Malgun Gothic"/>
              </a:rPr>
              <a:t>(system wide)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9547038" y="1516013"/>
            <a:ext cx="1450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I-node table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algun Gothic"/>
                <a:ea typeface="Malgun Gothic"/>
                <a:cs typeface="Malgun Gothic"/>
                <a:sym typeface="Malgun Gothic"/>
              </a:rPr>
              <a:t>(system wide)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5.5 Duplicating File Descriptors</a:t>
            </a:r>
            <a:endParaRPr sz="3200">
              <a:solidFill>
                <a:srgbClr val="FF0000"/>
              </a:solidFill>
            </a:endParaRPr>
          </a:p>
        </p:txBody>
      </p:sp>
      <p:cxnSp>
        <p:nvCxnSpPr>
          <p:cNvPr id="311" name="Google Shape;311;p25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12" name="Google Shape;312;p25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13" name="Google Shape;313;p25"/>
          <p:cNvSpPr txBox="1"/>
          <p:nvPr/>
        </p:nvSpPr>
        <p:spPr>
          <a:xfrm>
            <a:off x="1006550" y="2970225"/>
            <a:ext cx="1620300" cy="365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file descriptor 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25"/>
          <p:cNvSpPr txBox="1"/>
          <p:nvPr/>
        </p:nvSpPr>
        <p:spPr>
          <a:xfrm>
            <a:off x="1008225" y="2404175"/>
            <a:ext cx="1620300" cy="3651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file descriptor 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25"/>
          <p:cNvSpPr txBox="1"/>
          <p:nvPr/>
        </p:nvSpPr>
        <p:spPr>
          <a:xfrm>
            <a:off x="3119675" y="2404175"/>
            <a:ext cx="1256100" cy="3651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stdout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25"/>
          <p:cNvSpPr txBox="1"/>
          <p:nvPr/>
        </p:nvSpPr>
        <p:spPr>
          <a:xfrm>
            <a:off x="3119675" y="2970225"/>
            <a:ext cx="1256100" cy="3651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stderr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25"/>
          <p:cNvSpPr/>
          <p:nvPr/>
        </p:nvSpPr>
        <p:spPr>
          <a:xfrm>
            <a:off x="4659350" y="2485150"/>
            <a:ext cx="2577000" cy="829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8" name="Google Shape;318;p25"/>
          <p:cNvCxnSpPr>
            <a:stCxn id="314" idx="3"/>
            <a:endCxn id="315" idx="1"/>
          </p:cNvCxnSpPr>
          <p:nvPr/>
        </p:nvCxnSpPr>
        <p:spPr>
          <a:xfrm>
            <a:off x="2628525" y="2586725"/>
            <a:ext cx="49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" name="Google Shape;319;p25"/>
          <p:cNvCxnSpPr>
            <a:stCxn id="313" idx="3"/>
            <a:endCxn id="316" idx="1"/>
          </p:cNvCxnSpPr>
          <p:nvPr/>
        </p:nvCxnSpPr>
        <p:spPr>
          <a:xfrm>
            <a:off x="2626850" y="3152775"/>
            <a:ext cx="49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0" name="Google Shape;320;p25"/>
          <p:cNvSpPr txBox="1"/>
          <p:nvPr/>
        </p:nvSpPr>
        <p:spPr>
          <a:xfrm>
            <a:off x="7756325" y="2868700"/>
            <a:ext cx="1620300" cy="365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file descriptor 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25"/>
          <p:cNvSpPr txBox="1"/>
          <p:nvPr/>
        </p:nvSpPr>
        <p:spPr>
          <a:xfrm>
            <a:off x="7758000" y="2302650"/>
            <a:ext cx="1620300" cy="3651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file descriptor 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25"/>
          <p:cNvSpPr txBox="1"/>
          <p:nvPr/>
        </p:nvSpPr>
        <p:spPr>
          <a:xfrm>
            <a:off x="9960950" y="2302650"/>
            <a:ext cx="1256100" cy="3651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stdout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25"/>
          <p:cNvSpPr txBox="1"/>
          <p:nvPr/>
        </p:nvSpPr>
        <p:spPr>
          <a:xfrm>
            <a:off x="9960950" y="2868700"/>
            <a:ext cx="1256100" cy="3651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stderr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4" name="Google Shape;324;p25"/>
          <p:cNvCxnSpPr>
            <a:stCxn id="321" idx="3"/>
            <a:endCxn id="322" idx="1"/>
          </p:cNvCxnSpPr>
          <p:nvPr/>
        </p:nvCxnSpPr>
        <p:spPr>
          <a:xfrm>
            <a:off x="9378300" y="2485200"/>
            <a:ext cx="58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25"/>
          <p:cNvCxnSpPr>
            <a:stCxn id="320" idx="3"/>
            <a:endCxn id="323" idx="1"/>
          </p:cNvCxnSpPr>
          <p:nvPr/>
        </p:nvCxnSpPr>
        <p:spPr>
          <a:xfrm>
            <a:off x="9376625" y="3051250"/>
            <a:ext cx="58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25"/>
          <p:cNvSpPr txBox="1"/>
          <p:nvPr/>
        </p:nvSpPr>
        <p:spPr>
          <a:xfrm>
            <a:off x="7756325" y="3706900"/>
            <a:ext cx="1620300" cy="365100"/>
          </a:xfrm>
          <a:prstGeom prst="rect">
            <a:avLst/>
          </a:prstGeom>
          <a:solidFill>
            <a:srgbClr val="F1C23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file descriptor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7" name="Google Shape;327;p25"/>
          <p:cNvCxnSpPr>
            <a:stCxn id="326" idx="3"/>
            <a:endCxn id="322" idx="1"/>
          </p:cNvCxnSpPr>
          <p:nvPr/>
        </p:nvCxnSpPr>
        <p:spPr>
          <a:xfrm rot="10800000" flipH="1">
            <a:off x="9376625" y="2485150"/>
            <a:ext cx="584400" cy="140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25"/>
          <p:cNvSpPr txBox="1"/>
          <p:nvPr/>
        </p:nvSpPr>
        <p:spPr>
          <a:xfrm>
            <a:off x="4847750" y="2777225"/>
            <a:ext cx="1895400" cy="2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Redirect: </a:t>
            </a:r>
            <a:r>
              <a:rPr lang="en-US" sz="1600" b="1" i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2&gt;&amp;1</a:t>
            </a:r>
            <a:endParaRPr sz="1900" b="1" i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9" name="Google Shape;329;p25"/>
          <p:cNvCxnSpPr>
            <a:stCxn id="320" idx="2"/>
            <a:endCxn id="326" idx="0"/>
          </p:cNvCxnSpPr>
          <p:nvPr/>
        </p:nvCxnSpPr>
        <p:spPr>
          <a:xfrm>
            <a:off x="8566475" y="3233800"/>
            <a:ext cx="0" cy="4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330" name="Google Shape;330;p25"/>
          <p:cNvSpPr txBox="1"/>
          <p:nvPr/>
        </p:nvSpPr>
        <p:spPr>
          <a:xfrm>
            <a:off x="7772400" y="3362350"/>
            <a:ext cx="9717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duplicate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25"/>
          <p:cNvSpPr txBox="1">
            <a:spLocks noGrp="1"/>
          </p:cNvSpPr>
          <p:nvPr>
            <p:ph type="body" idx="1"/>
          </p:nvPr>
        </p:nvSpPr>
        <p:spPr>
          <a:xfrm>
            <a:off x="838200" y="1205694"/>
            <a:ext cx="105156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Implementation of redirection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25"/>
          <p:cNvGrpSpPr/>
          <p:nvPr/>
        </p:nvGrpSpPr>
        <p:grpSpPr>
          <a:xfrm>
            <a:off x="1008273" y="3836250"/>
            <a:ext cx="3293447" cy="2466900"/>
            <a:chOff x="1008225" y="3889450"/>
            <a:chExt cx="2019900" cy="2466900"/>
          </a:xfrm>
        </p:grpSpPr>
        <p:sp>
          <p:nvSpPr>
            <p:cNvPr id="333" name="Google Shape;333;p25"/>
            <p:cNvSpPr txBox="1"/>
            <p:nvPr/>
          </p:nvSpPr>
          <p:spPr>
            <a:xfrm>
              <a:off x="1008225" y="3889450"/>
              <a:ext cx="2019900" cy="2466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</a:rPr>
                <a:t>...</a:t>
              </a:r>
              <a:endParaRPr sz="12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</a:rPr>
                <a:t>dup2(fd, STDIN_FILENO)</a:t>
              </a:r>
              <a:endParaRPr sz="12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</a:rPr>
                <a:t>close(fd)</a:t>
              </a:r>
              <a:endParaRPr sz="12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</a:rPr>
                <a:t>...</a:t>
              </a:r>
              <a:endParaRPr sz="12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</a:rPr>
                <a:t>dup2(fd, STDOUT_FILENO)</a:t>
              </a:r>
              <a:endParaRPr sz="12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</a:rPr>
                <a:t>close</a:t>
              </a:r>
              <a:endParaRPr sz="12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50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</a:rPr>
                <a:t>...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4" name="Google Shape;334;p25"/>
            <p:cNvSpPr txBox="1"/>
            <p:nvPr/>
          </p:nvSpPr>
          <p:spPr>
            <a:xfrm>
              <a:off x="1121500" y="3980125"/>
              <a:ext cx="1793400" cy="281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Malgun Gothic"/>
                  <a:ea typeface="Malgun Gothic"/>
                  <a:cs typeface="Malgun Gothic"/>
                  <a:sym typeface="Malgun Gothic"/>
                </a:rPr>
                <a:t>void redirect(...)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5.5 Duplicating File Descriptors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340" name="Google Shape;340;p26"/>
          <p:cNvSpPr txBox="1">
            <a:spLocks noGrp="1"/>
          </p:cNvSpPr>
          <p:nvPr>
            <p:ph type="body" idx="1"/>
          </p:nvPr>
        </p:nvSpPr>
        <p:spPr>
          <a:xfrm>
            <a:off x="838200" y="3171441"/>
            <a:ext cx="10515600" cy="20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 dup2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(int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 oldfd,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newfd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 - newfd에 oldfd 복사 (만약 newfd가 open되어 있다면 close 후 수행)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 - oldfd가 valid하지 않을 경우 EBADF에러가 발생하며, newfd는 close되지 않습니다.</a:t>
            </a:r>
            <a:endParaRPr sz="1900"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1" name="Google Shape;341;p26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42" name="Google Shape;342;p26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43" name="Google Shape;343;p26"/>
          <p:cNvSpPr txBox="1">
            <a:spLocks noGrp="1"/>
          </p:cNvSpPr>
          <p:nvPr>
            <p:ph type="body" idx="1"/>
          </p:nvPr>
        </p:nvSpPr>
        <p:spPr>
          <a:xfrm>
            <a:off x="838200" y="1205722"/>
            <a:ext cx="10515600" cy="13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 dup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(int</a:t>
            </a: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oldfd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인자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oldfd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)가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가리키는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open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fd를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가리키는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새로운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fd를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반환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새로운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fd는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사용되지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않은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디스크립터중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가장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작은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값.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5.5 Duplicating File Descriptors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349" name="Google Shape;349;p27"/>
          <p:cNvSpPr txBox="1">
            <a:spLocks noGrp="1"/>
          </p:cNvSpPr>
          <p:nvPr>
            <p:ph type="body" idx="1"/>
          </p:nvPr>
        </p:nvSpPr>
        <p:spPr>
          <a:xfrm>
            <a:off x="838200" y="690120"/>
            <a:ext cx="105156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 fcntl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oldfd, F_DUPFD, startfd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27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1" name="Google Shape;351;p27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52" name="Google Shape;352;p27"/>
          <p:cNvSpPr txBox="1"/>
          <p:nvPr/>
        </p:nvSpPr>
        <p:spPr>
          <a:xfrm>
            <a:off x="838200" y="1774625"/>
            <a:ext cx="107643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 i="1">
                <a:solidFill>
                  <a:schemeClr val="dk1"/>
                </a:solidFill>
              </a:rPr>
              <a:t>- dup2()</a:t>
            </a:r>
            <a:r>
              <a:rPr lang="en-US" sz="1900">
                <a:solidFill>
                  <a:schemeClr val="dk1"/>
                </a:solidFill>
              </a:rPr>
              <a:t>와 같이 복사할 fd를 지정해서 사용할 수 있습니다.</a:t>
            </a:r>
            <a:endParaRPr sz="19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- 사용자가 지정한 값(</a:t>
            </a:r>
            <a:r>
              <a:rPr lang="en-US" sz="1900" i="1">
                <a:solidFill>
                  <a:schemeClr val="dk1"/>
                </a:solidFill>
              </a:rPr>
              <a:t>startfd)</a:t>
            </a:r>
            <a:r>
              <a:rPr lang="en-US" sz="1900">
                <a:solidFill>
                  <a:schemeClr val="dk1"/>
                </a:solidFill>
              </a:rPr>
              <a:t>보다 크거나 같은 값중 사용되지 않은 가장 작은 값으로 복사하여 파일 </a:t>
            </a:r>
            <a:endParaRPr sz="19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   디스크립터의 범위를 지정할수 있다는 장점이 있습니다.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7"/>
          <p:cNvSpPr txBox="1">
            <a:spLocks noGrp="1"/>
          </p:cNvSpPr>
          <p:nvPr>
            <p:ph type="body" idx="1"/>
          </p:nvPr>
        </p:nvSpPr>
        <p:spPr>
          <a:xfrm>
            <a:off x="854013" y="3186281"/>
            <a:ext cx="105156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 dup3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(int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 oldfd,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 newfd,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 flags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7"/>
          <p:cNvSpPr txBox="1"/>
          <p:nvPr/>
        </p:nvSpPr>
        <p:spPr>
          <a:xfrm>
            <a:off x="838200" y="3786025"/>
            <a:ext cx="10764300" cy="8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- </a:t>
            </a:r>
            <a:r>
              <a:rPr lang="en-US" sz="1900" i="1">
                <a:solidFill>
                  <a:schemeClr val="dk1"/>
                </a:solidFill>
              </a:rPr>
              <a:t>dup2() </a:t>
            </a:r>
            <a:r>
              <a:rPr lang="en-US" sz="1900">
                <a:solidFill>
                  <a:schemeClr val="dk1"/>
                </a:solidFill>
              </a:rPr>
              <a:t>함수와 같은 역할을 합니다. </a:t>
            </a:r>
            <a:endParaRPr sz="19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- 3번째 인자를 통해 O_CLOEXEC플래그(section 4.3.1)를 부여할 수 있습니다.</a:t>
            </a:r>
            <a:endParaRPr sz="19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5.6 File I/O at a Specified Offset: pread() and pwrite()</a:t>
            </a:r>
            <a:endParaRPr/>
          </a:p>
        </p:txBody>
      </p:sp>
      <p:sp>
        <p:nvSpPr>
          <p:cNvPr id="360" name="Google Shape;360;p28"/>
          <p:cNvSpPr txBox="1">
            <a:spLocks noGrp="1"/>
          </p:cNvSpPr>
          <p:nvPr>
            <p:ph type="body" idx="1"/>
          </p:nvPr>
        </p:nvSpPr>
        <p:spPr>
          <a:xfrm>
            <a:off x="838200" y="1147318"/>
            <a:ext cx="10515600" cy="481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pread</a:t>
            </a: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() / </a:t>
            </a:r>
            <a:r>
              <a:rPr lang="en-US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pwrite</a:t>
            </a: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endParaRPr dirty="0"/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여러</a:t>
            </a:r>
            <a:r>
              <a:rPr lang="en-US" sz="2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프로세스에서</a:t>
            </a:r>
            <a:r>
              <a:rPr lang="en-US" sz="2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동일한</a:t>
            </a:r>
            <a:r>
              <a:rPr lang="en-US" sz="2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fd를</a:t>
            </a:r>
            <a:r>
              <a:rPr lang="en-US" sz="2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참조할</a:t>
            </a:r>
            <a:r>
              <a:rPr lang="en-US" sz="2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때 race </a:t>
            </a:r>
            <a:r>
              <a:rPr lang="en-US" sz="20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condition을</a:t>
            </a:r>
            <a:r>
              <a:rPr lang="en-US" sz="2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피하는데</a:t>
            </a:r>
            <a:r>
              <a:rPr lang="en-US" sz="2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유용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합니다</a:t>
            </a:r>
            <a:r>
              <a:rPr lang="en-US" sz="2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p28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62" name="Google Shape;362;p28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63" name="Google Shape;363;p28"/>
          <p:cNvSpPr txBox="1"/>
          <p:nvPr/>
        </p:nvSpPr>
        <p:spPr>
          <a:xfrm>
            <a:off x="3643857" y="1086933"/>
            <a:ext cx="7315202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read(), write()와 달리 지정한 offset에서 시작하고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파일의 offset이 바뀌지 않는다.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2374" y="2217000"/>
            <a:ext cx="6918726" cy="190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8"/>
          <p:cNvSpPr txBox="1"/>
          <p:nvPr/>
        </p:nvSpPr>
        <p:spPr>
          <a:xfrm>
            <a:off x="2056264" y="5125287"/>
            <a:ext cx="4039736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ko-KR" alt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원자성을 가질 수 있습니다</a:t>
            </a:r>
            <a:r>
              <a:rPr lang="en-US" altLang="ko-KR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lang="ko-KR" alt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5.7 Scatter-Gather I/O: readv() and writev()</a:t>
            </a:r>
            <a:endParaRPr/>
          </a:p>
        </p:txBody>
      </p:sp>
      <p:sp>
        <p:nvSpPr>
          <p:cNvPr id="371" name="Google Shape;371;p29"/>
          <p:cNvSpPr txBox="1">
            <a:spLocks noGrp="1"/>
          </p:cNvSpPr>
          <p:nvPr>
            <p:ph type="body" idx="1"/>
          </p:nvPr>
        </p:nvSpPr>
        <p:spPr>
          <a:xfrm>
            <a:off x="838200" y="1147318"/>
            <a:ext cx="10515600" cy="48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readv() / writev() </a:t>
            </a:r>
            <a:endParaRPr/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ead() / write() 함수를 여러 번 호출할 필요가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없습니다.</a:t>
            </a:r>
            <a:endParaRPr/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29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73" name="Google Shape;373;p29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74" name="Google Shape;374;p29"/>
          <p:cNvSpPr txBox="1"/>
          <p:nvPr/>
        </p:nvSpPr>
        <p:spPr>
          <a:xfrm>
            <a:off x="3628867" y="1100599"/>
            <a:ext cx="73152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iovec 구조체를 이용하여 다수의 버퍼의 데이터를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한꺼번에 입출력 할 수 있</a:t>
            </a:r>
            <a:r>
              <a:rPr lang="en-US" sz="2400">
                <a:solidFill>
                  <a:schemeClr val="dk1"/>
                </a:solidFill>
              </a:rPr>
              <a:t>습니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다.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5641" y="2195151"/>
            <a:ext cx="9020716" cy="2535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5.7 Scatter-Gather I/O: readv() and writev()</a:t>
            </a:r>
            <a:endParaRPr/>
          </a:p>
        </p:txBody>
      </p:sp>
      <p:sp>
        <p:nvSpPr>
          <p:cNvPr id="381" name="Google Shape;381;p30"/>
          <p:cNvSpPr txBox="1">
            <a:spLocks noGrp="1"/>
          </p:cNvSpPr>
          <p:nvPr>
            <p:ph type="body" idx="1"/>
          </p:nvPr>
        </p:nvSpPr>
        <p:spPr>
          <a:xfrm>
            <a:off x="854013" y="1147318"/>
            <a:ext cx="10515600" cy="48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read()   vs   readv()  </a:t>
            </a:r>
            <a:endParaRPr/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30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83" name="Google Shape;383;p30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grpSp>
        <p:nvGrpSpPr>
          <p:cNvPr id="384" name="Google Shape;384;p30"/>
          <p:cNvGrpSpPr/>
          <p:nvPr/>
        </p:nvGrpSpPr>
        <p:grpSpPr>
          <a:xfrm>
            <a:off x="1149563" y="1737651"/>
            <a:ext cx="3690949" cy="1994550"/>
            <a:chOff x="1360759" y="2137469"/>
            <a:chExt cx="4286319" cy="2148605"/>
          </a:xfrm>
        </p:grpSpPr>
        <p:sp>
          <p:nvSpPr>
            <p:cNvPr id="385" name="Google Shape;385;p30"/>
            <p:cNvSpPr txBox="1"/>
            <p:nvPr/>
          </p:nvSpPr>
          <p:spPr>
            <a:xfrm>
              <a:off x="1530179" y="2354074"/>
              <a:ext cx="4116900" cy="19320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</a:rPr>
                <a:t>     </a:t>
              </a:r>
              <a:endParaRPr sz="12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</a:rPr>
                <a:t>gettimeofday(&amp;stime, NULL);</a:t>
              </a:r>
              <a:endParaRPr sz="12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</a:rPr>
                <a:t>        while (temp = read(fd, tempbuf, 10)) {</a:t>
              </a:r>
              <a:endParaRPr sz="12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</a:rPr>
                <a:t>            strLen += temp;</a:t>
              </a:r>
              <a:endParaRPr sz="12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</a:rPr>
                <a:t>        }</a:t>
              </a:r>
              <a:endParaRPr sz="12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</a:rPr>
                <a:t>gettimeofday(&amp;etime, NULL);</a:t>
              </a:r>
              <a:endParaRPr sz="12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386" name="Google Shape;386;p30"/>
            <p:cNvSpPr txBox="1"/>
            <p:nvPr/>
          </p:nvSpPr>
          <p:spPr>
            <a:xfrm>
              <a:off x="1360759" y="2137469"/>
              <a:ext cx="1037700" cy="3651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Malgun Gothic"/>
                  <a:ea typeface="Malgun Gothic"/>
                  <a:cs typeface="Malgun Gothic"/>
                  <a:sym typeface="Malgun Gothic"/>
                </a:rPr>
                <a:t>readv()</a:t>
              </a:r>
              <a:endParaRPr sz="12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7" name="Google Shape;387;p30"/>
          <p:cNvGrpSpPr/>
          <p:nvPr/>
        </p:nvGrpSpPr>
        <p:grpSpPr>
          <a:xfrm>
            <a:off x="1149581" y="3960800"/>
            <a:ext cx="2806441" cy="2544300"/>
            <a:chOff x="517379" y="3075325"/>
            <a:chExt cx="3954961" cy="2544300"/>
          </a:xfrm>
        </p:grpSpPr>
        <p:sp>
          <p:nvSpPr>
            <p:cNvPr id="388" name="Google Shape;388;p30"/>
            <p:cNvSpPr txBox="1"/>
            <p:nvPr/>
          </p:nvSpPr>
          <p:spPr>
            <a:xfrm>
              <a:off x="823741" y="3288025"/>
              <a:ext cx="3648600" cy="23316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120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1200">
                  <a:solidFill>
                    <a:schemeClr val="dk1"/>
                  </a:solidFill>
                </a:rPr>
                <a:t>gettimeofday(&amp;stime, NULL);</a:t>
              </a:r>
              <a:endParaRPr sz="120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1200">
                  <a:solidFill>
                    <a:schemeClr val="dk1"/>
                  </a:solidFill>
                </a:rPr>
                <a:t>for (int=0; i&lt;LEN; i++) {</a:t>
              </a:r>
              <a:endParaRPr sz="120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1200">
                  <a:solidFill>
                    <a:schemeClr val="dk1"/>
                  </a:solidFill>
                </a:rPr>
                <a:t>    iov[i].iov_base = tempbuf;</a:t>
              </a:r>
              <a:endParaRPr sz="120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1200">
                  <a:solidFill>
                    <a:schemeClr val="dk1"/>
                  </a:solidFill>
                </a:rPr>
                <a:t>    iov[i].iov_len = 10;</a:t>
              </a:r>
              <a:endParaRPr sz="120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1200">
                  <a:solidFill>
                    <a:schemeClr val="dk1"/>
                  </a:solidFill>
                </a:rPr>
                <a:t>}</a:t>
              </a:r>
              <a:endParaRPr sz="120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1200">
                  <a:solidFill>
                    <a:schemeClr val="dk1"/>
                  </a:solidFill>
                </a:rPr>
                <a:t>strLen = readv(fd, iov, LEN);</a:t>
              </a:r>
              <a:endParaRPr sz="120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1200">
                  <a:solidFill>
                    <a:schemeClr val="dk1"/>
                  </a:solidFill>
                </a:rPr>
                <a:t>gettimeofday(&amp;etime, NULL);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30"/>
            <p:cNvSpPr txBox="1"/>
            <p:nvPr/>
          </p:nvSpPr>
          <p:spPr>
            <a:xfrm>
              <a:off x="517379" y="3075325"/>
              <a:ext cx="1264800" cy="3651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Malgun Gothic"/>
                  <a:ea typeface="Malgun Gothic"/>
                  <a:cs typeface="Malgun Gothic"/>
                  <a:sym typeface="Malgun Gothic"/>
                </a:rPr>
                <a:t>writev()</a:t>
              </a:r>
              <a:endParaRPr sz="12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0" name="Google Shape;390;p30"/>
          <p:cNvSpPr txBox="1"/>
          <p:nvPr/>
        </p:nvSpPr>
        <p:spPr>
          <a:xfrm>
            <a:off x="5415121" y="2634000"/>
            <a:ext cx="5922865" cy="224871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391" name="Google Shape;3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999" y="2889726"/>
            <a:ext cx="5411297" cy="150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5.8 Truncationg a File: truncate() and ftruncate()</a:t>
            </a:r>
            <a:endParaRPr/>
          </a:p>
        </p:txBody>
      </p:sp>
      <p:sp>
        <p:nvSpPr>
          <p:cNvPr id="405" name="Google Shape;405;p32"/>
          <p:cNvSpPr txBox="1">
            <a:spLocks noGrp="1"/>
          </p:cNvSpPr>
          <p:nvPr>
            <p:ph type="body" idx="1"/>
          </p:nvPr>
        </p:nvSpPr>
        <p:spPr>
          <a:xfrm>
            <a:off x="838200" y="1147318"/>
            <a:ext cx="10515600" cy="481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 b="1" i="1" dirty="0">
                <a:latin typeface="Times New Roman"/>
                <a:ea typeface="Times New Roman"/>
                <a:cs typeface="Times New Roman"/>
                <a:sym typeface="Times New Roman"/>
              </a:rPr>
              <a:t>truncate() / </a:t>
            </a:r>
            <a:r>
              <a:rPr lang="en-US" sz="2590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ftruncate</a:t>
            </a:r>
            <a:r>
              <a:rPr lang="en-US" sz="2590" b="1" i="1" dirty="0"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endParaRPr dirty="0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None/>
            </a:pPr>
            <a:endParaRPr sz="2220"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None/>
            </a:pPr>
            <a:endParaRPr sz="2220"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None/>
            </a:pPr>
            <a:endParaRPr sz="2220"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None/>
            </a:pPr>
            <a:endParaRPr sz="2220"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None/>
            </a:pPr>
            <a:endParaRPr sz="2220"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None/>
            </a:pPr>
            <a:endParaRPr sz="2220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ftruncate의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경우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fd로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파일을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정의하며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offset을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변경하지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않음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✔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 truncate()의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경우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pathname으로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파일을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정의하고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220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ftruncate의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경우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fd로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파일을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정의하며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offset을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변경하지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않음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✔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open()과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같은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방법을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사용하지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않고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파일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크기를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변경할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수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있기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때문에</a:t>
            </a:r>
            <a:endParaRPr sz="2220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유용하다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" name="Google Shape;406;p32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07" name="Google Shape;407;p32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08" name="Google Shape;408;p32"/>
          <p:cNvSpPr txBox="1"/>
          <p:nvPr/>
        </p:nvSpPr>
        <p:spPr>
          <a:xfrm>
            <a:off x="4274694" y="1030082"/>
            <a:ext cx="43309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크기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설정</a:t>
            </a:r>
            <a:endParaRPr dirty="0"/>
          </a:p>
        </p:txBody>
      </p:sp>
      <p:pic>
        <p:nvPicPr>
          <p:cNvPr id="409" name="Google Shape;40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2636" y="1788490"/>
            <a:ext cx="9386728" cy="2049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Chapter Objectives</a:t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147318"/>
            <a:ext cx="10515600" cy="481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 What is the Atomicity and Race condition?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228600" lvl="0" indent="-196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</a:pPr>
            <a:endParaRPr sz="5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 Some functions about File I/O further details</a:t>
            </a:r>
            <a:endParaRPr dirty="0"/>
          </a:p>
          <a:p>
            <a:pPr marL="22860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</a:pPr>
            <a:endParaRPr sz="500" dirty="0">
              <a:latin typeface="Arimo"/>
              <a:ea typeface="Arimo"/>
              <a:cs typeface="Arimo"/>
              <a:sym typeface="Arim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 How to d</a:t>
            </a:r>
            <a:r>
              <a:rPr lang="en-US" dirty="0">
                <a:latin typeface="Arimo"/>
                <a:ea typeface="Arimo"/>
                <a:cs typeface="Arimo"/>
                <a:sym typeface="Arimo"/>
              </a:rPr>
              <a:t>uplicate File Descriptors</a:t>
            </a:r>
            <a:endParaRPr i="1" dirty="0"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endParaRPr sz="5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dirty="0"/>
              <a:t> Properties related to I/O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5.9 Nonblocking I/O</a:t>
            </a:r>
            <a:endParaRPr/>
          </a:p>
        </p:txBody>
      </p:sp>
      <p:sp>
        <p:nvSpPr>
          <p:cNvPr id="415" name="Google Shape;415;p33"/>
          <p:cNvSpPr txBox="1">
            <a:spLocks noGrp="1"/>
          </p:cNvSpPr>
          <p:nvPr>
            <p:ph type="body" idx="1"/>
          </p:nvPr>
        </p:nvSpPr>
        <p:spPr>
          <a:xfrm>
            <a:off x="754050" y="1153753"/>
            <a:ext cx="10515600" cy="48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 Nonblocking I/O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33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grpSp>
        <p:nvGrpSpPr>
          <p:cNvPr id="417" name="Google Shape;417;p33"/>
          <p:cNvGrpSpPr/>
          <p:nvPr/>
        </p:nvGrpSpPr>
        <p:grpSpPr>
          <a:xfrm>
            <a:off x="1035750" y="1751050"/>
            <a:ext cx="7938027" cy="4241225"/>
            <a:chOff x="517371" y="3227725"/>
            <a:chExt cx="11186623" cy="4241225"/>
          </a:xfrm>
        </p:grpSpPr>
        <p:sp>
          <p:nvSpPr>
            <p:cNvPr id="418" name="Google Shape;418;p33"/>
            <p:cNvSpPr txBox="1"/>
            <p:nvPr/>
          </p:nvSpPr>
          <p:spPr>
            <a:xfrm>
              <a:off x="797494" y="3464850"/>
              <a:ext cx="10906500" cy="4004100"/>
            </a:xfrm>
            <a:prstGeom prst="rect">
              <a:avLst/>
            </a:prstGeom>
            <a:solidFill>
              <a:srgbClr val="FCE5C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120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419" name="Google Shape;419;p33"/>
            <p:cNvSpPr txBox="1"/>
            <p:nvPr/>
          </p:nvSpPr>
          <p:spPr>
            <a:xfrm>
              <a:off x="517371" y="3227725"/>
              <a:ext cx="1965000" cy="522300"/>
            </a:xfrm>
            <a:prstGeom prst="rect">
              <a:avLst/>
            </a:prstGeom>
            <a:solidFill>
              <a:srgbClr val="FCE5C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>
                  <a:latin typeface="Malgun Gothic"/>
                  <a:ea typeface="Malgun Gothic"/>
                  <a:cs typeface="Malgun Gothic"/>
                  <a:sym typeface="Malgun Gothic"/>
                </a:rPr>
                <a:t>Blocking Model</a:t>
              </a:r>
              <a:endParaRPr sz="15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0" name="Google Shape;420;p33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21" name="Google Shape;421;p33"/>
          <p:cNvSpPr txBox="1"/>
          <p:nvPr/>
        </p:nvSpPr>
        <p:spPr>
          <a:xfrm>
            <a:off x="6991125" y="2804575"/>
            <a:ext cx="3558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3C7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5700">
              <a:solidFill>
                <a:srgbClr val="3C7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p33"/>
          <p:cNvSpPr txBox="1"/>
          <p:nvPr/>
        </p:nvSpPr>
        <p:spPr>
          <a:xfrm>
            <a:off x="7252925" y="3122125"/>
            <a:ext cx="1467600" cy="5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wait for data</a:t>
            </a:r>
            <a:endParaRPr sz="1800"/>
          </a:p>
        </p:txBody>
      </p:sp>
      <p:sp>
        <p:nvSpPr>
          <p:cNvPr id="423" name="Google Shape;423;p33"/>
          <p:cNvSpPr txBox="1"/>
          <p:nvPr/>
        </p:nvSpPr>
        <p:spPr>
          <a:xfrm>
            <a:off x="6991125" y="4176175"/>
            <a:ext cx="3558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3C7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5700">
              <a:solidFill>
                <a:srgbClr val="3C7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p33"/>
          <p:cNvSpPr txBox="1"/>
          <p:nvPr/>
        </p:nvSpPr>
        <p:spPr>
          <a:xfrm>
            <a:off x="7252925" y="4417525"/>
            <a:ext cx="1885800" cy="5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copy data from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kernel to user</a:t>
            </a:r>
            <a:endParaRPr sz="1800"/>
          </a:p>
        </p:txBody>
      </p:sp>
      <p:pic>
        <p:nvPicPr>
          <p:cNvPr id="425" name="Google Shape;4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975" y="2437200"/>
            <a:ext cx="1966575" cy="31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3113" y="2445650"/>
            <a:ext cx="1966575" cy="3089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7" name="Google Shape;427;p33"/>
          <p:cNvCxnSpPr/>
          <p:nvPr/>
        </p:nvCxnSpPr>
        <p:spPr>
          <a:xfrm>
            <a:off x="3492738" y="3126075"/>
            <a:ext cx="1655700" cy="9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28" name="Google Shape;428;p33"/>
          <p:cNvSpPr txBox="1"/>
          <p:nvPr/>
        </p:nvSpPr>
        <p:spPr>
          <a:xfrm>
            <a:off x="3802475" y="2783650"/>
            <a:ext cx="11760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system call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9" name="Google Shape;429;p33"/>
          <p:cNvCxnSpPr/>
          <p:nvPr/>
        </p:nvCxnSpPr>
        <p:spPr>
          <a:xfrm flipH="1">
            <a:off x="3451500" y="5164675"/>
            <a:ext cx="16746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30" name="Google Shape;430;p33"/>
          <p:cNvSpPr txBox="1"/>
          <p:nvPr/>
        </p:nvSpPr>
        <p:spPr>
          <a:xfrm>
            <a:off x="3953275" y="4867775"/>
            <a:ext cx="11760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return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33"/>
          <p:cNvSpPr txBox="1"/>
          <p:nvPr/>
        </p:nvSpPr>
        <p:spPr>
          <a:xfrm>
            <a:off x="1680223" y="3152831"/>
            <a:ext cx="1516500" cy="18729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sz="29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latin typeface="Malgun Gothic"/>
                <a:ea typeface="Malgun Gothic"/>
                <a:cs typeface="Malgun Gothic"/>
                <a:sym typeface="Malgun Gothic"/>
              </a:rPr>
              <a:t>Blocks</a:t>
            </a:r>
            <a:endParaRPr sz="29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" grpId="0"/>
      <p:bldP spid="430" grpId="0"/>
      <p:bldP spid="4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5.9 Nonblocking I/O</a:t>
            </a:r>
            <a:endParaRPr/>
          </a:p>
        </p:txBody>
      </p:sp>
      <p:sp>
        <p:nvSpPr>
          <p:cNvPr id="437" name="Google Shape;437;p34"/>
          <p:cNvSpPr txBox="1">
            <a:spLocks noGrp="1"/>
          </p:cNvSpPr>
          <p:nvPr>
            <p:ph type="body" idx="1"/>
          </p:nvPr>
        </p:nvSpPr>
        <p:spPr>
          <a:xfrm>
            <a:off x="754050" y="1153753"/>
            <a:ext cx="10515600" cy="48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 Nonblocking I/O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34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grpSp>
        <p:nvGrpSpPr>
          <p:cNvPr id="439" name="Google Shape;439;p34"/>
          <p:cNvGrpSpPr/>
          <p:nvPr/>
        </p:nvGrpSpPr>
        <p:grpSpPr>
          <a:xfrm>
            <a:off x="1035750" y="1751050"/>
            <a:ext cx="7948243" cy="4241225"/>
            <a:chOff x="517371" y="3227725"/>
            <a:chExt cx="11201020" cy="4241225"/>
          </a:xfrm>
        </p:grpSpPr>
        <p:sp>
          <p:nvSpPr>
            <p:cNvPr id="440" name="Google Shape;440;p34"/>
            <p:cNvSpPr txBox="1"/>
            <p:nvPr/>
          </p:nvSpPr>
          <p:spPr>
            <a:xfrm>
              <a:off x="797490" y="3464850"/>
              <a:ext cx="10920900" cy="40041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120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441" name="Google Shape;441;p34"/>
            <p:cNvSpPr txBox="1"/>
            <p:nvPr/>
          </p:nvSpPr>
          <p:spPr>
            <a:xfrm>
              <a:off x="517371" y="3227725"/>
              <a:ext cx="2068200" cy="5223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>
                  <a:latin typeface="Malgun Gothic"/>
                  <a:ea typeface="Malgun Gothic"/>
                  <a:cs typeface="Malgun Gothic"/>
                  <a:sym typeface="Malgun Gothic"/>
                </a:rPr>
                <a:t>Non-Blocking Block</a:t>
              </a:r>
              <a:endParaRPr sz="15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42" name="Google Shape;442;p34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43" name="Google Shape;443;p34"/>
          <p:cNvSpPr txBox="1"/>
          <p:nvPr/>
        </p:nvSpPr>
        <p:spPr>
          <a:xfrm>
            <a:off x="6838725" y="2804575"/>
            <a:ext cx="3558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3C7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5700">
              <a:solidFill>
                <a:srgbClr val="3C7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34"/>
          <p:cNvSpPr txBox="1"/>
          <p:nvPr/>
        </p:nvSpPr>
        <p:spPr>
          <a:xfrm>
            <a:off x="7176725" y="3122125"/>
            <a:ext cx="1467600" cy="5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wait for data</a:t>
            </a:r>
            <a:endParaRPr sz="1800"/>
          </a:p>
        </p:txBody>
      </p:sp>
      <p:sp>
        <p:nvSpPr>
          <p:cNvPr id="445" name="Google Shape;445;p34"/>
          <p:cNvSpPr txBox="1"/>
          <p:nvPr/>
        </p:nvSpPr>
        <p:spPr>
          <a:xfrm>
            <a:off x="6838725" y="4176175"/>
            <a:ext cx="3558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3C7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5700">
              <a:solidFill>
                <a:srgbClr val="3C7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34"/>
          <p:cNvSpPr txBox="1"/>
          <p:nvPr/>
        </p:nvSpPr>
        <p:spPr>
          <a:xfrm>
            <a:off x="7176725" y="4341325"/>
            <a:ext cx="1885800" cy="5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copy data from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kernel to user</a:t>
            </a:r>
            <a:endParaRPr sz="1800"/>
          </a:p>
        </p:txBody>
      </p:sp>
      <p:pic>
        <p:nvPicPr>
          <p:cNvPr id="447" name="Google Shape;4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713" y="2445650"/>
            <a:ext cx="1966575" cy="3089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8" name="Google Shape;448;p34"/>
          <p:cNvCxnSpPr/>
          <p:nvPr/>
        </p:nvCxnSpPr>
        <p:spPr>
          <a:xfrm>
            <a:off x="3340338" y="2973675"/>
            <a:ext cx="1655700" cy="9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49" name="Google Shape;449;p34"/>
          <p:cNvSpPr txBox="1"/>
          <p:nvPr/>
        </p:nvSpPr>
        <p:spPr>
          <a:xfrm>
            <a:off x="3650075" y="2707450"/>
            <a:ext cx="11760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system call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0" name="Google Shape;450;p34"/>
          <p:cNvCxnSpPr/>
          <p:nvPr/>
        </p:nvCxnSpPr>
        <p:spPr>
          <a:xfrm rot="10800000">
            <a:off x="3451450" y="5174000"/>
            <a:ext cx="1562700" cy="18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1" name="Google Shape;451;p34"/>
          <p:cNvSpPr txBox="1"/>
          <p:nvPr/>
        </p:nvSpPr>
        <p:spPr>
          <a:xfrm>
            <a:off x="3877075" y="4867775"/>
            <a:ext cx="11760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return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2" name="Google Shape;45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6425" y="2470808"/>
            <a:ext cx="1966550" cy="3098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p34"/>
          <p:cNvCxnSpPr/>
          <p:nvPr/>
        </p:nvCxnSpPr>
        <p:spPr>
          <a:xfrm flipH="1">
            <a:off x="3375300" y="3183475"/>
            <a:ext cx="16746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4"/>
          <p:cNvSpPr txBox="1"/>
          <p:nvPr/>
        </p:nvSpPr>
        <p:spPr>
          <a:xfrm>
            <a:off x="3572275" y="2962775"/>
            <a:ext cx="14676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Malgun Gothic"/>
                <a:ea typeface="Malgun Gothic"/>
                <a:cs typeface="Malgun Gothic"/>
                <a:sym typeface="Malgun Gothic"/>
              </a:rPr>
              <a:t>EWOULDBLOCK</a:t>
            </a:r>
            <a:endParaRPr sz="11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6" name="Google Shape;456;p34"/>
          <p:cNvCxnSpPr/>
          <p:nvPr/>
        </p:nvCxnSpPr>
        <p:spPr>
          <a:xfrm>
            <a:off x="3416538" y="3430875"/>
            <a:ext cx="1655700" cy="9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7" name="Google Shape;457;p34"/>
          <p:cNvSpPr txBox="1"/>
          <p:nvPr/>
        </p:nvSpPr>
        <p:spPr>
          <a:xfrm>
            <a:off x="3650075" y="3164650"/>
            <a:ext cx="11760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system call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8" name="Google Shape;458;p34"/>
          <p:cNvCxnSpPr/>
          <p:nvPr/>
        </p:nvCxnSpPr>
        <p:spPr>
          <a:xfrm flipH="1">
            <a:off x="3375300" y="3640675"/>
            <a:ext cx="16746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9" name="Google Shape;459;p34"/>
          <p:cNvSpPr txBox="1"/>
          <p:nvPr/>
        </p:nvSpPr>
        <p:spPr>
          <a:xfrm>
            <a:off x="3572275" y="3419975"/>
            <a:ext cx="14676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Malgun Gothic"/>
                <a:ea typeface="Malgun Gothic"/>
                <a:cs typeface="Malgun Gothic"/>
                <a:sym typeface="Malgun Gothic"/>
              </a:rPr>
              <a:t>EWOULDBLOCK</a:t>
            </a:r>
            <a:endParaRPr sz="11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p34"/>
          <p:cNvSpPr txBox="1"/>
          <p:nvPr/>
        </p:nvSpPr>
        <p:spPr>
          <a:xfrm>
            <a:off x="3650075" y="3698050"/>
            <a:ext cx="11760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system call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1" name="Google Shape;461;p34"/>
          <p:cNvCxnSpPr/>
          <p:nvPr/>
        </p:nvCxnSpPr>
        <p:spPr>
          <a:xfrm>
            <a:off x="3416538" y="3964275"/>
            <a:ext cx="1655700" cy="9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" grpId="0"/>
      <p:bldP spid="451" grpId="0"/>
      <p:bldP spid="455" grpId="0"/>
      <p:bldP spid="457" grpId="0"/>
      <p:bldP spid="459" grpId="0"/>
      <p:bldP spid="4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5.10 I/O Large Files</a:t>
            </a:r>
            <a:endParaRPr/>
          </a:p>
        </p:txBody>
      </p:sp>
      <p:sp>
        <p:nvSpPr>
          <p:cNvPr id="467" name="Google Shape;467;p35"/>
          <p:cNvSpPr txBox="1">
            <a:spLocks noGrp="1"/>
          </p:cNvSpPr>
          <p:nvPr>
            <p:ph type="body" idx="1"/>
          </p:nvPr>
        </p:nvSpPr>
        <p:spPr>
          <a:xfrm>
            <a:off x="838200" y="1153753"/>
            <a:ext cx="10515600" cy="481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 b="1" i="1" dirty="0">
                <a:latin typeface="Times New Roman"/>
                <a:ea typeface="Times New Roman"/>
                <a:cs typeface="Times New Roman"/>
                <a:sym typeface="Times New Roman"/>
              </a:rPr>
              <a:t> LFS(Large File Summit)</a:t>
            </a:r>
            <a:endParaRPr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200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✔"/>
            </a:pPr>
            <a:r>
              <a:rPr lang="en-US" sz="2590" dirty="0"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2590" dirty="0" err="1">
                <a:latin typeface="Arial"/>
                <a:ea typeface="Arial"/>
                <a:cs typeface="Arial"/>
                <a:sym typeface="Arial"/>
              </a:rPr>
              <a:t>trasional</a:t>
            </a:r>
            <a:r>
              <a:rPr lang="en-US" sz="2590" dirty="0">
                <a:latin typeface="Arial"/>
                <a:ea typeface="Arial"/>
                <a:cs typeface="Arial"/>
                <a:sym typeface="Arial"/>
              </a:rPr>
              <a:t> LFS API</a:t>
            </a:r>
            <a:endParaRPr dirty="0"/>
          </a:p>
          <a:p>
            <a:pPr marL="720000" lvl="0" indent="-64134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endParaRPr lang="en-US" sz="2590" dirty="0">
              <a:latin typeface="Arial"/>
              <a:ea typeface="Arial"/>
              <a:cs typeface="Arial"/>
              <a:sym typeface="Arial"/>
            </a:endParaRPr>
          </a:p>
          <a:p>
            <a:pPr marL="720000" lvl="0" indent="-64134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endParaRPr lang="en-US" sz="2590" dirty="0">
              <a:latin typeface="Arial"/>
              <a:ea typeface="Arial"/>
              <a:cs typeface="Arial"/>
              <a:sym typeface="Arial"/>
            </a:endParaRPr>
          </a:p>
          <a:p>
            <a:pPr marL="720000" lvl="0" indent="-64134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endParaRPr sz="2590" dirty="0">
              <a:latin typeface="Arial"/>
              <a:ea typeface="Arial"/>
              <a:cs typeface="Arial"/>
              <a:sym typeface="Arial"/>
            </a:endParaRPr>
          </a:p>
          <a:p>
            <a:pPr marL="7200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✔"/>
            </a:pPr>
            <a:r>
              <a:rPr lang="en-US" sz="2590" dirty="0">
                <a:latin typeface="Arial"/>
                <a:ea typeface="Arial"/>
                <a:cs typeface="Arial"/>
                <a:sym typeface="Arial"/>
              </a:rPr>
              <a:t> The _FILE_OFFSET_BITS macro</a:t>
            </a:r>
            <a:endParaRPr dirty="0"/>
          </a:p>
          <a:p>
            <a:pPr marL="228600" lvl="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endParaRPr sz="259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8" name="Google Shape;468;p35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69" name="Google Shape;469;p35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dirty="0"/>
          </a:p>
        </p:txBody>
      </p:sp>
      <p:sp>
        <p:nvSpPr>
          <p:cNvPr id="470" name="Google Shape;470;p35"/>
          <p:cNvSpPr txBox="1"/>
          <p:nvPr/>
        </p:nvSpPr>
        <p:spPr>
          <a:xfrm>
            <a:off x="4630336" y="1052396"/>
            <a:ext cx="71217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디스크 드라이브의 용량의 증가로 32bit UNIX 구성보다 큰  </a:t>
            </a:r>
            <a:endParaRPr sz="20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파일을 처리할 때에는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LFS 추가기능을</a:t>
            </a:r>
            <a:r>
              <a:rPr lang="en-US" sz="2000"/>
              <a:t> 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활용하여 대용량</a:t>
            </a:r>
            <a:endParaRPr sz="20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파일에 엑세스합니다.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9DC51-7EB1-41A8-B396-54CB21DA2A75}"/>
              </a:ext>
            </a:extLst>
          </p:cNvPr>
          <p:cNvSpPr txBox="1"/>
          <p:nvPr/>
        </p:nvSpPr>
        <p:spPr>
          <a:xfrm>
            <a:off x="1278384" y="2810229"/>
            <a:ext cx="7226424" cy="915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14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50"/>
              <a:buNone/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ex)  open64(), lseek64()</a:t>
            </a:r>
            <a:endParaRPr lang="ko-KR" alt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14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35"/>
              <a:buNone/>
            </a:pPr>
            <a:r>
              <a:rPr lang="ko-KR" alt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과거에는 대용량 파일을 지원하는 대체 </a:t>
            </a:r>
            <a:r>
              <a:rPr lang="en-US" alt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ko-KR" alt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활용하였지만</a:t>
            </a:r>
          </a:p>
          <a:p>
            <a:pPr marL="4914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35"/>
              <a:buNone/>
            </a:pPr>
            <a:r>
              <a:rPr lang="ko-KR" alt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최근에는 </a:t>
            </a:r>
            <a:r>
              <a:rPr lang="en-US" alt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_FILE_OFFSET_BITS </a:t>
            </a:r>
            <a:r>
              <a:rPr lang="ko-KR" alt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매크로를 주로 사용합니다</a:t>
            </a:r>
            <a:r>
              <a:rPr lang="en-US" alt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BE69A-951D-45B3-8AAE-E4EEEFAA7A34}"/>
              </a:ext>
            </a:extLst>
          </p:cNvPr>
          <p:cNvSpPr txBox="1"/>
          <p:nvPr/>
        </p:nvSpPr>
        <p:spPr>
          <a:xfrm>
            <a:off x="1278384" y="4640680"/>
            <a:ext cx="5761608" cy="1229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14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50"/>
              <a:buNone/>
            </a:pPr>
            <a:r>
              <a:rPr lang="ko-KR" altLang="en-US" sz="1800" dirty="0">
                <a:solidFill>
                  <a:srgbClr val="000000"/>
                </a:solidFill>
                <a:sym typeface="Arial"/>
              </a:rPr>
              <a:t>컴파일 시 </a:t>
            </a:r>
            <a:r>
              <a:rPr lang="en-US" altLang="ko-KR" sz="1800" dirty="0">
                <a:solidFill>
                  <a:srgbClr val="000000"/>
                </a:solidFill>
                <a:sym typeface="Arial"/>
              </a:rPr>
              <a:t>cc –D_FILE_OFFSET_BITS=64 </a:t>
            </a:r>
            <a:r>
              <a:rPr lang="en-US" altLang="ko-KR" sz="1800" dirty="0" err="1">
                <a:solidFill>
                  <a:srgbClr val="000000"/>
                </a:solidFill>
                <a:sym typeface="Arial"/>
              </a:rPr>
              <a:t>prog.c</a:t>
            </a:r>
            <a:endParaRPr lang="en-US" altLang="ko-KR" sz="1800" dirty="0">
              <a:solidFill>
                <a:srgbClr val="000000"/>
              </a:solidFill>
              <a:sym typeface="Arial"/>
            </a:endParaRPr>
          </a:p>
          <a:p>
            <a:pPr marL="4914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50"/>
              <a:buNone/>
            </a:pPr>
            <a:r>
              <a:rPr lang="ko-KR" altLang="en-US" sz="1800" dirty="0">
                <a:solidFill>
                  <a:srgbClr val="000000"/>
                </a:solidFill>
                <a:sym typeface="Arial"/>
              </a:rPr>
              <a:t>또는  </a:t>
            </a:r>
            <a:r>
              <a:rPr lang="en-US" altLang="ko-KR" sz="1800" dirty="0">
                <a:solidFill>
                  <a:srgbClr val="000000"/>
                </a:solidFill>
                <a:sym typeface="Arial"/>
              </a:rPr>
              <a:t>#define _FILE_OFFSET_BITS 64</a:t>
            </a:r>
            <a:endParaRPr lang="en-US" altLang="ko-KR" sz="1800" dirty="0"/>
          </a:p>
          <a:p>
            <a:pPr marL="4914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50"/>
              <a:buNone/>
            </a:pPr>
            <a:r>
              <a:rPr lang="en-US" altLang="ko-KR" sz="1800" dirty="0">
                <a:solidFill>
                  <a:srgbClr val="000000"/>
                </a:solidFill>
                <a:sym typeface="Arial"/>
              </a:rPr>
              <a:t> =&gt; </a:t>
            </a:r>
            <a:r>
              <a:rPr lang="ko-KR" altLang="en-US" sz="1800" dirty="0">
                <a:solidFill>
                  <a:srgbClr val="000000"/>
                </a:solidFill>
                <a:sym typeface="Arial"/>
              </a:rPr>
              <a:t>이는 </a:t>
            </a:r>
            <a:r>
              <a:rPr lang="en-US" altLang="ko-KR" sz="1800" dirty="0">
                <a:solidFill>
                  <a:srgbClr val="000000"/>
                </a:solidFill>
                <a:sym typeface="Arial"/>
              </a:rPr>
              <a:t>32</a:t>
            </a:r>
            <a:r>
              <a:rPr lang="ko-KR" altLang="en-US" sz="1800" dirty="0">
                <a:solidFill>
                  <a:srgbClr val="000000"/>
                </a:solidFill>
                <a:sym typeface="Arial"/>
              </a:rPr>
              <a:t>비트 함수를 </a:t>
            </a:r>
            <a:r>
              <a:rPr lang="en-US" altLang="ko-KR" sz="1800" dirty="0">
                <a:solidFill>
                  <a:srgbClr val="000000"/>
                </a:solidFill>
                <a:sym typeface="Arial"/>
              </a:rPr>
              <a:t>64</a:t>
            </a:r>
            <a:r>
              <a:rPr lang="ko-KR" altLang="en-US" sz="1800" dirty="0">
                <a:solidFill>
                  <a:srgbClr val="000000"/>
                </a:solidFill>
                <a:sym typeface="Arial"/>
              </a:rPr>
              <a:t>비트로 바꿔준다</a:t>
            </a:r>
            <a:r>
              <a:rPr lang="en-US" altLang="ko-KR" sz="1800" dirty="0">
                <a:solidFill>
                  <a:srgbClr val="000000"/>
                </a:solidFill>
                <a:sym typeface="Arial"/>
              </a:rPr>
              <a:t>.</a:t>
            </a:r>
            <a:endParaRPr lang="ko-KR" altLang="en-US" sz="1800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6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5.11 The /dev/fd Directory</a:t>
            </a:r>
            <a:endParaRPr/>
          </a:p>
        </p:txBody>
      </p:sp>
      <p:sp>
        <p:nvSpPr>
          <p:cNvPr id="476" name="Google Shape;476;p36"/>
          <p:cNvSpPr txBox="1">
            <a:spLocks noGrp="1"/>
          </p:cNvSpPr>
          <p:nvPr>
            <p:ph type="body" idx="1"/>
          </p:nvPr>
        </p:nvSpPr>
        <p:spPr>
          <a:xfrm>
            <a:off x="838200" y="1153753"/>
            <a:ext cx="10515600" cy="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 The /dev/fd Directory</a:t>
            </a:r>
            <a:endParaRPr/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7" name="Google Shape;477;p36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78" name="Google Shape;478;p36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79" name="Google Shape;479;p36"/>
          <p:cNvSpPr txBox="1"/>
          <p:nvPr/>
        </p:nvSpPr>
        <p:spPr>
          <a:xfrm>
            <a:off x="4477936" y="1128596"/>
            <a:ext cx="71217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/>
              <a:t>각 프로세스에 대해 커널이 제공하는 가상 디렉토리</a:t>
            </a:r>
            <a:endParaRPr sz="2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프로그램에서 쓰이기 보다는 커널에서 사용.</a:t>
            </a:r>
            <a:endParaRPr sz="2000"/>
          </a:p>
        </p:txBody>
      </p:sp>
      <p:sp>
        <p:nvSpPr>
          <p:cNvPr id="480" name="Google Shape;480;p36"/>
          <p:cNvSpPr txBox="1"/>
          <p:nvPr/>
        </p:nvSpPr>
        <p:spPr>
          <a:xfrm>
            <a:off x="1515000" y="2146625"/>
            <a:ext cx="6506700" cy="4083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481" name="Google Shape;481;p36"/>
          <p:cNvSpPr txBox="1"/>
          <p:nvPr/>
        </p:nvSpPr>
        <p:spPr>
          <a:xfrm>
            <a:off x="2619925" y="2961525"/>
            <a:ext cx="4540200" cy="1450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algun Gothic"/>
                <a:ea typeface="Malgun Gothic"/>
                <a:cs typeface="Malgun Gothic"/>
                <a:sym typeface="Malgun Gothic"/>
              </a:rPr>
              <a:t>/dev/fd/0  : </a:t>
            </a:r>
            <a:r>
              <a:rPr lang="en-US" sz="2500" i="1">
                <a:latin typeface="Malgun Gothic"/>
                <a:ea typeface="Malgun Gothic"/>
                <a:cs typeface="Malgun Gothic"/>
                <a:sym typeface="Malgun Gothic"/>
              </a:rPr>
              <a:t>standard input</a:t>
            </a:r>
            <a:endParaRPr sz="2500" i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algun Gothic"/>
                <a:ea typeface="Malgun Gothic"/>
                <a:cs typeface="Malgun Gothic"/>
                <a:sym typeface="Malgun Gothic"/>
              </a:rPr>
              <a:t>/dev/fd/1  : </a:t>
            </a:r>
            <a:r>
              <a:rPr lang="en-US" sz="2500" i="1">
                <a:latin typeface="Malgun Gothic"/>
                <a:ea typeface="Malgun Gothic"/>
                <a:cs typeface="Malgun Gothic"/>
                <a:sym typeface="Malgun Gothic"/>
              </a:rPr>
              <a:t>standard output</a:t>
            </a:r>
            <a:endParaRPr sz="2500" i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algun Gothic"/>
                <a:ea typeface="Malgun Gothic"/>
                <a:cs typeface="Malgun Gothic"/>
                <a:sym typeface="Malgun Gothic"/>
              </a:rPr>
              <a:t>/dev/fd/2  : </a:t>
            </a:r>
            <a:r>
              <a:rPr lang="en-US" sz="2500" i="1">
                <a:latin typeface="Malgun Gothic"/>
                <a:ea typeface="Malgun Gothic"/>
                <a:cs typeface="Malgun Gothic"/>
                <a:sym typeface="Malgun Gothic"/>
              </a:rPr>
              <a:t>standard error</a:t>
            </a:r>
            <a:endParaRPr sz="2500" i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36"/>
          <p:cNvSpPr txBox="1"/>
          <p:nvPr/>
        </p:nvSpPr>
        <p:spPr>
          <a:xfrm>
            <a:off x="1982850" y="4754525"/>
            <a:ext cx="4656600" cy="1138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fd = open(“/dev/fd/1”, O_WRONIY);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fd = dup(1);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3" name="Google Shape;483;p36"/>
          <p:cNvCxnSpPr/>
          <p:nvPr/>
        </p:nvCxnSpPr>
        <p:spPr>
          <a:xfrm rot="10800000" flipH="1">
            <a:off x="6626550" y="5247725"/>
            <a:ext cx="1985700" cy="18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84" name="Google Shape;484;p36"/>
          <p:cNvSpPr txBox="1"/>
          <p:nvPr/>
        </p:nvSpPr>
        <p:spPr>
          <a:xfrm>
            <a:off x="8688450" y="4678325"/>
            <a:ext cx="2655900" cy="1138800"/>
          </a:xfrm>
          <a:prstGeom prst="rect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두 명령어가 수행하는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기능은 동일합니다.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5" name="Google Shape;485;p36"/>
          <p:cNvSpPr txBox="1"/>
          <p:nvPr/>
        </p:nvSpPr>
        <p:spPr>
          <a:xfrm>
            <a:off x="2063050" y="2466625"/>
            <a:ext cx="34980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# symbolic links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" grpId="0" animBg="1"/>
      <p:bldP spid="48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7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5.12 Creating Temporary Files</a:t>
            </a:r>
            <a:endParaRPr/>
          </a:p>
        </p:txBody>
      </p:sp>
      <p:sp>
        <p:nvSpPr>
          <p:cNvPr id="491" name="Google Shape;491;p37"/>
          <p:cNvSpPr txBox="1">
            <a:spLocks noGrp="1"/>
          </p:cNvSpPr>
          <p:nvPr>
            <p:ph type="body" idx="1"/>
          </p:nvPr>
        </p:nvSpPr>
        <p:spPr>
          <a:xfrm>
            <a:off x="838200" y="1153753"/>
            <a:ext cx="10515600" cy="481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 Creating Temporary Files</a:t>
            </a:r>
            <a:endParaRPr/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2" name="Google Shape;492;p37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93" name="Google Shape;493;p37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94" name="Google Shape;494;p37"/>
          <p:cNvSpPr txBox="1"/>
          <p:nvPr/>
        </p:nvSpPr>
        <p:spPr>
          <a:xfrm>
            <a:off x="1171225" y="1643800"/>
            <a:ext cx="10475100" cy="2124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495" name="Google Shape;4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325" y="1820825"/>
            <a:ext cx="5201526" cy="9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7"/>
          <p:cNvSpPr txBox="1"/>
          <p:nvPr/>
        </p:nvSpPr>
        <p:spPr>
          <a:xfrm>
            <a:off x="1399825" y="2907625"/>
            <a:ext cx="9155400" cy="652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권한이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소유자의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read/write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으로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설정되어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있으며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template을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통해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전달된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고유한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파일이름을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갖는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파일을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생성하고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생성된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파일의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fd를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리턴합니다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p37"/>
          <p:cNvSpPr txBox="1"/>
          <p:nvPr/>
        </p:nvSpPr>
        <p:spPr>
          <a:xfrm>
            <a:off x="1171225" y="1803400"/>
            <a:ext cx="2342400" cy="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mksetmp()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p37"/>
          <p:cNvSpPr txBox="1"/>
          <p:nvPr/>
        </p:nvSpPr>
        <p:spPr>
          <a:xfrm>
            <a:off x="1237825" y="4120275"/>
            <a:ext cx="9402900" cy="2124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499" name="Google Shape;49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5350" y="4268075"/>
            <a:ext cx="5201525" cy="93725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7"/>
          <p:cNvSpPr txBox="1"/>
          <p:nvPr/>
        </p:nvSpPr>
        <p:spPr>
          <a:xfrm>
            <a:off x="1399825" y="4241800"/>
            <a:ext cx="1867500" cy="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0" b="1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tmpfile</a:t>
            </a:r>
            <a:r>
              <a:rPr lang="en-US" sz="259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p37"/>
          <p:cNvSpPr txBox="1"/>
          <p:nvPr/>
        </p:nvSpPr>
        <p:spPr>
          <a:xfrm>
            <a:off x="1552225" y="5435600"/>
            <a:ext cx="8673600" cy="652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: 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마찬가지로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소유자의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read/write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권한을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가진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임시파일을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만들고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FILE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포인터를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리턴합니다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(이 때 O_EXCL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플래그를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사용하여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다른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프로세스가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동일한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이름의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파일을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생성했을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경우를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방지합니다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.)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p37"/>
          <p:cNvSpPr txBox="1"/>
          <p:nvPr/>
        </p:nvSpPr>
        <p:spPr>
          <a:xfrm>
            <a:off x="8376300" y="1850125"/>
            <a:ext cx="3532500" cy="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template은 경로 마지막에 XXXXXX를 붙인 문자열 형태로 정의해야 합니다.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ex) char template</a:t>
            </a:r>
            <a:r>
              <a:rPr lang="en-US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[]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= “/파일명XXXXXX”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3" name="Google Shape;503;p37"/>
          <p:cNvCxnSpPr/>
          <p:nvPr/>
        </p:nvCxnSpPr>
        <p:spPr>
          <a:xfrm rot="10800000" flipH="1">
            <a:off x="4581400" y="1966000"/>
            <a:ext cx="37704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0" animBg="1"/>
      <p:bldP spid="501" grpId="0" animBg="1"/>
      <p:bldP spid="50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Quiz</a:t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9" name="Google Shape;509;p38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10" name="Google Shape;510;p38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511" name="Google Shape;511;p38"/>
          <p:cNvSpPr txBox="1">
            <a:spLocks noGrp="1"/>
          </p:cNvSpPr>
          <p:nvPr>
            <p:ph type="body" idx="1"/>
          </p:nvPr>
        </p:nvSpPr>
        <p:spPr>
          <a:xfrm>
            <a:off x="838200" y="1368425"/>
            <a:ext cx="10515600" cy="25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Does parents process and child process share the file offset after the fork?</a:t>
            </a:r>
            <a:endParaRPr sz="3400" dirty="0"/>
          </a:p>
        </p:txBody>
      </p:sp>
      <p:sp>
        <p:nvSpPr>
          <p:cNvPr id="512" name="Google Shape;512;p38"/>
          <p:cNvSpPr txBox="1">
            <a:spLocks noGrp="1"/>
          </p:cNvSpPr>
          <p:nvPr>
            <p:ph type="body" idx="1"/>
          </p:nvPr>
        </p:nvSpPr>
        <p:spPr>
          <a:xfrm>
            <a:off x="838200" y="3730625"/>
            <a:ext cx="10515600" cy="25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</a:t>
            </a:r>
            <a:r>
              <a:rPr lang="en-US" altLang="ko-KR" dirty="0"/>
              <a:t>How can we reduce the race conditions when two processes   access the same </a:t>
            </a:r>
            <a:r>
              <a:rPr lang="en-US" altLang="ko-KR" dirty="0" err="1"/>
              <a:t>fd</a:t>
            </a:r>
            <a:r>
              <a:rPr lang="en-US" altLang="ko-KR" dirty="0"/>
              <a:t> to read the data?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21FFF-AD9C-43AE-BA27-221A202EB8CF}"/>
              </a:ext>
            </a:extLst>
          </p:cNvPr>
          <p:cNvSpPr txBox="1"/>
          <p:nvPr/>
        </p:nvSpPr>
        <p:spPr>
          <a:xfrm>
            <a:off x="1317867" y="2403658"/>
            <a:ext cx="95878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Yes! Parent and the child share the same file offset. But..</a:t>
            </a:r>
            <a:endParaRPr lang="en-US" altLang="ko-KR" sz="2000" b="0" dirty="0">
              <a:effectLst/>
            </a:endParaRPr>
          </a:p>
          <a:p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6D5BE-C24E-481D-B6FF-E9F6F069FBA2}"/>
              </a:ext>
            </a:extLst>
          </p:cNvPr>
          <p:cNvSpPr txBox="1"/>
          <p:nvPr/>
        </p:nvSpPr>
        <p:spPr>
          <a:xfrm>
            <a:off x="1496897" y="4722212"/>
            <a:ext cx="7993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Using </a:t>
            </a:r>
            <a:r>
              <a:rPr lang="en-US" altLang="ko-KR" sz="2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pread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 or </a:t>
            </a:r>
            <a:r>
              <a:rPr lang="en-US" altLang="ko-KR" sz="2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readv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9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8" name="Google Shape;518;p39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19" name="Google Shape;519;p39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520" name="Google Shape;520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Github Issue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5.1 Atomicity and Race Conditions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Atomicity and Race Conditions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838200" y="1805615"/>
            <a:ext cx="10269600" cy="16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공유자원에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대해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/>
              <a:t>두개</a:t>
            </a:r>
            <a:r>
              <a:rPr lang="en-US" sz="1800" dirty="0"/>
              <a:t> </a:t>
            </a:r>
            <a:r>
              <a:rPr lang="en-US" sz="1800" dirty="0" err="1"/>
              <a:t>이상의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프로세서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/>
              <a:t>또는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/>
              <a:t>스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레드가</a:t>
            </a:r>
            <a:r>
              <a:rPr lang="en-US" sz="1800" dirty="0"/>
              <a:t> </a:t>
            </a:r>
            <a:r>
              <a:rPr lang="en-US" sz="1800" dirty="0" err="1"/>
              <a:t>접근하여</a:t>
            </a:r>
            <a:r>
              <a:rPr lang="en-US" sz="1800" dirty="0"/>
              <a:t> 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</a:t>
            </a:r>
            <a:r>
              <a:rPr lang="en-US" sz="1800" dirty="0" err="1"/>
              <a:t>영향을</a:t>
            </a:r>
            <a:r>
              <a:rPr lang="en-US" sz="1800" dirty="0"/>
              <a:t> </a:t>
            </a:r>
            <a:r>
              <a:rPr lang="en-US" sz="1800" dirty="0" err="1"/>
              <a:t>줄수</a:t>
            </a:r>
            <a:r>
              <a:rPr lang="en-US" sz="1800" dirty="0"/>
              <a:t> </a:t>
            </a:r>
            <a:r>
              <a:rPr lang="en-US" sz="1800" dirty="0" err="1"/>
              <a:t>있는</a:t>
            </a:r>
            <a:r>
              <a:rPr lang="en-US" sz="1800" dirty="0"/>
              <a:t> </a:t>
            </a:r>
            <a:r>
              <a:rPr lang="en-US" sz="1800" dirty="0" err="1"/>
              <a:t>상태를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/>
              <a:t>경쟁</a:t>
            </a:r>
            <a:r>
              <a:rPr lang="en-US" sz="1800" dirty="0"/>
              <a:t> </a:t>
            </a:r>
            <a:r>
              <a:rPr lang="en-US" sz="1800" dirty="0" err="1"/>
              <a:t>상태</a:t>
            </a:r>
            <a:r>
              <a:rPr lang="en-US" sz="1800" dirty="0"/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race condition</a:t>
            </a:r>
            <a:r>
              <a:rPr lang="en-US" sz="1800" dirty="0"/>
              <a:t>)</a:t>
            </a:r>
            <a:r>
              <a:rPr lang="en-US" sz="1800" dirty="0" err="1"/>
              <a:t>라고</a:t>
            </a:r>
            <a:r>
              <a:rPr lang="en-US" sz="1800" dirty="0"/>
              <a:t> </a:t>
            </a:r>
            <a:r>
              <a:rPr lang="en-US" sz="1800" dirty="0" err="1"/>
              <a:t>합니다</a:t>
            </a:r>
            <a:r>
              <a:rPr lang="en-US" sz="1800" dirty="0"/>
              <a:t>.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</a:rPr>
              <a:t>원자성</a:t>
            </a:r>
            <a:r>
              <a:rPr lang="en-US" sz="1800" dirty="0">
                <a:solidFill>
                  <a:schemeClr val="dk1"/>
                </a:solidFill>
              </a:rPr>
              <a:t>(atomicity)은 </a:t>
            </a:r>
            <a:r>
              <a:rPr lang="en-US" sz="1800" dirty="0" err="1">
                <a:solidFill>
                  <a:schemeClr val="dk1"/>
                </a:solidFill>
              </a:rPr>
              <a:t>이러한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경쟁상태로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인해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발생하는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결과의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불확실성을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해결하여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원하는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결과가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도출될</a:t>
            </a:r>
            <a:r>
              <a:rPr lang="en-US" sz="1800" dirty="0">
                <a:solidFill>
                  <a:schemeClr val="dk1"/>
                </a:solidFill>
              </a:rPr>
              <a:t> 수 </a:t>
            </a:r>
            <a:r>
              <a:rPr lang="en-US" sz="1800" dirty="0" err="1">
                <a:solidFill>
                  <a:schemeClr val="dk1"/>
                </a:solidFill>
              </a:rPr>
              <a:t>있도록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합니다</a:t>
            </a:r>
            <a:r>
              <a:rPr lang="en-US" sz="1800" dirty="0">
                <a:solidFill>
                  <a:schemeClr val="dk1"/>
                </a:solidFill>
              </a:rPr>
              <a:t>. </a:t>
            </a:r>
            <a:endParaRPr sz="1800" dirty="0"/>
          </a:p>
        </p:txBody>
      </p:sp>
      <p:sp>
        <p:nvSpPr>
          <p:cNvPr id="107" name="Google Shape;107;p15"/>
          <p:cNvSpPr txBox="1"/>
          <p:nvPr/>
        </p:nvSpPr>
        <p:spPr>
          <a:xfrm>
            <a:off x="1827850" y="3561775"/>
            <a:ext cx="3660000" cy="2683032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Non-Atomic Operation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209925" y="3945384"/>
            <a:ext cx="1131900" cy="32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Process 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2096825" y="4473943"/>
            <a:ext cx="1358100" cy="323916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Load A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2096825" y="5001182"/>
            <a:ext cx="1358100" cy="323916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 += 10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2096825" y="5528422"/>
            <a:ext cx="1358100" cy="323916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Store A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2" name="Google Shape;112;p15"/>
          <p:cNvCxnSpPr>
            <a:stCxn id="109" idx="2"/>
            <a:endCxn id="110" idx="0"/>
          </p:cNvCxnSpPr>
          <p:nvPr/>
        </p:nvCxnSpPr>
        <p:spPr>
          <a:xfrm>
            <a:off x="2775875" y="4797859"/>
            <a:ext cx="0" cy="2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5"/>
          <p:cNvCxnSpPr>
            <a:stCxn id="110" idx="2"/>
            <a:endCxn id="111" idx="0"/>
          </p:cNvCxnSpPr>
          <p:nvPr/>
        </p:nvCxnSpPr>
        <p:spPr>
          <a:xfrm>
            <a:off x="2775875" y="5325098"/>
            <a:ext cx="0" cy="2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" name="Google Shape;114;p15"/>
          <p:cNvGrpSpPr/>
          <p:nvPr/>
        </p:nvGrpSpPr>
        <p:grpSpPr>
          <a:xfrm>
            <a:off x="3871750" y="4473943"/>
            <a:ext cx="1358100" cy="1378395"/>
            <a:chOff x="3363100" y="4119525"/>
            <a:chExt cx="1358100" cy="1553650"/>
          </a:xfrm>
        </p:grpSpPr>
        <p:sp>
          <p:nvSpPr>
            <p:cNvPr id="115" name="Google Shape;115;p15"/>
            <p:cNvSpPr txBox="1"/>
            <p:nvPr/>
          </p:nvSpPr>
          <p:spPr>
            <a:xfrm>
              <a:off x="3363100" y="4119525"/>
              <a:ext cx="1358100" cy="3651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Load A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3363100" y="4713800"/>
              <a:ext cx="1358100" cy="3651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A += 20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3363100" y="5308075"/>
              <a:ext cx="1358100" cy="3651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Store A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8" name="Google Shape;118;p15"/>
            <p:cNvCxnSpPr>
              <a:stCxn id="115" idx="2"/>
              <a:endCxn id="116" idx="0"/>
            </p:cNvCxnSpPr>
            <p:nvPr/>
          </p:nvCxnSpPr>
          <p:spPr>
            <a:xfrm>
              <a:off x="4042150" y="4484625"/>
              <a:ext cx="0" cy="22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15"/>
            <p:cNvCxnSpPr>
              <a:stCxn id="116" idx="2"/>
              <a:endCxn id="117" idx="0"/>
            </p:cNvCxnSpPr>
            <p:nvPr/>
          </p:nvCxnSpPr>
          <p:spPr>
            <a:xfrm>
              <a:off x="4042150" y="5078900"/>
              <a:ext cx="0" cy="22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0" name="Google Shape;120;p15"/>
          <p:cNvSpPr txBox="1"/>
          <p:nvPr/>
        </p:nvSpPr>
        <p:spPr>
          <a:xfrm>
            <a:off x="3984850" y="3946704"/>
            <a:ext cx="1131900" cy="32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Process 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6813775" y="3561700"/>
            <a:ext cx="3660000" cy="26829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Atomic Operation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7201600" y="3919300"/>
            <a:ext cx="11319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Process 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7088500" y="4371450"/>
            <a:ext cx="1358100" cy="771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Load A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 += 10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Store A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8964800" y="3919300"/>
            <a:ext cx="11319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Process 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8851700" y="5286475"/>
            <a:ext cx="1358100" cy="771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Load A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 += 20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Store A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9200600" y="4371450"/>
            <a:ext cx="660300" cy="91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Creating a  file exclusively</a:t>
            </a:r>
            <a:r>
              <a:rPr lang="en-US" sz="1800" b="1" i="1">
                <a:latin typeface="Times New Roman"/>
                <a:ea typeface="Times New Roman"/>
                <a:cs typeface="Times New Roman"/>
                <a:sym typeface="Times New Roman"/>
              </a:rPr>
              <a:t>(Listing 5-1)</a:t>
            </a:r>
            <a:endParaRPr sz="1800"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096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7987400" y="2048225"/>
            <a:ext cx="264000" cy="39111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5.1 Atomicity and Race Conditions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5900325" y="2050325"/>
            <a:ext cx="264000" cy="39111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5" name="Google Shape;135;p16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137" name="Google Shape;137;p16"/>
          <p:cNvGrpSpPr/>
          <p:nvPr/>
        </p:nvGrpSpPr>
        <p:grpSpPr>
          <a:xfrm>
            <a:off x="822163" y="1774976"/>
            <a:ext cx="3768712" cy="4595652"/>
            <a:chOff x="822175" y="1774925"/>
            <a:chExt cx="4376625" cy="4950611"/>
          </a:xfrm>
        </p:grpSpPr>
        <p:sp>
          <p:nvSpPr>
            <p:cNvPr id="138" name="Google Shape;138;p16"/>
            <p:cNvSpPr txBox="1"/>
            <p:nvPr/>
          </p:nvSpPr>
          <p:spPr>
            <a:xfrm>
              <a:off x="991600" y="1991536"/>
              <a:ext cx="4207200" cy="47340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...</a:t>
              </a:r>
              <a:endParaRPr sz="1200" dirty="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1200" dirty="0" err="1">
                  <a:solidFill>
                    <a:schemeClr val="dk1"/>
                  </a:solidFill>
                </a:rPr>
                <a:t>fd</a:t>
              </a:r>
              <a:r>
                <a:rPr lang="en-US" sz="1200" dirty="0">
                  <a:solidFill>
                    <a:schemeClr val="dk1"/>
                  </a:solidFill>
                </a:rPr>
                <a:t> = open(..., O_WRONLY);</a:t>
              </a:r>
              <a:endParaRPr sz="1200" dirty="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…</a:t>
              </a:r>
              <a:endParaRPr sz="1200" dirty="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1200" dirty="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1200" dirty="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1200" dirty="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…</a:t>
              </a:r>
              <a:endParaRPr sz="1200" dirty="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    </a:t>
              </a:r>
              <a:r>
                <a:rPr lang="en-US" sz="1200" dirty="0" err="1">
                  <a:solidFill>
                    <a:schemeClr val="dk1"/>
                  </a:solidFill>
                </a:rPr>
                <a:t>fd</a:t>
              </a:r>
              <a:r>
                <a:rPr lang="en-US" sz="1200" dirty="0">
                  <a:solidFill>
                    <a:schemeClr val="dk1"/>
                  </a:solidFill>
                </a:rPr>
                <a:t> = open(..., O_WRONLY | O_CREAT, …);</a:t>
              </a:r>
              <a:endParaRPr sz="1200" dirty="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    if(</a:t>
              </a:r>
              <a:r>
                <a:rPr lang="en-US" sz="1200" dirty="0" err="1">
                  <a:solidFill>
                    <a:schemeClr val="dk1"/>
                  </a:solidFill>
                </a:rPr>
                <a:t>fd</a:t>
              </a:r>
              <a:r>
                <a:rPr lang="en-US" sz="1200" dirty="0">
                  <a:solidFill>
                    <a:schemeClr val="dk1"/>
                  </a:solidFill>
                </a:rPr>
                <a:t> == -1) </a:t>
              </a:r>
              <a:r>
                <a:rPr lang="en-US" sz="1200" dirty="0" err="1">
                  <a:solidFill>
                    <a:schemeClr val="dk1"/>
                  </a:solidFill>
                </a:rPr>
                <a:t>errExit</a:t>
              </a:r>
              <a:r>
                <a:rPr lang="en-US" sz="1200" dirty="0">
                  <a:solidFill>
                    <a:schemeClr val="dk1"/>
                  </a:solidFill>
                </a:rPr>
                <a:t>(“open”);</a:t>
              </a:r>
              <a:endParaRPr sz="1200" dirty="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    </a:t>
              </a:r>
              <a:r>
                <a:rPr lang="en-US" sz="1200" dirty="0" err="1">
                  <a:solidFill>
                    <a:schemeClr val="dk1"/>
                  </a:solidFill>
                </a:rPr>
                <a:t>printf</a:t>
              </a:r>
              <a:r>
                <a:rPr lang="en-US" sz="1200" dirty="0">
                  <a:solidFill>
                    <a:schemeClr val="dk1"/>
                  </a:solidFill>
                </a:rPr>
                <a:t>("..Created file ...", …);</a:t>
              </a:r>
              <a:endParaRPr sz="1200" dirty="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...</a:t>
              </a:r>
              <a:endParaRPr sz="1200" dirty="0">
                <a:solidFill>
                  <a:schemeClr val="dk1"/>
                </a:solidFill>
              </a:endParaRPr>
            </a:p>
          </p:txBody>
        </p:sp>
        <p:sp>
          <p:nvSpPr>
            <p:cNvPr id="139" name="Google Shape;139;p16"/>
            <p:cNvSpPr txBox="1"/>
            <p:nvPr/>
          </p:nvSpPr>
          <p:spPr>
            <a:xfrm>
              <a:off x="822175" y="1774925"/>
              <a:ext cx="1037700" cy="3651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Malgun Gothic"/>
                  <a:ea typeface="Malgun Gothic"/>
                  <a:cs typeface="Malgun Gothic"/>
                  <a:sym typeface="Malgun Gothic"/>
                </a:rPr>
                <a:t>Process A</a:t>
              </a:r>
              <a:endParaRPr sz="12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0" name="Google Shape;140;p16"/>
          <p:cNvGrpSpPr/>
          <p:nvPr/>
        </p:nvGrpSpPr>
        <p:grpSpPr>
          <a:xfrm>
            <a:off x="822181" y="2922925"/>
            <a:ext cx="3686709" cy="2105100"/>
            <a:chOff x="517379" y="3075325"/>
            <a:chExt cx="5195475" cy="2105100"/>
          </a:xfrm>
        </p:grpSpPr>
        <p:sp>
          <p:nvSpPr>
            <p:cNvPr id="141" name="Google Shape;141;p16"/>
            <p:cNvSpPr txBox="1"/>
            <p:nvPr/>
          </p:nvSpPr>
          <p:spPr>
            <a:xfrm>
              <a:off x="823754" y="3288025"/>
              <a:ext cx="4889100" cy="18924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...</a:t>
              </a:r>
              <a:endParaRPr sz="1200" dirty="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1200" dirty="0" err="1">
                  <a:solidFill>
                    <a:schemeClr val="dk1"/>
                  </a:solidFill>
                </a:rPr>
                <a:t>fd</a:t>
              </a:r>
              <a:r>
                <a:rPr lang="en-US" sz="1200" dirty="0">
                  <a:solidFill>
                    <a:schemeClr val="dk1"/>
                  </a:solidFill>
                </a:rPr>
                <a:t> = open(..., O_WRONLY);</a:t>
              </a:r>
              <a:endParaRPr sz="1200" dirty="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…</a:t>
              </a:r>
              <a:endParaRPr sz="1200" dirty="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    </a:t>
              </a:r>
              <a:r>
                <a:rPr lang="en-US" sz="1200" dirty="0" err="1">
                  <a:solidFill>
                    <a:schemeClr val="dk1"/>
                  </a:solidFill>
                </a:rPr>
                <a:t>fd</a:t>
              </a:r>
              <a:r>
                <a:rPr lang="en-US" sz="1200" dirty="0">
                  <a:solidFill>
                    <a:schemeClr val="dk1"/>
                  </a:solidFill>
                </a:rPr>
                <a:t> = open(..., O_WRONLY | O_CREAT, …);</a:t>
              </a:r>
              <a:endParaRPr sz="1200" dirty="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    if(</a:t>
              </a:r>
              <a:r>
                <a:rPr lang="en-US" sz="1200" dirty="0" err="1">
                  <a:solidFill>
                    <a:schemeClr val="dk1"/>
                  </a:solidFill>
                </a:rPr>
                <a:t>fd</a:t>
              </a:r>
              <a:r>
                <a:rPr lang="en-US" sz="1200" dirty="0">
                  <a:solidFill>
                    <a:schemeClr val="dk1"/>
                  </a:solidFill>
                </a:rPr>
                <a:t> == -1) </a:t>
              </a:r>
              <a:r>
                <a:rPr lang="en-US" sz="1200" dirty="0" err="1">
                  <a:solidFill>
                    <a:schemeClr val="dk1"/>
                  </a:solidFill>
                </a:rPr>
                <a:t>errExit</a:t>
              </a:r>
              <a:r>
                <a:rPr lang="en-US" sz="1200" dirty="0">
                  <a:solidFill>
                    <a:schemeClr val="dk1"/>
                  </a:solidFill>
                </a:rPr>
                <a:t>(“open”);</a:t>
              </a:r>
              <a:endParaRPr sz="1200" dirty="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    </a:t>
              </a:r>
              <a:r>
                <a:rPr lang="en-US" sz="1200" dirty="0" err="1">
                  <a:solidFill>
                    <a:schemeClr val="dk1"/>
                  </a:solidFill>
                </a:rPr>
                <a:t>printf</a:t>
              </a:r>
              <a:r>
                <a:rPr lang="en-US" sz="1200" dirty="0">
                  <a:solidFill>
                    <a:schemeClr val="dk1"/>
                  </a:solidFill>
                </a:rPr>
                <a:t>("..Created file ...", …);</a:t>
              </a:r>
              <a:endParaRPr sz="1200" dirty="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...</a:t>
              </a:r>
              <a:endParaRPr sz="1200" dirty="0">
                <a:solidFill>
                  <a:schemeClr val="dk1"/>
                </a:solidFill>
              </a:endParaRPr>
            </a:p>
            <a:p>
              <a:pPr marL="0" lvl="1" indent="0" algn="l" rtl="0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1200" dirty="0">
                <a:solidFill>
                  <a:schemeClr val="dk1"/>
                </a:solidFill>
              </a:endParaRPr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517379" y="3075325"/>
              <a:ext cx="1264800" cy="3651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Malgun Gothic"/>
                  <a:ea typeface="Malgun Gothic"/>
                  <a:cs typeface="Malgun Gothic"/>
                  <a:sym typeface="Malgun Gothic"/>
                </a:rPr>
                <a:t>Process B</a:t>
              </a:r>
              <a:endParaRPr sz="12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3" name="Google Shape;143;p16"/>
          <p:cNvSpPr txBox="1"/>
          <p:nvPr/>
        </p:nvSpPr>
        <p:spPr>
          <a:xfrm>
            <a:off x="5513475" y="1993725"/>
            <a:ext cx="1037700" cy="3651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Process A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7600550" y="1991625"/>
            <a:ext cx="1037700" cy="365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Process B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7287500" y="3591265"/>
            <a:ext cx="1663800" cy="4359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1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fd = open(..., O_WRONLY);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7287500" y="4409062"/>
            <a:ext cx="1663800" cy="5859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1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fd = open(..., O_WRONLY</a:t>
            </a:r>
            <a:endParaRPr sz="1000">
              <a:solidFill>
                <a:schemeClr val="dk1"/>
              </a:solidFill>
            </a:endParaRPr>
          </a:p>
          <a:p>
            <a:pPr marL="0" lvl="1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| O_CREAT, ...);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5200425" y="2805152"/>
            <a:ext cx="1663800" cy="4359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1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fd = open(..., O_WRONLY);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5200425" y="5433974"/>
            <a:ext cx="1663800" cy="5859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1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fd = open(..., O_WRONLY</a:t>
            </a:r>
            <a:endParaRPr sz="1000">
              <a:solidFill>
                <a:schemeClr val="dk1"/>
              </a:solidFill>
            </a:endParaRPr>
          </a:p>
          <a:p>
            <a:pPr marL="0" lvl="1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| O_CREAT, ...);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9" name="Google Shape;149;p16"/>
          <p:cNvCxnSpPr>
            <a:stCxn id="145" idx="2"/>
            <a:endCxn id="146" idx="0"/>
          </p:cNvCxnSpPr>
          <p:nvPr/>
        </p:nvCxnSpPr>
        <p:spPr>
          <a:xfrm>
            <a:off x="8119400" y="4027165"/>
            <a:ext cx="0" cy="38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16"/>
          <p:cNvCxnSpPr>
            <a:stCxn id="146" idx="2"/>
            <a:endCxn id="148" idx="0"/>
          </p:cNvCxnSpPr>
          <p:nvPr/>
        </p:nvCxnSpPr>
        <p:spPr>
          <a:xfrm flipH="1">
            <a:off x="6032300" y="4994962"/>
            <a:ext cx="2087100" cy="43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6"/>
          <p:cNvCxnSpPr>
            <a:stCxn id="143" idx="2"/>
            <a:endCxn id="147" idx="0"/>
          </p:cNvCxnSpPr>
          <p:nvPr/>
        </p:nvCxnSpPr>
        <p:spPr>
          <a:xfrm>
            <a:off x="6032325" y="2358825"/>
            <a:ext cx="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6"/>
          <p:cNvCxnSpPr>
            <a:stCxn id="147" idx="2"/>
            <a:endCxn id="145" idx="0"/>
          </p:cNvCxnSpPr>
          <p:nvPr/>
        </p:nvCxnSpPr>
        <p:spPr>
          <a:xfrm>
            <a:off x="6032325" y="3241052"/>
            <a:ext cx="2087100" cy="35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16"/>
          <p:cNvSpPr txBox="1"/>
          <p:nvPr/>
        </p:nvSpPr>
        <p:spPr>
          <a:xfrm>
            <a:off x="6949125" y="2916290"/>
            <a:ext cx="711600" cy="21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latin typeface="Malgun Gothic"/>
                <a:ea typeface="Malgun Gothic"/>
                <a:cs typeface="Malgun Gothic"/>
                <a:sym typeface="Malgun Gothic"/>
              </a:rPr>
              <a:t>open()</a:t>
            </a: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 fails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9060725" y="4519450"/>
            <a:ext cx="958800" cy="36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latin typeface="Malgun Gothic"/>
                <a:ea typeface="Malgun Gothic"/>
                <a:cs typeface="Malgun Gothic"/>
                <a:sym typeface="Malgun Gothic"/>
              </a:rPr>
              <a:t>open()</a:t>
            </a: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 succeeds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file created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6949113" y="5586975"/>
            <a:ext cx="958800" cy="27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latin typeface="Malgun Gothic"/>
                <a:ea typeface="Malgun Gothic"/>
                <a:cs typeface="Malgun Gothic"/>
                <a:sym typeface="Malgun Gothic"/>
              </a:rPr>
              <a:t>open()</a:t>
            </a: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 succeeds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9060725" y="3702415"/>
            <a:ext cx="711600" cy="21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latin typeface="Malgun Gothic"/>
                <a:ea typeface="Malgun Gothic"/>
                <a:cs typeface="Malgun Gothic"/>
                <a:sym typeface="Malgun Gothic"/>
              </a:rPr>
              <a:t>open()</a:t>
            </a: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 fails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9374575" y="2571475"/>
            <a:ext cx="2443200" cy="66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1200" dirty="0" err="1">
                <a:solidFill>
                  <a:schemeClr val="dk1"/>
                </a:solidFill>
              </a:rPr>
              <a:t>fd</a:t>
            </a:r>
            <a:r>
              <a:rPr lang="en-US" sz="1200" dirty="0">
                <a:solidFill>
                  <a:schemeClr val="dk1"/>
                </a:solidFill>
              </a:rPr>
              <a:t> = open(..., O_WRONLY | O_CREAT| O_EXCL, …);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9374575" y="1453375"/>
            <a:ext cx="2443200" cy="66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fd = open(..., O_WRONLY | O_CREAT, …);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9" name="Google Shape;159;p16"/>
          <p:cNvCxnSpPr>
            <a:stCxn id="158" idx="2"/>
            <a:endCxn id="157" idx="0"/>
          </p:cNvCxnSpPr>
          <p:nvPr/>
        </p:nvCxnSpPr>
        <p:spPr>
          <a:xfrm>
            <a:off x="10596175" y="2122975"/>
            <a:ext cx="0" cy="44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16"/>
          <p:cNvSpPr txBox="1"/>
          <p:nvPr/>
        </p:nvSpPr>
        <p:spPr>
          <a:xfrm>
            <a:off x="9374575" y="1274275"/>
            <a:ext cx="7830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latin typeface="Malgun Gothic"/>
                <a:ea typeface="Malgun Gothic"/>
                <a:cs typeface="Malgun Gothic"/>
                <a:sym typeface="Malgun Gothic"/>
              </a:rPr>
              <a:t>Not atomic</a:t>
            </a:r>
            <a:endParaRPr sz="1000" i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9374575" y="2392375"/>
            <a:ext cx="7830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latin typeface="Malgun Gothic"/>
                <a:ea typeface="Malgun Gothic"/>
                <a:cs typeface="Malgun Gothic"/>
                <a:sym typeface="Malgun Gothic"/>
              </a:rPr>
              <a:t>Atomic</a:t>
            </a:r>
            <a:endParaRPr sz="1000" i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8471100" y="5261725"/>
            <a:ext cx="3390300" cy="13113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>
                <a:latin typeface="Malgun Gothic"/>
                <a:ea typeface="Malgun Gothic"/>
                <a:cs typeface="Malgun Gothic"/>
                <a:sym typeface="Malgun Gothic"/>
              </a:rPr>
              <a:t>$ ./bad_exclusive_open tfile sleep &amp;    ---&gt; process A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[PID 3317] File "tfile" doesn't exist yet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[1] 3317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>
                <a:latin typeface="Malgun Gothic"/>
                <a:ea typeface="Malgun Gothic"/>
                <a:cs typeface="Malgun Gothic"/>
                <a:sym typeface="Malgun Gothic"/>
              </a:rPr>
              <a:t>$ ./bad_exclusive_open tfile                </a:t>
            </a:r>
            <a:r>
              <a:rPr lang="en-US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---&gt; process B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[PID 3318] File "tfile" doesn't exist yet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[PID 3318] Created file "tfile" exclusively</a:t>
            </a:r>
            <a:endParaRPr sz="9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$ [PID 3317] Done sleeping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[PID 3317] Created file "tfile" exclusively</a:t>
            </a: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900" b="1">
                <a:latin typeface="Malgun Gothic"/>
                <a:ea typeface="Malgun Gothic"/>
                <a:cs typeface="Malgun Gothic"/>
                <a:sym typeface="Malgun Gothic"/>
              </a:rPr>
              <a:t>---&gt; Not true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Appending data to a file</a:t>
            </a:r>
            <a:endParaRPr sz="1800"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096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5.1 Atomicity and Race Conditions</a:t>
            </a:r>
            <a:endParaRPr sz="3200">
              <a:solidFill>
                <a:srgbClr val="FF0000"/>
              </a:solidFill>
            </a:endParaRPr>
          </a:p>
        </p:txBody>
      </p:sp>
      <p:cxnSp>
        <p:nvCxnSpPr>
          <p:cNvPr id="169" name="Google Shape;169;p17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968050" y="1976050"/>
            <a:ext cx="3622800" cy="11559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</a:rPr>
              <a:t>...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if (lseek(fd, 0, SEEK_END) == -1)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   errExit("lseek");</a:t>
            </a:r>
            <a:endParaRPr sz="1200">
              <a:solidFill>
                <a:schemeClr val="dk1"/>
              </a:solidFill>
            </a:endParaRPr>
          </a:p>
          <a:p>
            <a:pPr marL="0" lvl="1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sleep(5)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822163" y="1774976"/>
            <a:ext cx="893563" cy="338922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Process A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968175" y="3440425"/>
            <a:ext cx="3622800" cy="16566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</a:rPr>
              <a:t>...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if (lseek(fd, 0, SEEK_END) == -1)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   errExit("lseek");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if (write(fd, “new”, len) != len)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   fatal("Partial/failed write");</a:t>
            </a:r>
            <a:endParaRPr sz="1200">
              <a:solidFill>
                <a:schemeClr val="dk1"/>
              </a:solidFill>
            </a:endParaRPr>
          </a:p>
          <a:p>
            <a:pPr marL="0" lvl="1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...</a:t>
            </a:r>
            <a:endParaRPr sz="1200">
              <a:solidFill>
                <a:schemeClr val="dk1"/>
              </a:solidFill>
            </a:endParaRPr>
          </a:p>
          <a:p>
            <a:pPr marL="0" lvl="1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822181" y="3227725"/>
            <a:ext cx="897502" cy="365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Process B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666" y="1774963"/>
            <a:ext cx="1371600" cy="7905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6" name="Google Shape;176;p17"/>
          <p:cNvSpPr txBox="1"/>
          <p:nvPr/>
        </p:nvSpPr>
        <p:spPr>
          <a:xfrm>
            <a:off x="9178600" y="1565925"/>
            <a:ext cx="2575200" cy="4789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0603" y="2488735"/>
            <a:ext cx="1715521" cy="12988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8" name="Google Shape;178;p17"/>
          <p:cNvSpPr txBox="1"/>
          <p:nvPr/>
        </p:nvSpPr>
        <p:spPr>
          <a:xfrm>
            <a:off x="9470195" y="1869937"/>
            <a:ext cx="1976400" cy="46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open(argv[1], O_RDWR, ...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9470201" y="4235091"/>
            <a:ext cx="1976330" cy="46345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open(argv[1], O_RDWR | O_APPEND, ...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0" name="Google Shape;1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70201" y="4808459"/>
            <a:ext cx="1976330" cy="128130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 txBox="1"/>
          <p:nvPr/>
        </p:nvSpPr>
        <p:spPr>
          <a:xfrm>
            <a:off x="6177525" y="2454498"/>
            <a:ext cx="1160100" cy="3651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latin typeface="Malgun Gothic"/>
                <a:ea typeface="Malgun Gothic"/>
                <a:cs typeface="Malgun Gothic"/>
                <a:sym typeface="Malgun Gothic"/>
              </a:rPr>
              <a:t>happy</a:t>
            </a:r>
            <a:endParaRPr sz="13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5437749" y="1657450"/>
            <a:ext cx="1371600" cy="3390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Process A offset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6828125" y="2509250"/>
            <a:ext cx="66000" cy="264000"/>
          </a:xfrm>
          <a:prstGeom prst="bracketPair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" name="Google Shape;184;p17"/>
          <p:cNvCxnSpPr>
            <a:stCxn id="182" idx="2"/>
            <a:endCxn id="183" idx="0"/>
          </p:cNvCxnSpPr>
          <p:nvPr/>
        </p:nvCxnSpPr>
        <p:spPr>
          <a:xfrm>
            <a:off x="6123549" y="1996450"/>
            <a:ext cx="737700" cy="51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17"/>
          <p:cNvSpPr txBox="1"/>
          <p:nvPr/>
        </p:nvSpPr>
        <p:spPr>
          <a:xfrm>
            <a:off x="968050" y="5382200"/>
            <a:ext cx="3622800" cy="9954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…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if (write(fd, “year!”, len) != len)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   fatal("Partial/failed write");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822163" y="5192801"/>
            <a:ext cx="893700" cy="3390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Process A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177525" y="4410375"/>
            <a:ext cx="1453200" cy="3651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latin typeface="Malgun Gothic"/>
                <a:ea typeface="Malgun Gothic"/>
                <a:cs typeface="Malgun Gothic"/>
                <a:sym typeface="Malgun Gothic"/>
              </a:rPr>
              <a:t>happy   new</a:t>
            </a:r>
            <a:endParaRPr sz="13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5437749" y="3613338"/>
            <a:ext cx="1371600" cy="3390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Process A offset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6945000" y="3600288"/>
            <a:ext cx="1371600" cy="365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Process B offset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0" name="Google Shape;190;p17"/>
          <p:cNvCxnSpPr>
            <a:stCxn id="188" idx="2"/>
            <a:endCxn id="191" idx="0"/>
          </p:cNvCxnSpPr>
          <p:nvPr/>
        </p:nvCxnSpPr>
        <p:spPr>
          <a:xfrm>
            <a:off x="6123549" y="3952338"/>
            <a:ext cx="684900" cy="50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17"/>
          <p:cNvCxnSpPr>
            <a:stCxn id="189" idx="2"/>
            <a:endCxn id="193" idx="0"/>
          </p:cNvCxnSpPr>
          <p:nvPr/>
        </p:nvCxnSpPr>
        <p:spPr>
          <a:xfrm flipH="1">
            <a:off x="7294500" y="3965388"/>
            <a:ext cx="336300" cy="48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17"/>
          <p:cNvCxnSpPr/>
          <p:nvPr/>
        </p:nvCxnSpPr>
        <p:spPr>
          <a:xfrm>
            <a:off x="5138950" y="3231975"/>
            <a:ext cx="340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17"/>
          <p:cNvCxnSpPr/>
          <p:nvPr/>
        </p:nvCxnSpPr>
        <p:spPr>
          <a:xfrm>
            <a:off x="5138950" y="5192800"/>
            <a:ext cx="340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17"/>
          <p:cNvSpPr/>
          <p:nvPr/>
        </p:nvSpPr>
        <p:spPr>
          <a:xfrm>
            <a:off x="6775438" y="4455975"/>
            <a:ext cx="66000" cy="264000"/>
          </a:xfrm>
          <a:prstGeom prst="bracketPair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7261413" y="4447100"/>
            <a:ext cx="66000" cy="264000"/>
          </a:xfrm>
          <a:prstGeom prst="bracketPair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 txBox="1"/>
          <p:nvPr/>
        </p:nvSpPr>
        <p:spPr>
          <a:xfrm>
            <a:off x="6253725" y="6162975"/>
            <a:ext cx="1453200" cy="3651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latin typeface="Malgun Gothic"/>
                <a:ea typeface="Malgun Gothic"/>
                <a:cs typeface="Malgun Gothic"/>
                <a:sym typeface="Malgun Gothic"/>
              </a:rPr>
              <a:t>happy  year</a:t>
            </a:r>
            <a:endParaRPr sz="13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5489649" y="5396400"/>
            <a:ext cx="1371600" cy="3390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Process A offset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7308913" y="6213525"/>
            <a:ext cx="66000" cy="264000"/>
          </a:xfrm>
          <a:prstGeom prst="bracketPair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7261413" y="6213525"/>
            <a:ext cx="66000" cy="264000"/>
          </a:xfrm>
          <a:prstGeom prst="bracketPair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7097400" y="5383350"/>
            <a:ext cx="1371600" cy="365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Process B offset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1" name="Google Shape;201;p17"/>
          <p:cNvCxnSpPr>
            <a:endCxn id="199" idx="0"/>
          </p:cNvCxnSpPr>
          <p:nvPr/>
        </p:nvCxnSpPr>
        <p:spPr>
          <a:xfrm flipH="1">
            <a:off x="7294413" y="5748525"/>
            <a:ext cx="504600" cy="46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17"/>
          <p:cNvCxnSpPr>
            <a:stCxn id="197" idx="2"/>
            <a:endCxn id="198" idx="0"/>
          </p:cNvCxnSpPr>
          <p:nvPr/>
        </p:nvCxnSpPr>
        <p:spPr>
          <a:xfrm>
            <a:off x="6175449" y="5735400"/>
            <a:ext cx="1166400" cy="47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5.2 File Control Operations: fcntl()</a:t>
            </a:r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body" idx="1"/>
          </p:nvPr>
        </p:nvSpPr>
        <p:spPr>
          <a:xfrm>
            <a:off x="838200" y="1147318"/>
            <a:ext cx="10515600" cy="481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fcntl() 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Open file에 대한 access mode와  status flag를 수정할 수 있습니다.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fd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파일의 속성을 조회하거나 변경할 파일 디스크립터 입니다.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cmd</a:t>
            </a:r>
            <a:endParaRPr i="1"/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18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10" name="Google Shape;210;p18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11" name="Google Shape;2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7584" y="1889646"/>
            <a:ext cx="8760658" cy="166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5.2 File Control Operations: fcntl()</a:t>
            </a:r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5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fcntl() - </a:t>
            </a:r>
            <a:r>
              <a:rPr lang="en-US" sz="2400" b="1" i="1">
                <a:latin typeface="Times New Roman"/>
                <a:ea typeface="Times New Roman"/>
                <a:cs typeface="Times New Roman"/>
                <a:sym typeface="Times New Roman"/>
              </a:rPr>
              <a:t>CMD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19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19" name="Google Shape;219;p19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20" name="Google Shape;220;p19"/>
          <p:cNvSpPr txBox="1"/>
          <p:nvPr/>
        </p:nvSpPr>
        <p:spPr>
          <a:xfrm>
            <a:off x="1277725" y="1898475"/>
            <a:ext cx="103296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F_GETFL 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</a:t>
            </a:r>
            <a:r>
              <a:rPr lang="en-US" sz="1600" dirty="0"/>
              <a:t>ile descriptor 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대한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/>
              <a:t>status </a:t>
            </a:r>
            <a:r>
              <a:rPr lang="en-US" sz="1600" dirty="0" err="1"/>
              <a:t>flag를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/>
              <a:t>return합니다</a:t>
            </a:r>
            <a:r>
              <a:rPr lang="en-US" sz="1600" dirty="0"/>
              <a:t>.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O_RDONLY, O_WRONLY, O_RDWR, </a:t>
            </a:r>
            <a:r>
              <a:rPr lang="en-US" sz="1600" dirty="0"/>
              <a:t>와 </a:t>
            </a:r>
            <a:r>
              <a:rPr lang="en-US" sz="1600" dirty="0" err="1"/>
              <a:t>같은</a:t>
            </a:r>
            <a:r>
              <a:rPr lang="en-US" sz="1600" dirty="0"/>
              <a:t> </a:t>
            </a:r>
            <a:r>
              <a:rPr lang="en-US" sz="1600" dirty="0" err="1"/>
              <a:t>접근</a:t>
            </a:r>
            <a:r>
              <a:rPr lang="en-US" sz="1600" dirty="0"/>
              <a:t> </a:t>
            </a:r>
            <a:r>
              <a:rPr lang="en-US" sz="1600" dirty="0" err="1"/>
              <a:t>권한</a:t>
            </a:r>
            <a:r>
              <a:rPr lang="en-US" sz="1600" dirty="0"/>
              <a:t> </a:t>
            </a:r>
            <a:r>
              <a:rPr lang="en-US" sz="1600" dirty="0" err="1"/>
              <a:t>정보는</a:t>
            </a:r>
            <a:r>
              <a:rPr lang="en-US" sz="1600" dirty="0"/>
              <a:t> </a:t>
            </a:r>
            <a:r>
              <a:rPr lang="en-US" sz="1600" b="1" dirty="0"/>
              <a:t>O_</a:t>
            </a:r>
            <a:r>
              <a:rPr lang="en-US" sz="1600" b="1" i="0" u="none" strike="noStrike" dirty="0">
                <a:solidFill>
                  <a:srgbClr val="000000"/>
                </a:solidFill>
              </a:rPr>
              <a:t>ACCMODE</a:t>
            </a:r>
            <a:r>
              <a:rPr lang="en-US" sz="1600" dirty="0"/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마스크를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/>
              <a:t>이용하여</a:t>
            </a:r>
            <a:r>
              <a:rPr lang="en-US" sz="1600" dirty="0"/>
              <a:t> </a:t>
            </a:r>
            <a:r>
              <a:rPr lang="en-US" sz="1600" dirty="0" err="1"/>
              <a:t>읽어</a:t>
            </a:r>
            <a:r>
              <a:rPr lang="en-US" sz="1600" dirty="0"/>
              <a:t> 올 수 </a:t>
            </a:r>
            <a:r>
              <a:rPr lang="en-US" sz="1600" dirty="0" err="1"/>
              <a:t>있습니다</a:t>
            </a:r>
            <a:r>
              <a:rPr lang="en-US" sz="1600" dirty="0"/>
              <a:t>. </a:t>
            </a:r>
            <a:endParaRPr sz="1600" b="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F_SETFL 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파일</a:t>
            </a:r>
            <a:r>
              <a:rPr lang="en-US" sz="1600" dirty="0" err="1"/>
              <a:t>의</a:t>
            </a:r>
            <a:r>
              <a:rPr lang="en-US" sz="1600" dirty="0"/>
              <a:t> status </a:t>
            </a:r>
            <a:r>
              <a:rPr lang="en-US" sz="1600" dirty="0" err="1"/>
              <a:t>flag를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세번째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인수로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받아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/>
              <a:t>변경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합니다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(ex,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fcntl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fd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F_SETFL, flags))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O_APPEND, O_NONBLOCK, O_NOATIME, O_ASYNC, O_DIRECT </a:t>
            </a:r>
            <a:r>
              <a:rPr lang="en-US" sz="1600" dirty="0" err="1"/>
              <a:t>flag를</a:t>
            </a:r>
            <a:r>
              <a:rPr lang="en-US" sz="1600" dirty="0"/>
              <a:t> </a:t>
            </a:r>
            <a:r>
              <a:rPr lang="en-US" sz="1600" dirty="0" err="1"/>
              <a:t>변경할</a:t>
            </a:r>
            <a:r>
              <a:rPr lang="en-US" sz="1600" dirty="0"/>
              <a:t> 수 </a:t>
            </a:r>
            <a:r>
              <a:rPr lang="en-US" sz="1600" dirty="0" err="1"/>
              <a:t>있습니다</a:t>
            </a:r>
            <a:r>
              <a:rPr lang="en-US" sz="1600" dirty="0"/>
              <a:t>. </a:t>
            </a:r>
            <a:endParaRPr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이외의</a:t>
            </a:r>
            <a:r>
              <a:rPr lang="en-US" sz="1600" dirty="0"/>
              <a:t> </a:t>
            </a:r>
            <a:r>
              <a:rPr lang="en-US" sz="1600" dirty="0" err="1"/>
              <a:t>flag에</a:t>
            </a:r>
            <a:r>
              <a:rPr lang="en-US" sz="1600" dirty="0"/>
              <a:t> </a:t>
            </a:r>
            <a:r>
              <a:rPr lang="en-US" sz="1600" dirty="0" err="1"/>
              <a:t>대한</a:t>
            </a:r>
            <a:r>
              <a:rPr lang="en-US" sz="1600" dirty="0"/>
              <a:t> </a:t>
            </a:r>
            <a:r>
              <a:rPr lang="en-US" sz="1600" dirty="0" err="1"/>
              <a:t>변경</a:t>
            </a:r>
            <a:r>
              <a:rPr lang="en-US" sz="1600" dirty="0"/>
              <a:t> </a:t>
            </a:r>
            <a:r>
              <a:rPr lang="en-US" sz="1600" dirty="0" err="1"/>
              <a:t>시도는</a:t>
            </a:r>
            <a:r>
              <a:rPr lang="en-US" sz="1600" dirty="0"/>
              <a:t> </a:t>
            </a:r>
            <a:r>
              <a:rPr lang="en-US" sz="1600" dirty="0" err="1"/>
              <a:t>무시됩니다</a:t>
            </a:r>
            <a:r>
              <a:rPr lang="en-US" sz="1600" dirty="0"/>
              <a:t>.</a:t>
            </a:r>
            <a:endParaRPr sz="16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00" b="1" dirty="0">
                <a:solidFill>
                  <a:schemeClr val="dk1"/>
                </a:solidFill>
              </a:rPr>
              <a:t>F_DUPFD </a:t>
            </a:r>
            <a:r>
              <a:rPr lang="en-US" sz="1300" dirty="0">
                <a:solidFill>
                  <a:schemeClr val="dk1"/>
                </a:solidFill>
              </a:rPr>
              <a:t>: file </a:t>
            </a:r>
            <a:r>
              <a:rPr lang="en-US" sz="1300" dirty="0" err="1">
                <a:solidFill>
                  <a:schemeClr val="dk1"/>
                </a:solidFill>
              </a:rPr>
              <a:t>descriptor를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복사하여</a:t>
            </a:r>
            <a:r>
              <a:rPr lang="en-US" sz="1300" dirty="0">
                <a:solidFill>
                  <a:schemeClr val="dk1"/>
                </a:solidFill>
              </a:rPr>
              <a:t> 새 file </a:t>
            </a:r>
            <a:r>
              <a:rPr lang="en-US" sz="1300" dirty="0" err="1">
                <a:solidFill>
                  <a:schemeClr val="dk1"/>
                </a:solidFill>
              </a:rPr>
              <a:t>descriptor를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함수의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반환값으로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돌려줍니다</a:t>
            </a:r>
            <a:r>
              <a:rPr lang="en-US" sz="1300" dirty="0">
                <a:solidFill>
                  <a:schemeClr val="dk1"/>
                </a:solidFill>
              </a:rPr>
              <a:t>. </a:t>
            </a:r>
            <a:r>
              <a:rPr lang="en-US" sz="1300" dirty="0" err="1">
                <a:solidFill>
                  <a:schemeClr val="dk1"/>
                </a:solidFill>
              </a:rPr>
              <a:t>이때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반환된</a:t>
            </a:r>
            <a:r>
              <a:rPr lang="en-US" sz="1300" dirty="0">
                <a:solidFill>
                  <a:schemeClr val="dk1"/>
                </a:solidFill>
              </a:rPr>
              <a:t> 새 </a:t>
            </a:r>
            <a:r>
              <a:rPr lang="en-US" sz="1300" dirty="0" err="1">
                <a:solidFill>
                  <a:schemeClr val="dk1"/>
                </a:solidFill>
              </a:rPr>
              <a:t>서술자는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FD_CLOEXEC속성이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해제된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상태입니다</a:t>
            </a:r>
            <a:r>
              <a:rPr lang="en-US" sz="1300" dirty="0">
                <a:solidFill>
                  <a:schemeClr val="dk1"/>
                </a:solidFill>
              </a:rPr>
              <a:t>. 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00" b="1" dirty="0">
                <a:solidFill>
                  <a:schemeClr val="dk1"/>
                </a:solidFill>
              </a:rPr>
              <a:t>F_DUPFD_CLOEXEC </a:t>
            </a:r>
            <a:r>
              <a:rPr lang="en-US" sz="1300" dirty="0">
                <a:solidFill>
                  <a:schemeClr val="dk1"/>
                </a:solidFill>
              </a:rPr>
              <a:t>: file </a:t>
            </a:r>
            <a:r>
              <a:rPr lang="en-US" sz="1300" dirty="0" err="1">
                <a:solidFill>
                  <a:schemeClr val="dk1"/>
                </a:solidFill>
              </a:rPr>
              <a:t>descriptor를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복제하고</a:t>
            </a:r>
            <a:r>
              <a:rPr lang="en-US" sz="1300" dirty="0">
                <a:solidFill>
                  <a:schemeClr val="dk1"/>
                </a:solidFill>
              </a:rPr>
              <a:t> 새 file </a:t>
            </a:r>
            <a:r>
              <a:rPr lang="en-US" sz="1300" dirty="0" err="1">
                <a:solidFill>
                  <a:schemeClr val="dk1"/>
                </a:solidFill>
              </a:rPr>
              <a:t>descriptor에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관련된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FD_CLOEXEC를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설정합니다.새</a:t>
            </a:r>
            <a:r>
              <a:rPr lang="en-US" sz="1300" dirty="0">
                <a:solidFill>
                  <a:schemeClr val="dk1"/>
                </a:solidFill>
              </a:rPr>
              <a:t> file </a:t>
            </a:r>
            <a:r>
              <a:rPr lang="en-US" sz="1300" dirty="0" err="1">
                <a:solidFill>
                  <a:schemeClr val="dk1"/>
                </a:solidFill>
              </a:rPr>
              <a:t>descriptor가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반환됩니다</a:t>
            </a:r>
            <a:r>
              <a:rPr lang="en-US" sz="1300" dirty="0">
                <a:solidFill>
                  <a:schemeClr val="dk1"/>
                </a:solidFill>
              </a:rPr>
              <a:t>.</a:t>
            </a:r>
            <a:endParaRPr sz="1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>
                <a:solidFill>
                  <a:srgbClr val="222222"/>
                </a:solidFill>
                <a:highlight>
                  <a:srgbClr val="FEFEFE"/>
                </a:highlight>
              </a:rPr>
              <a:t>F_GETFD :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return값으로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fd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에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대한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flag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값을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넘겨준다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.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현재는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FD_CLOEXEC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정보만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넘겨줍니다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.</a:t>
            </a:r>
            <a:endParaRPr sz="1300" dirty="0">
              <a:solidFill>
                <a:srgbClr val="222222"/>
              </a:solidFill>
              <a:highlight>
                <a:srgbClr val="FEFEFE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>
                <a:solidFill>
                  <a:srgbClr val="222222"/>
                </a:solidFill>
                <a:highlight>
                  <a:srgbClr val="FEFEFE"/>
                </a:highlight>
              </a:rPr>
              <a:t>F_SETFD : 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FD_CLOEXEC(close-on-exec) 의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값을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지정된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비트값으로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설정합니다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.</a:t>
            </a:r>
            <a:endParaRPr sz="1300" dirty="0">
              <a:solidFill>
                <a:srgbClr val="222222"/>
              </a:solidFill>
              <a:highlight>
                <a:srgbClr val="FEFEFE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>
                <a:solidFill>
                  <a:srgbClr val="222222"/>
                </a:solidFill>
                <a:highlight>
                  <a:srgbClr val="FEFEFE"/>
                </a:highlight>
              </a:rPr>
              <a:t>F_GETOWN :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비동기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입출력과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관련되어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사용되며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,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SIGIO와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SIGURG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신호를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받는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프로세스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아이디를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얻기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위해서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사용됩니다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.</a:t>
            </a:r>
            <a:endParaRPr sz="1300" dirty="0">
              <a:solidFill>
                <a:srgbClr val="222222"/>
              </a:solidFill>
              <a:highlight>
                <a:srgbClr val="FEFEFE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>
                <a:solidFill>
                  <a:srgbClr val="222222"/>
                </a:solidFill>
                <a:highlight>
                  <a:srgbClr val="FEFEFE"/>
                </a:highlight>
              </a:rPr>
              <a:t>F_SETOWN :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비동기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입출력과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관련되어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사용되며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, SIGIO, SIGURG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시그널을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수신하는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프로세스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아이디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(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혹은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그룹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)을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설정하기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위해서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 </a:t>
            </a:r>
            <a:r>
              <a:rPr lang="en-US" sz="1300" dirty="0" err="1">
                <a:solidFill>
                  <a:srgbClr val="222222"/>
                </a:solidFill>
                <a:highlight>
                  <a:srgbClr val="FEFEFE"/>
                </a:highlight>
              </a:rPr>
              <a:t>사용됩니다</a:t>
            </a:r>
            <a:r>
              <a:rPr lang="en-US" sz="1300" dirty="0">
                <a:solidFill>
                  <a:srgbClr val="222222"/>
                </a:solidFill>
                <a:highlight>
                  <a:srgbClr val="FEFEFE"/>
                </a:highlight>
              </a:rPr>
              <a:t>.</a:t>
            </a:r>
            <a:endParaRPr sz="1300" dirty="0">
              <a:solidFill>
                <a:srgbClr val="222222"/>
              </a:solidFill>
              <a:highlight>
                <a:srgbClr val="FEFEFE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5.3 Open File Status Flags</a:t>
            </a:r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5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fcntl() - </a:t>
            </a:r>
            <a:r>
              <a:rPr lang="en-US" sz="2400" b="1" i="1">
                <a:latin typeface="Times New Roman"/>
                <a:ea typeface="Times New Roman"/>
                <a:cs typeface="Times New Roman"/>
                <a:sym typeface="Times New Roman"/>
              </a:rPr>
              <a:t>F_GETFL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20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28" name="Google Shape;228;p20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29" name="Google Shape;229;p20"/>
          <p:cNvSpPr txBox="1"/>
          <p:nvPr/>
        </p:nvSpPr>
        <p:spPr>
          <a:xfrm>
            <a:off x="981050" y="1666025"/>
            <a:ext cx="5924100" cy="26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flags = </a:t>
            </a:r>
            <a:r>
              <a:rPr lang="en-US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fcntl</a:t>
            </a: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fd</a:t>
            </a: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F_GETFL);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en-US" sz="1500" b="1" dirty="0">
                <a:latin typeface="Malgun Gothic"/>
                <a:ea typeface="Malgun Gothic"/>
                <a:cs typeface="Malgun Gothic"/>
                <a:sym typeface="Malgun Gothic"/>
              </a:rPr>
              <a:t>Status flag</a:t>
            </a:r>
            <a:endParaRPr sz="15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(flags &amp; O_SYNC)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		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printf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("writes are synchronized\n");</a:t>
            </a:r>
            <a:endParaRPr sz="15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en-US" sz="1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Access mode</a:t>
            </a:r>
            <a:endParaRPr sz="15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accessMode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flags &amp; O_ACCMODE;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(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accessMode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== O_WRONLY ||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accessMode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== O_RDWR)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printf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("file is writable\n");</a:t>
            </a:r>
            <a:endParaRPr sz="15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7263575" y="1396125"/>
            <a:ext cx="2943300" cy="2518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...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19 #define   O_ACCMODE    00000003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20 #define   O_RDONLY        00000000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21 #define   O_WRONLY       00000001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22 #define   O_RDWR            00000002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...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7376850" y="1486800"/>
            <a:ext cx="2743200" cy="281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fcntl.h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838200" y="4567875"/>
            <a:ext cx="851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Status flag, Access mode </a:t>
            </a:r>
            <a:r>
              <a:rPr lang="en-US" sz="1200" dirty="0" err="1">
                <a:solidFill>
                  <a:schemeClr val="dk1"/>
                </a:solidFill>
              </a:rPr>
              <a:t>이외에</a:t>
            </a:r>
            <a:r>
              <a:rPr lang="en-US" sz="1200" dirty="0">
                <a:solidFill>
                  <a:schemeClr val="dk1"/>
                </a:solidFill>
              </a:rPr>
              <a:t> O_CREAT, O_EXCL, O_NOCTTY, O_TRUNC </a:t>
            </a:r>
            <a:r>
              <a:rPr lang="en-US" sz="1200" dirty="0" err="1">
                <a:solidFill>
                  <a:schemeClr val="dk1"/>
                </a:solidFill>
              </a:rPr>
              <a:t>플래그는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fcntl</a:t>
            </a:r>
            <a:r>
              <a:rPr lang="en-US" sz="1200" dirty="0">
                <a:solidFill>
                  <a:schemeClr val="dk1"/>
                </a:solidFill>
              </a:rPr>
              <a:t>()을 </a:t>
            </a:r>
            <a:r>
              <a:rPr lang="en-US" sz="1200" dirty="0" err="1">
                <a:solidFill>
                  <a:schemeClr val="dk1"/>
                </a:solidFill>
              </a:rPr>
              <a:t>통해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알아</a:t>
            </a:r>
            <a:r>
              <a:rPr lang="en-US" sz="1200" dirty="0">
                <a:solidFill>
                  <a:schemeClr val="dk1"/>
                </a:solidFill>
              </a:rPr>
              <a:t> 낼 수 </a:t>
            </a:r>
            <a:r>
              <a:rPr lang="en-US" sz="1200" dirty="0" err="1">
                <a:solidFill>
                  <a:schemeClr val="dk1"/>
                </a:solidFill>
              </a:rPr>
              <a:t>없습니다</a:t>
            </a:r>
            <a:r>
              <a:rPr lang="en-US" sz="1200" dirty="0">
                <a:solidFill>
                  <a:schemeClr val="dk1"/>
                </a:solidFill>
              </a:rPr>
              <a:t>. </a:t>
            </a: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5.3 Open File Status Flags</a:t>
            </a:r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5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fcntl() - </a:t>
            </a:r>
            <a:r>
              <a:rPr lang="en-US" sz="2400" b="1" i="1">
                <a:latin typeface="Times New Roman"/>
                <a:ea typeface="Times New Roman"/>
                <a:cs typeface="Times New Roman"/>
                <a:sym typeface="Times New Roman"/>
              </a:rPr>
              <a:t>F_SETFL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21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0" name="Google Shape;240;p21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41" name="Google Shape;241;p21"/>
          <p:cNvSpPr txBox="1"/>
          <p:nvPr/>
        </p:nvSpPr>
        <p:spPr>
          <a:xfrm>
            <a:off x="981050" y="1666025"/>
            <a:ext cx="5924100" cy="15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fcntl</a:t>
            </a: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fd</a:t>
            </a: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F_SETFL,flags</a:t>
            </a: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latin typeface="Malgun Gothic"/>
                <a:ea typeface="Malgun Gothic"/>
                <a:cs typeface="Malgun Gothic"/>
                <a:sym typeface="Malgun Gothic"/>
              </a:rPr>
              <a:t>flags |= O_APPEND;</a:t>
            </a: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latin typeface="Malgun Gothic"/>
                <a:ea typeface="Malgun Gothic"/>
                <a:cs typeface="Malgun Gothic"/>
                <a:sym typeface="Malgun Gothic"/>
              </a:rPr>
              <a:t>if (</a:t>
            </a:r>
            <a:r>
              <a:rPr lang="en-US" sz="1500" dirty="0" err="1">
                <a:latin typeface="Malgun Gothic"/>
                <a:ea typeface="Malgun Gothic"/>
                <a:cs typeface="Malgun Gothic"/>
                <a:sym typeface="Malgun Gothic"/>
              </a:rPr>
              <a:t>fcntl</a:t>
            </a:r>
            <a:r>
              <a:rPr lang="en-US" sz="1500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1500" dirty="0" err="1">
                <a:latin typeface="Malgun Gothic"/>
                <a:ea typeface="Malgun Gothic"/>
                <a:cs typeface="Malgun Gothic"/>
                <a:sym typeface="Malgun Gothic"/>
              </a:rPr>
              <a:t>fd</a:t>
            </a:r>
            <a:r>
              <a:rPr lang="en-US" sz="1500" dirty="0">
                <a:latin typeface="Malgun Gothic"/>
                <a:ea typeface="Malgun Gothic"/>
                <a:cs typeface="Malgun Gothic"/>
                <a:sym typeface="Malgun Gothic"/>
              </a:rPr>
              <a:t>, F_SETFL, flags) == -1)</a:t>
            </a: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1500" dirty="0" err="1">
                <a:latin typeface="Malgun Gothic"/>
                <a:ea typeface="Malgun Gothic"/>
                <a:cs typeface="Malgun Gothic"/>
                <a:sym typeface="Malgun Gothic"/>
              </a:rPr>
              <a:t>errExit</a:t>
            </a:r>
            <a:r>
              <a:rPr lang="en-US" sz="1500" dirty="0">
                <a:latin typeface="Malgun Gothic"/>
                <a:ea typeface="Malgun Gothic"/>
                <a:cs typeface="Malgun Gothic"/>
                <a:sym typeface="Malgun Gothic"/>
              </a:rPr>
              <a:t>("</a:t>
            </a:r>
            <a:r>
              <a:rPr lang="en-US" sz="1500" dirty="0" err="1">
                <a:latin typeface="Malgun Gothic"/>
                <a:ea typeface="Malgun Gothic"/>
                <a:cs typeface="Malgun Gothic"/>
                <a:sym typeface="Malgun Gothic"/>
              </a:rPr>
              <a:t>fcntl</a:t>
            </a:r>
            <a:r>
              <a:rPr lang="en-US" sz="1500" dirty="0">
                <a:latin typeface="Malgun Gothic"/>
                <a:ea typeface="Malgun Gothic"/>
                <a:cs typeface="Malgun Gothic"/>
                <a:sym typeface="Malgun Gothic"/>
              </a:rPr>
              <a:t>");</a:t>
            </a: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2" name="Google Shape;242;p21"/>
          <p:cNvGrpSpPr/>
          <p:nvPr/>
        </p:nvGrpSpPr>
        <p:grpSpPr>
          <a:xfrm>
            <a:off x="8410500" y="1283375"/>
            <a:ext cx="2943300" cy="3377100"/>
            <a:chOff x="4990150" y="1283375"/>
            <a:chExt cx="2943300" cy="3377100"/>
          </a:xfrm>
        </p:grpSpPr>
        <p:sp>
          <p:nvSpPr>
            <p:cNvPr id="243" name="Google Shape;243;p21"/>
            <p:cNvSpPr txBox="1"/>
            <p:nvPr/>
          </p:nvSpPr>
          <p:spPr>
            <a:xfrm>
              <a:off x="4990150" y="1283375"/>
              <a:ext cx="2943300" cy="33771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1100" dirty="0">
                <a:solidFill>
                  <a:schemeClr val="dk1"/>
                </a:solidFill>
              </a:endParaRPr>
            </a:p>
            <a:p>
              <a:pPr marL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</a:rPr>
                <a:t>...</a:t>
              </a:r>
              <a:endParaRPr sz="1100" dirty="0">
                <a:solidFill>
                  <a:schemeClr val="dk1"/>
                </a:solidFill>
              </a:endParaRPr>
            </a:p>
            <a:p>
              <a:pPr marL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</a:rPr>
                <a:t>36 #define   O_APPEND         00002000</a:t>
              </a:r>
              <a:endParaRPr sz="1100" dirty="0">
                <a:solidFill>
                  <a:schemeClr val="dk1"/>
                </a:solidFill>
              </a:endParaRPr>
            </a:p>
            <a:p>
              <a:pPr marL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</a:rPr>
                <a:t>...</a:t>
              </a:r>
              <a:endParaRPr sz="1100" dirty="0">
                <a:solidFill>
                  <a:schemeClr val="dk1"/>
                </a:solidFill>
              </a:endParaRPr>
            </a:p>
            <a:p>
              <a:pPr marL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</a:rPr>
                <a:t>39 #define   O_NONBLOCK   00004000</a:t>
              </a:r>
              <a:endParaRPr sz="1100" dirty="0">
                <a:solidFill>
                  <a:schemeClr val="dk1"/>
                </a:solidFill>
              </a:endParaRPr>
            </a:p>
            <a:p>
              <a:pPr marL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</a:rPr>
                <a:t>...</a:t>
              </a:r>
              <a:endParaRPr sz="1100" dirty="0">
                <a:solidFill>
                  <a:schemeClr val="dk1"/>
                </a:solidFill>
              </a:endParaRPr>
            </a:p>
            <a:p>
              <a:pPr marL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</a:rPr>
                <a:t>48 #define   O_DIRECT          00040000</a:t>
              </a:r>
              <a:endParaRPr sz="1100" dirty="0">
                <a:solidFill>
                  <a:schemeClr val="dk1"/>
                </a:solidFill>
              </a:endParaRPr>
            </a:p>
            <a:p>
              <a:pPr marL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</a:rPr>
                <a:t>...</a:t>
              </a:r>
              <a:endParaRPr sz="1100" dirty="0">
                <a:solidFill>
                  <a:schemeClr val="dk1"/>
                </a:solidFill>
              </a:endParaRPr>
            </a:p>
            <a:p>
              <a:pPr marL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</a:rPr>
                <a:t>60 #define   O_NOATIME       01000000</a:t>
              </a:r>
              <a:endParaRPr sz="1100" dirty="0">
                <a:solidFill>
                  <a:schemeClr val="dk1"/>
                </a:solidFill>
              </a:endParaRPr>
            </a:p>
            <a:p>
              <a:pPr marL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</a:rPr>
                <a:t>...</a:t>
              </a:r>
              <a:endParaRPr sz="1100" dirty="0"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21"/>
            <p:cNvSpPr txBox="1"/>
            <p:nvPr/>
          </p:nvSpPr>
          <p:spPr>
            <a:xfrm>
              <a:off x="5090200" y="1384625"/>
              <a:ext cx="2743200" cy="281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Malgun Gothic"/>
                  <a:ea typeface="Malgun Gothic"/>
                  <a:cs typeface="Malgun Gothic"/>
                  <a:sym typeface="Malgun Gothic"/>
                </a:rPr>
                <a:t>fcntl.h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5" name="Google Shape;245;p21"/>
          <p:cNvSpPr txBox="1"/>
          <p:nvPr/>
        </p:nvSpPr>
        <p:spPr>
          <a:xfrm>
            <a:off x="981050" y="3427425"/>
            <a:ext cx="66600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O_APPEND, O_NONBLOCK, O_NOATIME, O_ASYNC, O_DIRECT </a:t>
            </a:r>
            <a:r>
              <a:rPr lang="en-US" sz="1200" dirty="0" err="1">
                <a:solidFill>
                  <a:schemeClr val="dk1"/>
                </a:solidFill>
              </a:rPr>
              <a:t>flag를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변경할</a:t>
            </a:r>
            <a:r>
              <a:rPr lang="en-US" sz="1200" dirty="0">
                <a:solidFill>
                  <a:schemeClr val="dk1"/>
                </a:solidFill>
              </a:rPr>
              <a:t> 수 </a:t>
            </a:r>
            <a:r>
              <a:rPr lang="en-US" sz="1200" dirty="0" err="1">
                <a:solidFill>
                  <a:schemeClr val="dk1"/>
                </a:solidFill>
              </a:rPr>
              <a:t>있습니다</a:t>
            </a:r>
            <a:r>
              <a:rPr lang="en-US" sz="1200" dirty="0">
                <a:solidFill>
                  <a:schemeClr val="dk1"/>
                </a:solidFill>
              </a:rPr>
              <a:t>. 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파일</a:t>
            </a:r>
            <a:r>
              <a:rPr lang="en-US" sz="1200" dirty="0"/>
              <a:t> Access mode(O_RDONLY, O_WRONLY, O_RDWR) 및 Creation flag(O_CREAT, O_EXCL, O_NOCTTY, O_TRUNC)에 </a:t>
            </a:r>
            <a:r>
              <a:rPr lang="en-US" sz="1200" dirty="0" err="1"/>
              <a:t>대한</a:t>
            </a:r>
            <a:r>
              <a:rPr lang="en-US" sz="1200" dirty="0"/>
              <a:t> </a:t>
            </a:r>
            <a:r>
              <a:rPr lang="en-US" sz="1200" dirty="0" err="1"/>
              <a:t>변경은</a:t>
            </a:r>
            <a:r>
              <a:rPr lang="en-US" sz="1200" dirty="0"/>
              <a:t> </a:t>
            </a:r>
            <a:r>
              <a:rPr lang="en-US" sz="1200" dirty="0" err="1"/>
              <a:t>무시됩니다</a:t>
            </a:r>
            <a:r>
              <a:rPr lang="en-US" sz="1200" dirty="0"/>
              <a:t>.</a:t>
            </a: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2467</Words>
  <Application>Microsoft Office PowerPoint</Application>
  <PresentationFormat>와이드스크린</PresentationFormat>
  <Paragraphs>476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Arimo</vt:lpstr>
      <vt:lpstr>Arial</vt:lpstr>
      <vt:lpstr>Malgun Gothic</vt:lpstr>
      <vt:lpstr>Noto Sans Symbols</vt:lpstr>
      <vt:lpstr>Times New Roman</vt:lpstr>
      <vt:lpstr>Courier New</vt:lpstr>
      <vt:lpstr>Office 테마</vt:lpstr>
      <vt:lpstr>Chapter 5  File I/O  : FURTHER DETAILS</vt:lpstr>
      <vt:lpstr>Chapter Objectives</vt:lpstr>
      <vt:lpstr>5.1 Atomicity and Race Conditions</vt:lpstr>
      <vt:lpstr>5.1 Atomicity and Race Conditions</vt:lpstr>
      <vt:lpstr>5.1 Atomicity and Race Conditions</vt:lpstr>
      <vt:lpstr>5.2 File Control Operations: fcntl()</vt:lpstr>
      <vt:lpstr>5.2 File Control Operations: fcntl()</vt:lpstr>
      <vt:lpstr>5.3 Open File Status Flags</vt:lpstr>
      <vt:lpstr>5.3 Open File Status Flags</vt:lpstr>
      <vt:lpstr>5.3 Open File Status Flags</vt:lpstr>
      <vt:lpstr>5.4 Relationship Between File Descriptors and Open Files</vt:lpstr>
      <vt:lpstr>5.4 Relationship Between File Descriptors and Open Files</vt:lpstr>
      <vt:lpstr>5.5 Duplicating File Descriptors</vt:lpstr>
      <vt:lpstr>5.5 Duplicating File Descriptors</vt:lpstr>
      <vt:lpstr>5.5 Duplicating File Descriptors</vt:lpstr>
      <vt:lpstr>5.6 File I/O at a Specified Offset: pread() and pwrite()</vt:lpstr>
      <vt:lpstr>5.7 Scatter-Gather I/O: readv() and writev()</vt:lpstr>
      <vt:lpstr>5.7 Scatter-Gather I/O: readv() and writev()</vt:lpstr>
      <vt:lpstr>5.8 Truncationg a File: truncate() and ftruncate()</vt:lpstr>
      <vt:lpstr>5.9 Nonblocking I/O</vt:lpstr>
      <vt:lpstr>5.9 Nonblocking I/O</vt:lpstr>
      <vt:lpstr>5.10 I/O Large Files</vt:lpstr>
      <vt:lpstr>5.11 The /dev/fd Directory</vt:lpstr>
      <vt:lpstr>5.12 Creating Temporary Files</vt:lpstr>
      <vt:lpstr>Quiz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 File I/O  : FURTHER DETAILS</dc:title>
  <cp:lastModifiedBy>강정현</cp:lastModifiedBy>
  <cp:revision>5</cp:revision>
  <dcterms:modified xsi:type="dcterms:W3CDTF">2021-01-05T04:28:22Z</dcterms:modified>
</cp:coreProperties>
</file>