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00" r:id="rId2"/>
  </p:sldMasterIdLst>
  <p:notesMasterIdLst>
    <p:notesMasterId r:id="rId32"/>
  </p:notesMasterIdLst>
  <p:sldIdLst>
    <p:sldId id="256" r:id="rId3"/>
    <p:sldId id="257" r:id="rId4"/>
    <p:sldId id="258" r:id="rId5"/>
    <p:sldId id="260" r:id="rId6"/>
    <p:sldId id="261" r:id="rId7"/>
    <p:sldId id="267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59" r:id="rId16"/>
    <p:sldId id="272" r:id="rId17"/>
    <p:sldId id="262" r:id="rId18"/>
    <p:sldId id="273" r:id="rId19"/>
    <p:sldId id="274" r:id="rId20"/>
    <p:sldId id="275" r:id="rId21"/>
    <p:sldId id="276" r:id="rId22"/>
    <p:sldId id="277" r:id="rId23"/>
    <p:sldId id="268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72707"/>
  </p:normalViewPr>
  <p:slideViewPr>
    <p:cSldViewPr snapToGrid="0" snapToObjects="1">
      <p:cViewPr>
        <p:scale>
          <a:sx n="107" d="100"/>
          <a:sy n="107" d="100"/>
        </p:scale>
        <p:origin x="-80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5516C-946A-8348-9F6D-7B42FA1B033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B7031C-6498-4447-81FE-35BD39BCD7D7}">
      <dgm:prSet/>
      <dgm:spPr/>
      <dgm:t>
        <a:bodyPr/>
        <a:lstStyle/>
        <a:p>
          <a:pPr latinLnBrk="1"/>
          <a:r>
            <a:rPr kumimoji="1" lang="en-US" dirty="0"/>
            <a:t>Return value</a:t>
          </a:r>
          <a:endParaRPr lang="ko-Kore-KR" dirty="0"/>
        </a:p>
      </dgm:t>
    </dgm:pt>
    <dgm:pt modelId="{37FB60E6-02F8-0847-9FEF-CF50DFD7E7EB}" type="parTrans" cxnId="{EF2BCDA1-D044-2C4F-8B32-E739CA55F408}">
      <dgm:prSet/>
      <dgm:spPr/>
      <dgm:t>
        <a:bodyPr/>
        <a:lstStyle/>
        <a:p>
          <a:pPr latinLnBrk="1"/>
          <a:endParaRPr lang="ko-KR" altLang="en-US"/>
        </a:p>
      </dgm:t>
    </dgm:pt>
    <dgm:pt modelId="{014C2FF0-6C5B-CD4A-B0BB-18BC13B21B99}" type="sibTrans" cxnId="{EF2BCDA1-D044-2C4F-8B32-E739CA55F408}">
      <dgm:prSet/>
      <dgm:spPr/>
      <dgm:t>
        <a:bodyPr/>
        <a:lstStyle/>
        <a:p>
          <a:pPr latinLnBrk="1"/>
          <a:endParaRPr lang="ko-KR" altLang="en-US"/>
        </a:p>
      </dgm:t>
    </dgm:pt>
    <dgm:pt modelId="{4978CBC4-6F5C-294A-9963-259A971C004C}">
      <dgm:prSet/>
      <dgm:spPr/>
      <dgm:t>
        <a:bodyPr/>
        <a:lstStyle/>
        <a:p>
          <a:pPr latinLnBrk="1"/>
          <a:r>
            <a:rPr lang="en-US" altLang="ko-KR" dirty="0" err="1"/>
            <a:t>errno</a:t>
          </a:r>
          <a:endParaRPr lang="ko-KR" altLang="en-US" dirty="0"/>
        </a:p>
      </dgm:t>
    </dgm:pt>
    <dgm:pt modelId="{D44A97D6-74E6-9A40-93A4-CD4C9F6345AE}" type="parTrans" cxnId="{A99C091B-2817-4544-BFCC-C53F27519664}">
      <dgm:prSet/>
      <dgm:spPr/>
      <dgm:t>
        <a:bodyPr/>
        <a:lstStyle/>
        <a:p>
          <a:pPr latinLnBrk="1"/>
          <a:endParaRPr lang="ko-KR" altLang="en-US"/>
        </a:p>
      </dgm:t>
    </dgm:pt>
    <dgm:pt modelId="{C6EDCF8D-6139-DF4D-9454-7D03B529622D}" type="sibTrans" cxnId="{A99C091B-2817-4544-BFCC-C53F27519664}">
      <dgm:prSet/>
      <dgm:spPr/>
      <dgm:t>
        <a:bodyPr/>
        <a:lstStyle/>
        <a:p>
          <a:pPr latinLnBrk="1"/>
          <a:endParaRPr lang="ko-KR" altLang="en-US"/>
        </a:p>
      </dgm:t>
    </dgm:pt>
    <dgm:pt modelId="{101A5BDE-49F3-B842-A5C0-81D4416C0E28}" type="pres">
      <dgm:prSet presAssocID="{C935516C-946A-8348-9F6D-7B42FA1B0338}" presName="Name0" presStyleCnt="0">
        <dgm:presLayoutVars>
          <dgm:dir/>
          <dgm:resizeHandles val="exact"/>
        </dgm:presLayoutVars>
      </dgm:prSet>
      <dgm:spPr/>
    </dgm:pt>
    <dgm:pt modelId="{95DF7DCA-B6A0-AB46-B711-1D4F9558C125}" type="pres">
      <dgm:prSet presAssocID="{EBB7031C-6498-4447-81FE-35BD39BCD7D7}" presName="node" presStyleLbl="node1" presStyleIdx="0" presStyleCnt="2">
        <dgm:presLayoutVars>
          <dgm:bulletEnabled val="1"/>
        </dgm:presLayoutVars>
      </dgm:prSet>
      <dgm:spPr/>
    </dgm:pt>
    <dgm:pt modelId="{CF1A8F21-200B-E447-8CB4-4C7B796BA80A}" type="pres">
      <dgm:prSet presAssocID="{014C2FF0-6C5B-CD4A-B0BB-18BC13B21B99}" presName="sibTrans" presStyleLbl="sibTrans2D1" presStyleIdx="0" presStyleCnt="1"/>
      <dgm:spPr/>
    </dgm:pt>
    <dgm:pt modelId="{4E824062-D410-9542-88A7-BE75BA85BE67}" type="pres">
      <dgm:prSet presAssocID="{014C2FF0-6C5B-CD4A-B0BB-18BC13B21B99}" presName="connectorText" presStyleLbl="sibTrans2D1" presStyleIdx="0" presStyleCnt="1"/>
      <dgm:spPr/>
    </dgm:pt>
    <dgm:pt modelId="{E6EFF606-71DB-C44A-A50A-01874BC162FE}" type="pres">
      <dgm:prSet presAssocID="{4978CBC4-6F5C-294A-9963-259A971C004C}" presName="node" presStyleLbl="node1" presStyleIdx="1" presStyleCnt="2" custLinFactNeighborX="67656" custLinFactNeighborY="29251">
        <dgm:presLayoutVars>
          <dgm:bulletEnabled val="1"/>
        </dgm:presLayoutVars>
      </dgm:prSet>
      <dgm:spPr/>
    </dgm:pt>
  </dgm:ptLst>
  <dgm:cxnLst>
    <dgm:cxn modelId="{A99C091B-2817-4544-BFCC-C53F27519664}" srcId="{C935516C-946A-8348-9F6D-7B42FA1B0338}" destId="{4978CBC4-6F5C-294A-9963-259A971C004C}" srcOrd="1" destOrd="0" parTransId="{D44A97D6-74E6-9A40-93A4-CD4C9F6345AE}" sibTransId="{C6EDCF8D-6139-DF4D-9454-7D03B529622D}"/>
    <dgm:cxn modelId="{E6DDDE41-B022-C14F-AB9A-02AEC56A95D3}" type="presOf" srcId="{EBB7031C-6498-4447-81FE-35BD39BCD7D7}" destId="{95DF7DCA-B6A0-AB46-B711-1D4F9558C125}" srcOrd="0" destOrd="0" presId="urn:microsoft.com/office/officeart/2005/8/layout/process1"/>
    <dgm:cxn modelId="{EF2BCDA1-D044-2C4F-8B32-E739CA55F408}" srcId="{C935516C-946A-8348-9F6D-7B42FA1B0338}" destId="{EBB7031C-6498-4447-81FE-35BD39BCD7D7}" srcOrd="0" destOrd="0" parTransId="{37FB60E6-02F8-0847-9FEF-CF50DFD7E7EB}" sibTransId="{014C2FF0-6C5B-CD4A-B0BB-18BC13B21B99}"/>
    <dgm:cxn modelId="{29F10CDC-B9A0-DA4A-8646-405D6FE6936B}" type="presOf" srcId="{014C2FF0-6C5B-CD4A-B0BB-18BC13B21B99}" destId="{CF1A8F21-200B-E447-8CB4-4C7B796BA80A}" srcOrd="0" destOrd="0" presId="urn:microsoft.com/office/officeart/2005/8/layout/process1"/>
    <dgm:cxn modelId="{D83278E2-4900-684A-AED7-846A6CCA0C47}" type="presOf" srcId="{C935516C-946A-8348-9F6D-7B42FA1B0338}" destId="{101A5BDE-49F3-B842-A5C0-81D4416C0E28}" srcOrd="0" destOrd="0" presId="urn:microsoft.com/office/officeart/2005/8/layout/process1"/>
    <dgm:cxn modelId="{B980C5EE-8D73-584F-935E-09D0170EE3CB}" type="presOf" srcId="{014C2FF0-6C5B-CD4A-B0BB-18BC13B21B99}" destId="{4E824062-D410-9542-88A7-BE75BA85BE67}" srcOrd="1" destOrd="0" presId="urn:microsoft.com/office/officeart/2005/8/layout/process1"/>
    <dgm:cxn modelId="{2FD62BF7-F9D2-854F-9D94-5862FE13982B}" type="presOf" srcId="{4978CBC4-6F5C-294A-9963-259A971C004C}" destId="{E6EFF606-71DB-C44A-A50A-01874BC162FE}" srcOrd="0" destOrd="0" presId="urn:microsoft.com/office/officeart/2005/8/layout/process1"/>
    <dgm:cxn modelId="{B1A99183-8632-C24A-B289-6CECFBA6EDAB}" type="presParOf" srcId="{101A5BDE-49F3-B842-A5C0-81D4416C0E28}" destId="{95DF7DCA-B6A0-AB46-B711-1D4F9558C125}" srcOrd="0" destOrd="0" presId="urn:microsoft.com/office/officeart/2005/8/layout/process1"/>
    <dgm:cxn modelId="{F31609D7-ECE8-2B4B-93D9-E32CABF29178}" type="presParOf" srcId="{101A5BDE-49F3-B842-A5C0-81D4416C0E28}" destId="{CF1A8F21-200B-E447-8CB4-4C7B796BA80A}" srcOrd="1" destOrd="0" presId="urn:microsoft.com/office/officeart/2005/8/layout/process1"/>
    <dgm:cxn modelId="{1B0ADB75-55B9-7A40-9FC0-0A274238EA0D}" type="presParOf" srcId="{CF1A8F21-200B-E447-8CB4-4C7B796BA80A}" destId="{4E824062-D410-9542-88A7-BE75BA85BE67}" srcOrd="0" destOrd="0" presId="urn:microsoft.com/office/officeart/2005/8/layout/process1"/>
    <dgm:cxn modelId="{2B87E6E4-14CE-A24D-BDBA-F99BD91A9775}" type="presParOf" srcId="{101A5BDE-49F3-B842-A5C0-81D4416C0E28}" destId="{E6EFF606-71DB-C44A-A50A-01874BC162F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35516C-946A-8348-9F6D-7B42FA1B033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B7031C-6498-4447-81FE-35BD39BCD7D7}">
      <dgm:prSet custT="1"/>
      <dgm:spPr/>
      <dgm:t>
        <a:bodyPr/>
        <a:lstStyle/>
        <a:p>
          <a:pPr latinLnBrk="1"/>
          <a:r>
            <a:rPr kumimoji="1" lang="en-US" sz="1600" dirty="0"/>
            <a:t>Return value</a:t>
          </a:r>
          <a:endParaRPr lang="ko-Kore-KR" sz="1600" dirty="0"/>
        </a:p>
      </dgm:t>
    </dgm:pt>
    <dgm:pt modelId="{37FB60E6-02F8-0847-9FEF-CF50DFD7E7EB}" type="parTrans" cxnId="{EF2BCDA1-D044-2C4F-8B32-E739CA55F408}">
      <dgm:prSet/>
      <dgm:spPr/>
      <dgm:t>
        <a:bodyPr/>
        <a:lstStyle/>
        <a:p>
          <a:pPr latinLnBrk="1"/>
          <a:endParaRPr lang="ko-KR" altLang="en-US"/>
        </a:p>
      </dgm:t>
    </dgm:pt>
    <dgm:pt modelId="{014C2FF0-6C5B-CD4A-B0BB-18BC13B21B99}" type="sibTrans" cxnId="{EF2BCDA1-D044-2C4F-8B32-E739CA55F408}">
      <dgm:prSet/>
      <dgm:spPr/>
      <dgm:t>
        <a:bodyPr/>
        <a:lstStyle/>
        <a:p>
          <a:pPr latinLnBrk="1"/>
          <a:endParaRPr lang="ko-KR" altLang="en-US"/>
        </a:p>
      </dgm:t>
    </dgm:pt>
    <dgm:pt modelId="{4978CBC4-6F5C-294A-9963-259A971C004C}">
      <dgm:prSet custT="1"/>
      <dgm:spPr/>
      <dgm:t>
        <a:bodyPr/>
        <a:lstStyle/>
        <a:p>
          <a:pPr latinLnBrk="1"/>
          <a:r>
            <a:rPr lang="en-US" altLang="ko-KR" sz="1600" dirty="0" err="1"/>
            <a:t>errno</a:t>
          </a:r>
          <a:endParaRPr lang="ko-KR" altLang="en-US" sz="1600" dirty="0"/>
        </a:p>
      </dgm:t>
    </dgm:pt>
    <dgm:pt modelId="{D44A97D6-74E6-9A40-93A4-CD4C9F6345AE}" type="parTrans" cxnId="{A99C091B-2817-4544-BFCC-C53F27519664}">
      <dgm:prSet/>
      <dgm:spPr/>
      <dgm:t>
        <a:bodyPr/>
        <a:lstStyle/>
        <a:p>
          <a:pPr latinLnBrk="1"/>
          <a:endParaRPr lang="ko-KR" altLang="en-US"/>
        </a:p>
      </dgm:t>
    </dgm:pt>
    <dgm:pt modelId="{C6EDCF8D-6139-DF4D-9454-7D03B529622D}" type="sibTrans" cxnId="{A99C091B-2817-4544-BFCC-C53F27519664}">
      <dgm:prSet/>
      <dgm:spPr/>
      <dgm:t>
        <a:bodyPr/>
        <a:lstStyle/>
        <a:p>
          <a:pPr latinLnBrk="1"/>
          <a:endParaRPr lang="ko-KR" altLang="en-US"/>
        </a:p>
      </dgm:t>
    </dgm:pt>
    <dgm:pt modelId="{DA105AA7-6AE3-0240-AC58-9532A5C45DDA}">
      <dgm:prSet custT="1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sz="1600" dirty="0" err="1"/>
            <a:t>errno</a:t>
          </a:r>
          <a:r>
            <a:rPr lang="en-US" altLang="ko-KR" sz="1600" dirty="0"/>
            <a:t>=0</a:t>
          </a:r>
          <a:endParaRPr lang="ko-KR" altLang="en-US" sz="1600" dirty="0"/>
        </a:p>
      </dgm:t>
    </dgm:pt>
    <dgm:pt modelId="{9E55DA94-9876-4E49-881C-A8730082D325}" type="parTrans" cxnId="{FA093502-BC46-2646-9DEC-26439E15E01F}">
      <dgm:prSet/>
      <dgm:spPr/>
      <dgm:t>
        <a:bodyPr/>
        <a:lstStyle/>
        <a:p>
          <a:pPr latinLnBrk="1"/>
          <a:endParaRPr lang="ko-KR" altLang="en-US"/>
        </a:p>
      </dgm:t>
    </dgm:pt>
    <dgm:pt modelId="{3C7F4EA6-656D-4844-A493-D63574202300}" type="sibTrans" cxnId="{FA093502-BC46-2646-9DEC-26439E15E01F}">
      <dgm:prSet/>
      <dgm:spPr/>
      <dgm:t>
        <a:bodyPr/>
        <a:lstStyle/>
        <a:p>
          <a:pPr latinLnBrk="1"/>
          <a:endParaRPr lang="ko-KR" altLang="en-US"/>
        </a:p>
      </dgm:t>
    </dgm:pt>
    <dgm:pt modelId="{101A5BDE-49F3-B842-A5C0-81D4416C0E28}" type="pres">
      <dgm:prSet presAssocID="{C935516C-946A-8348-9F6D-7B42FA1B0338}" presName="Name0" presStyleCnt="0">
        <dgm:presLayoutVars>
          <dgm:dir/>
          <dgm:resizeHandles val="exact"/>
        </dgm:presLayoutVars>
      </dgm:prSet>
      <dgm:spPr/>
    </dgm:pt>
    <dgm:pt modelId="{4AC9F05D-0CC2-4944-A3AC-7556BF0AB737}" type="pres">
      <dgm:prSet presAssocID="{DA105AA7-6AE3-0240-AC58-9532A5C45DDA}" presName="node" presStyleLbl="node1" presStyleIdx="0" presStyleCnt="3">
        <dgm:presLayoutVars>
          <dgm:bulletEnabled val="1"/>
        </dgm:presLayoutVars>
      </dgm:prSet>
      <dgm:spPr/>
    </dgm:pt>
    <dgm:pt modelId="{57365B19-EAA0-AA47-AD5C-C86BC4633FB7}" type="pres">
      <dgm:prSet presAssocID="{3C7F4EA6-656D-4844-A493-D63574202300}" presName="sibTrans" presStyleLbl="sibTrans2D1" presStyleIdx="0" presStyleCnt="2"/>
      <dgm:spPr/>
    </dgm:pt>
    <dgm:pt modelId="{7E9D4381-8A0E-0044-BD17-C15A3B3C3170}" type="pres">
      <dgm:prSet presAssocID="{3C7F4EA6-656D-4844-A493-D63574202300}" presName="connectorText" presStyleLbl="sibTrans2D1" presStyleIdx="0" presStyleCnt="2"/>
      <dgm:spPr/>
    </dgm:pt>
    <dgm:pt modelId="{95DF7DCA-B6A0-AB46-B711-1D4F9558C125}" type="pres">
      <dgm:prSet presAssocID="{EBB7031C-6498-4447-81FE-35BD39BCD7D7}" presName="node" presStyleLbl="node1" presStyleIdx="1" presStyleCnt="3">
        <dgm:presLayoutVars>
          <dgm:bulletEnabled val="1"/>
        </dgm:presLayoutVars>
      </dgm:prSet>
      <dgm:spPr/>
    </dgm:pt>
    <dgm:pt modelId="{CF1A8F21-200B-E447-8CB4-4C7B796BA80A}" type="pres">
      <dgm:prSet presAssocID="{014C2FF0-6C5B-CD4A-B0BB-18BC13B21B99}" presName="sibTrans" presStyleLbl="sibTrans2D1" presStyleIdx="1" presStyleCnt="2"/>
      <dgm:spPr/>
    </dgm:pt>
    <dgm:pt modelId="{4E824062-D410-9542-88A7-BE75BA85BE67}" type="pres">
      <dgm:prSet presAssocID="{014C2FF0-6C5B-CD4A-B0BB-18BC13B21B99}" presName="connectorText" presStyleLbl="sibTrans2D1" presStyleIdx="1" presStyleCnt="2"/>
      <dgm:spPr/>
    </dgm:pt>
    <dgm:pt modelId="{E6EFF606-71DB-C44A-A50A-01874BC162FE}" type="pres">
      <dgm:prSet presAssocID="{4978CBC4-6F5C-294A-9963-259A971C0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FA093502-BC46-2646-9DEC-26439E15E01F}" srcId="{C935516C-946A-8348-9F6D-7B42FA1B0338}" destId="{DA105AA7-6AE3-0240-AC58-9532A5C45DDA}" srcOrd="0" destOrd="0" parTransId="{9E55DA94-9876-4E49-881C-A8730082D325}" sibTransId="{3C7F4EA6-656D-4844-A493-D63574202300}"/>
    <dgm:cxn modelId="{A99C091B-2817-4544-BFCC-C53F27519664}" srcId="{C935516C-946A-8348-9F6D-7B42FA1B0338}" destId="{4978CBC4-6F5C-294A-9963-259A971C004C}" srcOrd="2" destOrd="0" parTransId="{D44A97D6-74E6-9A40-93A4-CD4C9F6345AE}" sibTransId="{C6EDCF8D-6139-DF4D-9454-7D03B529622D}"/>
    <dgm:cxn modelId="{E898EF2B-69E0-2747-A328-DBF0E180ABBC}" type="presOf" srcId="{3C7F4EA6-656D-4844-A493-D63574202300}" destId="{57365B19-EAA0-AA47-AD5C-C86BC4633FB7}" srcOrd="0" destOrd="0" presId="urn:microsoft.com/office/officeart/2005/8/layout/process1"/>
    <dgm:cxn modelId="{4B570432-0AFD-2446-9FC2-CE93D93D005F}" type="presOf" srcId="{4978CBC4-6F5C-294A-9963-259A971C004C}" destId="{E6EFF606-71DB-C44A-A50A-01874BC162FE}" srcOrd="0" destOrd="0" presId="urn:microsoft.com/office/officeart/2005/8/layout/process1"/>
    <dgm:cxn modelId="{9D39FB7B-D163-A443-B9C3-24CA78F13199}" type="presOf" srcId="{3C7F4EA6-656D-4844-A493-D63574202300}" destId="{7E9D4381-8A0E-0044-BD17-C15A3B3C3170}" srcOrd="1" destOrd="0" presId="urn:microsoft.com/office/officeart/2005/8/layout/process1"/>
    <dgm:cxn modelId="{EF2BCDA1-D044-2C4F-8B32-E739CA55F408}" srcId="{C935516C-946A-8348-9F6D-7B42FA1B0338}" destId="{EBB7031C-6498-4447-81FE-35BD39BCD7D7}" srcOrd="1" destOrd="0" parTransId="{37FB60E6-02F8-0847-9FEF-CF50DFD7E7EB}" sibTransId="{014C2FF0-6C5B-CD4A-B0BB-18BC13B21B99}"/>
    <dgm:cxn modelId="{E1D6C4AE-38FD-F840-A346-F185277D70A4}" type="presOf" srcId="{014C2FF0-6C5B-CD4A-B0BB-18BC13B21B99}" destId="{4E824062-D410-9542-88A7-BE75BA85BE67}" srcOrd="1" destOrd="0" presId="urn:microsoft.com/office/officeart/2005/8/layout/process1"/>
    <dgm:cxn modelId="{86D597D0-4719-C143-94BF-8E5F1F5FBF98}" type="presOf" srcId="{014C2FF0-6C5B-CD4A-B0BB-18BC13B21B99}" destId="{CF1A8F21-200B-E447-8CB4-4C7B796BA80A}" srcOrd="0" destOrd="0" presId="urn:microsoft.com/office/officeart/2005/8/layout/process1"/>
    <dgm:cxn modelId="{84746DDA-332E-3047-924E-72B0B365CF2E}" type="presOf" srcId="{EBB7031C-6498-4447-81FE-35BD39BCD7D7}" destId="{95DF7DCA-B6A0-AB46-B711-1D4F9558C125}" srcOrd="0" destOrd="0" presId="urn:microsoft.com/office/officeart/2005/8/layout/process1"/>
    <dgm:cxn modelId="{CC0839DD-DC62-EF42-AE1A-3CB59C2364ED}" type="presOf" srcId="{DA105AA7-6AE3-0240-AC58-9532A5C45DDA}" destId="{4AC9F05D-0CC2-4944-A3AC-7556BF0AB737}" srcOrd="0" destOrd="0" presId="urn:microsoft.com/office/officeart/2005/8/layout/process1"/>
    <dgm:cxn modelId="{D83278E2-4900-684A-AED7-846A6CCA0C47}" type="presOf" srcId="{C935516C-946A-8348-9F6D-7B42FA1B0338}" destId="{101A5BDE-49F3-B842-A5C0-81D4416C0E28}" srcOrd="0" destOrd="0" presId="urn:microsoft.com/office/officeart/2005/8/layout/process1"/>
    <dgm:cxn modelId="{A7D3DBC9-5C79-A341-BCD8-239E0AF19599}" type="presParOf" srcId="{101A5BDE-49F3-B842-A5C0-81D4416C0E28}" destId="{4AC9F05D-0CC2-4944-A3AC-7556BF0AB737}" srcOrd="0" destOrd="0" presId="urn:microsoft.com/office/officeart/2005/8/layout/process1"/>
    <dgm:cxn modelId="{4AAB859C-B5B6-6D48-834D-D550A2967CF8}" type="presParOf" srcId="{101A5BDE-49F3-B842-A5C0-81D4416C0E28}" destId="{57365B19-EAA0-AA47-AD5C-C86BC4633FB7}" srcOrd="1" destOrd="0" presId="urn:microsoft.com/office/officeart/2005/8/layout/process1"/>
    <dgm:cxn modelId="{6FAA0590-646A-544F-BF3F-32D4BD6F5596}" type="presParOf" srcId="{57365B19-EAA0-AA47-AD5C-C86BC4633FB7}" destId="{7E9D4381-8A0E-0044-BD17-C15A3B3C3170}" srcOrd="0" destOrd="0" presId="urn:microsoft.com/office/officeart/2005/8/layout/process1"/>
    <dgm:cxn modelId="{4393790B-9A55-2844-B07D-B135A606E0FF}" type="presParOf" srcId="{101A5BDE-49F3-B842-A5C0-81D4416C0E28}" destId="{95DF7DCA-B6A0-AB46-B711-1D4F9558C125}" srcOrd="2" destOrd="0" presId="urn:microsoft.com/office/officeart/2005/8/layout/process1"/>
    <dgm:cxn modelId="{F8E7A42C-19E9-E149-A01B-9532A664154E}" type="presParOf" srcId="{101A5BDE-49F3-B842-A5C0-81D4416C0E28}" destId="{CF1A8F21-200B-E447-8CB4-4C7B796BA80A}" srcOrd="3" destOrd="0" presId="urn:microsoft.com/office/officeart/2005/8/layout/process1"/>
    <dgm:cxn modelId="{D1BB9B80-0EC2-484F-8613-866B02C5E918}" type="presParOf" srcId="{CF1A8F21-200B-E447-8CB4-4C7B796BA80A}" destId="{4E824062-D410-9542-88A7-BE75BA85BE67}" srcOrd="0" destOrd="0" presId="urn:microsoft.com/office/officeart/2005/8/layout/process1"/>
    <dgm:cxn modelId="{4A2DBABB-7204-234E-9E5E-552E2B7DD699}" type="presParOf" srcId="{101A5BDE-49F3-B842-A5C0-81D4416C0E28}" destId="{E6EFF606-71DB-C44A-A50A-01874BC162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F7DCA-B6A0-AB46-B711-1D4F9558C125}">
      <dsp:nvSpPr>
        <dsp:cNvPr id="0" name=""/>
        <dsp:cNvSpPr/>
      </dsp:nvSpPr>
      <dsp:spPr>
        <a:xfrm>
          <a:off x="1017" y="0"/>
          <a:ext cx="2170660" cy="879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600" kern="1200" dirty="0"/>
            <a:t>Return value</a:t>
          </a:r>
          <a:endParaRPr lang="ko-Kore-KR" sz="2600" kern="1200" dirty="0"/>
        </a:p>
      </dsp:txBody>
      <dsp:txXfrm>
        <a:off x="26789" y="25772"/>
        <a:ext cx="2119116" cy="828391"/>
      </dsp:txXfrm>
    </dsp:sp>
    <dsp:sp modelId="{CF1A8F21-200B-E447-8CB4-4C7B796BA80A}">
      <dsp:nvSpPr>
        <dsp:cNvPr id="0" name=""/>
        <dsp:cNvSpPr/>
      </dsp:nvSpPr>
      <dsp:spPr>
        <a:xfrm>
          <a:off x="2388999" y="170805"/>
          <a:ext cx="460719" cy="538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2388999" y="278470"/>
        <a:ext cx="322503" cy="322993"/>
      </dsp:txXfrm>
    </dsp:sp>
    <dsp:sp modelId="{E6EFF606-71DB-C44A-A50A-01874BC162FE}">
      <dsp:nvSpPr>
        <dsp:cNvPr id="0" name=""/>
        <dsp:cNvSpPr/>
      </dsp:nvSpPr>
      <dsp:spPr>
        <a:xfrm>
          <a:off x="3040961" y="0"/>
          <a:ext cx="2170660" cy="879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 err="1"/>
            <a:t>errno</a:t>
          </a:r>
          <a:endParaRPr lang="ko-KR" altLang="en-US" sz="2600" kern="1200" dirty="0"/>
        </a:p>
      </dsp:txBody>
      <dsp:txXfrm>
        <a:off x="3066733" y="25772"/>
        <a:ext cx="2119116" cy="828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9F05D-0CC2-4944-A3AC-7556BF0AB737}">
      <dsp:nvSpPr>
        <dsp:cNvPr id="0" name=""/>
        <dsp:cNvSpPr/>
      </dsp:nvSpPr>
      <dsp:spPr>
        <a:xfrm>
          <a:off x="4580" y="29246"/>
          <a:ext cx="1369068" cy="82144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errno</a:t>
          </a:r>
          <a:r>
            <a:rPr lang="en-US" altLang="ko-KR" sz="1600" kern="1200" dirty="0"/>
            <a:t>=0</a:t>
          </a:r>
          <a:endParaRPr lang="ko-KR" altLang="en-US" sz="1600" kern="1200" dirty="0"/>
        </a:p>
      </dsp:txBody>
      <dsp:txXfrm>
        <a:off x="28639" y="53305"/>
        <a:ext cx="1320950" cy="773323"/>
      </dsp:txXfrm>
    </dsp:sp>
    <dsp:sp modelId="{57365B19-EAA0-AA47-AD5C-C86BC4633FB7}">
      <dsp:nvSpPr>
        <dsp:cNvPr id="0" name=""/>
        <dsp:cNvSpPr/>
      </dsp:nvSpPr>
      <dsp:spPr>
        <a:xfrm>
          <a:off x="1510556" y="270202"/>
          <a:ext cx="290242" cy="339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510556" y="338108"/>
        <a:ext cx="203169" cy="203717"/>
      </dsp:txXfrm>
    </dsp:sp>
    <dsp:sp modelId="{95DF7DCA-B6A0-AB46-B711-1D4F9558C125}">
      <dsp:nvSpPr>
        <dsp:cNvPr id="0" name=""/>
        <dsp:cNvSpPr/>
      </dsp:nvSpPr>
      <dsp:spPr>
        <a:xfrm>
          <a:off x="1921276" y="29246"/>
          <a:ext cx="1369068" cy="821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 dirty="0"/>
            <a:t>Return value</a:t>
          </a:r>
          <a:endParaRPr lang="ko-Kore-KR" sz="1600" kern="1200" dirty="0"/>
        </a:p>
      </dsp:txBody>
      <dsp:txXfrm>
        <a:off x="1945335" y="53305"/>
        <a:ext cx="1320950" cy="773323"/>
      </dsp:txXfrm>
    </dsp:sp>
    <dsp:sp modelId="{CF1A8F21-200B-E447-8CB4-4C7B796BA80A}">
      <dsp:nvSpPr>
        <dsp:cNvPr id="0" name=""/>
        <dsp:cNvSpPr/>
      </dsp:nvSpPr>
      <dsp:spPr>
        <a:xfrm>
          <a:off x="3427252" y="270202"/>
          <a:ext cx="290242" cy="339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427252" y="338108"/>
        <a:ext cx="203169" cy="203717"/>
      </dsp:txXfrm>
    </dsp:sp>
    <dsp:sp modelId="{E6EFF606-71DB-C44A-A50A-01874BC162FE}">
      <dsp:nvSpPr>
        <dsp:cNvPr id="0" name=""/>
        <dsp:cNvSpPr/>
      </dsp:nvSpPr>
      <dsp:spPr>
        <a:xfrm>
          <a:off x="3837972" y="29246"/>
          <a:ext cx="1369068" cy="821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 err="1"/>
            <a:t>errno</a:t>
          </a:r>
          <a:endParaRPr lang="ko-KR" altLang="en-US" sz="1600" kern="1200" dirty="0"/>
        </a:p>
      </dsp:txBody>
      <dsp:txXfrm>
        <a:off x="3862031" y="53305"/>
        <a:ext cx="1320950" cy="773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3CCF9-13CB-E844-93CB-496A854BD172}" type="datetimeFigureOut">
              <a:rPr kumimoji="1" lang="ko-Kore-KR" altLang="en-US" smtClean="0"/>
              <a:t>2020. 12. 29.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F80C4-F796-C042-A0EA-DEF136B6B5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68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출처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Lecture Note 6. IA Assembly programming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260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8622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br>
              <a:rPr lang="ko-KR" altLang="en-US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393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042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출처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ore-KR" dirty="0"/>
              <a:t>https://</a:t>
            </a:r>
            <a:r>
              <a:rPr kumimoji="1" lang="en" altLang="ko-Kore-KR" dirty="0" err="1"/>
              <a:t>ehpub.co.kr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strerror</a:t>
            </a:r>
            <a:r>
              <a:rPr kumimoji="1" lang="en" altLang="ko-Kore-KR" dirty="0"/>
              <a:t>-%ED%95%A8%EC%88%98/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F80C4-F796-C042-A0EA-DEF136B6B534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055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5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8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45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19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0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11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36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8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689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39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070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96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88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9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5EED-5FD0-49AB-9165-73EB20A81B2C}" type="datetimeFigureOut">
              <a:rPr lang="ko-KR" altLang="en-US" smtClean="0"/>
              <a:t>2020. 12. 29.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9A0F17-906B-49ED-94A3-FDBF9D06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F75B634-436A-485E-8AC1-214A4DD5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271E0-8FC0-4A92-85E5-78D5BC87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E17EA-4719-604B-9390-30B8BD0A8A5A}"/>
              </a:ext>
            </a:extLst>
          </p:cNvPr>
          <p:cNvSpPr txBox="1"/>
          <p:nvPr/>
        </p:nvSpPr>
        <p:spPr>
          <a:xfrm>
            <a:off x="2175679" y="2678497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600" b="1" dirty="0"/>
              <a:t>System Programming Concepts</a:t>
            </a:r>
            <a:endParaRPr kumimoji="1" lang="ko-Kore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5D5FC-FA4C-F24D-8D20-6E07F6512497}"/>
              </a:ext>
            </a:extLst>
          </p:cNvPr>
          <p:cNvSpPr txBox="1"/>
          <p:nvPr/>
        </p:nvSpPr>
        <p:spPr>
          <a:xfrm>
            <a:off x="2061861" y="1800750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/>
              <a:t>CHAPTER</a:t>
            </a:r>
            <a:r>
              <a:rPr kumimoji="1" lang="ko-KR" altLang="en-US" sz="3600" b="1" dirty="0"/>
              <a:t> </a:t>
            </a:r>
            <a:r>
              <a:rPr kumimoji="1" lang="en-US" altLang="ko-KR" sz="3600" b="1" dirty="0"/>
              <a:t>3.</a:t>
            </a:r>
            <a:endParaRPr kumimoji="1" lang="ko-Kore-KR" altLang="en-US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26D18-6818-0F41-86CF-5052E4236A81}"/>
              </a:ext>
            </a:extLst>
          </p:cNvPr>
          <p:cNvSpPr txBox="1"/>
          <p:nvPr/>
        </p:nvSpPr>
        <p:spPr>
          <a:xfrm>
            <a:off x="2269464" y="3695001"/>
            <a:ext cx="745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December 29, 2020</a:t>
            </a:r>
          </a:p>
          <a:p>
            <a:pPr algn="ctr"/>
            <a:r>
              <a:rPr kumimoji="1" lang="en-US" altLang="ko-Kore-KR" dirty="0" err="1"/>
              <a:t>Jooyoung</a:t>
            </a:r>
            <a:r>
              <a:rPr kumimoji="1" lang="en-US" altLang="ko-Kore-KR" dirty="0"/>
              <a:t> Kim</a:t>
            </a:r>
          </a:p>
          <a:p>
            <a:pPr algn="ctr"/>
            <a:r>
              <a:rPr kumimoji="1" lang="en-US" altLang="ko-Kore-KR" dirty="0"/>
              <a:t>Dept. of Software</a:t>
            </a:r>
          </a:p>
          <a:p>
            <a:pPr algn="ctr"/>
            <a:r>
              <a:rPr kumimoji="1" lang="en-US" altLang="ko-Kore-KR" dirty="0" err="1"/>
              <a:t>Dankook</a:t>
            </a:r>
            <a:r>
              <a:rPr kumimoji="1" lang="en-US" altLang="ko-Kore-KR" dirty="0"/>
              <a:t> University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117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773A97-5889-5946-8E65-3A3D94A8A129}"/>
              </a:ext>
            </a:extLst>
          </p:cNvPr>
          <p:cNvSpPr txBox="1"/>
          <p:nvPr/>
        </p:nvSpPr>
        <p:spPr>
          <a:xfrm>
            <a:off x="1245628" y="1458122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kumimoji="1" lang="en-US" altLang="ko-KR" sz="1200" dirty="0"/>
              <a:t>The same way as system calls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514622-43CF-4E46-A87D-81B83575D073}"/>
              </a:ext>
            </a:extLst>
          </p:cNvPr>
          <p:cNvSpPr/>
          <p:nvPr/>
        </p:nvSpPr>
        <p:spPr>
          <a:xfrm>
            <a:off x="812718" y="806005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◼︎</a:t>
            </a:r>
            <a:r>
              <a:rPr kumimoji="1" lang="en-US" altLang="ko-KR" dirty="0"/>
              <a:t> </a:t>
            </a:r>
            <a:r>
              <a:rPr lang="en" altLang="ko-Kore-KR" dirty="0"/>
              <a:t>Handling errors from library functions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4B563-3F3A-534D-9979-33CC58B71DB8}"/>
              </a:ext>
            </a:extLst>
          </p:cNvPr>
          <p:cNvSpPr txBox="1"/>
          <p:nvPr/>
        </p:nvSpPr>
        <p:spPr>
          <a:xfrm>
            <a:off x="156495" y="0"/>
            <a:ext cx="1187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Handling Errors from System Calls and Library Functions(4/4)</a:t>
            </a:r>
            <a:endParaRPr kumimoji="1" lang="ko-Kore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275547-A34E-8A46-8E28-E64DA8A0F5C8}"/>
              </a:ext>
            </a:extLst>
          </p:cNvPr>
          <p:cNvSpPr/>
          <p:nvPr/>
        </p:nvSpPr>
        <p:spPr>
          <a:xfrm>
            <a:off x="1245628" y="1971739"/>
            <a:ext cx="100085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lang="en" altLang="ko-Kore-KR" sz="1200" dirty="0"/>
              <a:t>Some library functions </a:t>
            </a:r>
            <a:r>
              <a:rPr lang="en" altLang="ko-Kore-KR" sz="1200" b="1" dirty="0"/>
              <a:t>return a value other than –1</a:t>
            </a:r>
            <a:r>
              <a:rPr lang="en" altLang="ko-Kore-KR" sz="1200" dirty="0"/>
              <a:t> on error, but nevertheless </a:t>
            </a:r>
            <a:r>
              <a:rPr lang="en" altLang="ko-Kore-KR" sz="1200" b="1" dirty="0"/>
              <a:t>set </a:t>
            </a:r>
            <a:r>
              <a:rPr lang="en" altLang="ko-Kore-KR" sz="1200" b="1" dirty="0" err="1"/>
              <a:t>errno</a:t>
            </a:r>
            <a:r>
              <a:rPr lang="en" altLang="ko-Kore-KR" sz="1200" dirty="0"/>
              <a:t> to indicate the specific error condition.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FEBE3-6A42-0443-BB5F-19925D905999}"/>
              </a:ext>
            </a:extLst>
          </p:cNvPr>
          <p:cNvSpPr/>
          <p:nvPr/>
        </p:nvSpPr>
        <p:spPr>
          <a:xfrm>
            <a:off x="1245628" y="2485356"/>
            <a:ext cx="35221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lang="en" altLang="ko-Kore-KR" sz="1200" dirty="0"/>
              <a:t>Other library functions </a:t>
            </a:r>
            <a:r>
              <a:rPr lang="en" altLang="ko-Kore-KR" sz="1200" b="1" dirty="0"/>
              <a:t>don’t use </a:t>
            </a:r>
            <a:r>
              <a:rPr lang="en" altLang="ko-Kore-KR" sz="1200" b="1" dirty="0" err="1"/>
              <a:t>errno</a:t>
            </a:r>
            <a:r>
              <a:rPr lang="en" altLang="ko-Kore-KR" sz="1200" b="1" dirty="0"/>
              <a:t> </a:t>
            </a:r>
            <a:r>
              <a:rPr lang="en" altLang="ko-Kore-KR" sz="1200" dirty="0"/>
              <a:t>at all. </a:t>
            </a:r>
            <a:endParaRPr lang="ko-Kore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E6D19E-A7E5-F447-9CC6-95CC2EE5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25" y="3697257"/>
            <a:ext cx="7658100" cy="241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A40643-006C-FC45-BBD1-0353C43FD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081" y="5315180"/>
            <a:ext cx="5041900" cy="711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A4D88E-2EFC-2748-A038-98F3F856C4FF}"/>
              </a:ext>
            </a:extLst>
          </p:cNvPr>
          <p:cNvSpPr txBox="1"/>
          <p:nvPr/>
        </p:nvSpPr>
        <p:spPr>
          <a:xfrm>
            <a:off x="1802225" y="2182381"/>
            <a:ext cx="133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>
                <a:solidFill>
                  <a:srgbClr val="FF0000"/>
                </a:solidFill>
              </a:rPr>
              <a:t>fopen</a:t>
            </a:r>
            <a:r>
              <a:rPr kumimoji="1" lang="en-US" altLang="ko-KR" b="1" dirty="0">
                <a:solidFill>
                  <a:srgbClr val="FF0000"/>
                </a:solidFill>
              </a:rPr>
              <a:t>()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4C95FB-4F96-B94C-BCC0-3A5B02F3C260}"/>
              </a:ext>
            </a:extLst>
          </p:cNvPr>
          <p:cNvSpPr/>
          <p:nvPr/>
        </p:nvSpPr>
        <p:spPr>
          <a:xfrm>
            <a:off x="5070764" y="4801563"/>
            <a:ext cx="1615044" cy="295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ED2B73-39E2-5B42-8458-828B92D5CCC9}"/>
              </a:ext>
            </a:extLst>
          </p:cNvPr>
          <p:cNvSpPr/>
          <p:nvPr/>
        </p:nvSpPr>
        <p:spPr>
          <a:xfrm>
            <a:off x="820030" y="2998974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◼︎</a:t>
            </a:r>
            <a:r>
              <a:rPr kumimoji="1" lang="en-US" altLang="ko-KR" dirty="0"/>
              <a:t> Quiz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F68240-79B1-034C-9F20-804C748D0B8A}"/>
              </a:ext>
            </a:extLst>
          </p:cNvPr>
          <p:cNvSpPr/>
          <p:nvPr/>
        </p:nvSpPr>
        <p:spPr>
          <a:xfrm>
            <a:off x="2386939" y="4608511"/>
            <a:ext cx="2799091" cy="295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14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146E1-1296-41AB-BDFF-1476A1BC8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기초 리눅스 </a:t>
            </a:r>
            <a:r>
              <a:rPr lang="en-US" altLang="ko-KR" dirty="0"/>
              <a:t>API</a:t>
            </a:r>
            <a:br>
              <a:rPr lang="en-US" altLang="ko-KR" dirty="0"/>
            </a:br>
            <a:r>
              <a:rPr lang="en-US" altLang="ko-KR" dirty="0"/>
              <a:t>(Chapter 3.5 ~ 3.8)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9F7AA5-5DAF-411A-BBDF-CD2D3111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김영우</a:t>
            </a:r>
          </a:p>
        </p:txBody>
      </p:sp>
    </p:spTree>
    <p:extLst>
      <p:ext uri="{BB962C8B-B14F-4D97-AF65-F5344CB8AC3E}">
        <p14:creationId xmlns:p14="http://schemas.microsoft.com/office/powerpoint/2010/main" val="79950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E5500-5013-4A33-A86F-428E8B31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목차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021D7-6208-435E-B716-70EE1ABD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altLang="ko-KR" dirty="0"/>
              <a:t>3.5 </a:t>
            </a:r>
            <a:r>
              <a:rPr lang="ko-KR" altLang="en-US" dirty="0"/>
              <a:t>교재의 예제 프로그램들에 자주 쓰일 것들에 대한 소개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3.6 </a:t>
            </a:r>
            <a:r>
              <a:rPr lang="ko-KR" altLang="en-US" dirty="0" err="1"/>
              <a:t>이식성있는</a:t>
            </a:r>
            <a:r>
              <a:rPr lang="ko-KR" altLang="en-US" dirty="0"/>
              <a:t> 프로그램의 작성</a:t>
            </a:r>
            <a:endParaRPr lang="en-US" altLang="ko-KR" dirty="0"/>
          </a:p>
          <a:p>
            <a:r>
              <a:rPr lang="en-US" altLang="ko-KR" dirty="0"/>
              <a:t>3.7 Chapter 3 </a:t>
            </a:r>
            <a:r>
              <a:rPr lang="ko-KR" altLang="en-US" dirty="0"/>
              <a:t>정리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3.8 Quiz</a:t>
            </a:r>
            <a:r>
              <a:rPr lang="ko-KR" altLang="en-US" dirty="0"/>
              <a:t>에 대한 답변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31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E431-2D69-42D5-9244-2522D080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명령행</a:t>
            </a:r>
            <a:r>
              <a:rPr lang="ko-KR" altLang="en-US" b="1" dirty="0"/>
              <a:t> 옵션과 인자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12DDE-CF87-4516-9E95-5F2F6CE5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전통적인 유닉스 </a:t>
            </a:r>
            <a:r>
              <a:rPr lang="ko-KR" altLang="en-US" dirty="0" err="1"/>
              <a:t>명령행</a:t>
            </a:r>
            <a:r>
              <a:rPr lang="ko-KR" altLang="en-US" dirty="0"/>
              <a:t> 옵션 방법 </a:t>
            </a:r>
            <a:r>
              <a:rPr lang="en-US" altLang="ko-KR" dirty="0"/>
              <a:t>– </a:t>
            </a:r>
            <a:r>
              <a:rPr lang="ko-KR" altLang="en-US" dirty="0"/>
              <a:t>으로 시작하고 뒤에 문자 하나</a:t>
            </a:r>
            <a:r>
              <a:rPr lang="en-US" altLang="ko-KR" dirty="0"/>
              <a:t>!                     (ex.  </a:t>
            </a:r>
            <a:r>
              <a:rPr lang="ko-KR" altLang="en-US" dirty="0"/>
              <a:t>컴파일시 흔히들 사용하는 </a:t>
            </a:r>
            <a:r>
              <a:rPr lang="en-US" altLang="ko-KR" dirty="0" err="1"/>
              <a:t>gcc</a:t>
            </a:r>
            <a:r>
              <a:rPr lang="en-US" altLang="ko-KR" dirty="0"/>
              <a:t> –o)</a:t>
            </a:r>
          </a:p>
          <a:p>
            <a:endParaRPr lang="en-US" altLang="ko-KR" dirty="0"/>
          </a:p>
          <a:p>
            <a:r>
              <a:rPr lang="en-US" altLang="ko-KR" dirty="0"/>
              <a:t>GNU </a:t>
            </a:r>
            <a:r>
              <a:rPr lang="ko-KR" altLang="en-US" dirty="0"/>
              <a:t>유틸리티는 </a:t>
            </a:r>
            <a:r>
              <a:rPr lang="en-US" altLang="ko-KR" dirty="0"/>
              <a:t>– </a:t>
            </a:r>
            <a:r>
              <a:rPr lang="ko-KR" altLang="en-US" dirty="0"/>
              <a:t>뒤에 문자열이</a:t>
            </a:r>
            <a:r>
              <a:rPr lang="en-US" altLang="ko-KR" dirty="0"/>
              <a:t> </a:t>
            </a:r>
            <a:r>
              <a:rPr lang="ko-KR" altLang="en-US" dirty="0"/>
              <a:t>오는 식의 옵션의 사용도 가능</a:t>
            </a:r>
            <a:r>
              <a:rPr lang="en-US" altLang="ko-KR" dirty="0"/>
              <a:t>.                          (ex.</a:t>
            </a:r>
            <a:r>
              <a:rPr lang="ko-KR" altLang="en-US" dirty="0"/>
              <a:t> </a:t>
            </a:r>
            <a:r>
              <a:rPr lang="en-US" altLang="ko-KR" dirty="0"/>
              <a:t>--help)</a:t>
            </a:r>
          </a:p>
          <a:p>
            <a:endParaRPr lang="en-US" altLang="ko-KR" dirty="0"/>
          </a:p>
          <a:p>
            <a:r>
              <a:rPr lang="ko-KR" altLang="en-US" dirty="0"/>
              <a:t>이러한 옵션들을 </a:t>
            </a:r>
            <a:r>
              <a:rPr lang="en-US" altLang="ko-KR" dirty="0"/>
              <a:t>Parsing </a:t>
            </a:r>
            <a:r>
              <a:rPr lang="ko-KR" altLang="en-US" dirty="0"/>
              <a:t>하고 싶다면 </a:t>
            </a:r>
            <a:r>
              <a:rPr lang="en-US" altLang="ko-KR" dirty="0" err="1"/>
              <a:t>getopt</a:t>
            </a:r>
            <a:r>
              <a:rPr lang="en-US" altLang="ko-KR" dirty="0"/>
              <a:t>() </a:t>
            </a:r>
            <a:r>
              <a:rPr lang="ko-KR" altLang="en-US" dirty="0"/>
              <a:t>라이브러리 함수를 사용시 편리하다</a:t>
            </a:r>
            <a:r>
              <a:rPr lang="en-US" altLang="ko-KR" dirty="0"/>
              <a:t>. (</a:t>
            </a:r>
            <a:r>
              <a:rPr lang="ko-KR" altLang="en-US" dirty="0" err="1"/>
              <a:t>명령행</a:t>
            </a:r>
            <a:r>
              <a:rPr lang="ko-KR" altLang="en-US" dirty="0"/>
              <a:t> 옵션의 간단한 </a:t>
            </a:r>
            <a:r>
              <a:rPr lang="en-US" altLang="ko-KR" dirty="0"/>
              <a:t>Parsing</a:t>
            </a:r>
            <a:r>
              <a:rPr lang="ko-KR" altLang="en-US" dirty="0"/>
              <a:t>을 위한 함수로 자세한 내용은 </a:t>
            </a:r>
            <a:r>
              <a:rPr lang="ko-KR" altLang="en-US" dirty="0" err="1"/>
              <a:t>구글링</a:t>
            </a:r>
            <a:r>
              <a:rPr lang="ko-KR" altLang="en-US" dirty="0"/>
              <a:t> 하면 바로 나옵니다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DBB34C8-4EF1-4417-B787-2D75AD06BAB4}"/>
              </a:ext>
            </a:extLst>
          </p:cNvPr>
          <p:cNvSpPr txBox="1">
            <a:spLocks/>
          </p:cNvSpPr>
          <p:nvPr/>
        </p:nvSpPr>
        <p:spPr>
          <a:xfrm>
            <a:off x="2589212" y="274732"/>
            <a:ext cx="3100388" cy="245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285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E431-2D69-42D5-9244-2522D080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645106"/>
            <a:ext cx="2993943" cy="1259894"/>
          </a:xfrm>
        </p:spPr>
        <p:txBody>
          <a:bodyPr>
            <a:normAutofit/>
          </a:bodyPr>
          <a:lstStyle/>
          <a:p>
            <a:r>
              <a:rPr lang="ko-KR" altLang="en-US" dirty="0"/>
              <a:t>공통 함수와</a:t>
            </a:r>
            <a:br>
              <a:rPr lang="en-US" altLang="ko-KR" dirty="0"/>
            </a:br>
            <a:r>
              <a:rPr lang="ko-KR" altLang="en-US" dirty="0"/>
              <a:t>헤더파일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9873AF-A4EB-4BCA-8772-1BB31E0F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ko-KR" altLang="en-US" dirty="0"/>
              <a:t>교재의 예제들을 프로그램의 길이를 줄이기 위한 여러가지 헤더파일들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7346638E-F1D9-4A95-B484-34A4C58FCF4A}"/>
              </a:ext>
            </a:extLst>
          </p:cNvPr>
          <p:cNvSpPr txBox="1">
            <a:spLocks/>
          </p:cNvSpPr>
          <p:nvPr/>
        </p:nvSpPr>
        <p:spPr>
          <a:xfrm>
            <a:off x="1625600" y="398802"/>
            <a:ext cx="2387600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4E5BA8-93C8-4794-BA24-363BA016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02" y="640357"/>
            <a:ext cx="7027717" cy="528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2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5861-4F8B-48CE-AAD2-644A95F5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466"/>
          </a:xfrm>
        </p:spPr>
        <p:txBody>
          <a:bodyPr/>
          <a:lstStyle/>
          <a:p>
            <a:r>
              <a:rPr lang="ko-KR" altLang="en-US" b="1" dirty="0"/>
              <a:t>에러 진단 함수</a:t>
            </a:r>
            <a:r>
              <a:rPr lang="en-US" altLang="ko-KR" b="1" dirty="0"/>
              <a:t>(1/6)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892C9-0785-451F-9C60-7FB5587C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7131"/>
            <a:ext cx="8915400" cy="4214091"/>
          </a:xfrm>
        </p:spPr>
        <p:txBody>
          <a:bodyPr/>
          <a:lstStyle/>
          <a:p>
            <a:r>
              <a:rPr lang="en-US" altLang="ko-KR" dirty="0" err="1"/>
              <a:t>errMsg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표준 에러로 메시지를 출력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문자열 끝에 </a:t>
            </a:r>
            <a:r>
              <a:rPr lang="ko-KR" altLang="en-US" dirty="0" err="1"/>
              <a:t>줄바꿈</a:t>
            </a:r>
            <a:r>
              <a:rPr lang="ko-KR" altLang="en-US" dirty="0"/>
              <a:t> 문자가 자동으로 추가되어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errno</a:t>
            </a:r>
            <a:r>
              <a:rPr lang="ko-KR" altLang="en-US" dirty="0"/>
              <a:t>에 따른</a:t>
            </a:r>
            <a:r>
              <a:rPr lang="en-US" altLang="ko-KR" dirty="0"/>
              <a:t> </a:t>
            </a:r>
            <a:r>
              <a:rPr lang="ko-KR" altLang="en-US" dirty="0" err="1"/>
              <a:t>에러명</a:t>
            </a:r>
            <a:r>
              <a:rPr lang="en-US" altLang="ko-KR" dirty="0"/>
              <a:t>, </a:t>
            </a:r>
            <a:r>
              <a:rPr lang="ko-KR" altLang="en-US" dirty="0"/>
              <a:t>에러에 대한 설명</a:t>
            </a:r>
            <a:r>
              <a:rPr lang="en-US" altLang="ko-KR" dirty="0"/>
              <a:t>, </a:t>
            </a:r>
            <a:r>
              <a:rPr lang="ko-KR" altLang="en-US" dirty="0"/>
              <a:t>인자 목록에 따른 포맷된 내용 출력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errExit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errMsg</a:t>
            </a:r>
            <a:r>
              <a:rPr lang="en-US" altLang="ko-KR" dirty="0"/>
              <a:t>()</a:t>
            </a:r>
            <a:r>
              <a:rPr lang="ko-KR" altLang="en-US" dirty="0"/>
              <a:t>와 유사하지만 에러 메시지 출력 후 취하는 행동이 다름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1. exit()</a:t>
            </a:r>
            <a:r>
              <a:rPr lang="ko-KR" altLang="en-US" dirty="0"/>
              <a:t>을 호출해 프로그램 종료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환경 변수 </a:t>
            </a:r>
            <a:r>
              <a:rPr lang="en-US" altLang="ko-KR" dirty="0"/>
              <a:t>EF_DUMPCORE</a:t>
            </a:r>
            <a:r>
              <a:rPr lang="ko-KR" altLang="en-US" dirty="0"/>
              <a:t>가 비어 있지 않은 문자열로 정의되어 있으면 </a:t>
            </a:r>
            <a:r>
              <a:rPr lang="en-US" altLang="ko-KR" dirty="0"/>
              <a:t>abort()</a:t>
            </a:r>
            <a:r>
              <a:rPr lang="ko-KR" altLang="en-US" dirty="0"/>
              <a:t>를 호출해 디버그용 코어 덤프 파일을 만든다</a:t>
            </a:r>
            <a:r>
              <a:rPr lang="en-US" altLang="ko-KR" dirty="0"/>
              <a:t>. (</a:t>
            </a:r>
            <a:r>
              <a:rPr lang="ko-KR" altLang="en-US" dirty="0"/>
              <a:t>코어 덤프는 </a:t>
            </a:r>
            <a:r>
              <a:rPr lang="en-US" altLang="ko-KR" dirty="0"/>
              <a:t>Chapter 22</a:t>
            </a:r>
            <a:r>
              <a:rPr lang="ko-KR" altLang="en-US" dirty="0"/>
              <a:t>에서 다룬다</a:t>
            </a:r>
            <a:r>
              <a:rPr lang="en-US" altLang="ko-KR" dirty="0"/>
              <a:t>.)</a:t>
            </a:r>
          </a:p>
          <a:p>
            <a:r>
              <a:rPr lang="en-US" altLang="ko-KR" dirty="0" err="1"/>
              <a:t>err_exit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errExitEN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880E12-5CB0-4DAC-ACC5-887FA7796836}"/>
              </a:ext>
            </a:extLst>
          </p:cNvPr>
          <p:cNvSpPr txBox="1">
            <a:spLocks/>
          </p:cNvSpPr>
          <p:nvPr/>
        </p:nvSpPr>
        <p:spPr>
          <a:xfrm>
            <a:off x="2589212" y="382555"/>
            <a:ext cx="3214688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64604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5861-4F8B-48CE-AAD2-644A95F5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1466"/>
          </a:xfrm>
        </p:spPr>
        <p:txBody>
          <a:bodyPr/>
          <a:lstStyle/>
          <a:p>
            <a:r>
              <a:rPr lang="ko-KR" altLang="en-US" b="1" dirty="0"/>
              <a:t>에러 진단 함수</a:t>
            </a:r>
            <a:r>
              <a:rPr lang="en-US" altLang="ko-KR" b="1" dirty="0"/>
              <a:t>(2/6)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892C9-0785-451F-9C60-7FB5587C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7131"/>
            <a:ext cx="8915400" cy="4214091"/>
          </a:xfrm>
        </p:spPr>
        <p:txBody>
          <a:bodyPr/>
          <a:lstStyle/>
          <a:p>
            <a:r>
              <a:rPr lang="en-US" altLang="ko-KR" dirty="0" err="1"/>
              <a:t>err_exit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errExit</a:t>
            </a:r>
            <a:r>
              <a:rPr lang="en-US" altLang="ko-KR" dirty="0"/>
              <a:t>()</a:t>
            </a:r>
            <a:r>
              <a:rPr lang="ko-KR" altLang="en-US" dirty="0"/>
              <a:t>과 유사 하지만 차이점이 있다</a:t>
            </a:r>
            <a:r>
              <a:rPr lang="en-US" altLang="ko-KR" dirty="0"/>
              <a:t>. </a:t>
            </a:r>
            <a:r>
              <a:rPr lang="ko-KR" altLang="en-US" dirty="0"/>
              <a:t>차이점은 아래와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에러 메시지 </a:t>
            </a:r>
            <a:r>
              <a:rPr lang="ko-KR" altLang="en-US" dirty="0" err="1"/>
              <a:t>출력전</a:t>
            </a:r>
            <a:r>
              <a:rPr lang="ko-KR" altLang="en-US" dirty="0"/>
              <a:t> 표준 출력 버퍼 내에 남아 있던 내용을 모두 출력하지 않는다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exit() </a:t>
            </a:r>
            <a:r>
              <a:rPr lang="ko-KR" altLang="en-US" dirty="0"/>
              <a:t>대신 </a:t>
            </a:r>
            <a:r>
              <a:rPr lang="en-US" altLang="ko-KR" dirty="0"/>
              <a:t>_exit()</a:t>
            </a:r>
            <a:r>
              <a:rPr lang="ko-KR" altLang="en-US" dirty="0"/>
              <a:t>를 호출해서 프로세스를 종료</a:t>
            </a:r>
            <a:r>
              <a:rPr lang="en-US" altLang="ko-KR" dirty="0"/>
              <a:t>.                                                                           (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버퍼내에 남아 있던 내용 출력</a:t>
            </a:r>
            <a:r>
              <a:rPr lang="en-US" altLang="ko-KR" dirty="0"/>
              <a:t>, </a:t>
            </a:r>
            <a:r>
              <a:rPr lang="ko-KR" altLang="en-US" dirty="0"/>
              <a:t>종료 </a:t>
            </a:r>
            <a:r>
              <a:rPr lang="ko-KR" altLang="en-US" dirty="0" err="1"/>
              <a:t>핸들러</a:t>
            </a:r>
            <a:r>
              <a:rPr lang="ko-KR" altLang="en-US" dirty="0"/>
              <a:t> 호출을 하지않고 프로세스를 종료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위의 내용은 </a:t>
            </a:r>
            <a:r>
              <a:rPr lang="en-US" altLang="ko-KR" dirty="0" err="1"/>
              <a:t>Chpater</a:t>
            </a:r>
            <a:r>
              <a:rPr lang="en-US" altLang="ko-KR" dirty="0"/>
              <a:t> 25</a:t>
            </a:r>
            <a:r>
              <a:rPr lang="ko-KR" altLang="en-US" dirty="0"/>
              <a:t>에서</a:t>
            </a:r>
            <a:r>
              <a:rPr lang="en-US" altLang="ko-KR" dirty="0"/>
              <a:t>~ … </a:t>
            </a:r>
            <a:r>
              <a:rPr lang="ko-KR" altLang="en-US" dirty="0"/>
              <a:t>현재는 에러 발생시 종료해야 하는 자식 프로세스를 만드는 라이브러리 함수를 작성시 유용하다는 점만 알아 두자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errExitEN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errno</a:t>
            </a:r>
            <a:r>
              <a:rPr lang="en-US" altLang="ko-KR" dirty="0"/>
              <a:t> </a:t>
            </a:r>
            <a:r>
              <a:rPr lang="ko-KR" altLang="en-US" dirty="0"/>
              <a:t>값에 따른 에러 텍스트 출력 대신 인자 </a:t>
            </a:r>
            <a:r>
              <a:rPr lang="en-US" altLang="ko-KR" dirty="0" err="1"/>
              <a:t>errnum</a:t>
            </a:r>
            <a:r>
              <a:rPr lang="ko-KR" altLang="en-US" dirty="0"/>
              <a:t>으로 넘겨준 에러 번호에 따른 텍스트를 출력한다</a:t>
            </a:r>
            <a:r>
              <a:rPr lang="en-US" altLang="ko-KR" dirty="0"/>
              <a:t>.(</a:t>
            </a:r>
            <a:r>
              <a:rPr lang="ko-KR" altLang="en-US" dirty="0"/>
              <a:t>다른 부분은 </a:t>
            </a:r>
            <a:r>
              <a:rPr lang="en-US" altLang="ko-KR" dirty="0" err="1"/>
              <a:t>errExit</a:t>
            </a:r>
            <a:r>
              <a:rPr lang="en-US" altLang="ko-KR" dirty="0"/>
              <a:t>()</a:t>
            </a:r>
            <a:r>
              <a:rPr lang="ko-KR" altLang="en-US" dirty="0"/>
              <a:t>과 유사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POSIX </a:t>
            </a:r>
            <a:r>
              <a:rPr lang="ko-KR" altLang="en-US" dirty="0"/>
              <a:t>스레드 </a:t>
            </a:r>
            <a:r>
              <a:rPr lang="en-US" altLang="ko-KR" dirty="0"/>
              <a:t>API</a:t>
            </a:r>
            <a:r>
              <a:rPr lang="ko-KR" altLang="en-US" dirty="0"/>
              <a:t>를 사용하는 프로그램에서 사용</a:t>
            </a:r>
            <a:r>
              <a:rPr lang="en-US" altLang="ko-KR" dirty="0"/>
              <a:t>.(</a:t>
            </a:r>
            <a:r>
              <a:rPr lang="ko-KR" altLang="en-US" dirty="0"/>
              <a:t>에러 발생시 </a:t>
            </a:r>
            <a:r>
              <a:rPr lang="en-US" altLang="ko-KR" dirty="0"/>
              <a:t>return </a:t>
            </a:r>
            <a:r>
              <a:rPr lang="ko-KR" altLang="en-US" dirty="0"/>
              <a:t>값이 다르다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전통 유닉스 </a:t>
            </a:r>
            <a:r>
              <a:rPr lang="en-US" altLang="ko-KR" dirty="0"/>
              <a:t>-1, POSIX </a:t>
            </a:r>
            <a:r>
              <a:rPr lang="ko-KR" altLang="en-US" dirty="0"/>
              <a:t>스레드 함수 에러 번호</a:t>
            </a:r>
            <a:r>
              <a:rPr lang="en-US" altLang="ko-KR" dirty="0"/>
              <a:t>(</a:t>
            </a:r>
            <a:r>
              <a:rPr lang="en-US" altLang="ko-KR" dirty="0" err="1"/>
              <a:t>errno</a:t>
            </a:r>
            <a:r>
              <a:rPr lang="en-US" altLang="ko-KR" dirty="0"/>
              <a:t>) </a:t>
            </a:r>
            <a:r>
              <a:rPr lang="ko-KR" altLang="en-US" dirty="0"/>
              <a:t>성공시에는 </a:t>
            </a:r>
            <a:r>
              <a:rPr lang="en-US" altLang="ko-KR" dirty="0"/>
              <a:t>0 </a:t>
            </a:r>
            <a:r>
              <a:rPr lang="ko-KR" altLang="en-US" dirty="0"/>
              <a:t>리턴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880E12-5CB0-4DAC-ACC5-887FA7796836}"/>
              </a:ext>
            </a:extLst>
          </p:cNvPr>
          <p:cNvSpPr txBox="1">
            <a:spLocks/>
          </p:cNvSpPr>
          <p:nvPr/>
        </p:nvSpPr>
        <p:spPr>
          <a:xfrm>
            <a:off x="2589212" y="382555"/>
            <a:ext cx="2871788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80394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5861-4F8B-48CE-AAD2-644A95F5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0" y="645106"/>
            <a:ext cx="412087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dirty="0"/>
              <a:t>에러 진단 함수</a:t>
            </a:r>
            <a:r>
              <a:rPr lang="en-US" altLang="ko-KR" b="1" dirty="0"/>
              <a:t>(3/6)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33BE56-8CA6-4163-9CB6-318DF2FA4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0173" y="3665487"/>
            <a:ext cx="4153480" cy="714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F7EE0F-6B7A-404C-8200-262C45CAD83E}"/>
              </a:ext>
            </a:extLst>
          </p:cNvPr>
          <p:cNvSpPr txBox="1"/>
          <p:nvPr/>
        </p:nvSpPr>
        <p:spPr>
          <a:xfrm>
            <a:off x="649225" y="2133600"/>
            <a:ext cx="5122652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스레드를 사용하는 프로그램에서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errno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바뀔 수 있는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lvalue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리턴하는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호출 매크로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errno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사용마다 함수 호출의 오버헤드가 생긴다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lvalue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a.k.a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locator value)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내용에서 중요한 부분은 아니기에 다루진 않도록 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꽤 흥미로운 내용이라 관련된 내용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찾아보시길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추천합니다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간단히 말하면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객체를 참조하는 표현식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B2665E-5B30-4901-BF0D-2FA42BAB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20" y="1309747"/>
            <a:ext cx="5119835" cy="148475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ED880E12-5CB0-4DAC-ACC5-887FA7796836}"/>
              </a:ext>
            </a:extLst>
          </p:cNvPr>
          <p:cNvSpPr txBox="1">
            <a:spLocks/>
          </p:cNvSpPr>
          <p:nvPr/>
        </p:nvSpPr>
        <p:spPr>
          <a:xfrm>
            <a:off x="1651000" y="403551"/>
            <a:ext cx="3097276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7036-A4BA-42EB-9046-37CDACC86E5D}"/>
              </a:ext>
            </a:extLst>
          </p:cNvPr>
          <p:cNvSpPr txBox="1"/>
          <p:nvPr/>
        </p:nvSpPr>
        <p:spPr>
          <a:xfrm>
            <a:off x="6255642" y="3459139"/>
            <a:ext cx="228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 err="1"/>
              <a:t>errExitEN</a:t>
            </a:r>
            <a:r>
              <a:rPr lang="en-US" altLang="ko-KR" sz="1200" dirty="0"/>
              <a:t>()</a:t>
            </a:r>
            <a:r>
              <a:rPr lang="ko-KR" altLang="en-US" sz="1200" dirty="0"/>
              <a:t> 사용시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D294D-A0D6-47B0-BD4E-61E54783BBE6}"/>
              </a:ext>
            </a:extLst>
          </p:cNvPr>
          <p:cNvSpPr txBox="1"/>
          <p:nvPr/>
        </p:nvSpPr>
        <p:spPr>
          <a:xfrm>
            <a:off x="6255642" y="872416"/>
            <a:ext cx="228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 err="1"/>
              <a:t>errExit</a:t>
            </a:r>
            <a:r>
              <a:rPr lang="en-US" altLang="ko-KR" sz="1200" dirty="0"/>
              <a:t>()</a:t>
            </a:r>
            <a:r>
              <a:rPr lang="ko-KR" altLang="en-US" sz="1200" dirty="0"/>
              <a:t> 사용시</a:t>
            </a:r>
            <a:r>
              <a:rPr lang="en-US" altLang="ko-KR" sz="1200" dirty="0"/>
              <a:t>. (</a:t>
            </a:r>
            <a:r>
              <a:rPr lang="ko-KR" altLang="en-US" sz="1200" dirty="0"/>
              <a:t>비효율적임</a:t>
            </a:r>
            <a:r>
              <a:rPr lang="en-US" altLang="ko-KR" sz="1200" dirty="0">
                <a:solidFill>
                  <a:schemeClr val="bg1"/>
                </a:solidFill>
              </a:rPr>
              <a:t>.)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70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C352-BBD8-49F8-9058-8175A597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다른 종류의 에러 진단 함수</a:t>
            </a:r>
            <a:r>
              <a:rPr lang="en-US" altLang="ko-KR" b="1" dirty="0"/>
              <a:t>.(4/6)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97C27-99EA-4B1C-A178-40DCF47F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fatal()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 err="1"/>
              <a:t>errno</a:t>
            </a:r>
            <a:r>
              <a:rPr lang="ko-KR" altLang="en-US" dirty="0"/>
              <a:t>을 설정하지 않는 라이브러리 함수를 포함한 일반적인 에러 조사를 위해 사용함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usageErr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 err="1"/>
              <a:t>명령행</a:t>
            </a:r>
            <a:r>
              <a:rPr lang="ko-KR" altLang="en-US" dirty="0"/>
              <a:t> 인자의 용법이 </a:t>
            </a:r>
            <a:r>
              <a:rPr lang="ko-KR" altLang="en-US" dirty="0" err="1"/>
              <a:t>틀렸을때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cmdLineErr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usageErr</a:t>
            </a:r>
            <a:r>
              <a:rPr lang="en-US" altLang="ko-KR" dirty="0"/>
              <a:t>()</a:t>
            </a:r>
            <a:r>
              <a:rPr lang="ko-KR" altLang="en-US" dirty="0"/>
              <a:t>와 유사</a:t>
            </a:r>
            <a:r>
              <a:rPr lang="en-US" altLang="ko-KR" dirty="0"/>
              <a:t>, </a:t>
            </a:r>
            <a:r>
              <a:rPr lang="ko-KR" altLang="en-US" dirty="0"/>
              <a:t>프로그램에 넘긴 </a:t>
            </a:r>
            <a:r>
              <a:rPr lang="ko-KR" altLang="en-US" dirty="0" err="1"/>
              <a:t>명령행</a:t>
            </a:r>
            <a:r>
              <a:rPr lang="ko-KR" altLang="en-US" dirty="0"/>
              <a:t> 인자의 에러를 알려줄 때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AF77317-5B91-4D16-9B8C-76C755FB6AEF}"/>
              </a:ext>
            </a:extLst>
          </p:cNvPr>
          <p:cNvSpPr txBox="1">
            <a:spLocks/>
          </p:cNvSpPr>
          <p:nvPr/>
        </p:nvSpPr>
        <p:spPr>
          <a:xfrm>
            <a:off x="2589212" y="382555"/>
            <a:ext cx="3151188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134178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768D7-888F-4BFE-BECD-B7CDC3C3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ename.c.inc(5/6)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1726E-A65F-4446-BA12-1FC159B0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 err="1"/>
              <a:t>errno</a:t>
            </a:r>
            <a:r>
              <a:rPr lang="ko-KR" altLang="en-US" dirty="0"/>
              <a:t>값에 해당하는 이름의 목록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소개한 에러 처리 함수들은 이 배열을 이용해서 에러 번호에 해당하는 이름을 찾아 출력한다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strerror</a:t>
            </a:r>
            <a:r>
              <a:rPr lang="en-US" altLang="ko-KR" dirty="0"/>
              <a:t>()</a:t>
            </a:r>
            <a:r>
              <a:rPr lang="ko-KR" altLang="en-US" dirty="0"/>
              <a:t>의 결과로 출력되는 에러 메시지의</a:t>
            </a:r>
            <a:r>
              <a:rPr lang="en-US" altLang="ko-KR" dirty="0"/>
              <a:t> </a:t>
            </a:r>
            <a:r>
              <a:rPr lang="ko-KR" altLang="en-US" dirty="0"/>
              <a:t>에러명을 알려주지 않기에 이를 해결하기 위함</a:t>
            </a:r>
            <a:r>
              <a:rPr lang="en-US" altLang="ko-KR" dirty="0"/>
              <a:t>. (</a:t>
            </a:r>
            <a:r>
              <a:rPr lang="ko-KR" altLang="en-US" dirty="0"/>
              <a:t>에러명을 알려주면 매뉴얼에서 찾기 수월해 지니 알려주는게 효율적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아키텍처에 따라 달라진다</a:t>
            </a:r>
            <a:r>
              <a:rPr lang="en-US" altLang="ko-KR" dirty="0"/>
              <a:t>.(</a:t>
            </a:r>
            <a:r>
              <a:rPr lang="en-US" altLang="ko-KR" dirty="0" err="1"/>
              <a:t>errno</a:t>
            </a:r>
            <a:r>
              <a:rPr lang="ko-KR" altLang="en-US" dirty="0"/>
              <a:t>값이 리눅스 하드웨어 아키텍처에 따라 조금씩 다르기 때문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기타 자세한 내용은 교재 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C0DB6A2-CB71-4337-BEA6-83C6C961A3BA}"/>
              </a:ext>
            </a:extLst>
          </p:cNvPr>
          <p:cNvSpPr txBox="1">
            <a:spLocks/>
          </p:cNvSpPr>
          <p:nvPr/>
        </p:nvSpPr>
        <p:spPr>
          <a:xfrm>
            <a:off x="2589212" y="382555"/>
            <a:ext cx="3506788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155229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204CE-2F80-544C-B66E-463F2DEC756E}"/>
              </a:ext>
            </a:extLst>
          </p:cNvPr>
          <p:cNvSpPr txBox="1"/>
          <p:nvPr/>
        </p:nvSpPr>
        <p:spPr>
          <a:xfrm>
            <a:off x="1978910" y="544322"/>
            <a:ext cx="745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Objectives</a:t>
            </a:r>
            <a:endParaRPr kumimoji="1" lang="ko-Kore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8050F-CB8F-7A47-8887-D3C4009B9F7A}"/>
              </a:ext>
            </a:extLst>
          </p:cNvPr>
          <p:cNvSpPr txBox="1"/>
          <p:nvPr/>
        </p:nvSpPr>
        <p:spPr>
          <a:xfrm>
            <a:off x="912108" y="1983378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System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calls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E66FC-F088-7B44-A49D-78B7BD9CCC48}"/>
              </a:ext>
            </a:extLst>
          </p:cNvPr>
          <p:cNvSpPr txBox="1"/>
          <p:nvPr/>
        </p:nvSpPr>
        <p:spPr>
          <a:xfrm>
            <a:off x="912110" y="2667000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︎ </a:t>
            </a:r>
            <a:r>
              <a:rPr kumimoji="1" lang="en-US" altLang="ko-KR" sz="2000" dirty="0"/>
              <a:t>Library Functions</a:t>
            </a:r>
            <a:endParaRPr kumimoji="1" lang="ko-Kore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A3493-731D-AE48-BCB1-13C2340D1290}"/>
              </a:ext>
            </a:extLst>
          </p:cNvPr>
          <p:cNvSpPr txBox="1"/>
          <p:nvPr/>
        </p:nvSpPr>
        <p:spPr>
          <a:xfrm>
            <a:off x="912109" y="3350622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The Standard C Library; The GNU C Library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5E067-0467-5F44-9CE8-8C45577454B0}"/>
              </a:ext>
            </a:extLst>
          </p:cNvPr>
          <p:cNvSpPr txBox="1"/>
          <p:nvPr/>
        </p:nvSpPr>
        <p:spPr>
          <a:xfrm>
            <a:off x="912109" y="4028183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Handling Errors from System Calls and Library Functions</a:t>
            </a:r>
            <a:endParaRPr kumimoji="1" lang="ko-Kore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B053-1698-7D43-A37F-2A8F8F496082}"/>
              </a:ext>
            </a:extLst>
          </p:cNvPr>
          <p:cNvSpPr txBox="1"/>
          <p:nvPr/>
        </p:nvSpPr>
        <p:spPr>
          <a:xfrm>
            <a:off x="912107" y="4717866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Refer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to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Chapter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the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Linux Programming Interface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595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D1F79-3C64-4643-A3DC-5C1775BE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명령행</a:t>
            </a:r>
            <a:r>
              <a:rPr lang="ko-KR" altLang="en-US" b="1" dirty="0"/>
              <a:t> 인자 파싱 함수</a:t>
            </a:r>
            <a:r>
              <a:rPr lang="en-US" altLang="ko-KR" b="1" dirty="0"/>
              <a:t>(6/6).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B8D03-DC3B-4247-ACE3-01363EDD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42368" cy="4100290"/>
          </a:xfrm>
        </p:spPr>
        <p:txBody>
          <a:bodyPr/>
          <a:lstStyle/>
          <a:p>
            <a:r>
              <a:rPr lang="ko-KR" altLang="en-US" dirty="0"/>
              <a:t>명령어행 정수 </a:t>
            </a:r>
            <a:r>
              <a:rPr lang="ko-KR" altLang="en-US" dirty="0" err="1"/>
              <a:t>파싱시</a:t>
            </a:r>
            <a:r>
              <a:rPr lang="ko-KR" altLang="en-US" dirty="0"/>
              <a:t> </a:t>
            </a:r>
            <a:r>
              <a:rPr lang="en-US" altLang="ko-KR" dirty="0" err="1"/>
              <a:t>atoi</a:t>
            </a:r>
            <a:r>
              <a:rPr lang="en-US" altLang="ko-KR" dirty="0"/>
              <a:t>(), </a:t>
            </a:r>
            <a:r>
              <a:rPr lang="en-US" altLang="ko-KR" dirty="0" err="1"/>
              <a:t>atol</a:t>
            </a:r>
            <a:r>
              <a:rPr lang="en-US" altLang="ko-KR" dirty="0"/>
              <a:t>(), </a:t>
            </a:r>
            <a:r>
              <a:rPr lang="en-US" altLang="ko-KR" dirty="0" err="1"/>
              <a:t>strtol</a:t>
            </a:r>
            <a:r>
              <a:rPr lang="en-US" altLang="ko-KR" dirty="0"/>
              <a:t>() </a:t>
            </a:r>
            <a:r>
              <a:rPr lang="ko-KR" altLang="en-US" dirty="0"/>
              <a:t>대신 </a:t>
            </a:r>
            <a:r>
              <a:rPr lang="en-US" altLang="ko-KR" dirty="0" err="1"/>
              <a:t>getInt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 err="1"/>
              <a:t>getLong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인자에 대한 간단한 검사 기능을 추가적으로 제공함으로써 편의를 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기본적인 기능</a:t>
            </a:r>
            <a:endParaRPr lang="en-US" altLang="ko-KR" dirty="0"/>
          </a:p>
          <a:p>
            <a:pPr lvl="1"/>
            <a:r>
              <a:rPr lang="ko-KR" altLang="en-US" dirty="0"/>
              <a:t>인자로 받은 </a:t>
            </a:r>
            <a:r>
              <a:rPr lang="en-US" altLang="ko-KR" dirty="0" err="1"/>
              <a:t>arg</a:t>
            </a:r>
            <a:r>
              <a:rPr lang="ko-KR" altLang="en-US" dirty="0"/>
              <a:t>가 </a:t>
            </a:r>
            <a:r>
              <a:rPr lang="ko-KR" altLang="en-US" dirty="0" err="1"/>
              <a:t>가르키는</a:t>
            </a:r>
            <a:r>
              <a:rPr lang="ko-KR" altLang="en-US" dirty="0"/>
              <a:t> 문자열</a:t>
            </a:r>
            <a:r>
              <a:rPr lang="en-US" altLang="ko-KR" dirty="0"/>
              <a:t>(+.-, </a:t>
            </a:r>
            <a:r>
              <a:rPr lang="ko-KR" altLang="en-US" dirty="0"/>
              <a:t>숫자로만 이루어진 문자열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int. long </a:t>
            </a:r>
            <a:r>
              <a:rPr lang="ko-KR" altLang="en-US" dirty="0"/>
              <a:t>정수로로 변환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인자 </a:t>
            </a:r>
            <a:r>
              <a:rPr lang="en-US" altLang="ko-KR" dirty="0"/>
              <a:t>name : NULL </a:t>
            </a:r>
            <a:r>
              <a:rPr lang="ko-KR" altLang="en-US" dirty="0"/>
              <a:t>혹은 </a:t>
            </a:r>
            <a:r>
              <a:rPr lang="en-US" altLang="ko-KR" dirty="0" err="1"/>
              <a:t>arg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들어있는 인자에 대한 정보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인자 </a:t>
            </a:r>
            <a:r>
              <a:rPr lang="en-US" altLang="ko-KR" dirty="0"/>
              <a:t>flags : </a:t>
            </a:r>
            <a:r>
              <a:rPr lang="ko-KR" altLang="en-US" dirty="0"/>
              <a:t>숫자의 범위제한 과 같은 약간의 제어를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D318A1-8ACB-4CB0-A231-6703B16F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984041"/>
            <a:ext cx="5925377" cy="103837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C7AD21B-3068-4216-8F75-E80E3DB8E288}"/>
              </a:ext>
            </a:extLst>
          </p:cNvPr>
          <p:cNvSpPr txBox="1">
            <a:spLocks/>
          </p:cNvSpPr>
          <p:nvPr/>
        </p:nvSpPr>
        <p:spPr>
          <a:xfrm>
            <a:off x="2767012" y="382555"/>
            <a:ext cx="3011488" cy="24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3.5 </a:t>
            </a:r>
            <a:r>
              <a:rPr lang="ko-KR" altLang="en-US" sz="1000" dirty="0"/>
              <a:t>이 책의 예제 프로그램</a:t>
            </a:r>
          </a:p>
        </p:txBody>
      </p:sp>
    </p:spTree>
    <p:extLst>
      <p:ext uri="{BB962C8B-B14F-4D97-AF65-F5344CB8AC3E}">
        <p14:creationId xmlns:p14="http://schemas.microsoft.com/office/powerpoint/2010/main" val="262684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6D58D-247A-4889-8DAF-6D24928A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8790"/>
          </a:xfrm>
        </p:spPr>
        <p:txBody>
          <a:bodyPr/>
          <a:lstStyle/>
          <a:p>
            <a:r>
              <a:rPr lang="ko-KR" altLang="en-US" b="1" dirty="0"/>
              <a:t>기능 테스트 매크로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45E67-E5CC-4EB2-BEBB-256A7BCB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601"/>
            <a:ext cx="8915400" cy="4597400"/>
          </a:xfrm>
        </p:spPr>
        <p:txBody>
          <a:bodyPr/>
          <a:lstStyle/>
          <a:p>
            <a:r>
              <a:rPr lang="ko-KR" altLang="en-US" dirty="0"/>
              <a:t>응용 프로그램의 이식성을 위해 헤더파일이 어떤 표준을 </a:t>
            </a:r>
            <a:r>
              <a:rPr lang="ko-KR" altLang="en-US" dirty="0" err="1"/>
              <a:t>따르는지</a:t>
            </a:r>
            <a:r>
              <a:rPr lang="ko-KR" altLang="en-US" dirty="0"/>
              <a:t> 나타내는 매크로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방법 </a:t>
            </a:r>
            <a:r>
              <a:rPr lang="en-US" altLang="ko-KR" dirty="0"/>
              <a:t>1. </a:t>
            </a:r>
          </a:p>
          <a:p>
            <a:pPr lvl="1"/>
            <a:r>
              <a:rPr lang="ko-KR" altLang="en-US" dirty="0"/>
              <a:t>프로그램 소스에서 헤더 파일을 선언 하기전에 매크로를 정의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#define</a:t>
            </a:r>
            <a:r>
              <a:rPr lang="ko-KR" altLang="en-US" dirty="0"/>
              <a:t> </a:t>
            </a:r>
            <a:r>
              <a:rPr lang="en-US" altLang="ko-KR" dirty="0"/>
              <a:t>_BSD_SOURCE 1</a:t>
            </a:r>
          </a:p>
          <a:p>
            <a:r>
              <a:rPr lang="ko-KR" altLang="en-US" dirty="0"/>
              <a:t>방법 </a:t>
            </a:r>
            <a:r>
              <a:rPr lang="en-US" altLang="ko-KR" dirty="0"/>
              <a:t>2.</a:t>
            </a:r>
          </a:p>
          <a:p>
            <a:pPr lvl="1"/>
            <a:r>
              <a:rPr lang="ko-KR" altLang="en-US" dirty="0"/>
              <a:t>컴파일러의 </a:t>
            </a:r>
            <a:r>
              <a:rPr lang="en-US" altLang="ko-KR" dirty="0"/>
              <a:t>–D </a:t>
            </a:r>
            <a:r>
              <a:rPr lang="ko-KR" altLang="en-US" dirty="0"/>
              <a:t>옵션을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매크로들은 관련 표준에 정의되어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GNU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컴파일러의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_POSIX_SOURCE, _POSIX_C_SOURCE=200809, _BSD_SOURCE</a:t>
            </a:r>
            <a:r>
              <a:rPr lang="ko-KR" altLang="en-US" dirty="0"/>
              <a:t>가 정의된다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매크로가 동시에 정의되면 해당 기능들이 모두 제공된다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내용들은 매뉴얼을 확인하면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54A261-F1F4-4A9B-8BCE-45342DD4D3B2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63703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1CCC-F4AC-46A9-987D-C515F8B7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시스템 </a:t>
            </a:r>
            <a:r>
              <a:rPr lang="ko-KR" altLang="en-US" b="1" dirty="0" err="1"/>
              <a:t>데이타형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1B9B8-42CB-4B49-95A7-D1B8A7EF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기초 데이터 타입보다는 </a:t>
            </a:r>
            <a:r>
              <a:rPr lang="en-US" altLang="ko-KR" dirty="0"/>
              <a:t>SUSv3</a:t>
            </a:r>
            <a:r>
              <a:rPr lang="ko-KR" altLang="en-US" dirty="0"/>
              <a:t>가 </a:t>
            </a:r>
            <a:r>
              <a:rPr lang="ko-KR" altLang="en-US" dirty="0" err="1"/>
              <a:t>명시해놓은</a:t>
            </a:r>
            <a:r>
              <a:rPr lang="ko-KR" altLang="en-US" dirty="0"/>
              <a:t> 표준 시스템 </a:t>
            </a:r>
            <a:r>
              <a:rPr lang="ko-KR" altLang="en-US" dirty="0" err="1"/>
              <a:t>데이타형을</a:t>
            </a:r>
            <a:r>
              <a:rPr lang="ko-KR" altLang="en-US" dirty="0"/>
              <a:t> 사용하는 것이 좋다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이유</a:t>
            </a:r>
            <a:r>
              <a:rPr lang="en-US" altLang="ko-KR" dirty="0"/>
              <a:t> 1. </a:t>
            </a:r>
            <a:r>
              <a:rPr lang="ko-KR" altLang="en-US" dirty="0"/>
              <a:t>기초 </a:t>
            </a:r>
            <a:r>
              <a:rPr lang="ko-KR" altLang="en-US" dirty="0" err="1"/>
              <a:t>데이타형의</a:t>
            </a:r>
            <a:r>
              <a:rPr lang="ko-KR" altLang="en-US" dirty="0"/>
              <a:t> 크기가 유닉스 구현</a:t>
            </a:r>
            <a:r>
              <a:rPr lang="en-US" altLang="ko-KR" dirty="0"/>
              <a:t>, </a:t>
            </a:r>
            <a:r>
              <a:rPr lang="ko-KR" altLang="en-US" dirty="0"/>
              <a:t>컴파일 환경마다 다를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이유 </a:t>
            </a:r>
            <a:r>
              <a:rPr lang="en-US" altLang="ko-KR" dirty="0"/>
              <a:t>2. </a:t>
            </a:r>
            <a:r>
              <a:rPr lang="ko-KR" altLang="en-US" dirty="0"/>
              <a:t>심지어 같은 유닉스 구현 환경에서도 버전에 따라 다를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표준 시스템 </a:t>
            </a:r>
            <a:r>
              <a:rPr lang="ko-KR" altLang="en-US" dirty="0" err="1"/>
              <a:t>데이타형의</a:t>
            </a:r>
            <a:r>
              <a:rPr lang="ko-KR" altLang="en-US" dirty="0"/>
              <a:t> 이름은 대부분 </a:t>
            </a:r>
            <a:r>
              <a:rPr lang="en-US" altLang="ko-KR" dirty="0"/>
              <a:t>_t</a:t>
            </a:r>
            <a:r>
              <a:rPr lang="ko-KR" altLang="en-US" dirty="0"/>
              <a:t>로 끝난다</a:t>
            </a:r>
            <a:r>
              <a:rPr lang="en-US" altLang="ko-KR" dirty="0"/>
              <a:t>.(ex. </a:t>
            </a:r>
            <a:r>
              <a:rPr lang="en-US" altLang="ko-KR" dirty="0" err="1"/>
              <a:t>Pid_t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대부분 </a:t>
            </a:r>
            <a:r>
              <a:rPr lang="en-US" altLang="ko-KR" dirty="0"/>
              <a:t>&lt;sys/</a:t>
            </a:r>
            <a:r>
              <a:rPr lang="en-US" altLang="ko-KR" dirty="0" err="1"/>
              <a:t>types.h</a:t>
            </a:r>
            <a:r>
              <a:rPr lang="en-US" altLang="ko-KR" dirty="0"/>
              <a:t>&gt;</a:t>
            </a:r>
            <a:r>
              <a:rPr lang="ko-KR" altLang="en-US" dirty="0"/>
              <a:t>에 정의되어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F325DD8-87C7-4E1B-93F2-01FC2FE1964D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3206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AF9C-BB22-4828-8535-C2BFD98D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</a:t>
            </a:r>
            <a:r>
              <a:rPr lang="ko-KR" altLang="en-US" dirty="0" err="1"/>
              <a:t>데이타형</a:t>
            </a:r>
            <a:r>
              <a:rPr lang="ko-KR" altLang="en-US" dirty="0"/>
              <a:t> 값의 표시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7435E-CC62-43FD-9468-FD99E116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053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포맷을 지정 </a:t>
            </a:r>
            <a:r>
              <a:rPr lang="ko-KR" altLang="en-US" dirty="0" err="1"/>
              <a:t>해야하는</a:t>
            </a:r>
            <a:r>
              <a:rPr lang="ko-KR" altLang="en-US" dirty="0"/>
              <a:t> 함수를 사용하는 경우 값을 항상 </a:t>
            </a:r>
            <a:r>
              <a:rPr lang="en-US" altLang="ko-KR" dirty="0"/>
              <a:t>long</a:t>
            </a:r>
            <a:r>
              <a:rPr lang="ko-KR" altLang="en-US" dirty="0"/>
              <a:t>으로 캐스팅 해주자</a:t>
            </a:r>
            <a:r>
              <a:rPr lang="en-US" altLang="ko-KR" dirty="0"/>
              <a:t>.      (</a:t>
            </a:r>
            <a:r>
              <a:rPr lang="ko-KR" altLang="en-US" dirty="0"/>
              <a:t>숫자 표현에 따른 결과의 변동을 방지하기 위함 명시적 형변환을 해주자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off_t</a:t>
            </a:r>
            <a:r>
              <a:rPr lang="en-US" altLang="ko-KR" dirty="0"/>
              <a:t> </a:t>
            </a:r>
            <a:r>
              <a:rPr lang="ko-KR" altLang="en-US" dirty="0" err="1"/>
              <a:t>데이타형은</a:t>
            </a:r>
            <a:r>
              <a:rPr lang="ko-KR" altLang="en-US" dirty="0"/>
              <a:t> 컴파일 환경에 따라 간혹 </a:t>
            </a:r>
            <a:r>
              <a:rPr lang="en-US" altLang="ko-KR" dirty="0"/>
              <a:t>long </a:t>
            </a:r>
            <a:r>
              <a:rPr lang="en-US" altLang="ko-KR" dirty="0" err="1"/>
              <a:t>long</a:t>
            </a:r>
            <a:r>
              <a:rPr lang="en-US" altLang="ko-KR" dirty="0"/>
              <a:t> </a:t>
            </a:r>
            <a:r>
              <a:rPr lang="ko-KR" altLang="en-US" dirty="0"/>
              <a:t>크기이기도 하니 이를 고려해 적절한 형변환을 해주자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C99</a:t>
            </a:r>
            <a:r>
              <a:rPr lang="ko-KR" altLang="en-US" dirty="0"/>
              <a:t>에서는 길이 변경자라는 </a:t>
            </a:r>
            <a:r>
              <a:rPr lang="en-US" altLang="ko-KR" dirty="0"/>
              <a:t>z, j</a:t>
            </a:r>
            <a:r>
              <a:rPr lang="ko-KR" altLang="en-US" dirty="0"/>
              <a:t>가 정의 되어있지만 모든 유닉스 구현에서 가능하진 않기에 이식성이 떨어진다</a:t>
            </a:r>
            <a:r>
              <a:rPr lang="en-US" altLang="ko-KR" dirty="0"/>
              <a:t>… </a:t>
            </a:r>
            <a:r>
              <a:rPr lang="ko-KR" altLang="en-US" dirty="0"/>
              <a:t>궁금하면 </a:t>
            </a:r>
            <a:r>
              <a:rPr lang="ko-KR" altLang="en-US" dirty="0" err="1"/>
              <a:t>찾아보시길</a:t>
            </a:r>
            <a:r>
              <a:rPr lang="en-US" altLang="ko-KR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2810A2-275A-44D5-A858-128150E3A379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7A36B9-C75E-4BFB-909C-E6CEFDBD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82" y="3429000"/>
            <a:ext cx="6961859" cy="10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A381-C97B-4EB5-84BD-82C9576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초기화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A7664-FBAE-46CB-875E-798C081C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유닉스 구현마다 여러 시스템 호출</a:t>
            </a:r>
            <a:r>
              <a:rPr lang="en-US" altLang="ko-KR" dirty="0"/>
              <a:t>, </a:t>
            </a:r>
            <a:r>
              <a:rPr lang="ko-KR" altLang="en-US" dirty="0"/>
              <a:t>라이브러리 함수에서 쓰이는 표준 구조체의 초기화시 고려해야할 사항이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일반적으로 구조체 안에서 필드의 순서는 정의되어 있지 않다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이런 구조체는 경우에 따라 추가적인 필드가 </a:t>
            </a:r>
            <a:r>
              <a:rPr lang="ko-KR" altLang="en-US" dirty="0" err="1"/>
              <a:t>포할될</a:t>
            </a:r>
            <a:r>
              <a:rPr lang="ko-KR" altLang="en-US" dirty="0"/>
              <a:t> 가능성이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SUSv3</a:t>
            </a:r>
            <a:r>
              <a:rPr lang="ko-KR" altLang="en-US" dirty="0"/>
              <a:t>에 </a:t>
            </a:r>
            <a:r>
              <a:rPr lang="en-US" altLang="ko-KR" dirty="0" err="1"/>
              <a:t>sembuf</a:t>
            </a:r>
            <a:r>
              <a:rPr lang="en-US" altLang="ko-KR" dirty="0"/>
              <a:t> </a:t>
            </a:r>
            <a:r>
              <a:rPr lang="ko-KR" altLang="en-US" dirty="0"/>
              <a:t>구조체를 예시로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F6C6335-7063-4FEA-8DF9-F386B7C9AFF4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73075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A9D627-E236-42A8-8CEE-B4460024A1C2}"/>
              </a:ext>
            </a:extLst>
          </p:cNvPr>
          <p:cNvSpPr txBox="1">
            <a:spLocks/>
          </p:cNvSpPr>
          <p:nvPr/>
        </p:nvSpPr>
        <p:spPr>
          <a:xfrm>
            <a:off x="1627632" y="624109"/>
            <a:ext cx="2487168" cy="5614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atinLnBrk="0">
              <a:spcAft>
                <a:spcPts val="600"/>
              </a:spcAft>
            </a:pPr>
            <a:r>
              <a:rPr lang="ko-KR" altLang="en-US" sz="3200" dirty="0"/>
              <a:t>구조체 초기화</a:t>
            </a:r>
            <a:endParaRPr lang="en-US" altLang="ko-KR" sz="3200" dirty="0"/>
          </a:p>
          <a:p>
            <a:pPr latinLnBrk="0">
              <a:spcAft>
                <a:spcPts val="600"/>
              </a:spcAft>
            </a:pPr>
            <a:r>
              <a:rPr lang="en-US" altLang="ko-KR" sz="3200" dirty="0"/>
              <a:t>(2/2)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E75F1-CF23-4E38-94F0-B9A76DF4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668" y="2972949"/>
            <a:ext cx="3214532" cy="114122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/>
              <a:t>앞서 설명한 고려사항을 생각해보면 이는 이식성이 떨어짐을 알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0B7024-13AE-42B9-87FC-4739260C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81" y="540931"/>
            <a:ext cx="6877621" cy="1427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B3FAB6-9D31-44D6-885E-BC358D49F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81" y="2972949"/>
            <a:ext cx="3969187" cy="43202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6193627-CDD9-49E6-AE36-150E674BCA09}"/>
              </a:ext>
            </a:extLst>
          </p:cNvPr>
          <p:cNvSpPr txBox="1">
            <a:spLocks/>
          </p:cNvSpPr>
          <p:nvPr/>
        </p:nvSpPr>
        <p:spPr>
          <a:xfrm>
            <a:off x="8672668" y="4457700"/>
            <a:ext cx="3214532" cy="178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/>
              <a:t>이렇게 명시적인 대입문을 사용해야 이식성이 높다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CB80F0-DCAF-46A8-A48A-D6DE8B65D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54" y="4580030"/>
            <a:ext cx="2677344" cy="15367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47C763FE-1775-4D44-BD33-DA67C44924F5}"/>
              </a:ext>
            </a:extLst>
          </p:cNvPr>
          <p:cNvSpPr txBox="1">
            <a:spLocks/>
          </p:cNvSpPr>
          <p:nvPr/>
        </p:nvSpPr>
        <p:spPr>
          <a:xfrm>
            <a:off x="1627632" y="41393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9819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EF42B-655C-4441-A129-B68071DD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구현에 따른 고려사항들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4A4E8-82DA-4A1F-B982-107FC206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구현에 따라 특정 매크로가 존재하지 않거나 헤더파일이 다르거나 하는 문제가 생길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매크로의 부재의 문제는 </a:t>
            </a:r>
            <a:r>
              <a:rPr lang="en-US" altLang="ko-KR" dirty="0"/>
              <a:t>#ifdef</a:t>
            </a:r>
            <a:r>
              <a:rPr lang="ko-KR" altLang="en-US" dirty="0"/>
              <a:t>를 사용해 해결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헤더파일의 경우는 불필요하지만 이식성을 위해 헤더파일을 선언하는 식으로 해결 가능하긴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2F8DA45-0385-4CF3-B019-093B12242F5D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3.6 </a:t>
            </a:r>
            <a:r>
              <a:rPr lang="ko-KR" altLang="en-US" sz="1000" dirty="0"/>
              <a:t>이식성에 관한 이슈</a:t>
            </a:r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2E7CE5-55BE-4B54-8BBA-7601C8D22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02" y="3862026"/>
            <a:ext cx="4322997" cy="8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6B12B-C8E9-467F-95FF-43BB860C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정리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E679A-45BA-4789-AD23-23D22831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프로세스 </a:t>
            </a:r>
            <a:r>
              <a:rPr lang="en-US" altLang="ko-KR" dirty="0"/>
              <a:t>-&gt; </a:t>
            </a:r>
            <a:r>
              <a:rPr lang="ko-KR" altLang="en-US" dirty="0"/>
              <a:t>시스템 호출 </a:t>
            </a:r>
            <a:r>
              <a:rPr lang="en-US" altLang="ko-KR" dirty="0"/>
              <a:t>-&gt; </a:t>
            </a:r>
            <a:r>
              <a:rPr lang="ko-KR" altLang="en-US" dirty="0"/>
              <a:t>커널에게 서비스 요청 </a:t>
            </a:r>
            <a:r>
              <a:rPr lang="en-US" altLang="ko-KR" dirty="0"/>
              <a:t>-&gt; </a:t>
            </a:r>
            <a:r>
              <a:rPr lang="ko-KR" altLang="en-US" dirty="0"/>
              <a:t>커널 모드로 전환 </a:t>
            </a:r>
            <a:r>
              <a:rPr lang="en-US" altLang="ko-KR" dirty="0"/>
              <a:t>-&gt; </a:t>
            </a:r>
            <a:r>
              <a:rPr lang="ko-KR" altLang="en-US" dirty="0"/>
              <a:t>시스템 호출 인자 검증 </a:t>
            </a:r>
            <a:r>
              <a:rPr lang="en-US" altLang="ko-KR" dirty="0"/>
              <a:t>-&gt; </a:t>
            </a:r>
            <a:r>
              <a:rPr lang="ko-KR" altLang="en-US" dirty="0"/>
              <a:t>데이터를 사용자 메모리에서 커널 메모리로 전달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결과적으로 시스템 호출의 커다란 오버헤드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시스템 호출과 라이브러리 함수는 호출의 성공 여부를 꼭 확인해야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언제나 프로그램의 이식성을 고려하여 프로그램을 작성하자</a:t>
            </a:r>
            <a:r>
              <a:rPr lang="en-US" altLang="ko-KR" dirty="0"/>
              <a:t>.                                (</a:t>
            </a:r>
            <a:r>
              <a:rPr lang="ko-KR" altLang="en-US" dirty="0"/>
              <a:t>기능 테스트 매크로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ko-KR" altLang="en-US" dirty="0" err="1"/>
              <a:t>데이타형</a:t>
            </a:r>
            <a:r>
              <a:rPr lang="en-US" altLang="ko-KR" dirty="0"/>
              <a:t>, </a:t>
            </a:r>
            <a:r>
              <a:rPr lang="ko-KR" altLang="en-US" dirty="0"/>
              <a:t>구조체 초기화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5AC6779-13BD-46E1-BA08-FF81352435F7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3.7 </a:t>
            </a:r>
            <a:r>
              <a:rPr lang="ko-KR" altLang="en-US" sz="1000" dirty="0"/>
              <a:t>정리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16366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E81-41E6-438D-AFC6-FC646406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3.8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57117-0C01-41DF-B57E-3E63CE65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시스템을 </a:t>
            </a:r>
            <a:r>
              <a:rPr lang="ko-KR" altLang="en-US" dirty="0" err="1"/>
              <a:t>재부팅하기</a:t>
            </a:r>
            <a:r>
              <a:rPr lang="ko-KR" altLang="en-US" dirty="0"/>
              <a:t> 위해 리눅스 고유의 </a:t>
            </a:r>
            <a:r>
              <a:rPr lang="en-US" altLang="ko-KR" dirty="0"/>
              <a:t>reboot() </a:t>
            </a:r>
            <a:r>
              <a:rPr lang="ko-KR" altLang="en-US" dirty="0"/>
              <a:t>시스템 호출을 사용할 때</a:t>
            </a:r>
            <a:r>
              <a:rPr lang="en-US" altLang="ko-KR" dirty="0"/>
              <a:t>, </a:t>
            </a:r>
            <a:r>
              <a:rPr lang="ko-KR" altLang="en-US" dirty="0"/>
              <a:t>두 번째 인자 </a:t>
            </a:r>
            <a:r>
              <a:rPr lang="en-US" altLang="ko-KR" dirty="0"/>
              <a:t>magic2</a:t>
            </a:r>
            <a:r>
              <a:rPr lang="ko-KR" altLang="en-US" dirty="0"/>
              <a:t>는 매직 넘버 중 하나</a:t>
            </a:r>
            <a:r>
              <a:rPr lang="en-US" altLang="ko-KR" dirty="0"/>
              <a:t>(ex. LINUX_REBOOT_MAGIC2)</a:t>
            </a:r>
            <a:r>
              <a:rPr lang="ko-KR" altLang="en-US" dirty="0"/>
              <a:t>로 설정해야 한다</a:t>
            </a:r>
            <a:r>
              <a:rPr lang="en-US" altLang="ko-KR" dirty="0"/>
              <a:t>. </a:t>
            </a:r>
            <a:r>
              <a:rPr lang="ko-KR" altLang="en-US" dirty="0"/>
              <a:t>이 숫자의 의미는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/>
              <a:t>LINUX_REBOOT_MAGIC2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672274793 = 0x28121969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/>
              <a:t>LINUX_REBOOT_MAGIC2A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85072278 = 0x05121996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/>
              <a:t>LINUX_REBOOT_MAGIC2B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369367448 = 0x16041998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/>
              <a:t>LINUX_REBOOT_MAGIC2C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ko-KR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537993216 = 0x20112000</a:t>
            </a:r>
            <a:r>
              <a:rPr lang="ko-KR" altLang="ko-KR" sz="1600" dirty="0">
                <a:solidFill>
                  <a:schemeClr val="tx1"/>
                </a:solidFill>
              </a:rPr>
              <a:t> </a:t>
            </a:r>
            <a:endParaRPr lang="ko-KR" altLang="ko-KR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ko-KR" altLang="en-US" dirty="0"/>
              <a:t>위에서부터 </a:t>
            </a:r>
            <a:r>
              <a:rPr lang="en-US" altLang="ko-KR" dirty="0"/>
              <a:t>Linus </a:t>
            </a:r>
            <a:r>
              <a:rPr lang="en-US" altLang="ko-KR" dirty="0" err="1"/>
              <a:t>Torvald</a:t>
            </a:r>
            <a:r>
              <a:rPr lang="en-US" altLang="ko-KR" dirty="0"/>
              <a:t> </a:t>
            </a:r>
            <a:r>
              <a:rPr lang="ko-KR" altLang="en-US" dirty="0"/>
              <a:t>와 그의 </a:t>
            </a:r>
            <a:r>
              <a:rPr lang="en-US" altLang="ko-KR" dirty="0"/>
              <a:t>3</a:t>
            </a:r>
            <a:r>
              <a:rPr lang="ko-KR" altLang="en-US" dirty="0"/>
              <a:t>명의 딸의 생년월일임 볼 수 있다</a:t>
            </a:r>
            <a:r>
              <a:rPr lang="en-US" altLang="ko-KR" dirty="0"/>
              <a:t>.(</a:t>
            </a:r>
            <a:r>
              <a:rPr lang="ko-KR" altLang="en-US" dirty="0"/>
              <a:t>미 </a:t>
            </a:r>
            <a:r>
              <a:rPr lang="ko-KR" altLang="en-US" dirty="0" err="1"/>
              <a:t>날자표기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4A7D3CF-13D5-4C87-A61B-A79816F8EEF0}"/>
              </a:ext>
            </a:extLst>
          </p:cNvPr>
          <p:cNvSpPr txBox="1">
            <a:spLocks/>
          </p:cNvSpPr>
          <p:nvPr/>
        </p:nvSpPr>
        <p:spPr>
          <a:xfrm>
            <a:off x="2589212" y="419100"/>
            <a:ext cx="3506788" cy="205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Chapter 3.8 </a:t>
            </a:r>
            <a:r>
              <a:rPr lang="ko-KR" altLang="en-US" sz="1000" dirty="0"/>
              <a:t>연습문제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78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4698F-0417-4064-9940-9E5D6633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387600"/>
            <a:ext cx="3962400" cy="1181100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sz="4400" dirty="0"/>
              <a:t>끝 </a:t>
            </a:r>
            <a:r>
              <a:rPr lang="en-US" altLang="ko-KR" sz="4400" dirty="0"/>
              <a:t>~ </a:t>
            </a:r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2759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4649E0-3BBB-0C4C-B83C-CAA702ADDE6A}"/>
              </a:ext>
            </a:extLst>
          </p:cNvPr>
          <p:cNvSpPr txBox="1"/>
          <p:nvPr/>
        </p:nvSpPr>
        <p:spPr>
          <a:xfrm>
            <a:off x="2366962" y="-66660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System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calls</a:t>
            </a:r>
            <a:endParaRPr kumimoji="1" lang="ko-Kore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B5A95-1896-854E-8DD3-1A2EDBF36BD8}"/>
              </a:ext>
            </a:extLst>
          </p:cNvPr>
          <p:cNvSpPr txBox="1"/>
          <p:nvPr/>
        </p:nvSpPr>
        <p:spPr>
          <a:xfrm>
            <a:off x="792108" y="1880075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kumimoji="1" lang="ko-Kore-KR" altLang="en-US" sz="1200" dirty="0"/>
              <a:t>응용</a:t>
            </a:r>
            <a:r>
              <a:rPr kumimoji="1" lang="ko-KR" altLang="en-US" sz="1200" dirty="0"/>
              <a:t> 프로그램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A9A9E-7CFC-D047-96E9-29231CE31B28}"/>
              </a:ext>
            </a:extLst>
          </p:cNvPr>
          <p:cNvSpPr txBox="1"/>
          <p:nvPr/>
        </p:nvSpPr>
        <p:spPr>
          <a:xfrm>
            <a:off x="792112" y="2750083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래퍼 함수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50F8-2C5A-C34C-8188-A6BA00E1FB27}"/>
              </a:ext>
            </a:extLst>
          </p:cNvPr>
          <p:cNvSpPr txBox="1"/>
          <p:nvPr/>
        </p:nvSpPr>
        <p:spPr>
          <a:xfrm>
            <a:off x="1156952" y="3338600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시스템 호출 번호를 </a:t>
            </a:r>
            <a:r>
              <a:rPr kumimoji="1" lang="en-US" altLang="ko-KR" sz="1200" dirty="0"/>
              <a:t>%</a:t>
            </a:r>
            <a:r>
              <a:rPr kumimoji="1" lang="en-US" altLang="ko-KR" sz="1200" dirty="0" err="1"/>
              <a:t>eax</a:t>
            </a:r>
            <a:r>
              <a:rPr kumimoji="1" lang="ko-KR" altLang="en-US" sz="1200" dirty="0"/>
              <a:t>에 복사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4B27D6-B5D5-7C4D-8756-C7A7101C1FE9}"/>
              </a:ext>
            </a:extLst>
          </p:cNvPr>
          <p:cNvSpPr txBox="1"/>
          <p:nvPr/>
        </p:nvSpPr>
        <p:spPr>
          <a:xfrm>
            <a:off x="1156952" y="3671104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트랩 기계어 명령</a:t>
            </a:r>
            <a:r>
              <a:rPr kumimoji="1" lang="en-US" altLang="ko-KR" sz="1200" dirty="0"/>
              <a:t>(Int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0x80)</a:t>
            </a:r>
            <a:r>
              <a:rPr kumimoji="1" lang="ko-KR" altLang="en-US" sz="1200" dirty="0"/>
              <a:t>을 실행하여 프로세서를 커널 모드로 전환</a:t>
            </a:r>
            <a:endParaRPr kumimoji="1" lang="ko-Kore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0743C-D1CA-9645-914F-2D00ABE0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03" y="4978055"/>
            <a:ext cx="3249745" cy="18509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D39125-E82B-0244-9BCE-774B07D7EE2B}"/>
              </a:ext>
            </a:extLst>
          </p:cNvPr>
          <p:cNvSpPr txBox="1"/>
          <p:nvPr/>
        </p:nvSpPr>
        <p:spPr>
          <a:xfrm>
            <a:off x="547356" y="1362897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Execution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order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of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system call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EB24B5-23E4-5B48-9B93-192E05508AE5}"/>
              </a:ext>
            </a:extLst>
          </p:cNvPr>
          <p:cNvSpPr txBox="1"/>
          <p:nvPr/>
        </p:nvSpPr>
        <p:spPr>
          <a:xfrm>
            <a:off x="1168678" y="2138416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ko-KR" altLang="en-US" sz="1200" dirty="0"/>
              <a:t> 프로그램이 </a:t>
            </a:r>
            <a:r>
              <a:rPr kumimoji="1" lang="en-US" altLang="ko-KR" sz="1200" dirty="0"/>
              <a:t>C </a:t>
            </a:r>
            <a:r>
              <a:rPr kumimoji="1" lang="ko-KR" altLang="en-US" sz="1200" dirty="0"/>
              <a:t>라이브러리의 래퍼 함수를 호출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FCCF30-4060-9844-B9B7-82E864103608}"/>
              </a:ext>
            </a:extLst>
          </p:cNvPr>
          <p:cNvSpPr txBox="1"/>
          <p:nvPr/>
        </p:nvSpPr>
        <p:spPr>
          <a:xfrm>
            <a:off x="1156952" y="3013916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ko-KR" altLang="en-US" sz="1200" dirty="0"/>
              <a:t> 시스템 호출의 모든 인자를 </a:t>
            </a:r>
            <a:r>
              <a:rPr kumimoji="1" lang="en-US" altLang="ko-KR" sz="1200" dirty="0"/>
              <a:t>trap-handling routine</a:t>
            </a:r>
            <a:r>
              <a:rPr kumimoji="1" lang="ko-KR" altLang="en-US" sz="1200" dirty="0"/>
              <a:t>에게 전달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레지스터 이용</a:t>
            </a:r>
            <a:r>
              <a:rPr kumimoji="1" lang="en-US" altLang="ko-KR" sz="1200" dirty="0"/>
              <a:t>)</a:t>
            </a:r>
            <a:endParaRPr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2AFA14-89CC-C045-9817-166338229E82}"/>
              </a:ext>
            </a:extLst>
          </p:cNvPr>
          <p:cNvSpPr txBox="1"/>
          <p:nvPr/>
        </p:nvSpPr>
        <p:spPr>
          <a:xfrm>
            <a:off x="792108" y="4267503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trap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handler   </a:t>
            </a:r>
            <a:r>
              <a:rPr kumimoji="1" lang="en-US" altLang="ko-KR" sz="1200" dirty="0">
                <a:solidFill>
                  <a:schemeClr val="accent1"/>
                </a:solidFill>
              </a:rPr>
              <a:t>ex) </a:t>
            </a:r>
            <a:r>
              <a:rPr kumimoji="1" lang="en-US" altLang="ko-KR" sz="1200" dirty="0" err="1">
                <a:solidFill>
                  <a:schemeClr val="accent1"/>
                </a:solidFill>
              </a:rPr>
              <a:t>system_call</a:t>
            </a:r>
            <a:r>
              <a:rPr kumimoji="1" lang="en-US" altLang="ko-KR" sz="1200" dirty="0">
                <a:solidFill>
                  <a:schemeClr val="accent1"/>
                </a:solidFill>
              </a:rPr>
              <a:t>()</a:t>
            </a:r>
            <a:r>
              <a:rPr kumimoji="1" lang="ko-KR" altLang="en-US" sz="1200" dirty="0">
                <a:solidFill>
                  <a:schemeClr val="accent1"/>
                </a:solidFill>
              </a:rPr>
              <a:t>루틴</a:t>
            </a:r>
            <a:endParaRPr kumimoji="1" lang="ko-Kore-KR" altLang="en-US" sz="1200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BCA839-2066-FE41-9D78-9010A8AE48EB}"/>
              </a:ext>
            </a:extLst>
          </p:cNvPr>
          <p:cNvSpPr txBox="1"/>
          <p:nvPr/>
        </p:nvSpPr>
        <p:spPr>
          <a:xfrm>
            <a:off x="1173821" y="4934994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시스템 호출 번호 확인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62A5AB-EC96-6440-8898-5FB076DA2716}"/>
              </a:ext>
            </a:extLst>
          </p:cNvPr>
          <p:cNvSpPr txBox="1"/>
          <p:nvPr/>
        </p:nvSpPr>
        <p:spPr>
          <a:xfrm>
            <a:off x="1168678" y="5261864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시스템 호출 </a:t>
            </a:r>
            <a:r>
              <a:rPr kumimoji="1" lang="ko-KR" altLang="en-US" sz="1200" dirty="0" err="1"/>
              <a:t>서비스루틴</a:t>
            </a:r>
            <a:r>
              <a:rPr kumimoji="1" lang="ko-KR" altLang="en-US" sz="1200" dirty="0"/>
              <a:t> 호출</a:t>
            </a:r>
            <a:r>
              <a:rPr kumimoji="1" lang="en-US" altLang="ko-KR" sz="1200" dirty="0"/>
              <a:t>(%</a:t>
            </a:r>
            <a:r>
              <a:rPr kumimoji="1" lang="en-US" altLang="ko-KR" sz="1200" dirty="0" err="1"/>
              <a:t>eax</a:t>
            </a:r>
            <a:r>
              <a:rPr kumimoji="1" lang="ko-KR" altLang="en-US" sz="1200" dirty="0"/>
              <a:t>의 값을 인덱스로 사용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215A05-BF05-F24F-9230-B9BA2A8D4C78}"/>
              </a:ext>
            </a:extLst>
          </p:cNvPr>
          <p:cNvSpPr txBox="1"/>
          <p:nvPr/>
        </p:nvSpPr>
        <p:spPr>
          <a:xfrm>
            <a:off x="1168680" y="4608124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ko-KR" altLang="en-US" sz="1200" dirty="0"/>
              <a:t> 레지스터 값들을 커널 스택에 저장</a:t>
            </a:r>
            <a:endParaRPr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0AD72A-23EC-D648-AEDA-2606CE815553}"/>
              </a:ext>
            </a:extLst>
          </p:cNvPr>
          <p:cNvSpPr txBox="1"/>
          <p:nvPr/>
        </p:nvSpPr>
        <p:spPr>
          <a:xfrm>
            <a:off x="1156952" y="6145439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래퍼 함수로 돌아오면서 </a:t>
            </a:r>
            <a:r>
              <a:rPr kumimoji="1" lang="en-US" altLang="ko-KR" sz="1200" dirty="0"/>
              <a:t>user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mode</a:t>
            </a:r>
            <a:r>
              <a:rPr kumimoji="1" lang="ko-KR" altLang="en-US" sz="1200" dirty="0"/>
              <a:t>로 되돌림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F7543B-BE0F-984E-8386-AEF2E8AFB945}"/>
              </a:ext>
            </a:extLst>
          </p:cNvPr>
          <p:cNvSpPr txBox="1"/>
          <p:nvPr/>
        </p:nvSpPr>
        <p:spPr>
          <a:xfrm>
            <a:off x="547356" y="489561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System call definition</a:t>
            </a:r>
            <a:endParaRPr kumimoji="1" lang="ko-Kore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996C5-71E6-654A-8D64-EF840AEFF4D8}"/>
              </a:ext>
            </a:extLst>
          </p:cNvPr>
          <p:cNvSpPr txBox="1"/>
          <p:nvPr/>
        </p:nvSpPr>
        <p:spPr>
          <a:xfrm>
            <a:off x="807854" y="975387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kumimoji="1" lang="ko-KR" altLang="en-US" sz="1200" dirty="0"/>
              <a:t>커널로 진입하기위한 경로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C7F31A-978A-834E-AD87-90C3ECCB6CAC}"/>
              </a:ext>
            </a:extLst>
          </p:cNvPr>
          <p:cNvSpPr txBox="1"/>
          <p:nvPr/>
        </p:nvSpPr>
        <p:spPr>
          <a:xfrm>
            <a:off x="1156952" y="2466194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ko-KR" altLang="en-US" sz="1200" dirty="0"/>
              <a:t> 인자들을 스택을 통해서 전달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A86BD5-DE82-264E-B541-1A8A616D721A}"/>
              </a:ext>
            </a:extLst>
          </p:cNvPr>
          <p:cNvSpPr txBox="1"/>
          <p:nvPr/>
        </p:nvSpPr>
        <p:spPr>
          <a:xfrm>
            <a:off x="780381" y="5626550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시스템 호출 서비스 루틴</a:t>
            </a:r>
            <a:r>
              <a:rPr kumimoji="1" lang="en-US" altLang="ko-KR" sz="1200" dirty="0"/>
              <a:t>.  </a:t>
            </a:r>
            <a:r>
              <a:rPr kumimoji="1" lang="en-US" altLang="ko-KR" sz="1200" dirty="0">
                <a:solidFill>
                  <a:schemeClr val="accent1"/>
                </a:solidFill>
              </a:rPr>
              <a:t>ex)</a:t>
            </a:r>
            <a:r>
              <a:rPr kumimoji="1" lang="ko-KR" altLang="en-US" sz="1200" dirty="0">
                <a:solidFill>
                  <a:schemeClr val="accent1"/>
                </a:solidFill>
              </a:rPr>
              <a:t> </a:t>
            </a:r>
            <a:r>
              <a:rPr kumimoji="1" lang="en-US" altLang="ko-KR" sz="1200" dirty="0" err="1">
                <a:solidFill>
                  <a:schemeClr val="accent1"/>
                </a:solidFill>
              </a:rPr>
              <a:t>sys_wrtie</a:t>
            </a:r>
            <a:r>
              <a:rPr kumimoji="1" lang="en-US" altLang="ko-KR" sz="1200" dirty="0">
                <a:solidFill>
                  <a:schemeClr val="accent1"/>
                </a:solidFill>
              </a:rPr>
              <a:t>()</a:t>
            </a:r>
            <a:endParaRPr kumimoji="1" lang="ko-Kore-KR" altLang="en-US" sz="1200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8A2124-18C2-5741-B65C-91258573184F}"/>
              </a:ext>
            </a:extLst>
          </p:cNvPr>
          <p:cNvSpPr txBox="1"/>
          <p:nvPr/>
        </p:nvSpPr>
        <p:spPr>
          <a:xfrm>
            <a:off x="1156952" y="5912756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필요한 작업 수행하고 결과 상태를 </a:t>
            </a:r>
            <a:r>
              <a:rPr kumimoji="1" lang="en-US" altLang="ko-KR" sz="1200" dirty="0"/>
              <a:t>trap handler</a:t>
            </a:r>
            <a:r>
              <a:rPr kumimoji="1" lang="ko-KR" altLang="en-US" sz="1200" dirty="0"/>
              <a:t>에게 리턴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BAC733-338D-C948-A754-20CD831D5A16}"/>
              </a:ext>
            </a:extLst>
          </p:cNvPr>
          <p:cNvSpPr txBox="1"/>
          <p:nvPr/>
        </p:nvSpPr>
        <p:spPr>
          <a:xfrm>
            <a:off x="1168678" y="3976631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if(</a:t>
            </a:r>
            <a:r>
              <a:rPr kumimoji="1" lang="ko-KR" altLang="en-US" sz="1200" dirty="0" err="1"/>
              <a:t>서비스루틴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리턴값</a:t>
            </a:r>
            <a:r>
              <a:rPr kumimoji="1" lang="en-US" altLang="ko-KR" sz="1200" dirty="0"/>
              <a:t>(-)</a:t>
            </a:r>
            <a:r>
              <a:rPr kumimoji="1" lang="ko-KR" altLang="en-US" sz="1200" dirty="0"/>
              <a:t>이 에러</a:t>
            </a:r>
            <a:r>
              <a:rPr kumimoji="1" lang="en-US" altLang="ko-KR" sz="1200" dirty="0"/>
              <a:t>) </a:t>
            </a:r>
            <a:r>
              <a:rPr kumimoji="1" lang="en-US" altLang="ko-KR" sz="1200" dirty="0" err="1"/>
              <a:t>errno</a:t>
            </a:r>
            <a:r>
              <a:rPr kumimoji="1" lang="en-US" altLang="ko-KR" sz="1200" dirty="0"/>
              <a:t>=-return value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&amp;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-1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F32A26-F351-5C43-A3C2-2F3DFCFDCF16}"/>
              </a:ext>
            </a:extLst>
          </p:cNvPr>
          <p:cNvSpPr/>
          <p:nvPr/>
        </p:nvSpPr>
        <p:spPr>
          <a:xfrm>
            <a:off x="4745862" y="1101191"/>
            <a:ext cx="2500131" cy="1715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kumimoji="1" lang="en-US" altLang="ko-KR" sz="1600" dirty="0" err="1">
                <a:solidFill>
                  <a:schemeClr val="tx1"/>
                </a:solidFill>
              </a:rPr>
              <a:t>e</a:t>
            </a:r>
            <a:r>
              <a:rPr kumimoji="1" lang="en-US" altLang="ko-Kore-KR" sz="1600" dirty="0" err="1">
                <a:solidFill>
                  <a:schemeClr val="tx1"/>
                </a:solidFill>
              </a:rPr>
              <a:t>xecve</a:t>
            </a:r>
            <a:r>
              <a:rPr kumimoji="1" lang="en-US" altLang="ko-Kore-KR" sz="1600" dirty="0">
                <a:solidFill>
                  <a:schemeClr val="tx1"/>
                </a:solidFill>
              </a:rPr>
              <a:t>(</a:t>
            </a:r>
            <a:r>
              <a:rPr kumimoji="1" lang="en-US" altLang="ko-KR" sz="1600" dirty="0">
                <a:solidFill>
                  <a:schemeClr val="tx1"/>
                </a:solidFill>
              </a:rPr>
              <a:t>path,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</a:rPr>
              <a:t>argv</a:t>
            </a:r>
            <a:r>
              <a:rPr kumimoji="1" lang="en-US" altLang="ko-KR" sz="1600" dirty="0">
                <a:solidFill>
                  <a:schemeClr val="tx1"/>
                </a:solidFill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</a:rPr>
              <a:t>envp</a:t>
            </a:r>
            <a:r>
              <a:rPr kumimoji="1" lang="en-US" altLang="ko-Kore-KR" sz="1600" dirty="0">
                <a:solidFill>
                  <a:schemeClr val="tx1"/>
                </a:solidFill>
              </a:rPr>
              <a:t>)</a:t>
            </a:r>
            <a:r>
              <a:rPr kumimoji="1"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…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09014-2087-E543-B82E-983A2E5B35E3}"/>
              </a:ext>
            </a:extLst>
          </p:cNvPr>
          <p:cNvSpPr txBox="1"/>
          <p:nvPr/>
        </p:nvSpPr>
        <p:spPr>
          <a:xfrm>
            <a:off x="4767838" y="658184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1"/>
                </a:solidFill>
              </a:rPr>
              <a:t>Application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ore-KR" dirty="0">
                <a:solidFill>
                  <a:schemeClr val="accent1"/>
                </a:solidFill>
              </a:rPr>
              <a:t>Program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D85E1D-73ED-7240-90E3-6DEBE6EDB76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245993" y="1272265"/>
            <a:ext cx="1453749" cy="686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C2D0FD-9218-BE4D-B184-5FBC7B30557A}"/>
              </a:ext>
            </a:extLst>
          </p:cNvPr>
          <p:cNvSpPr txBox="1"/>
          <p:nvPr/>
        </p:nvSpPr>
        <p:spPr>
          <a:xfrm>
            <a:off x="8699742" y="666730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1"/>
                </a:solidFill>
              </a:rPr>
              <a:t>Wrapper function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66536D-0900-FA43-A95E-39C1171B15A1}"/>
              </a:ext>
            </a:extLst>
          </p:cNvPr>
          <p:cNvSpPr/>
          <p:nvPr/>
        </p:nvSpPr>
        <p:spPr>
          <a:xfrm>
            <a:off x="8699746" y="1101191"/>
            <a:ext cx="2500131" cy="1715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en-US" altLang="ko-KR" sz="1600" dirty="0" err="1">
                <a:solidFill>
                  <a:schemeClr val="tx1"/>
                </a:solidFill>
              </a:rPr>
              <a:t>e</a:t>
            </a:r>
            <a:r>
              <a:rPr kumimoji="1" lang="en-US" altLang="ko-Kore-KR" sz="1600" dirty="0" err="1">
                <a:solidFill>
                  <a:schemeClr val="tx1"/>
                </a:solidFill>
              </a:rPr>
              <a:t>xecve</a:t>
            </a:r>
            <a:r>
              <a:rPr kumimoji="1" lang="en-US" altLang="ko-Kore-KR" sz="1600" dirty="0">
                <a:solidFill>
                  <a:schemeClr val="tx1"/>
                </a:solidFill>
              </a:rPr>
              <a:t>(</a:t>
            </a:r>
            <a:r>
              <a:rPr kumimoji="1" lang="en-US" altLang="ko-KR" sz="1600" dirty="0">
                <a:solidFill>
                  <a:schemeClr val="tx1"/>
                </a:solidFill>
              </a:rPr>
              <a:t>path,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</a:rPr>
              <a:t>argv</a:t>
            </a:r>
            <a:r>
              <a:rPr kumimoji="1" lang="en-US" altLang="ko-KR" sz="1600" dirty="0">
                <a:solidFill>
                  <a:schemeClr val="tx1"/>
                </a:solidFill>
              </a:rPr>
              <a:t>,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ko-KR" sz="1600" dirty="0" err="1">
                <a:solidFill>
                  <a:schemeClr val="tx1"/>
                </a:solidFill>
              </a:rPr>
              <a:t>envp</a:t>
            </a:r>
            <a:r>
              <a:rPr kumimoji="1" lang="en-US" altLang="ko-Kore-KR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…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int 0x80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…</a:t>
            </a:r>
          </a:p>
          <a:p>
            <a:r>
              <a:rPr kumimoji="1" lang="en-US" altLang="ko-KR" sz="1600" dirty="0">
                <a:solidFill>
                  <a:schemeClr val="tx1"/>
                </a:solidFill>
              </a:rPr>
              <a:t>r</a:t>
            </a:r>
            <a:r>
              <a:rPr kumimoji="1" lang="en-US" altLang="ko-Kore-KR" sz="1600" dirty="0">
                <a:solidFill>
                  <a:schemeClr val="tx1"/>
                </a:solidFill>
              </a:rPr>
              <a:t>eturn;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}</a:t>
            </a:r>
            <a:endParaRPr kumimoji="1" lang="en-US" altLang="ko-Kore-KR" dirty="0">
              <a:solidFill>
                <a:schemeClr val="tx1"/>
              </a:solidFill>
            </a:endParaRPr>
          </a:p>
          <a:p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5DE5A14-22E4-4649-B77A-4B7EC22F56E8}"/>
              </a:ext>
            </a:extLst>
          </p:cNvPr>
          <p:cNvSpPr/>
          <p:nvPr/>
        </p:nvSpPr>
        <p:spPr>
          <a:xfrm>
            <a:off x="8626753" y="3750613"/>
            <a:ext cx="2674413" cy="171502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600" dirty="0" err="1">
                <a:solidFill>
                  <a:schemeClr val="tx1"/>
                </a:solidFill>
              </a:rPr>
              <a:t>system_call</a:t>
            </a:r>
            <a:r>
              <a:rPr kumimoji="1" lang="en-US" altLang="ko-KR" sz="1600" dirty="0">
                <a:solidFill>
                  <a:schemeClr val="tx1"/>
                </a:solidFill>
              </a:rPr>
              <a:t>: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…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call </a:t>
            </a:r>
            <a:r>
              <a:rPr kumimoji="1" lang="en-US" altLang="ko-Kore-KR" sz="1600" dirty="0" err="1">
                <a:solidFill>
                  <a:schemeClr val="tx1"/>
                </a:solidFill>
              </a:rPr>
              <a:t>sys_call_table</a:t>
            </a:r>
            <a:endParaRPr kumimoji="1" lang="en-US" altLang="ko-Kore-KR" sz="1600" dirty="0">
              <a:solidFill>
                <a:schemeClr val="tx1"/>
              </a:solidFill>
            </a:endParaRP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	[__NR__</a:t>
            </a:r>
            <a:r>
              <a:rPr kumimoji="1" lang="en-US" altLang="ko-Kore-KR" sz="1600" dirty="0" err="1">
                <a:solidFill>
                  <a:schemeClr val="tx1"/>
                </a:solidFill>
              </a:rPr>
              <a:t>execve</a:t>
            </a:r>
            <a:r>
              <a:rPr kumimoji="1" lang="en-US" altLang="ko-Kore-KR" sz="1600" dirty="0">
                <a:solidFill>
                  <a:schemeClr val="tx1"/>
                </a:solidFill>
              </a:rPr>
              <a:t>]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…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A08C5-BC18-B947-94DE-9375A4E48680}"/>
              </a:ext>
            </a:extLst>
          </p:cNvPr>
          <p:cNvSpPr txBox="1"/>
          <p:nvPr/>
        </p:nvSpPr>
        <p:spPr>
          <a:xfrm>
            <a:off x="8662192" y="3391179"/>
            <a:ext cx="263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accent5"/>
                </a:solidFill>
              </a:rPr>
              <a:t>Trap handler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77400F03-15A4-104D-9E00-229382B49BC2}"/>
              </a:ext>
            </a:extLst>
          </p:cNvPr>
          <p:cNvCxnSpPr>
            <a:cxnSpLocks/>
            <a:stCxn id="42" idx="3"/>
            <a:endCxn id="12" idx="0"/>
          </p:cNvCxnSpPr>
          <p:nvPr/>
        </p:nvCxnSpPr>
        <p:spPr>
          <a:xfrm>
            <a:off x="11199877" y="1958702"/>
            <a:ext cx="575921" cy="6459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364353E-4C42-4B45-9C73-13486004DDD6}"/>
              </a:ext>
            </a:extLst>
          </p:cNvPr>
          <p:cNvSpPr/>
          <p:nvPr/>
        </p:nvSpPr>
        <p:spPr>
          <a:xfrm>
            <a:off x="11425806" y="2604693"/>
            <a:ext cx="699983" cy="1090929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IDT</a:t>
            </a:r>
            <a:endParaRPr kumimoji="1" lang="ko-Kore-KR" altLang="en-US" dirty="0"/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738C1AA-18D8-1A43-885A-65B8994EC1BD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10622044" y="2997656"/>
            <a:ext cx="455789" cy="18517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D0901D-7FCA-1545-BAD4-08157A78136E}"/>
              </a:ext>
            </a:extLst>
          </p:cNvPr>
          <p:cNvSpPr/>
          <p:nvPr/>
        </p:nvSpPr>
        <p:spPr>
          <a:xfrm>
            <a:off x="5563480" y="3273243"/>
            <a:ext cx="2500131" cy="171502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600" dirty="0" err="1">
                <a:solidFill>
                  <a:schemeClr val="tx1"/>
                </a:solidFill>
              </a:rPr>
              <a:t>sys_execve</a:t>
            </a:r>
            <a:r>
              <a:rPr kumimoji="1" lang="en-US" altLang="ko-Kore-KR" sz="16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…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return error;</a:t>
            </a: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}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C22D35-4A63-AE4F-8BD8-F56D5FD02B65}"/>
              </a:ext>
            </a:extLst>
          </p:cNvPr>
          <p:cNvSpPr txBox="1"/>
          <p:nvPr/>
        </p:nvSpPr>
        <p:spPr>
          <a:xfrm>
            <a:off x="5457668" y="2925637"/>
            <a:ext cx="263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accent5"/>
                </a:solidFill>
              </a:rPr>
              <a:t>System call service routine</a:t>
            </a:r>
            <a:endParaRPr kumimoji="1" lang="ko-Kore-KR" altLang="en-US" sz="1400" dirty="0">
              <a:solidFill>
                <a:schemeClr val="accent5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AE20A8-5D2E-704F-A91E-8CE31294CA84}"/>
              </a:ext>
            </a:extLst>
          </p:cNvPr>
          <p:cNvCxnSpPr>
            <a:cxnSpLocks/>
          </p:cNvCxnSpPr>
          <p:nvPr/>
        </p:nvCxnSpPr>
        <p:spPr>
          <a:xfrm flipH="1" flipV="1">
            <a:off x="6933363" y="3658660"/>
            <a:ext cx="1770236" cy="49275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73F1AD0-B661-7149-88A7-2A8C8A29DEBB}"/>
              </a:ext>
            </a:extLst>
          </p:cNvPr>
          <p:cNvCxnSpPr>
            <a:cxnSpLocks/>
          </p:cNvCxnSpPr>
          <p:nvPr/>
        </p:nvCxnSpPr>
        <p:spPr>
          <a:xfrm flipH="1" flipV="1">
            <a:off x="9535859" y="2295701"/>
            <a:ext cx="1510474" cy="2818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9D04E86-DC84-894A-8F19-1CFAB780DA3B}"/>
              </a:ext>
            </a:extLst>
          </p:cNvPr>
          <p:cNvCxnSpPr>
            <a:cxnSpLocks/>
          </p:cNvCxnSpPr>
          <p:nvPr/>
        </p:nvCxnSpPr>
        <p:spPr>
          <a:xfrm flipH="1" flipV="1">
            <a:off x="5269053" y="2318136"/>
            <a:ext cx="3476571" cy="160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34B02CC-9523-B341-95B3-7EF9C9DFE26D}"/>
              </a:ext>
            </a:extLst>
          </p:cNvPr>
          <p:cNvCxnSpPr/>
          <p:nvPr/>
        </p:nvCxnSpPr>
        <p:spPr>
          <a:xfrm>
            <a:off x="6933363" y="4417621"/>
            <a:ext cx="2091884" cy="697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8" grpId="0"/>
      <p:bldP spid="29" grpId="0"/>
      <p:bldP spid="31" grpId="0"/>
      <p:bldP spid="32" grpId="0"/>
      <p:bldP spid="33" grpId="0"/>
      <p:bldP spid="34" grpId="0"/>
      <p:bldP spid="37" grpId="0"/>
      <p:bldP spid="39" grpId="0"/>
      <p:bldP spid="40" grpId="0"/>
      <p:bldP spid="3" grpId="0" animBg="1"/>
      <p:bldP spid="7" grpId="0"/>
      <p:bldP spid="41" grpId="0"/>
      <p:bldP spid="42" grpId="0" animBg="1"/>
      <p:bldP spid="43" grpId="0" animBg="1"/>
      <p:bldP spid="44" grpId="0"/>
      <p:bldP spid="12" grpId="0" animBg="1"/>
      <p:bldP spid="46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C2FFD8-CAD4-944A-B69A-14B7796407EF}"/>
              </a:ext>
            </a:extLst>
          </p:cNvPr>
          <p:cNvSpPr txBox="1"/>
          <p:nvPr/>
        </p:nvSpPr>
        <p:spPr>
          <a:xfrm>
            <a:off x="972267" y="2821577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 </a:t>
            </a:r>
            <a:r>
              <a:rPr kumimoji="1" lang="en-US" altLang="ko-KR" sz="1200" dirty="0"/>
              <a:t>function using system call</a:t>
            </a:r>
            <a:endParaRPr kumimoji="1" lang="ko-Kore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D97DF-0728-5C4F-8098-B5D5B73E4397}"/>
              </a:ext>
            </a:extLst>
          </p:cNvPr>
          <p:cNvSpPr txBox="1"/>
          <p:nvPr/>
        </p:nvSpPr>
        <p:spPr>
          <a:xfrm>
            <a:off x="1368031" y="3530153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 </a:t>
            </a:r>
            <a:r>
              <a:rPr kumimoji="1" lang="ko-KR" altLang="en-US" sz="1200" dirty="0"/>
              <a:t>시스템 호출보다 사용하기 편리한 인터페이스를 제공하도록 설계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6211D-FC05-0443-8FAC-1BE456AC306E}"/>
              </a:ext>
            </a:extLst>
          </p:cNvPr>
          <p:cNvSpPr txBox="1"/>
          <p:nvPr/>
        </p:nvSpPr>
        <p:spPr>
          <a:xfrm>
            <a:off x="2366962" y="-83220"/>
            <a:ext cx="745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Library Functions</a:t>
            </a:r>
            <a:endParaRPr kumimoji="1" lang="ko-Kore-KR" alt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972870-275A-E448-9F27-21654361F9AD}"/>
              </a:ext>
            </a:extLst>
          </p:cNvPr>
          <p:cNvSpPr/>
          <p:nvPr/>
        </p:nvSpPr>
        <p:spPr>
          <a:xfrm>
            <a:off x="769628" y="787675"/>
            <a:ext cx="263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Types of functions</a:t>
            </a:r>
            <a:endParaRPr kumimoji="1" lang="ko-Kore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429C-9D5C-0B4D-AEC3-F7466E5AF0E8}"/>
              </a:ext>
            </a:extLst>
          </p:cNvPr>
          <p:cNvSpPr txBox="1"/>
          <p:nvPr/>
        </p:nvSpPr>
        <p:spPr>
          <a:xfrm>
            <a:off x="1368030" y="3220427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 ex)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malloc()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3D9DF-2072-7848-A086-3098DA1DD459}"/>
              </a:ext>
            </a:extLst>
          </p:cNvPr>
          <p:cNvSpPr txBox="1"/>
          <p:nvPr/>
        </p:nvSpPr>
        <p:spPr>
          <a:xfrm>
            <a:off x="972266" y="1503898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 </a:t>
            </a:r>
            <a:r>
              <a:rPr kumimoji="1" lang="en-US" altLang="ko-KR" sz="1200" dirty="0"/>
              <a:t>function without system call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B5C078-1FF3-EA4A-A359-18E739C4AF92}"/>
              </a:ext>
            </a:extLst>
          </p:cNvPr>
          <p:cNvSpPr txBox="1"/>
          <p:nvPr/>
        </p:nvSpPr>
        <p:spPr>
          <a:xfrm>
            <a:off x="1368030" y="1866181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 ex)</a:t>
            </a:r>
            <a:r>
              <a:rPr kumimoji="1" lang="ko-KR" altLang="en-US" sz="1200" dirty="0"/>
              <a:t> 문자열 </a:t>
            </a:r>
            <a:r>
              <a:rPr kumimoji="1" lang="ko-KR" altLang="en-US" sz="1200" dirty="0" err="1"/>
              <a:t>처리함수</a:t>
            </a:r>
            <a:endParaRPr kumimoji="1" lang="ko-Kore-KR" altLang="en-US" sz="12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6135F35-2909-DB4A-AAD5-C37664FDDC20}"/>
              </a:ext>
            </a:extLst>
          </p:cNvPr>
          <p:cNvSpPr/>
          <p:nvPr/>
        </p:nvSpPr>
        <p:spPr>
          <a:xfrm>
            <a:off x="2088242" y="4205396"/>
            <a:ext cx="1676400" cy="7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malloc()</a:t>
            </a:r>
            <a:endParaRPr kumimoji="1" lang="ko-Kore-KR" altLang="en-US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F00D373-9F29-8F49-8BB2-9CDEAD38D2AC}"/>
              </a:ext>
            </a:extLst>
          </p:cNvPr>
          <p:cNvSpPr/>
          <p:nvPr/>
        </p:nvSpPr>
        <p:spPr>
          <a:xfrm>
            <a:off x="5008172" y="4202016"/>
            <a:ext cx="1676400" cy="7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brk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06E99-3791-B04A-8186-F7D42CE88090}"/>
              </a:ext>
            </a:extLst>
          </p:cNvPr>
          <p:cNvSpPr txBox="1"/>
          <p:nvPr/>
        </p:nvSpPr>
        <p:spPr>
          <a:xfrm>
            <a:off x="4186673" y="438662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286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0B7E57-9796-6748-A424-1FF13F29DF0B}"/>
              </a:ext>
            </a:extLst>
          </p:cNvPr>
          <p:cNvPicPr/>
          <p:nvPr/>
        </p:nvPicPr>
        <p:blipFill rotWithShape="1">
          <a:blip r:embed="rId3"/>
          <a:srcRect b="16870"/>
          <a:stretch/>
        </p:blipFill>
        <p:spPr>
          <a:xfrm>
            <a:off x="1506179" y="2933901"/>
            <a:ext cx="9179641" cy="3338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1A823-CF30-734D-B6B2-4238C1D51AD0}"/>
              </a:ext>
            </a:extLst>
          </p:cNvPr>
          <p:cNvSpPr txBox="1"/>
          <p:nvPr/>
        </p:nvSpPr>
        <p:spPr>
          <a:xfrm>
            <a:off x="808135" y="1383163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 </a:t>
            </a:r>
            <a:r>
              <a:rPr kumimoji="1" lang="en-US" altLang="ko-Kore-KR" sz="1200" dirty="0"/>
              <a:t>From the shell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4E144-8DC4-C14A-8AA8-304A24E3A5A2}"/>
              </a:ext>
            </a:extLst>
          </p:cNvPr>
          <p:cNvSpPr txBox="1"/>
          <p:nvPr/>
        </p:nvSpPr>
        <p:spPr>
          <a:xfrm>
            <a:off x="156495" y="-50760"/>
            <a:ext cx="1187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The Standard C Library; The GNU C Library(1/2)</a:t>
            </a:r>
            <a:endParaRPr kumimoji="1" lang="ko-Kore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89B37-06AA-C64A-A976-BF7E509679F1}"/>
              </a:ext>
            </a:extLst>
          </p:cNvPr>
          <p:cNvSpPr txBox="1"/>
          <p:nvPr/>
        </p:nvSpPr>
        <p:spPr>
          <a:xfrm>
            <a:off x="741420" y="844710"/>
            <a:ext cx="745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◼︎ </a:t>
            </a:r>
            <a:r>
              <a:rPr kumimoji="1" lang="en-US" altLang="ko-KR" sz="2000" dirty="0"/>
              <a:t> Determining the version of </a:t>
            </a:r>
            <a:r>
              <a:rPr kumimoji="1" lang="en-US" altLang="ko-KR" sz="2000" dirty="0" err="1"/>
              <a:t>glibs</a:t>
            </a:r>
            <a:r>
              <a:rPr kumimoji="1" lang="en-US" altLang="ko-KR" sz="2000" dirty="0"/>
              <a:t> on the system</a:t>
            </a:r>
            <a:endParaRPr kumimoji="1" lang="ko-Kore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EF9026-830B-AA4A-A6B4-6E863EBF0A70}"/>
              </a:ext>
            </a:extLst>
          </p:cNvPr>
          <p:cNvSpPr/>
          <p:nvPr/>
        </p:nvSpPr>
        <p:spPr>
          <a:xfrm>
            <a:off x="1331215" y="173721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실행 프로그램처럼 실행</a:t>
            </a:r>
            <a:r>
              <a:rPr kumimoji="1" lang="en-US" altLang="ko-KR" sz="1200" dirty="0"/>
              <a:t> </a:t>
            </a:r>
            <a:endParaRPr kumimoji="1" lang="ko-Kore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564761-4ED1-8049-B7BC-AEA83BA0C7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27386" b="-26098"/>
          <a:stretch/>
        </p:blipFill>
        <p:spPr>
          <a:xfrm>
            <a:off x="1506178" y="2114148"/>
            <a:ext cx="9179641" cy="40011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0090F3-7B3C-5247-B3D2-B07DDEA8DFCF}"/>
              </a:ext>
            </a:extLst>
          </p:cNvPr>
          <p:cNvSpPr/>
          <p:nvPr/>
        </p:nvSpPr>
        <p:spPr>
          <a:xfrm>
            <a:off x="1331215" y="255563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en-US" altLang="ko-KR" sz="1200" dirty="0" err="1"/>
              <a:t>glibc</a:t>
            </a:r>
            <a:r>
              <a:rPr kumimoji="1" lang="ko-KR" altLang="en-US" sz="1200" dirty="0"/>
              <a:t>와 동적으로 링크된 실행 파일을 대상으로 프로그램을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40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75CB21-7CF9-2F46-9ECC-8799525809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4997" y="2855617"/>
            <a:ext cx="8808172" cy="8062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FC9074-3E30-AD4C-9E00-C07AF0020050}"/>
              </a:ext>
            </a:extLst>
          </p:cNvPr>
          <p:cNvSpPr/>
          <p:nvPr/>
        </p:nvSpPr>
        <p:spPr>
          <a:xfrm>
            <a:off x="1682907" y="173206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상수 확인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__GLIBC__ , __GLIBC_MINOR__)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F35612-001B-6248-90F3-C7D661EE4331}"/>
              </a:ext>
            </a:extLst>
          </p:cNvPr>
          <p:cNvSpPr/>
          <p:nvPr/>
        </p:nvSpPr>
        <p:spPr>
          <a:xfrm>
            <a:off x="1682907" y="230585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ko-KR" altLang="en-US" sz="1200" dirty="0"/>
              <a:t>라이브러리 함수 호출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gnu_get_libc_version</a:t>
            </a:r>
            <a:r>
              <a:rPr kumimoji="1" lang="en-US" altLang="ko-KR" sz="1200" dirty="0"/>
              <a:t>())</a:t>
            </a:r>
            <a:endParaRPr kumimoji="1" lang="ko-Kore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2FE132-654F-834C-AD05-B74BF31CC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35" y="3854449"/>
            <a:ext cx="8836834" cy="2030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FF4229-7BE7-604B-B80A-E38D431F39B9}"/>
              </a:ext>
            </a:extLst>
          </p:cNvPr>
          <p:cNvSpPr txBox="1"/>
          <p:nvPr/>
        </p:nvSpPr>
        <p:spPr>
          <a:xfrm>
            <a:off x="808135" y="1383163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✓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From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an application program</a:t>
            </a:r>
            <a:r>
              <a:rPr kumimoji="1" lang="en-US" altLang="ko-Kore-KR" sz="1200" dirty="0"/>
              <a:t> 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5F4D5-DC26-5A48-A61F-8A73B8E771EC}"/>
              </a:ext>
            </a:extLst>
          </p:cNvPr>
          <p:cNvSpPr txBox="1"/>
          <p:nvPr/>
        </p:nvSpPr>
        <p:spPr>
          <a:xfrm>
            <a:off x="156495" y="-50760"/>
            <a:ext cx="1187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/>
              <a:t>The Standard C Library; The GNU C Library(2/2)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535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6A40E2-4D7F-154C-96B1-AE270DED9A87}"/>
              </a:ext>
            </a:extLst>
          </p:cNvPr>
          <p:cNvSpPr txBox="1"/>
          <p:nvPr/>
        </p:nvSpPr>
        <p:spPr>
          <a:xfrm>
            <a:off x="1426955" y="1974972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 </a:t>
            </a:r>
            <a:r>
              <a:rPr kumimoji="1" lang="ko-KR" altLang="en-US" sz="1200" dirty="0"/>
              <a:t>전역 정수 변수 </a:t>
            </a:r>
            <a:r>
              <a:rPr kumimoji="1" lang="en-US" altLang="ko-KR" sz="1200" dirty="0" err="1"/>
              <a:t>errno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특정 에러를 나타내는 양수로 설정</a:t>
            </a:r>
            <a:endParaRPr kumimoji="1" lang="ko-Kore-KR" altLang="en-US" sz="1200" dirty="0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BC5DE714-A95E-0D46-8C60-F2F7B7033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428893"/>
              </p:ext>
            </p:extLst>
          </p:nvPr>
        </p:nvGraphicFramePr>
        <p:xfrm>
          <a:off x="2720895" y="5203460"/>
          <a:ext cx="5211622" cy="87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E1E2A3-9CD9-534A-B38F-0CEF1F9F0502}"/>
              </a:ext>
            </a:extLst>
          </p:cNvPr>
          <p:cNvSpPr txBox="1"/>
          <p:nvPr/>
        </p:nvSpPr>
        <p:spPr>
          <a:xfrm>
            <a:off x="156495" y="0"/>
            <a:ext cx="1187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Handling Errors from System Calls and Library Functions(1/4)</a:t>
            </a:r>
            <a:endParaRPr kumimoji="1" lang="ko-Kore-KR" altLang="en-US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C2EE9B-816B-4347-9921-4D8F0BC2D566}"/>
              </a:ext>
            </a:extLst>
          </p:cNvPr>
          <p:cNvSpPr/>
          <p:nvPr/>
        </p:nvSpPr>
        <p:spPr>
          <a:xfrm>
            <a:off x="816859" y="769441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◼︎ </a:t>
            </a:r>
            <a:r>
              <a:rPr lang="en" altLang="ko-Kore-KR" dirty="0"/>
              <a:t>Handling system call errors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447449-6E40-5E45-977C-F0E3F508BE21}"/>
              </a:ext>
            </a:extLst>
          </p:cNvPr>
          <p:cNvSpPr/>
          <p:nvPr/>
        </p:nvSpPr>
        <p:spPr>
          <a:xfrm>
            <a:off x="1274555" y="1246494"/>
            <a:ext cx="1032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kumimoji="1" lang="en" altLang="ko-Kore-KR" sz="1200" dirty="0"/>
              <a:t>Call failed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2FEFF6-0AD5-164B-B72B-45508746F8EF}"/>
              </a:ext>
            </a:extLst>
          </p:cNvPr>
          <p:cNvSpPr/>
          <p:nvPr/>
        </p:nvSpPr>
        <p:spPr>
          <a:xfrm>
            <a:off x="1426955" y="1638667"/>
            <a:ext cx="3433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en-US" altLang="ko-Kore-KR" sz="1200" dirty="0"/>
              <a:t> </a:t>
            </a:r>
            <a:r>
              <a:rPr lang="en" altLang="ko-Kore-KR" sz="1200" dirty="0"/>
              <a:t>Usually, an error is indicated by a return of –1</a:t>
            </a:r>
            <a:endParaRPr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93A6DE-8CAD-3447-BB2A-4F4A454B5148}"/>
              </a:ext>
            </a:extLst>
          </p:cNvPr>
          <p:cNvSpPr/>
          <p:nvPr/>
        </p:nvSpPr>
        <p:spPr>
          <a:xfrm>
            <a:off x="1274555" y="3489423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✓ </a:t>
            </a:r>
            <a:r>
              <a:rPr kumimoji="1" lang="en" altLang="ko-Kore-KR" sz="1200" dirty="0"/>
              <a:t>Call succeeded</a:t>
            </a:r>
            <a:endParaRPr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095866-F972-E243-9911-B3D8CE95955B}"/>
              </a:ext>
            </a:extLst>
          </p:cNvPr>
          <p:cNvSpPr/>
          <p:nvPr/>
        </p:nvSpPr>
        <p:spPr>
          <a:xfrm>
            <a:off x="1426955" y="3883062"/>
            <a:ext cx="26212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en-US" altLang="ko-KR" sz="1200" dirty="0" err="1"/>
              <a:t>errno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0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설정하는 것은 아님</a:t>
            </a:r>
            <a:endParaRPr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C01BEB-596D-DF44-A610-DB1CD78B2DB9}"/>
              </a:ext>
            </a:extLst>
          </p:cNvPr>
          <p:cNvSpPr/>
          <p:nvPr/>
        </p:nvSpPr>
        <p:spPr>
          <a:xfrm>
            <a:off x="1426955" y="4217901"/>
            <a:ext cx="4370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dirty="0"/>
              <a:t>•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이전 함수 호출로 인해 </a:t>
            </a:r>
            <a:r>
              <a:rPr kumimoji="1" lang="en-US" altLang="ko-KR" sz="1200" dirty="0"/>
              <a:t>0</a:t>
            </a:r>
            <a:r>
              <a:rPr kumimoji="1" lang="ko-KR" altLang="en-US" sz="1200" dirty="0"/>
              <a:t>이 아닌 값이 설정 되어있을 수 있음</a:t>
            </a:r>
            <a:endParaRPr lang="ko-Kore-KR" altLang="en-US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51C6D97-6FCD-7649-9276-60E6A5B82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9280" y="582526"/>
            <a:ext cx="5651500" cy="850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D3DD84-7604-1B47-9A66-3EC53CED834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4901"/>
          <a:stretch/>
        </p:blipFill>
        <p:spPr>
          <a:xfrm>
            <a:off x="5914293" y="1674200"/>
            <a:ext cx="5209283" cy="1562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306839-50C7-0240-AF29-8A881F8EFF30}"/>
              </a:ext>
            </a:extLst>
          </p:cNvPr>
          <p:cNvSpPr txBox="1"/>
          <p:nvPr/>
        </p:nvSpPr>
        <p:spPr>
          <a:xfrm>
            <a:off x="1426955" y="2339211"/>
            <a:ext cx="481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 &lt;</a:t>
            </a:r>
            <a:r>
              <a:rPr kumimoji="1" lang="en-US" altLang="ko-KR" sz="1200" dirty="0" err="1"/>
              <a:t>errno.h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사용시 다양한 에러 상수</a:t>
            </a:r>
            <a:r>
              <a:rPr kumimoji="1" lang="en-US" altLang="ko-KR" sz="1200" dirty="0"/>
              <a:t>(E~)</a:t>
            </a:r>
            <a:r>
              <a:rPr kumimoji="1" lang="ko-KR" altLang="en-US" sz="1200" dirty="0"/>
              <a:t>도 포함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어떤 에러가 발생</a:t>
            </a:r>
            <a:r>
              <a:rPr kumimoji="1" lang="en-US" altLang="ko-KR" sz="1200" dirty="0"/>
              <a:t>?)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2CDEA-6BDB-E941-BF97-741C8BF7F836}"/>
              </a:ext>
            </a:extLst>
          </p:cNvPr>
          <p:cNvSpPr/>
          <p:nvPr/>
        </p:nvSpPr>
        <p:spPr>
          <a:xfrm>
            <a:off x="5843422" y="3624875"/>
            <a:ext cx="46634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4000" b="1" dirty="0" err="1">
                <a:solidFill>
                  <a:srgbClr val="FF0000"/>
                </a:solidFill>
              </a:rPr>
              <a:t>성공일때</a:t>
            </a:r>
            <a:r>
              <a:rPr kumimoji="1" lang="ko-KR" altLang="en-US" sz="40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4000" b="1" dirty="0" err="1">
                <a:solidFill>
                  <a:srgbClr val="FF0000"/>
                </a:solidFill>
              </a:rPr>
              <a:t>리턴값은</a:t>
            </a:r>
            <a:r>
              <a:rPr kumimoji="1" lang="en-US" altLang="ko-KR" sz="4000" b="1" dirty="0">
                <a:solidFill>
                  <a:srgbClr val="FF0000"/>
                </a:solidFill>
              </a:rPr>
              <a:t>?</a:t>
            </a:r>
            <a:endParaRPr lang="ko-Kore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BD40EF-07D4-F14F-AB83-BE15807CEEE0}"/>
              </a:ext>
            </a:extLst>
          </p:cNvPr>
          <p:cNvSpPr txBox="1"/>
          <p:nvPr/>
        </p:nvSpPr>
        <p:spPr>
          <a:xfrm>
            <a:off x="-3326415" y="7919368"/>
            <a:ext cx="7458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시스템 호출 에러 처리의 </a:t>
            </a:r>
            <a:r>
              <a:rPr kumimoji="1" lang="ko-KR" altLang="en-US" sz="1000" dirty="0" err="1"/>
              <a:t>예외사항</a:t>
            </a:r>
            <a:endParaRPr kumimoji="1" lang="ko-Kore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AD94C-88EB-BA45-A173-CB00051C0700}"/>
              </a:ext>
            </a:extLst>
          </p:cNvPr>
          <p:cNvSpPr txBox="1"/>
          <p:nvPr/>
        </p:nvSpPr>
        <p:spPr>
          <a:xfrm>
            <a:off x="1147382" y="985198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※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성공시에도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-1</a:t>
            </a:r>
            <a:r>
              <a:rPr kumimoji="1" lang="ko-KR" altLang="en-US" sz="1200" dirty="0"/>
              <a:t>값을 </a:t>
            </a:r>
            <a:r>
              <a:rPr kumimoji="1" lang="ko-KR" altLang="en-US" sz="1200" dirty="0" err="1"/>
              <a:t>리턴할</a:t>
            </a:r>
            <a:r>
              <a:rPr kumimoji="1" lang="ko-KR" altLang="en-US" sz="1200" dirty="0"/>
              <a:t> 수 있음</a:t>
            </a:r>
            <a:endParaRPr kumimoji="1" lang="ko-Kore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952C5-3F07-F347-AB8F-985A120EC32E}"/>
              </a:ext>
            </a:extLst>
          </p:cNvPr>
          <p:cNvSpPr txBox="1"/>
          <p:nvPr/>
        </p:nvSpPr>
        <p:spPr>
          <a:xfrm>
            <a:off x="1147382" y="3885275"/>
            <a:ext cx="1261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 err="1"/>
              <a:t>getpriority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9" name="왼쪽 대괄호[L] 8">
            <a:extLst>
              <a:ext uri="{FF2B5EF4-FFF2-40B4-BE49-F238E27FC236}">
                <a16:creationId xmlns:a16="http://schemas.microsoft.com/office/drawing/2014/main" id="{3043FC68-30EE-9049-A323-EAB9210F3ED8}"/>
              </a:ext>
            </a:extLst>
          </p:cNvPr>
          <p:cNvSpPr/>
          <p:nvPr/>
        </p:nvSpPr>
        <p:spPr>
          <a:xfrm>
            <a:off x="3347757" y="2532129"/>
            <a:ext cx="155112" cy="1475425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E4409-FE9D-E04F-86D9-6C13AF135232}"/>
              </a:ext>
            </a:extLst>
          </p:cNvPr>
          <p:cNvSpPr txBox="1"/>
          <p:nvPr/>
        </p:nvSpPr>
        <p:spPr>
          <a:xfrm>
            <a:off x="3752773" y="3893626"/>
            <a:ext cx="810032" cy="22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-20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AE74D-E81A-4341-A93A-1FFF8B17E879}"/>
              </a:ext>
            </a:extLst>
          </p:cNvPr>
          <p:cNvSpPr txBox="1"/>
          <p:nvPr/>
        </p:nvSpPr>
        <p:spPr>
          <a:xfrm>
            <a:off x="3752773" y="2513388"/>
            <a:ext cx="810032" cy="22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19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1D250-1C67-1C49-89ED-6B726655A21D}"/>
              </a:ext>
            </a:extLst>
          </p:cNvPr>
          <p:cNvSpPr txBox="1"/>
          <p:nvPr/>
        </p:nvSpPr>
        <p:spPr>
          <a:xfrm>
            <a:off x="3752773" y="3155913"/>
            <a:ext cx="810032" cy="22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-1</a:t>
            </a:r>
            <a:endParaRPr kumimoji="1" lang="ko-Kore-KR" altLang="en-US" dirty="0"/>
          </a:p>
        </p:txBody>
      </p:sp>
      <p:sp>
        <p:nvSpPr>
          <p:cNvPr id="13" name="도넛[D] 12">
            <a:extLst>
              <a:ext uri="{FF2B5EF4-FFF2-40B4-BE49-F238E27FC236}">
                <a16:creationId xmlns:a16="http://schemas.microsoft.com/office/drawing/2014/main" id="{DE242C3A-7926-F24A-8428-B5CC1576B6BF}"/>
              </a:ext>
            </a:extLst>
          </p:cNvPr>
          <p:cNvSpPr/>
          <p:nvPr/>
        </p:nvSpPr>
        <p:spPr>
          <a:xfrm>
            <a:off x="3554062" y="2952804"/>
            <a:ext cx="781294" cy="7627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왼쪽 대괄호[L] 13">
            <a:extLst>
              <a:ext uri="{FF2B5EF4-FFF2-40B4-BE49-F238E27FC236}">
                <a16:creationId xmlns:a16="http://schemas.microsoft.com/office/drawing/2014/main" id="{0612C4DD-3690-3D4A-9AD5-D674F776279F}"/>
              </a:ext>
            </a:extLst>
          </p:cNvPr>
          <p:cNvSpPr/>
          <p:nvPr/>
        </p:nvSpPr>
        <p:spPr>
          <a:xfrm>
            <a:off x="2429474" y="3280680"/>
            <a:ext cx="155112" cy="1475425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27D18-0C62-1443-BC52-6A3A6158D1B7}"/>
              </a:ext>
            </a:extLst>
          </p:cNvPr>
          <p:cNvSpPr txBox="1"/>
          <p:nvPr/>
        </p:nvSpPr>
        <p:spPr>
          <a:xfrm>
            <a:off x="2584587" y="3166752"/>
            <a:ext cx="8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success</a:t>
            </a:r>
            <a:endParaRPr kumimoji="1" lang="ko-Kore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654E9-4EA5-DA48-A88B-60CDA77AB2FA}"/>
              </a:ext>
            </a:extLst>
          </p:cNvPr>
          <p:cNvSpPr txBox="1"/>
          <p:nvPr/>
        </p:nvSpPr>
        <p:spPr>
          <a:xfrm>
            <a:off x="2647141" y="4615851"/>
            <a:ext cx="8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fail</a:t>
            </a:r>
            <a:endParaRPr kumimoji="1" lang="ko-Kore-KR" altLang="en-US" sz="1400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EA8DE2E6-32DD-014C-9E57-97D12B3ED116}"/>
              </a:ext>
            </a:extLst>
          </p:cNvPr>
          <p:cNvCxnSpPr>
            <a:cxnSpLocks/>
          </p:cNvCxnSpPr>
          <p:nvPr/>
        </p:nvCxnSpPr>
        <p:spPr>
          <a:xfrm flipH="1">
            <a:off x="3207270" y="4729780"/>
            <a:ext cx="295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1A4179-9BB5-EF4F-BEAA-02F6F828DBF0}"/>
              </a:ext>
            </a:extLst>
          </p:cNvPr>
          <p:cNvSpPr txBox="1"/>
          <p:nvPr/>
        </p:nvSpPr>
        <p:spPr>
          <a:xfrm>
            <a:off x="3752772" y="4615852"/>
            <a:ext cx="810032" cy="22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-1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7C1220-B803-074F-8884-3DEA9E5B9AB4}"/>
              </a:ext>
            </a:extLst>
          </p:cNvPr>
          <p:cNvSpPr txBox="1"/>
          <p:nvPr/>
        </p:nvSpPr>
        <p:spPr>
          <a:xfrm>
            <a:off x="1344147" y="1382759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en-US" altLang="ko-KR" sz="1200" dirty="0" err="1"/>
              <a:t>getpriority</a:t>
            </a:r>
            <a:r>
              <a:rPr kumimoji="1" lang="en-US" altLang="ko-KR" sz="1200" dirty="0"/>
              <a:t>() </a:t>
            </a:r>
            <a:r>
              <a:rPr kumimoji="1" lang="ko-KR" altLang="en-US" sz="1200" dirty="0"/>
              <a:t>현재 </a:t>
            </a:r>
            <a:r>
              <a:rPr kumimoji="1" lang="ko-KR" altLang="en-US" sz="1200" dirty="0" err="1"/>
              <a:t>쓰레드의</a:t>
            </a:r>
            <a:r>
              <a:rPr kumimoji="1" lang="ko-KR" altLang="en-US" sz="1200" dirty="0"/>
              <a:t> 우선순위를 불러오는 함수</a:t>
            </a:r>
            <a:endParaRPr kumimoji="1" lang="ko-Kore-KR" altLang="en-US" sz="1200" dirty="0"/>
          </a:p>
        </p:txBody>
      </p:sp>
      <p:sp>
        <p:nvSpPr>
          <p:cNvPr id="23" name="도넛[D] 22">
            <a:extLst>
              <a:ext uri="{FF2B5EF4-FFF2-40B4-BE49-F238E27FC236}">
                <a16:creationId xmlns:a16="http://schemas.microsoft.com/office/drawing/2014/main" id="{5467C536-CDEC-BE42-B69F-1B5782F6E673}"/>
              </a:ext>
            </a:extLst>
          </p:cNvPr>
          <p:cNvSpPr/>
          <p:nvPr/>
        </p:nvSpPr>
        <p:spPr>
          <a:xfrm>
            <a:off x="3554062" y="4427475"/>
            <a:ext cx="781294" cy="76274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다이어그램 26">
            <a:extLst>
              <a:ext uri="{FF2B5EF4-FFF2-40B4-BE49-F238E27FC236}">
                <a16:creationId xmlns:a16="http://schemas.microsoft.com/office/drawing/2014/main" id="{CA2422DB-7250-8646-A5DB-1372346AA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323226"/>
              </p:ext>
            </p:extLst>
          </p:nvPr>
        </p:nvGraphicFramePr>
        <p:xfrm>
          <a:off x="5730992" y="3445307"/>
          <a:ext cx="5211622" cy="87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9129C83-BE09-864D-8A19-4DD4ED3DE65A}"/>
              </a:ext>
            </a:extLst>
          </p:cNvPr>
          <p:cNvSpPr txBox="1"/>
          <p:nvPr/>
        </p:nvSpPr>
        <p:spPr>
          <a:xfrm>
            <a:off x="156495" y="0"/>
            <a:ext cx="1187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Handling Errors from System Calls and Library Functions(2/4)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14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9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6068F-1F0C-214E-90E9-8FBD4523F1A8}"/>
              </a:ext>
            </a:extLst>
          </p:cNvPr>
          <p:cNvSpPr txBox="1"/>
          <p:nvPr/>
        </p:nvSpPr>
        <p:spPr>
          <a:xfrm>
            <a:off x="1691543" y="1289175"/>
            <a:ext cx="745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• </a:t>
            </a:r>
            <a:r>
              <a:rPr kumimoji="1" lang="en-US" altLang="ko-KR" sz="1200" dirty="0" err="1"/>
              <a:t>errno</a:t>
            </a:r>
            <a:r>
              <a:rPr kumimoji="1" lang="en-US" altLang="ko-KR" sz="1200" dirty="0"/>
              <a:t>  </a:t>
            </a:r>
            <a:r>
              <a:rPr kumimoji="1" lang="ko-KR" altLang="en-US" sz="1200" dirty="0"/>
              <a:t>값에 따라 에러 메시지 출력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perror</a:t>
            </a:r>
            <a:r>
              <a:rPr kumimoji="1" lang="en-US" altLang="ko-KR" sz="1200" dirty="0"/>
              <a:t>(), </a:t>
            </a:r>
            <a:r>
              <a:rPr kumimoji="1" lang="en-US" altLang="ko-KR" sz="1200" dirty="0" err="1"/>
              <a:t>strerror</a:t>
            </a:r>
            <a:r>
              <a:rPr kumimoji="1" lang="en-US" altLang="ko-KR" sz="1200" dirty="0"/>
              <a:t>() </a:t>
            </a:r>
            <a:r>
              <a:rPr kumimoji="1" lang="ko-KR" altLang="en-US" sz="1200" dirty="0"/>
              <a:t>사용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33B03-9656-1449-B0BB-30E60F440040}"/>
              </a:ext>
            </a:extLst>
          </p:cNvPr>
          <p:cNvSpPr/>
          <p:nvPr/>
        </p:nvSpPr>
        <p:spPr>
          <a:xfrm>
            <a:off x="1462367" y="975011"/>
            <a:ext cx="2024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/>
              <a:t>✓ After a failed system </a:t>
            </a:r>
            <a:r>
              <a:rPr kumimoji="1" lang="en" altLang="ko-Kore-KR" sz="1200" dirty="0"/>
              <a:t>call</a:t>
            </a:r>
            <a:endParaRPr lang="ko-Kore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156D2B-56DD-9E4A-AB34-ACC3B4314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12" y="1700598"/>
            <a:ext cx="6197600" cy="850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9398D6-1906-E84B-BB74-73D84A37F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812" y="2685922"/>
            <a:ext cx="6299200" cy="1181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7BDED3-E3AF-B74C-A05F-298978BB9A25}"/>
              </a:ext>
            </a:extLst>
          </p:cNvPr>
          <p:cNvSpPr txBox="1"/>
          <p:nvPr/>
        </p:nvSpPr>
        <p:spPr>
          <a:xfrm>
            <a:off x="156495" y="0"/>
            <a:ext cx="1187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/>
              <a:t>Handling Errors from System Calls and Library Functions(3/4)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420220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_2SEEDS">
      <a:dk1>
        <a:srgbClr val="000000"/>
      </a:dk1>
      <a:lt1>
        <a:srgbClr val="FFFFFF"/>
      </a:lt1>
      <a:dk2>
        <a:srgbClr val="242E41"/>
      </a:dk2>
      <a:lt2>
        <a:srgbClr val="E2E7E8"/>
      </a:lt2>
      <a:accent1>
        <a:srgbClr val="CB776E"/>
      </a:accent1>
      <a:accent2>
        <a:srgbClr val="D488A0"/>
      </a:accent2>
      <a:accent3>
        <a:srgbClr val="C89A68"/>
      </a:accent3>
      <a:accent4>
        <a:srgbClr val="61ADB3"/>
      </a:accent4>
      <a:accent5>
        <a:srgbClr val="7BA6CF"/>
      </a:accent5>
      <a:accent6>
        <a:srgbClr val="6E77CB"/>
      </a:accent6>
      <a:hlink>
        <a:srgbClr val="588C92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1914</Words>
  <Application>Microsoft Macintosh PowerPoint</Application>
  <PresentationFormat>와이드스크린</PresentationFormat>
  <Paragraphs>266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Arial</vt:lpstr>
      <vt:lpstr>Avenir Next LT Pro</vt:lpstr>
      <vt:lpstr>Calibri</vt:lpstr>
      <vt:lpstr>Century Gothic</vt:lpstr>
      <vt:lpstr>Consolas</vt:lpstr>
      <vt:lpstr>Sabon Next LT</vt:lpstr>
      <vt:lpstr>Wingdings</vt:lpstr>
      <vt:lpstr>Wingdings 3</vt:lpstr>
      <vt:lpstr>LuminousVTI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기초 리눅스 API (Chapter 3.5 ~ 3.8)</vt:lpstr>
      <vt:lpstr>1.목차.</vt:lpstr>
      <vt:lpstr>명령행 옵션과 인자.</vt:lpstr>
      <vt:lpstr>공통 함수와 헤더파일.</vt:lpstr>
      <vt:lpstr>에러 진단 함수(1/6)</vt:lpstr>
      <vt:lpstr>에러 진단 함수(2/6)</vt:lpstr>
      <vt:lpstr>에러 진단 함수(3/6)</vt:lpstr>
      <vt:lpstr>다른 종류의 에러 진단 함수.(4/6)</vt:lpstr>
      <vt:lpstr>ename.c.inc(5/6)</vt:lpstr>
      <vt:lpstr>명령행 인자 파싱 함수(6/6).</vt:lpstr>
      <vt:lpstr>기능 테스트 매크로</vt:lpstr>
      <vt:lpstr>시스템 데이타형.</vt:lpstr>
      <vt:lpstr>시스템 데이타형 값의 표시.</vt:lpstr>
      <vt:lpstr>구조체의 초기화(1/2)</vt:lpstr>
      <vt:lpstr>PowerPoint 프레젠테이션</vt:lpstr>
      <vt:lpstr>구현에 따른 고려사항들.</vt:lpstr>
      <vt:lpstr>정리.</vt:lpstr>
      <vt:lpstr>Quiz 3.8</vt:lpstr>
      <vt:lpstr> 끝 ~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41</cp:revision>
  <dcterms:created xsi:type="dcterms:W3CDTF">2020-12-28T12:18:08Z</dcterms:created>
  <dcterms:modified xsi:type="dcterms:W3CDTF">2020-12-29T04:47:48Z</dcterms:modified>
</cp:coreProperties>
</file>