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 영기" initials="권영" lastIdx="5" clrIdx="0">
    <p:extLst>
      <p:ext uri="{19B8F6BF-5375-455C-9EA6-DF929625EA0E}">
        <p15:presenceInfo xmlns:p15="http://schemas.microsoft.com/office/powerpoint/2012/main" userId="99e2f465709ce8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0T22:13:38.770" idx="4">
    <p:pos x="10" y="10"/>
    <p:text>둘 이상의 쓰레드들이 자원을 점유한 상태에서 서로 다른 쓰레드가 점유하고 있는 자원을 요구하며 무한정 기다리는 현상을 의미합니다.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48800-6C96-41E0-B488-CD6C2CD0FD2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DDCC7-F562-409A-9EF6-CED099C94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9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3F386-D610-439F-99A3-B3924C71D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25DF0-E45B-434D-9A5F-EC5B78C6B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66090-9BF0-436B-A0FB-B7102ECC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41756-2CF6-46BA-A3B4-7A756CB3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5D38E-D2CD-4A1E-A0DD-02935A1E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6F133-C8FC-4BCC-9A77-B000E2C7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3F5FDB-5058-44B4-B91B-B27A14F17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9FE50-DC41-4DBA-B23E-2EF1C54D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DA1FB-59B5-4E68-BB33-218012CE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94612-6EB4-4135-873A-571837C4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2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E22DE-3CAA-46A0-B6D0-A4575286E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E83F62-DBEB-428E-BDA4-5E110D5B9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6E3A6-5733-4320-9C07-FD8A9BA7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ED91F-C017-4CFA-9C52-52BC1AC4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67072-9BB9-4504-8D76-A8CC8396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2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2794002" y="1894049"/>
            <a:ext cx="777240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5000" b="1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858064" y="3895728"/>
            <a:ext cx="4549141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 err="1"/>
              <a:t>허진</a:t>
            </a:r>
            <a:r>
              <a:rPr lang="en-US" altLang="ko-KR" dirty="0"/>
              <a:t>,</a:t>
            </a:r>
            <a:r>
              <a:rPr lang="ko-KR" altLang="en-US" dirty="0"/>
              <a:t> 권영기</a:t>
            </a:r>
          </a:p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/>
              <a:t>2021/0</a:t>
            </a:r>
            <a:r>
              <a:rPr lang="en-US" altLang="ko-KR" dirty="0"/>
              <a:t>2</a:t>
            </a:r>
            <a:r>
              <a:rPr lang="ko-KR" altLang="en-US" dirty="0"/>
              <a:t>/</a:t>
            </a:r>
            <a:r>
              <a:rPr lang="en-US" altLang="ko-KR" dirty="0"/>
              <a:t>23</a:t>
            </a:r>
            <a:endParaRPr lang="ko-KR" altLang="en-US" dirty="0"/>
          </a:p>
          <a:p>
            <a:pPr algn="ctr">
              <a:lnSpc>
                <a:spcPct val="150000"/>
              </a:lnSpc>
              <a:defRPr lang="ko-KR" altLang="en-US"/>
            </a:pPr>
            <a:endParaRPr lang="en-US" altLang="ko-KR" dirty="0"/>
          </a:p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800" dirty="0"/>
              <a:t>Embedded LAB System Programming Study</a:t>
            </a:r>
          </a:p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800" dirty="0" err="1"/>
              <a:t>Dankook</a:t>
            </a:r>
            <a:r>
              <a:rPr lang="en-US" altLang="ko-KR" sz="1800" dirty="0"/>
              <a:t> University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 rot="10800000">
            <a:off x="155575" y="310182"/>
            <a:ext cx="11785413" cy="17178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08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D6D61-43CA-4C3E-B7ED-383BF2C2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1FCE9-647C-4E7C-B4D3-3E06AA38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648C9-2D50-439A-B444-267FEEA4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2A559-B814-48B9-AF08-1ED8748E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DCE6E-BC6D-4AC5-8AA2-D98163EF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5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BE21-D003-4525-AC9E-01361EEF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5D919-0B10-4950-9359-6B270A13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E495C-6F8A-4899-B5D9-D3D000DB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68C03-8255-40A4-B16E-85AE241F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B2D78-EEDC-454E-93A1-40ECBF20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3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844BE-F1FA-4647-93AA-B1709797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19B23-CE15-459B-A78B-9186275B9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86E5B-B73B-434A-96CC-96570B675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84D1C-8EDC-4DAF-825B-017D7FC4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A4BA6-9D94-4820-B4DC-FAEBC5E9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6D746-78E6-4D57-8FBA-E392D0D5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DA70F-2404-48D8-8385-3B3D062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47EC3-1433-4723-96D6-29EFFC7C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15B21-7D8A-4C6A-B890-70D5B16C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50BCAA-EA7E-44E9-9CE1-24A298AF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3C4D7C-2A26-4245-957A-40F502215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DC8246-9A3C-4C4F-856C-01545AE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F837F6-51AF-44CB-8401-D2A92FC9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725189-6B63-48F8-A116-A1267024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6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900E-2744-4386-A5DE-BC366695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8CEBA-95C1-462C-8370-A7D311FE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C1AE49-B6C9-4183-B07F-0BD513D2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52AD4B-7898-4285-A9D3-BF1AC838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F9AE9-DA97-4313-AA64-A6B8BE16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734A5B-30BB-4031-8BE2-BB5F7DFC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3729C9-5BB8-4C4E-9694-9518C775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64EBA-E01E-47BB-8C13-CF46F217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4EDE1-74AD-40DF-A717-F4173F29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85003-0DC7-42E0-BC76-506B7FF8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BA631-FB33-44BF-991A-419EABB1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06330-50D1-4CCD-AA6D-64E0B181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19684-8AA8-4919-867A-84AA4675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1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F019E-049F-4248-B7AF-E3F6478A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A96A7F-DCA9-4958-80C3-57F53178E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8CA0B-2F36-409D-8878-9F1C8EA02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1C372-C821-47C4-90FE-9FABA7B0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9689D-6C7A-441B-8BB4-A70CE938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54BB7-A661-48CE-B83F-2DE71F9A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666FB-537B-4FE5-8A77-2D1BA128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D0CE3-0234-42BD-A455-E903B1AE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17BDA-AA2C-4B38-8222-A252AD4A8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7572-4F38-4991-B5CB-4C7DB66BFD9B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2909F-2B53-41BD-84B4-A137235E1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2E745-F378-48AD-8263-312C3B4F7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2EF2-CF51-4939-AF4A-CF52E3675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4457" y="1906419"/>
            <a:ext cx="7772400" cy="132080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5000" b="1" dirty="0">
                <a:solidFill>
                  <a:srgbClr val="FF0000"/>
                </a:solidFill>
              </a:rPr>
              <a:t>Chap30. Thread Synchronization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4480" y="6453988"/>
            <a:ext cx="10721788" cy="1876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38000">
                <a:schemeClr val="accent5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Mutual exclusion(mutex)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A50FFED-3F8A-4C6B-8BFA-A5E819F6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81"/>
            <a:ext cx="4109720" cy="4973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A79ACC-7EFB-41AF-8947-9AA3BB1141F3}"/>
              </a:ext>
            </a:extLst>
          </p:cNvPr>
          <p:cNvSpPr txBox="1"/>
          <p:nvPr/>
        </p:nvSpPr>
        <p:spPr>
          <a:xfrm>
            <a:off x="820443" y="88632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 of using mutex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447C23A-F563-4970-A78E-9B31E9DED2FC}"/>
              </a:ext>
            </a:extLst>
          </p:cNvPr>
          <p:cNvCxnSpPr>
            <a:cxnSpLocks/>
          </p:cNvCxnSpPr>
          <p:nvPr/>
        </p:nvCxnSpPr>
        <p:spPr>
          <a:xfrm flipV="1">
            <a:off x="4216400" y="2489200"/>
            <a:ext cx="2377440" cy="67056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3EC42-F55C-4D36-9023-7DEC9B5ED1C1}"/>
              </a:ext>
            </a:extLst>
          </p:cNvPr>
          <p:cNvSpPr txBox="1"/>
          <p:nvPr/>
        </p:nvSpPr>
        <p:spPr>
          <a:xfrm>
            <a:off x="7878146" y="3224304"/>
            <a:ext cx="107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glob++;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7615B-ED9D-47AB-BF18-E9977C4EEB86}"/>
              </a:ext>
            </a:extLst>
          </p:cNvPr>
          <p:cNvSpPr txBox="1"/>
          <p:nvPr/>
        </p:nvSpPr>
        <p:spPr>
          <a:xfrm>
            <a:off x="7176811" y="2681074"/>
            <a:ext cx="2476870" cy="1086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78206-3366-409A-9B4F-4FC672D46936}"/>
              </a:ext>
            </a:extLst>
          </p:cNvPr>
          <p:cNvSpPr txBox="1"/>
          <p:nvPr/>
        </p:nvSpPr>
        <p:spPr>
          <a:xfrm>
            <a:off x="7511495" y="2766559"/>
            <a:ext cx="231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BDA53-B9B4-4AB8-8E59-780E36FC316A}"/>
              </a:ext>
            </a:extLst>
          </p:cNvPr>
          <p:cNvSpPr txBox="1"/>
          <p:nvPr/>
        </p:nvSpPr>
        <p:spPr>
          <a:xfrm>
            <a:off x="6275031" y="1034227"/>
            <a:ext cx="1116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CC11A-C563-4775-BA17-8E5BB4D64D77}"/>
              </a:ext>
            </a:extLst>
          </p:cNvPr>
          <p:cNvSpPr txBox="1"/>
          <p:nvPr/>
        </p:nvSpPr>
        <p:spPr>
          <a:xfrm>
            <a:off x="9148642" y="1040447"/>
            <a:ext cx="1116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18B38-B1B4-49C1-B0F9-8051313B98B9}"/>
              </a:ext>
            </a:extLst>
          </p:cNvPr>
          <p:cNvSpPr txBox="1"/>
          <p:nvPr/>
        </p:nvSpPr>
        <p:spPr>
          <a:xfrm>
            <a:off x="6198542" y="1722378"/>
            <a:ext cx="215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acquires the lock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89CA2C-18CD-4BEF-9B0C-79D0DE1A6662}"/>
              </a:ext>
            </a:extLst>
          </p:cNvPr>
          <p:cNvCxnSpPr>
            <a:stCxn id="14" idx="2"/>
          </p:cNvCxnSpPr>
          <p:nvPr/>
        </p:nvCxnSpPr>
        <p:spPr>
          <a:xfrm>
            <a:off x="6833338" y="1403559"/>
            <a:ext cx="678157" cy="11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9074A48B-BB9E-4DA7-8D40-38DFD153E5B5}"/>
              </a:ext>
            </a:extLst>
          </p:cNvPr>
          <p:cNvSpPr/>
          <p:nvPr/>
        </p:nvSpPr>
        <p:spPr>
          <a:xfrm>
            <a:off x="7000635" y="2301067"/>
            <a:ext cx="343561" cy="31108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563ED5-8198-44C8-A7DC-2A643AC6C38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936810" y="1409779"/>
            <a:ext cx="770139" cy="118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곱하기 기호 22">
            <a:extLst>
              <a:ext uri="{FF2B5EF4-FFF2-40B4-BE49-F238E27FC236}">
                <a16:creationId xmlns:a16="http://schemas.microsoft.com/office/drawing/2014/main" id="{D70D1A45-B546-4774-9D8F-C1609199B31C}"/>
              </a:ext>
            </a:extLst>
          </p:cNvPr>
          <p:cNvSpPr/>
          <p:nvPr/>
        </p:nvSpPr>
        <p:spPr>
          <a:xfrm>
            <a:off x="9148642" y="2301067"/>
            <a:ext cx="440106" cy="34554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5A4CCD-5726-446C-9577-4D7DAFC1CDB2}"/>
              </a:ext>
            </a:extLst>
          </p:cNvPr>
          <p:cNvSpPr txBox="1"/>
          <p:nvPr/>
        </p:nvSpPr>
        <p:spPr>
          <a:xfrm>
            <a:off x="8415245" y="1720007"/>
            <a:ext cx="376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 until the mutex is unlocked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6055D-F70D-4010-9521-329475FE4F30}"/>
              </a:ext>
            </a:extLst>
          </p:cNvPr>
          <p:cNvSpPr txBox="1"/>
          <p:nvPr/>
        </p:nvSpPr>
        <p:spPr>
          <a:xfrm>
            <a:off x="6427433" y="4388081"/>
            <a:ext cx="490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thread can enter a critical section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714AD6-818B-4FD3-8E64-7F216FE67D52}"/>
              </a:ext>
            </a:extLst>
          </p:cNvPr>
          <p:cNvCxnSpPr/>
          <p:nvPr/>
        </p:nvCxnSpPr>
        <p:spPr>
          <a:xfrm>
            <a:off x="8415245" y="3888419"/>
            <a:ext cx="0" cy="49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4B5E2D3B-B81B-4902-95A3-C1E3801D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4942597"/>
            <a:ext cx="6534567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Mutual exclusion(mutex)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DBEBC5-BE54-4CA3-9001-F8FB0326CCC8}"/>
              </a:ext>
            </a:extLst>
          </p:cNvPr>
          <p:cNvSpPr txBox="1"/>
          <p:nvPr/>
        </p:nvSpPr>
        <p:spPr>
          <a:xfrm>
            <a:off x="838200" y="87335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pthread_mutex_trylock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ko-K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pthread_mutex_timedlock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DED818-3EFF-431B-BEE3-90C72CDF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665"/>
            <a:ext cx="3716045" cy="52150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C509295-77C5-481E-A037-B6517217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83" y="1477665"/>
            <a:ext cx="6571717" cy="47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4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Mutual exclusion(mutex)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02D9C7-60A7-4AD6-9D54-230B9531B356}"/>
              </a:ext>
            </a:extLst>
          </p:cNvPr>
          <p:cNvSpPr txBox="1"/>
          <p:nvPr/>
        </p:nvSpPr>
        <p:spPr>
          <a:xfrm>
            <a:off x="838200" y="99429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example code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A16A60-5AF3-4731-A170-C482668D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32" y="1701938"/>
            <a:ext cx="6778156" cy="19861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15BAF2-80E4-4174-AD3D-B38CC3A2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32" y="3688056"/>
            <a:ext cx="6778156" cy="24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Mutex deadlocks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C5E0837-6E12-4D42-B4E7-4DEB9F56B714}"/>
              </a:ext>
            </a:extLst>
          </p:cNvPr>
          <p:cNvSpPr txBox="1"/>
          <p:nvPr/>
        </p:nvSpPr>
        <p:spPr>
          <a:xfrm>
            <a:off x="838200" y="1117600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situation can arise when more than one thread is locking the same set of mutexes.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558E30-15C5-406E-9425-8B4AA737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50" y="1576705"/>
            <a:ext cx="3798211" cy="1076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9C16C9-AA65-4CD2-9CD3-5935B14E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50" y="2839258"/>
            <a:ext cx="2917055" cy="33677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EDAECE-9D38-420F-8A4D-752D7CE81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61" y="2843299"/>
            <a:ext cx="4699663" cy="33637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C6116F-3146-4C23-9631-186172355CEC}"/>
              </a:ext>
            </a:extLst>
          </p:cNvPr>
          <p:cNvSpPr txBox="1"/>
          <p:nvPr/>
        </p:nvSpPr>
        <p:spPr>
          <a:xfrm>
            <a:off x="5699464" y="1632180"/>
            <a:ext cx="56543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successfully locks one mutex, and then tries to lock the mutex that the other thread has already locked. Both threads will remain blocked indefinitely.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9E2D1AC-83FF-46EB-81A1-90F9386CBD2E}"/>
              </a:ext>
            </a:extLst>
          </p:cNvPr>
          <p:cNvSpPr/>
          <p:nvPr/>
        </p:nvSpPr>
        <p:spPr>
          <a:xfrm>
            <a:off x="4997388" y="1886986"/>
            <a:ext cx="559294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9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Avoid deadlocks</a:t>
            </a:r>
            <a:r>
              <a:rPr lang="ko-KR" altLang="en-US" sz="2777" dirty="0">
                <a:solidFill>
                  <a:srgbClr val="FF0000"/>
                </a:solidFill>
                <a:latin typeface="+mn-lt"/>
                <a:cs typeface="Times New Roman"/>
              </a:rPr>
              <a:t> </a:t>
            </a:r>
            <a:endParaRPr lang="en-US" altLang="ko-KR" sz="2777" dirty="0">
              <a:solidFill>
                <a:srgbClr val="FF0000"/>
              </a:solidFill>
              <a:latin typeface="+mn-lt"/>
              <a:cs typeface="Times New Roman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8EFF05-4E80-4C2E-A8EC-E3A38424BE67}"/>
              </a:ext>
            </a:extLst>
          </p:cNvPr>
          <p:cNvSpPr txBox="1"/>
          <p:nvPr/>
        </p:nvSpPr>
        <p:spPr>
          <a:xfrm>
            <a:off x="838200" y="101599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mutex hierarchy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AA3211-89B9-4A39-A39B-3CC04B0D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07" y="1676373"/>
            <a:ext cx="4333875" cy="1076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838202-B635-4E13-AD85-DA220C29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1786582"/>
            <a:ext cx="4333875" cy="1076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C9DE8C-7617-444F-8870-DE8A44619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793" y="2139007"/>
            <a:ext cx="2066925" cy="247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94CBB5-4949-441E-A6C1-547BC646D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384" y="2358082"/>
            <a:ext cx="2047875" cy="2667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5C3CEDA-13F7-4AA1-B9DC-1C40D02419FD}"/>
              </a:ext>
            </a:extLst>
          </p:cNvPr>
          <p:cNvSpPr/>
          <p:nvPr/>
        </p:nvSpPr>
        <p:spPr>
          <a:xfrm>
            <a:off x="5823751" y="2139007"/>
            <a:ext cx="866269" cy="382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0EFFE-DA62-4690-BDA4-DE67BF347338}"/>
              </a:ext>
            </a:extLst>
          </p:cNvPr>
          <p:cNvSpPr txBox="1"/>
          <p:nvPr/>
        </p:nvSpPr>
        <p:spPr>
          <a:xfrm>
            <a:off x="838200" y="3539739"/>
            <a:ext cx="1046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Try, and then back off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79A69-BD6E-4217-B540-5D62AE613684}"/>
              </a:ext>
            </a:extLst>
          </p:cNvPr>
          <p:cNvSpPr txBox="1"/>
          <p:nvPr/>
        </p:nvSpPr>
        <p:spPr>
          <a:xfrm>
            <a:off x="1168107" y="4111678"/>
            <a:ext cx="45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pthread_mutex_trylock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89FB44-2CBE-4693-AD12-F5C0A830C320}"/>
              </a:ext>
            </a:extLst>
          </p:cNvPr>
          <p:cNvSpPr txBox="1"/>
          <p:nvPr/>
        </p:nvSpPr>
        <p:spPr>
          <a:xfrm>
            <a:off x="2310007" y="4909348"/>
            <a:ext cx="4561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that if the mutex is currently locked, 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pthread_mutex_trylock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fails,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the error EBUSY.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D96CFCE2-F7EC-4F28-8A23-FD176BCD62D3}"/>
              </a:ext>
            </a:extLst>
          </p:cNvPr>
          <p:cNvSpPr/>
          <p:nvPr/>
        </p:nvSpPr>
        <p:spPr>
          <a:xfrm rot="10800000" flipH="1">
            <a:off x="2310008" y="4814773"/>
            <a:ext cx="4161813" cy="155939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05FC76-9CB7-4423-B566-17D52F75D034}"/>
              </a:ext>
            </a:extLst>
          </p:cNvPr>
          <p:cNvSpPr/>
          <p:nvPr/>
        </p:nvSpPr>
        <p:spPr>
          <a:xfrm>
            <a:off x="8394340" y="2624781"/>
            <a:ext cx="53659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A5911A-AEB2-45E0-8AFB-F10A8206099D}"/>
              </a:ext>
            </a:extLst>
          </p:cNvPr>
          <p:cNvSpPr/>
          <p:nvPr/>
        </p:nvSpPr>
        <p:spPr>
          <a:xfrm>
            <a:off x="10652799" y="2624781"/>
            <a:ext cx="536595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DFCB0-D60F-4E05-BB56-B5D1CC94CE75}"/>
              </a:ext>
            </a:extLst>
          </p:cNvPr>
          <p:cNvSpPr txBox="1"/>
          <p:nvPr/>
        </p:nvSpPr>
        <p:spPr>
          <a:xfrm>
            <a:off x="7099824" y="3096425"/>
            <a:ext cx="118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F3A5B-1D02-4331-8641-2FF121C00592}"/>
              </a:ext>
            </a:extLst>
          </p:cNvPr>
          <p:cNvSpPr txBox="1"/>
          <p:nvPr/>
        </p:nvSpPr>
        <p:spPr>
          <a:xfrm>
            <a:off x="9903056" y="3091921"/>
            <a:ext cx="118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B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D9C45E-2125-4C89-9460-DFA84D38178D}"/>
              </a:ext>
            </a:extLst>
          </p:cNvPr>
          <p:cNvCxnSpPr>
            <a:cxnSpLocks/>
          </p:cNvCxnSpPr>
          <p:nvPr/>
        </p:nvCxnSpPr>
        <p:spPr>
          <a:xfrm>
            <a:off x="7690289" y="3539739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70D944-8365-4DC2-87BB-12355D7BC91C}"/>
              </a:ext>
            </a:extLst>
          </p:cNvPr>
          <p:cNvSpPr txBox="1"/>
          <p:nvPr/>
        </p:nvSpPr>
        <p:spPr>
          <a:xfrm>
            <a:off x="7019926" y="3816738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lock(mutex1)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10E609-E1A1-4143-A253-60B5BE8CB80C}"/>
              </a:ext>
            </a:extLst>
          </p:cNvPr>
          <p:cNvCxnSpPr>
            <a:cxnSpLocks/>
          </p:cNvCxnSpPr>
          <p:nvPr/>
        </p:nvCxnSpPr>
        <p:spPr>
          <a:xfrm>
            <a:off x="7690289" y="4186070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7CB7E2-1063-46C5-980C-CB092B97A5A2}"/>
              </a:ext>
            </a:extLst>
          </p:cNvPr>
          <p:cNvSpPr txBox="1"/>
          <p:nvPr/>
        </p:nvSpPr>
        <p:spPr>
          <a:xfrm>
            <a:off x="7019926" y="4555649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lock(mutex2)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71824D7-DEAB-4144-BDE3-86B2ECE065A9}"/>
              </a:ext>
            </a:extLst>
          </p:cNvPr>
          <p:cNvCxnSpPr>
            <a:cxnSpLocks/>
          </p:cNvCxnSpPr>
          <p:nvPr/>
        </p:nvCxnSpPr>
        <p:spPr>
          <a:xfrm>
            <a:off x="10490462" y="3517798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038F28B-2F90-4315-8C86-9D45F9A11CE7}"/>
              </a:ext>
            </a:extLst>
          </p:cNvPr>
          <p:cNvSpPr txBox="1"/>
          <p:nvPr/>
        </p:nvSpPr>
        <p:spPr>
          <a:xfrm>
            <a:off x="9814980" y="3838679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lock(mutex2)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04DD82-4ACB-43D1-A83D-552F5EAE729B}"/>
              </a:ext>
            </a:extLst>
          </p:cNvPr>
          <p:cNvSpPr txBox="1"/>
          <p:nvPr/>
        </p:nvSpPr>
        <p:spPr>
          <a:xfrm>
            <a:off x="9814980" y="4560530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lock(mutex1)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313320C-F566-4712-AEBF-EC36A8EE3595}"/>
              </a:ext>
            </a:extLst>
          </p:cNvPr>
          <p:cNvCxnSpPr>
            <a:cxnSpLocks/>
          </p:cNvCxnSpPr>
          <p:nvPr/>
        </p:nvCxnSpPr>
        <p:spPr>
          <a:xfrm>
            <a:off x="10490462" y="4224724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DB5785C-9A8C-42F3-9CE1-8343FC688A58}"/>
              </a:ext>
            </a:extLst>
          </p:cNvPr>
          <p:cNvSpPr txBox="1"/>
          <p:nvPr/>
        </p:nvSpPr>
        <p:spPr>
          <a:xfrm>
            <a:off x="6898109" y="5204666"/>
            <a:ext cx="16180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unlock(mutex2)</a:t>
            </a:r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unlock(mutex1)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A66056F-95D8-45BC-85FA-509FA428032F}"/>
              </a:ext>
            </a:extLst>
          </p:cNvPr>
          <p:cNvCxnSpPr>
            <a:cxnSpLocks/>
          </p:cNvCxnSpPr>
          <p:nvPr/>
        </p:nvCxnSpPr>
        <p:spPr>
          <a:xfrm>
            <a:off x="7690289" y="4909348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7E6303C-DC3B-4303-ACA0-5E6FD27AC23F}"/>
              </a:ext>
            </a:extLst>
          </p:cNvPr>
          <p:cNvCxnSpPr>
            <a:cxnSpLocks/>
          </p:cNvCxnSpPr>
          <p:nvPr/>
        </p:nvCxnSpPr>
        <p:spPr>
          <a:xfrm>
            <a:off x="10502187" y="4924981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459FF06-F1BE-4D2B-9D17-EA1DD02ED61F}"/>
              </a:ext>
            </a:extLst>
          </p:cNvPr>
          <p:cNvSpPr txBox="1"/>
          <p:nvPr/>
        </p:nvSpPr>
        <p:spPr>
          <a:xfrm>
            <a:off x="9726621" y="5186346"/>
            <a:ext cx="16180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unlock(mutex1)</a:t>
            </a:r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unlock(mutex2)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A0A89E-B5E3-4ADC-97A1-5E5715C4A1D0}"/>
              </a:ext>
            </a:extLst>
          </p:cNvPr>
          <p:cNvSpPr txBox="1"/>
          <p:nvPr/>
        </p:nvSpPr>
        <p:spPr>
          <a:xfrm>
            <a:off x="7099824" y="3096425"/>
            <a:ext cx="118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B299DF-822D-4FC6-8A3C-35EE809742D6}"/>
              </a:ext>
            </a:extLst>
          </p:cNvPr>
          <p:cNvSpPr txBox="1"/>
          <p:nvPr/>
        </p:nvSpPr>
        <p:spPr>
          <a:xfrm>
            <a:off x="9903056" y="3091921"/>
            <a:ext cx="118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B</a:t>
            </a:r>
            <a:endParaRPr lang="ko-KR" altLang="en-US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6F0A8F7-827C-4AF7-BD29-4A5F6A623586}"/>
              </a:ext>
            </a:extLst>
          </p:cNvPr>
          <p:cNvCxnSpPr>
            <a:cxnSpLocks/>
          </p:cNvCxnSpPr>
          <p:nvPr/>
        </p:nvCxnSpPr>
        <p:spPr>
          <a:xfrm>
            <a:off x="7690289" y="3539739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E7ABEA-5031-4A1B-815A-146ACC6F64FF}"/>
              </a:ext>
            </a:extLst>
          </p:cNvPr>
          <p:cNvSpPr txBox="1"/>
          <p:nvPr/>
        </p:nvSpPr>
        <p:spPr>
          <a:xfrm>
            <a:off x="7019926" y="3816738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lock(mutex1)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8F4CFF8-613C-48F0-9B50-FD1107B97FF2}"/>
              </a:ext>
            </a:extLst>
          </p:cNvPr>
          <p:cNvCxnSpPr>
            <a:cxnSpLocks/>
          </p:cNvCxnSpPr>
          <p:nvPr/>
        </p:nvCxnSpPr>
        <p:spPr>
          <a:xfrm>
            <a:off x="7690289" y="4186070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58D69CE-D901-4284-AACD-820019EC7717}"/>
              </a:ext>
            </a:extLst>
          </p:cNvPr>
          <p:cNvSpPr txBox="1"/>
          <p:nvPr/>
        </p:nvSpPr>
        <p:spPr>
          <a:xfrm>
            <a:off x="7019926" y="4555649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lock(mutex2)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6219A98-343B-4D02-9079-E668ED7F18D9}"/>
              </a:ext>
            </a:extLst>
          </p:cNvPr>
          <p:cNvCxnSpPr>
            <a:cxnSpLocks/>
          </p:cNvCxnSpPr>
          <p:nvPr/>
        </p:nvCxnSpPr>
        <p:spPr>
          <a:xfrm>
            <a:off x="10490462" y="3517798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C58902A-19CB-4FC5-96C0-E35E8F410F14}"/>
              </a:ext>
            </a:extLst>
          </p:cNvPr>
          <p:cNvSpPr txBox="1"/>
          <p:nvPr/>
        </p:nvSpPr>
        <p:spPr>
          <a:xfrm>
            <a:off x="9814980" y="3838679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lock(mutex1)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CEB7A55-2357-4A00-8138-97817121D88F}"/>
              </a:ext>
            </a:extLst>
          </p:cNvPr>
          <p:cNvSpPr txBox="1"/>
          <p:nvPr/>
        </p:nvSpPr>
        <p:spPr>
          <a:xfrm>
            <a:off x="9814980" y="4560530"/>
            <a:ext cx="13744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lock(mutex2)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3D2F9B0-BCAE-45B2-8517-253E9A91D56E}"/>
              </a:ext>
            </a:extLst>
          </p:cNvPr>
          <p:cNvCxnSpPr>
            <a:cxnSpLocks/>
          </p:cNvCxnSpPr>
          <p:nvPr/>
        </p:nvCxnSpPr>
        <p:spPr>
          <a:xfrm>
            <a:off x="10490462" y="4224724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C939C5B-3F0A-4C0D-BA68-E2EBE685238D}"/>
              </a:ext>
            </a:extLst>
          </p:cNvPr>
          <p:cNvSpPr txBox="1"/>
          <p:nvPr/>
        </p:nvSpPr>
        <p:spPr>
          <a:xfrm>
            <a:off x="6898109" y="5255906"/>
            <a:ext cx="16180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unlock(mutex2)</a:t>
            </a:r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unlock(mutex1)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5AF2CB0-7E20-48E0-9E23-720FA0890B3D}"/>
              </a:ext>
            </a:extLst>
          </p:cNvPr>
          <p:cNvCxnSpPr>
            <a:cxnSpLocks/>
          </p:cNvCxnSpPr>
          <p:nvPr/>
        </p:nvCxnSpPr>
        <p:spPr>
          <a:xfrm>
            <a:off x="7676240" y="4924981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598885F-412A-42A2-A77B-9F4C8453A12C}"/>
              </a:ext>
            </a:extLst>
          </p:cNvPr>
          <p:cNvCxnSpPr>
            <a:stCxn id="116" idx="3"/>
            <a:endCxn id="113" idx="1"/>
          </p:cNvCxnSpPr>
          <p:nvPr/>
        </p:nvCxnSpPr>
        <p:spPr>
          <a:xfrm flipV="1">
            <a:off x="8516156" y="4023345"/>
            <a:ext cx="1298824" cy="15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02D668A-E958-494C-9CE3-8A9DD9949272}"/>
              </a:ext>
            </a:extLst>
          </p:cNvPr>
          <p:cNvCxnSpPr>
            <a:cxnSpLocks/>
          </p:cNvCxnSpPr>
          <p:nvPr/>
        </p:nvCxnSpPr>
        <p:spPr>
          <a:xfrm>
            <a:off x="10490462" y="4924981"/>
            <a:ext cx="0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2CBB-981C-4CFF-B226-F26DD9059A4B}"/>
              </a:ext>
            </a:extLst>
          </p:cNvPr>
          <p:cNvSpPr txBox="1"/>
          <p:nvPr/>
        </p:nvSpPr>
        <p:spPr>
          <a:xfrm>
            <a:off x="9731146" y="5255906"/>
            <a:ext cx="16180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unlock(mutex2)</a:t>
            </a:r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unlock(mutex1)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5E2301A-212C-4EA3-AD48-BC6CC2939B10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400011" y="3973588"/>
            <a:ext cx="1414969" cy="77160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DD13499-45EE-4CF9-92E8-F9BDEFA4527F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8394340" y="4035281"/>
            <a:ext cx="1446710" cy="7050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/>
      <p:bldP spid="34" grpId="0"/>
      <p:bldP spid="36" grpId="0"/>
      <p:bldP spid="37" grpId="0"/>
      <p:bldP spid="102" grpId="0"/>
      <p:bldP spid="105" grpId="0"/>
      <p:bldP spid="106" grpId="0" animBg="1"/>
      <p:bldP spid="107" grpId="0" animBg="1"/>
      <p:bldP spid="109" grpId="0"/>
      <p:bldP spid="111" grpId="0"/>
      <p:bldP spid="113" grpId="0"/>
      <p:bldP spid="114" grpId="0"/>
      <p:bldP spid="116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Condition variables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97A8E8-A029-4DE1-939A-10F599A620FA}"/>
              </a:ext>
            </a:extLst>
          </p:cNvPr>
          <p:cNvSpPr txBox="1"/>
          <p:nvPr/>
        </p:nvSpPr>
        <p:spPr>
          <a:xfrm>
            <a:off x="850819" y="1015401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variable is an object able to block the thread until notified to resume.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assigning an order relation between threads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B0BFC8-152F-4A81-B33E-4FBF0002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359" y="1516409"/>
            <a:ext cx="6605953" cy="820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F8A913-50F6-423C-B0E5-4926187DABF1}"/>
              </a:ext>
            </a:extLst>
          </p:cNvPr>
          <p:cNvSpPr txBox="1"/>
          <p:nvPr/>
        </p:nvSpPr>
        <p:spPr>
          <a:xfrm>
            <a:off x="1305017" y="2461761"/>
            <a:ext cx="10347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pthread_cond_wait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blocks a thread until the condition variable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signaled.</a:t>
            </a:r>
          </a:p>
          <a:p>
            <a:endParaRPr lang="en-US" altLang="ko-KR" dirty="0"/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pthread_cond_signal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pthread_cond_broadcast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both signal the condition variable specified by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 도형 7">
            <a:extLst>
              <a:ext uri="{FF2B5EF4-FFF2-40B4-BE49-F238E27FC236}">
                <a16:creationId xmlns:a16="http://schemas.microsoft.com/office/drawing/2014/main" id="{F9928615-025B-49F9-ABC7-05C0102D3F90}"/>
              </a:ext>
            </a:extLst>
          </p:cNvPr>
          <p:cNvSpPr/>
          <p:nvPr/>
        </p:nvSpPr>
        <p:spPr>
          <a:xfrm rot="19017114">
            <a:off x="991814" y="2543961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862E430-5612-4C7D-97C5-E0E8A2CD7CE6}"/>
              </a:ext>
            </a:extLst>
          </p:cNvPr>
          <p:cNvSpPr/>
          <p:nvPr/>
        </p:nvSpPr>
        <p:spPr>
          <a:xfrm rot="19017114">
            <a:off x="991814" y="3109703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8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Condition variables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02A7E8-BD63-405F-8BB9-BAE887ACCA99}"/>
              </a:ext>
            </a:extLst>
          </p:cNvPr>
          <p:cNvSpPr txBox="1"/>
          <p:nvPr/>
        </p:nvSpPr>
        <p:spPr>
          <a:xfrm>
            <a:off x="3218170" y="1439385"/>
            <a:ext cx="1185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BDF28-AA8D-49F8-BC38-4B8C908B5AAC}"/>
              </a:ext>
            </a:extLst>
          </p:cNvPr>
          <p:cNvSpPr txBox="1"/>
          <p:nvPr/>
        </p:nvSpPr>
        <p:spPr>
          <a:xfrm>
            <a:off x="7496700" y="1442141"/>
            <a:ext cx="1116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B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00F4CF-A1B6-4188-8A49-D6A990981128}"/>
              </a:ext>
            </a:extLst>
          </p:cNvPr>
          <p:cNvCxnSpPr>
            <a:cxnSpLocks/>
          </p:cNvCxnSpPr>
          <p:nvPr/>
        </p:nvCxnSpPr>
        <p:spPr>
          <a:xfrm>
            <a:off x="3810747" y="1893446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342ED9-F090-4DBC-AED1-D68DD85F9B8A}"/>
              </a:ext>
            </a:extLst>
          </p:cNvPr>
          <p:cNvSpPr txBox="1"/>
          <p:nvPr/>
        </p:nvSpPr>
        <p:spPr>
          <a:xfrm>
            <a:off x="2991936" y="4857888"/>
            <a:ext cx="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to perform</a:t>
            </a:r>
            <a:endParaRPr lang="ko-KR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AADCE-349F-4AF2-965A-882267508553}"/>
              </a:ext>
            </a:extLst>
          </p:cNvPr>
          <p:cNvSpPr txBox="1"/>
          <p:nvPr/>
        </p:nvSpPr>
        <p:spPr>
          <a:xfrm>
            <a:off x="2748893" y="2133116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36E7E6-3B0B-4489-8F20-CFC2C9A68AF0}"/>
              </a:ext>
            </a:extLst>
          </p:cNvPr>
          <p:cNvCxnSpPr>
            <a:cxnSpLocks/>
          </p:cNvCxnSpPr>
          <p:nvPr/>
        </p:nvCxnSpPr>
        <p:spPr>
          <a:xfrm>
            <a:off x="3810747" y="2521995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99B625-4492-441C-9299-38B273009E28}"/>
              </a:ext>
            </a:extLst>
          </p:cNvPr>
          <p:cNvSpPr txBox="1"/>
          <p:nvPr/>
        </p:nvSpPr>
        <p:spPr>
          <a:xfrm>
            <a:off x="2748893" y="2808574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pthread_cond_wait</a:t>
            </a:r>
            <a:r>
              <a:rPr lang="en-US" altLang="ko-KR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91CE4495-E4E6-4EB3-A857-225C6E5A4DD5}"/>
              </a:ext>
            </a:extLst>
          </p:cNvPr>
          <p:cNvSpPr/>
          <p:nvPr/>
        </p:nvSpPr>
        <p:spPr>
          <a:xfrm>
            <a:off x="2603050" y="3150236"/>
            <a:ext cx="2346853" cy="1509204"/>
          </a:xfrm>
          <a:prstGeom prst="bracketPair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B1097-DFBC-435A-B741-FEE1184C355F}"/>
              </a:ext>
            </a:extLst>
          </p:cNvPr>
          <p:cNvSpPr txBox="1"/>
          <p:nvPr/>
        </p:nvSpPr>
        <p:spPr>
          <a:xfrm>
            <a:off x="2631582" y="3244334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163243-3372-46CF-8CB3-E5344EA88C9C}"/>
              </a:ext>
            </a:extLst>
          </p:cNvPr>
          <p:cNvSpPr txBox="1"/>
          <p:nvPr/>
        </p:nvSpPr>
        <p:spPr>
          <a:xfrm>
            <a:off x="2592931" y="3696889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Resume(Signal received)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3BCF2-5E0E-4703-A1A1-2255CC908B33}"/>
              </a:ext>
            </a:extLst>
          </p:cNvPr>
          <p:cNvSpPr txBox="1"/>
          <p:nvPr/>
        </p:nvSpPr>
        <p:spPr>
          <a:xfrm>
            <a:off x="2667492" y="4147054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EAC3481-0234-4726-B96A-C8B24E2D6CEA}"/>
              </a:ext>
            </a:extLst>
          </p:cNvPr>
          <p:cNvCxnSpPr>
            <a:cxnSpLocks/>
          </p:cNvCxnSpPr>
          <p:nvPr/>
        </p:nvCxnSpPr>
        <p:spPr>
          <a:xfrm>
            <a:off x="8055007" y="1875378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431E50-810F-4BB9-8BF8-C0D358362C2B}"/>
              </a:ext>
            </a:extLst>
          </p:cNvPr>
          <p:cNvSpPr txBox="1"/>
          <p:nvPr/>
        </p:nvSpPr>
        <p:spPr>
          <a:xfrm>
            <a:off x="6967266" y="2128820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334BF5-1B97-444D-8E19-67290FA19BD1}"/>
              </a:ext>
            </a:extLst>
          </p:cNvPr>
          <p:cNvCxnSpPr>
            <a:stCxn id="21" idx="3"/>
            <a:endCxn id="26" idx="1"/>
          </p:cNvCxnSpPr>
          <p:nvPr/>
        </p:nvCxnSpPr>
        <p:spPr>
          <a:xfrm flipV="1">
            <a:off x="5067213" y="2313486"/>
            <a:ext cx="1900053" cy="111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35EACF-206B-4C72-8BCF-217FFF2D96F9}"/>
              </a:ext>
            </a:extLst>
          </p:cNvPr>
          <p:cNvCxnSpPr>
            <a:cxnSpLocks/>
          </p:cNvCxnSpPr>
          <p:nvPr/>
        </p:nvCxnSpPr>
        <p:spPr>
          <a:xfrm>
            <a:off x="8055007" y="2549357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CAF8A5-7C0F-45B1-ABF9-EE7C13CFBD3A}"/>
              </a:ext>
            </a:extLst>
          </p:cNvPr>
          <p:cNvCxnSpPr>
            <a:cxnSpLocks/>
          </p:cNvCxnSpPr>
          <p:nvPr/>
        </p:nvCxnSpPr>
        <p:spPr>
          <a:xfrm>
            <a:off x="8055007" y="3177906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FCB1C8C-BB79-4AB3-B467-B3835E9B12A4}"/>
              </a:ext>
            </a:extLst>
          </p:cNvPr>
          <p:cNvSpPr txBox="1"/>
          <p:nvPr/>
        </p:nvSpPr>
        <p:spPr>
          <a:xfrm>
            <a:off x="6967266" y="3457968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pthread_cond_signal</a:t>
            </a:r>
            <a:r>
              <a:rPr lang="en-US" altLang="ko-KR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A17B39-5FBA-43EE-BC73-A18395CB7D5D}"/>
              </a:ext>
            </a:extLst>
          </p:cNvPr>
          <p:cNvCxnSpPr>
            <a:cxnSpLocks/>
          </p:cNvCxnSpPr>
          <p:nvPr/>
        </p:nvCxnSpPr>
        <p:spPr>
          <a:xfrm>
            <a:off x="8055007" y="3936612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0208D3-84C3-4E1F-B5C3-417BAA911E67}"/>
              </a:ext>
            </a:extLst>
          </p:cNvPr>
          <p:cNvSpPr txBox="1"/>
          <p:nvPr/>
        </p:nvSpPr>
        <p:spPr>
          <a:xfrm>
            <a:off x="6837191" y="4212273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39423F-4009-47F3-A3F0-30B6DF7EB08F}"/>
              </a:ext>
            </a:extLst>
          </p:cNvPr>
          <p:cNvCxnSpPr>
            <a:stCxn id="35" idx="1"/>
            <a:endCxn id="22" idx="3"/>
          </p:cNvCxnSpPr>
          <p:nvPr/>
        </p:nvCxnSpPr>
        <p:spPr>
          <a:xfrm flipH="1" flipV="1">
            <a:off x="5028562" y="3881555"/>
            <a:ext cx="1808629" cy="51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BA7756E-0CCF-432B-BD8A-5EDAC6079AD5}"/>
              </a:ext>
            </a:extLst>
          </p:cNvPr>
          <p:cNvCxnSpPr>
            <a:cxnSpLocks/>
          </p:cNvCxnSpPr>
          <p:nvPr/>
        </p:nvCxnSpPr>
        <p:spPr>
          <a:xfrm>
            <a:off x="3763667" y="4659440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FFE9A39-6D5F-4631-BDE9-049CE4E79677}"/>
              </a:ext>
            </a:extLst>
          </p:cNvPr>
          <p:cNvSpPr txBox="1"/>
          <p:nvPr/>
        </p:nvSpPr>
        <p:spPr>
          <a:xfrm>
            <a:off x="7268223" y="2815499"/>
            <a:ext cx="209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to perform</a:t>
            </a:r>
            <a:endParaRPr lang="ko-KR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B6B324-FCCD-4141-BDD3-C7D8BE6F4B9D}"/>
              </a:ext>
            </a:extLst>
          </p:cNvPr>
          <p:cNvCxnSpPr>
            <a:cxnSpLocks/>
          </p:cNvCxnSpPr>
          <p:nvPr/>
        </p:nvCxnSpPr>
        <p:spPr>
          <a:xfrm>
            <a:off x="3763667" y="5227220"/>
            <a:ext cx="0" cy="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F5B4A3-C43D-453E-877F-DBDA1F086CDC}"/>
              </a:ext>
            </a:extLst>
          </p:cNvPr>
          <p:cNvSpPr txBox="1"/>
          <p:nvPr/>
        </p:nvSpPr>
        <p:spPr>
          <a:xfrm>
            <a:off x="2667492" y="5487654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Condition variables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39647B-D905-4666-85A1-1AD7528DD6AA}"/>
              </a:ext>
            </a:extLst>
          </p:cNvPr>
          <p:cNvSpPr txBox="1"/>
          <p:nvPr/>
        </p:nvSpPr>
        <p:spPr>
          <a:xfrm>
            <a:off x="820443" y="88632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7EB981-C4E4-43DB-8C6C-C88B81F579DF}"/>
              </a:ext>
            </a:extLst>
          </p:cNvPr>
          <p:cNvSpPr txBox="1"/>
          <p:nvPr/>
        </p:nvSpPr>
        <p:spPr>
          <a:xfrm>
            <a:off x="6208379" y="1482436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F0551F-DCD3-43E8-A164-FD7E9F09B502}"/>
              </a:ext>
            </a:extLst>
          </p:cNvPr>
          <p:cNvSpPr txBox="1"/>
          <p:nvPr/>
        </p:nvSpPr>
        <p:spPr>
          <a:xfrm>
            <a:off x="9910628" y="1482436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1215B7-AAFA-44D5-9ECC-FFBB3BCD8BD6}"/>
              </a:ext>
            </a:extLst>
          </p:cNvPr>
          <p:cNvCxnSpPr>
            <a:cxnSpLocks/>
          </p:cNvCxnSpPr>
          <p:nvPr/>
        </p:nvCxnSpPr>
        <p:spPr>
          <a:xfrm>
            <a:off x="6678894" y="1851768"/>
            <a:ext cx="0" cy="7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E4BBBA-FA5E-4FA3-A98C-3D8034A21565}"/>
              </a:ext>
            </a:extLst>
          </p:cNvPr>
          <p:cNvSpPr txBox="1"/>
          <p:nvPr/>
        </p:nvSpPr>
        <p:spPr>
          <a:xfrm>
            <a:off x="6041611" y="2560217"/>
            <a:ext cx="16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DFAE63E-B5AA-487C-8F39-B34CD3A21AE7}"/>
              </a:ext>
            </a:extLst>
          </p:cNvPr>
          <p:cNvCxnSpPr>
            <a:cxnSpLocks/>
          </p:cNvCxnSpPr>
          <p:nvPr/>
        </p:nvCxnSpPr>
        <p:spPr>
          <a:xfrm>
            <a:off x="6678894" y="2920787"/>
            <a:ext cx="0" cy="7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10C08F-E16B-4938-94E1-FBFD90334201}"/>
              </a:ext>
            </a:extLst>
          </p:cNvPr>
          <p:cNvSpPr txBox="1"/>
          <p:nvPr/>
        </p:nvSpPr>
        <p:spPr>
          <a:xfrm>
            <a:off x="5333225" y="3587783"/>
            <a:ext cx="328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on condition variable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양쪽 대괄호 31">
            <a:extLst>
              <a:ext uri="{FF2B5EF4-FFF2-40B4-BE49-F238E27FC236}">
                <a16:creationId xmlns:a16="http://schemas.microsoft.com/office/drawing/2014/main" id="{A5C4846D-DDF2-4B9F-870B-66D542985DDB}"/>
              </a:ext>
            </a:extLst>
          </p:cNvPr>
          <p:cNvSpPr/>
          <p:nvPr/>
        </p:nvSpPr>
        <p:spPr>
          <a:xfrm>
            <a:off x="5299191" y="3811017"/>
            <a:ext cx="2978810" cy="986105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ECB949-99FB-4146-A615-DB2E19979508}"/>
              </a:ext>
            </a:extLst>
          </p:cNvPr>
          <p:cNvSpPr txBox="1"/>
          <p:nvPr/>
        </p:nvSpPr>
        <p:spPr>
          <a:xfrm>
            <a:off x="6050877" y="3868726"/>
            <a:ext cx="16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1938B-0614-4F74-8077-7DD6CF862471}"/>
              </a:ext>
            </a:extLst>
          </p:cNvPr>
          <p:cNvSpPr txBox="1"/>
          <p:nvPr/>
        </p:nvSpPr>
        <p:spPr>
          <a:xfrm>
            <a:off x="9834115" y="2173025"/>
            <a:ext cx="16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23C4181-B792-4A1D-BC19-27D0B6D4CC01}"/>
              </a:ext>
            </a:extLst>
          </p:cNvPr>
          <p:cNvCxnSpPr>
            <a:cxnSpLocks/>
          </p:cNvCxnSpPr>
          <p:nvPr/>
        </p:nvCxnSpPr>
        <p:spPr>
          <a:xfrm>
            <a:off x="10391499" y="1851768"/>
            <a:ext cx="0" cy="35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158BFB-6098-4280-985B-6E3721AFCA7D}"/>
              </a:ext>
            </a:extLst>
          </p:cNvPr>
          <p:cNvCxnSpPr>
            <a:cxnSpLocks/>
          </p:cNvCxnSpPr>
          <p:nvPr/>
        </p:nvCxnSpPr>
        <p:spPr>
          <a:xfrm>
            <a:off x="10391499" y="2542357"/>
            <a:ext cx="0" cy="5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E2CCD14-D5C4-4998-8376-4A34401525E7}"/>
              </a:ext>
            </a:extLst>
          </p:cNvPr>
          <p:cNvSpPr txBox="1"/>
          <p:nvPr/>
        </p:nvSpPr>
        <p:spPr>
          <a:xfrm>
            <a:off x="9277126" y="3070905"/>
            <a:ext cx="26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required for thread 1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FD07AC-492F-4005-948A-4F69CA45A80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352516" y="2357691"/>
            <a:ext cx="2481599" cy="168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7CB58BB-5A41-4410-A582-CBBBB7D9C5A5}"/>
              </a:ext>
            </a:extLst>
          </p:cNvPr>
          <p:cNvCxnSpPr>
            <a:cxnSpLocks/>
          </p:cNvCxnSpPr>
          <p:nvPr/>
        </p:nvCxnSpPr>
        <p:spPr>
          <a:xfrm>
            <a:off x="10391499" y="3469486"/>
            <a:ext cx="0" cy="5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6B4831-80FA-45D3-8339-A7677271A82C}"/>
              </a:ext>
            </a:extLst>
          </p:cNvPr>
          <p:cNvSpPr txBox="1"/>
          <p:nvPr/>
        </p:nvSpPr>
        <p:spPr>
          <a:xfrm>
            <a:off x="9025671" y="4020425"/>
            <a:ext cx="328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signaling on condition variable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B054FF-B67A-4F74-917A-12E5F56E8358}"/>
              </a:ext>
            </a:extLst>
          </p:cNvPr>
          <p:cNvSpPr txBox="1"/>
          <p:nvPr/>
        </p:nvSpPr>
        <p:spPr>
          <a:xfrm>
            <a:off x="5570780" y="4156795"/>
            <a:ext cx="24356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Resume(Signal received)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9CAF4C8-2C35-4E86-8308-4F7F010A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2" y="1347985"/>
            <a:ext cx="4173118" cy="477176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304A63E-6AB2-472A-8B7F-A1674F9E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1" y="6119753"/>
            <a:ext cx="4166169" cy="460442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DA7DC5-1F0B-40F2-87B1-8371925DB2BA}"/>
              </a:ext>
            </a:extLst>
          </p:cNvPr>
          <p:cNvCxnSpPr>
            <a:cxnSpLocks/>
          </p:cNvCxnSpPr>
          <p:nvPr/>
        </p:nvCxnSpPr>
        <p:spPr>
          <a:xfrm>
            <a:off x="10391499" y="4432251"/>
            <a:ext cx="0" cy="57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6F1818-D0A1-44EA-8105-C10CB8FF1AF0}"/>
              </a:ext>
            </a:extLst>
          </p:cNvPr>
          <p:cNvSpPr txBox="1"/>
          <p:nvPr/>
        </p:nvSpPr>
        <p:spPr>
          <a:xfrm>
            <a:off x="9683256" y="4956901"/>
            <a:ext cx="16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30CAA1B-D3B2-4FD4-B55F-B80E457852B8}"/>
              </a:ext>
            </a:extLst>
          </p:cNvPr>
          <p:cNvCxnSpPr>
            <a:stCxn id="63" idx="1"/>
            <a:endCxn id="49" idx="3"/>
          </p:cNvCxnSpPr>
          <p:nvPr/>
        </p:nvCxnSpPr>
        <p:spPr>
          <a:xfrm flipH="1" flipV="1">
            <a:off x="8006411" y="4341461"/>
            <a:ext cx="1676845" cy="80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2CE994-D257-4FAD-A0FC-7342D3992A14}"/>
              </a:ext>
            </a:extLst>
          </p:cNvPr>
          <p:cNvSpPr txBox="1"/>
          <p:nvPr/>
        </p:nvSpPr>
        <p:spPr>
          <a:xfrm>
            <a:off x="5981745" y="4427790"/>
            <a:ext cx="16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 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58082BA-38EB-4B65-AEC8-2BDD1D29234B}"/>
              </a:ext>
            </a:extLst>
          </p:cNvPr>
          <p:cNvCxnSpPr>
            <a:cxnSpLocks/>
          </p:cNvCxnSpPr>
          <p:nvPr/>
        </p:nvCxnSpPr>
        <p:spPr>
          <a:xfrm>
            <a:off x="6678894" y="4797122"/>
            <a:ext cx="0" cy="7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286ACA-C2EA-434E-9A67-896D7B55C389}"/>
              </a:ext>
            </a:extLst>
          </p:cNvPr>
          <p:cNvSpPr txBox="1"/>
          <p:nvPr/>
        </p:nvSpPr>
        <p:spPr>
          <a:xfrm>
            <a:off x="5712473" y="5499702"/>
            <a:ext cx="26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to be performed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191107E-8DC6-47E3-8DE1-339A9D1060B8}"/>
              </a:ext>
            </a:extLst>
          </p:cNvPr>
          <p:cNvCxnSpPr>
            <a:cxnSpLocks/>
          </p:cNvCxnSpPr>
          <p:nvPr/>
        </p:nvCxnSpPr>
        <p:spPr>
          <a:xfrm>
            <a:off x="6678894" y="5869034"/>
            <a:ext cx="0" cy="38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1799C25-A5F8-4722-A8D3-AB88E2F3F819}"/>
              </a:ext>
            </a:extLst>
          </p:cNvPr>
          <p:cNvSpPr txBox="1"/>
          <p:nvPr/>
        </p:nvSpPr>
        <p:spPr>
          <a:xfrm>
            <a:off x="6035881" y="6258757"/>
            <a:ext cx="16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2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Condition variables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57ACAF-C4F5-4618-9DBA-6AE5EC97B77E}"/>
              </a:ext>
            </a:extLst>
          </p:cNvPr>
          <p:cNvSpPr txBox="1"/>
          <p:nvPr/>
        </p:nvSpPr>
        <p:spPr>
          <a:xfrm>
            <a:off x="820443" y="88632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example code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D645B3-8D7D-4775-9C44-F224FAAB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06" y="1558354"/>
            <a:ext cx="64960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Q &amp; A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Critical section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8F0B486-B5A0-4154-AAA7-85F5249F9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25" y="1320376"/>
            <a:ext cx="2878667" cy="21086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ACAB5E-81ED-402B-9DB3-A8E65238D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83" y="1041072"/>
            <a:ext cx="1867062" cy="266723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902D2C-6E2D-4040-AD09-0F651B8C7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50" y="3708303"/>
            <a:ext cx="1783235" cy="26138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8ED052F-62F6-4F89-8A85-6091A077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50" y="3960934"/>
            <a:ext cx="2878667" cy="21086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B2E5500-D670-40B2-97F2-043F59ED1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2694887" y="931063"/>
            <a:ext cx="466760" cy="2065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C32085-5B56-4CD4-88C9-84273EF0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33" y="1258791"/>
            <a:ext cx="2878667" cy="21086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386E47-57BE-49A9-982F-287A8F81A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65" y="3960297"/>
            <a:ext cx="2878667" cy="2108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Critical section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EF1C09-64EB-4382-9D6B-3D404078D222}"/>
              </a:ext>
            </a:extLst>
          </p:cNvPr>
          <p:cNvSpPr txBox="1"/>
          <p:nvPr/>
        </p:nvSpPr>
        <p:spPr>
          <a:xfrm>
            <a:off x="1626094" y="1313895"/>
            <a:ext cx="2201662" cy="1651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C1E95-D1CB-4480-A6B1-51DA8ECD2019}"/>
              </a:ext>
            </a:extLst>
          </p:cNvPr>
          <p:cNvSpPr txBox="1"/>
          <p:nvPr/>
        </p:nvSpPr>
        <p:spPr>
          <a:xfrm>
            <a:off x="1626094" y="3892866"/>
            <a:ext cx="2201662" cy="1651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3F1C622-DAB7-4D45-A167-58B4CE466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38" y="1689210"/>
            <a:ext cx="2248095" cy="3581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71344C-1759-4877-ACF1-8EF77206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32" y="2257265"/>
            <a:ext cx="2248095" cy="3581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2808D81-A5AE-448A-A591-9D7BDDD4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37" y="1689209"/>
            <a:ext cx="2248095" cy="3581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7E1909E-9CBD-428A-BAAD-B04744CE6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90" y="4283273"/>
            <a:ext cx="2248095" cy="35817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AC07337-5759-4874-861B-A6809C71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37" y="4989704"/>
            <a:ext cx="2248095" cy="3581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3C9315F-D1B7-4F61-A483-DFB9B1A2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61" y="4273854"/>
            <a:ext cx="2248095" cy="3581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CA42D1C-A682-407C-87DF-77889419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83" y="2113996"/>
            <a:ext cx="1798479" cy="28653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F940FF6-3D46-4079-8F8B-75B0671C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636" y="4806237"/>
            <a:ext cx="1798479" cy="286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92D224-C132-4FB6-A9CE-FF853FD08100}"/>
              </a:ext>
            </a:extLst>
          </p:cNvPr>
          <p:cNvSpPr txBox="1"/>
          <p:nvPr/>
        </p:nvSpPr>
        <p:spPr>
          <a:xfrm>
            <a:off x="1827685" y="887767"/>
            <a:ext cx="179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636AD2-0FDE-436A-9470-2109FC0CE4F3}"/>
              </a:ext>
            </a:extLst>
          </p:cNvPr>
          <p:cNvSpPr txBox="1"/>
          <p:nvPr/>
        </p:nvSpPr>
        <p:spPr>
          <a:xfrm>
            <a:off x="1827685" y="3462609"/>
            <a:ext cx="179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F450F-11A1-41C5-85EA-7024FC144195}"/>
              </a:ext>
            </a:extLst>
          </p:cNvPr>
          <p:cNvSpPr txBox="1"/>
          <p:nvPr/>
        </p:nvSpPr>
        <p:spPr>
          <a:xfrm>
            <a:off x="2435220" y="1908880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1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CCAE42-6179-4608-8DA2-004EFC8367A1}"/>
              </a:ext>
            </a:extLst>
          </p:cNvPr>
          <p:cNvSpPr txBox="1"/>
          <p:nvPr/>
        </p:nvSpPr>
        <p:spPr>
          <a:xfrm>
            <a:off x="2435220" y="4606812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6BEB7B-1C4B-48C9-BAD1-7E83E2B566E3}"/>
              </a:ext>
            </a:extLst>
          </p:cNvPr>
          <p:cNvSpPr txBox="1"/>
          <p:nvPr/>
        </p:nvSpPr>
        <p:spPr>
          <a:xfrm>
            <a:off x="5233501" y="1480567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2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DF1A36-7205-450B-97D0-369C085D7A1E}"/>
              </a:ext>
            </a:extLst>
          </p:cNvPr>
          <p:cNvSpPr txBox="1"/>
          <p:nvPr/>
        </p:nvSpPr>
        <p:spPr>
          <a:xfrm>
            <a:off x="4166578" y="4061113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2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0C9031-EDBA-4482-ABEE-C579E13D90EB}"/>
              </a:ext>
            </a:extLst>
          </p:cNvPr>
          <p:cNvSpPr txBox="1"/>
          <p:nvPr/>
        </p:nvSpPr>
        <p:spPr>
          <a:xfrm>
            <a:off x="8676830" y="4061112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4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9B518D-D521-4989-9D75-3E325D598659}"/>
              </a:ext>
            </a:extLst>
          </p:cNvPr>
          <p:cNvSpPr txBox="1"/>
          <p:nvPr/>
        </p:nvSpPr>
        <p:spPr>
          <a:xfrm>
            <a:off x="5837948" y="4806234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3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C21E48-5146-4DEF-977E-E4E699A3B0D7}"/>
              </a:ext>
            </a:extLst>
          </p:cNvPr>
          <p:cNvSpPr txBox="1"/>
          <p:nvPr/>
        </p:nvSpPr>
        <p:spPr>
          <a:xfrm>
            <a:off x="7467935" y="2043595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3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ADEB49-7EC8-44B9-8502-74A472E88F77}"/>
              </a:ext>
            </a:extLst>
          </p:cNvPr>
          <p:cNvSpPr txBox="1"/>
          <p:nvPr/>
        </p:nvSpPr>
        <p:spPr>
          <a:xfrm>
            <a:off x="9660808" y="1446062"/>
            <a:ext cx="1208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Thread 4</a:t>
            </a:r>
            <a:endParaRPr lang="ko-KR" altLang="en-US" sz="12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E743B20-3ED9-4F69-A174-0053077A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3180032" y="1867758"/>
            <a:ext cx="466760" cy="206573"/>
          </a:xfrm>
          <a:prstGeom prst="rect">
            <a:avLst/>
          </a:prstGeom>
        </p:spPr>
      </p:pic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5B96A922-E1B2-4DB2-88D3-465DAE2397CD}"/>
              </a:ext>
            </a:extLst>
          </p:cNvPr>
          <p:cNvSpPr/>
          <p:nvPr/>
        </p:nvSpPr>
        <p:spPr>
          <a:xfrm>
            <a:off x="3954237" y="1971044"/>
            <a:ext cx="346229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3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Critical section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9972C26-BE13-49E1-B7F9-E640075C1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21" y="1875867"/>
            <a:ext cx="6277851" cy="2086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162BC3-F4A7-45DA-919E-8F878A1A6099}"/>
              </a:ext>
            </a:extLst>
          </p:cNvPr>
          <p:cNvSpPr txBox="1"/>
          <p:nvPr/>
        </p:nvSpPr>
        <p:spPr>
          <a:xfrm>
            <a:off x="850819" y="94908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 is refer to a section of code that accesses a shared resource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C68B9-6561-4C72-BA3B-3A8475CAECF6}"/>
              </a:ext>
            </a:extLst>
          </p:cNvPr>
          <p:cNvSpPr txBox="1"/>
          <p:nvPr/>
        </p:nvSpPr>
        <p:spPr>
          <a:xfrm>
            <a:off x="6976733" y="1497389"/>
            <a:ext cx="179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B2E50E-FF4B-4B6C-AF6E-29C88BF34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21" y="4408955"/>
            <a:ext cx="6258798" cy="20576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EB84CE-B64E-4975-9684-F8554E10EBC8}"/>
              </a:ext>
            </a:extLst>
          </p:cNvPr>
          <p:cNvSpPr txBox="1"/>
          <p:nvPr/>
        </p:nvSpPr>
        <p:spPr>
          <a:xfrm>
            <a:off x="6976732" y="4053212"/>
            <a:ext cx="179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1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Critical section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7C07FC-8743-48DD-8139-4E00C41C6F01}"/>
              </a:ext>
            </a:extLst>
          </p:cNvPr>
          <p:cNvSpPr txBox="1"/>
          <p:nvPr/>
        </p:nvSpPr>
        <p:spPr>
          <a:xfrm>
            <a:off x="5848629" y="145575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thread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6BA99DC-9CB9-4B95-8492-35EFE92736F6}"/>
              </a:ext>
            </a:extLst>
          </p:cNvPr>
          <p:cNvCxnSpPr>
            <a:cxnSpLocks/>
          </p:cNvCxnSpPr>
          <p:nvPr/>
        </p:nvCxnSpPr>
        <p:spPr>
          <a:xfrm>
            <a:off x="6625425" y="1860234"/>
            <a:ext cx="0" cy="37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C1D579-09A1-4EB8-B57A-026ECB9E05CC}"/>
              </a:ext>
            </a:extLst>
          </p:cNvPr>
          <p:cNvCxnSpPr/>
          <p:nvPr/>
        </p:nvCxnSpPr>
        <p:spPr>
          <a:xfrm>
            <a:off x="6625425" y="2348688"/>
            <a:ext cx="143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60950C-935C-4C5A-AA89-111066A67D5D}"/>
              </a:ext>
            </a:extLst>
          </p:cNvPr>
          <p:cNvSpPr txBox="1"/>
          <p:nvPr/>
        </p:nvSpPr>
        <p:spPr>
          <a:xfrm>
            <a:off x="8063607" y="2164022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1C9760-E351-4527-9192-DA6861264A27}"/>
              </a:ext>
            </a:extLst>
          </p:cNvPr>
          <p:cNvCxnSpPr>
            <a:cxnSpLocks/>
          </p:cNvCxnSpPr>
          <p:nvPr/>
        </p:nvCxnSpPr>
        <p:spPr>
          <a:xfrm>
            <a:off x="6625425" y="2453454"/>
            <a:ext cx="0" cy="46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76B057-64F1-431C-97AA-6084E8CD2F09}"/>
              </a:ext>
            </a:extLst>
          </p:cNvPr>
          <p:cNvCxnSpPr/>
          <p:nvPr/>
        </p:nvCxnSpPr>
        <p:spPr>
          <a:xfrm>
            <a:off x="6625425" y="3057137"/>
            <a:ext cx="316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534197-6929-44F8-B561-FA6455BFB29B}"/>
              </a:ext>
            </a:extLst>
          </p:cNvPr>
          <p:cNvSpPr txBox="1"/>
          <p:nvPr/>
        </p:nvSpPr>
        <p:spPr>
          <a:xfrm>
            <a:off x="9785876" y="2872471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542A74-A79D-4D49-9E55-A69754F45EC5}"/>
              </a:ext>
            </a:extLst>
          </p:cNvPr>
          <p:cNvCxnSpPr>
            <a:cxnSpLocks/>
          </p:cNvCxnSpPr>
          <p:nvPr/>
        </p:nvCxnSpPr>
        <p:spPr>
          <a:xfrm>
            <a:off x="6625425" y="3146368"/>
            <a:ext cx="0" cy="55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E08C56-DCE1-493D-B387-967628429B92}"/>
              </a:ext>
            </a:extLst>
          </p:cNvPr>
          <p:cNvSpPr txBox="1"/>
          <p:nvPr/>
        </p:nvSpPr>
        <p:spPr>
          <a:xfrm>
            <a:off x="6003997" y="3685505"/>
            <a:ext cx="135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 for t1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FCCAAC-1583-40C3-A0EF-9EE2367531D3}"/>
              </a:ext>
            </a:extLst>
          </p:cNvPr>
          <p:cNvCxnSpPr>
            <a:cxnSpLocks/>
          </p:cNvCxnSpPr>
          <p:nvPr/>
        </p:nvCxnSpPr>
        <p:spPr>
          <a:xfrm>
            <a:off x="8054728" y="2445687"/>
            <a:ext cx="0" cy="206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A5F60C-AB85-49DA-8DD5-477AECBEEE4D}"/>
              </a:ext>
            </a:extLst>
          </p:cNvPr>
          <p:cNvSpPr txBox="1"/>
          <p:nvPr/>
        </p:nvSpPr>
        <p:spPr>
          <a:xfrm>
            <a:off x="7423641" y="4500485"/>
            <a:ext cx="141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threadFunc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4FEEE0-95CA-4E6B-B672-DB52C1F58E7D}"/>
              </a:ext>
            </a:extLst>
          </p:cNvPr>
          <p:cNvCxnSpPr>
            <a:cxnSpLocks/>
          </p:cNvCxnSpPr>
          <p:nvPr/>
        </p:nvCxnSpPr>
        <p:spPr>
          <a:xfrm>
            <a:off x="8063607" y="4878695"/>
            <a:ext cx="0" cy="47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4B62C3-70BB-4C5C-8FEB-7BE8B37BF6AF}"/>
              </a:ext>
            </a:extLst>
          </p:cNvPr>
          <p:cNvSpPr txBox="1"/>
          <p:nvPr/>
        </p:nvSpPr>
        <p:spPr>
          <a:xfrm>
            <a:off x="7526117" y="5367097"/>
            <a:ext cx="12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interrupt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9B42DA6-86E7-4C46-BF0A-192C609E44D6}"/>
              </a:ext>
            </a:extLst>
          </p:cNvPr>
          <p:cNvCxnSpPr>
            <a:stCxn id="42" idx="3"/>
          </p:cNvCxnSpPr>
          <p:nvPr/>
        </p:nvCxnSpPr>
        <p:spPr>
          <a:xfrm flipV="1">
            <a:off x="8733476" y="3241803"/>
            <a:ext cx="1371996" cy="230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D5954A-50CA-433D-B098-ABE019144521}"/>
              </a:ext>
            </a:extLst>
          </p:cNvPr>
          <p:cNvCxnSpPr/>
          <p:nvPr/>
        </p:nvCxnSpPr>
        <p:spPr>
          <a:xfrm>
            <a:off x="10265256" y="3380316"/>
            <a:ext cx="0" cy="257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3AA6774-7965-4A8A-9D95-0D6FDF8FD7F4}"/>
              </a:ext>
            </a:extLst>
          </p:cNvPr>
          <p:cNvSpPr txBox="1"/>
          <p:nvPr/>
        </p:nvSpPr>
        <p:spPr>
          <a:xfrm>
            <a:off x="9559099" y="5953023"/>
            <a:ext cx="141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threadFunc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0505ED-3C59-405A-A02A-58C63BF3402D}"/>
              </a:ext>
            </a:extLst>
          </p:cNvPr>
          <p:cNvSpPr txBox="1"/>
          <p:nvPr/>
        </p:nvSpPr>
        <p:spPr>
          <a:xfrm>
            <a:off x="820443" y="88632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code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C95B1A86-9F82-403C-AC1D-E51B30F2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6" y="1455755"/>
            <a:ext cx="4671929" cy="5032910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4D6043D-5328-44F9-81F2-A3ED78E1F600}"/>
              </a:ext>
            </a:extLst>
          </p:cNvPr>
          <p:cNvCxnSpPr>
            <a:cxnSpLocks/>
          </p:cNvCxnSpPr>
          <p:nvPr/>
        </p:nvCxnSpPr>
        <p:spPr>
          <a:xfrm flipV="1">
            <a:off x="7226423" y="2445687"/>
            <a:ext cx="745725" cy="146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8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Critical section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A34BACA-7DB3-41B3-8AE1-FA541E3B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91" y="3512299"/>
            <a:ext cx="5794672" cy="180720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65E8127-1073-400A-BF79-E007AF524965}"/>
              </a:ext>
            </a:extLst>
          </p:cNvPr>
          <p:cNvSpPr txBox="1"/>
          <p:nvPr/>
        </p:nvSpPr>
        <p:spPr>
          <a:xfrm>
            <a:off x="838200" y="99570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example code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 도형 52">
            <a:extLst>
              <a:ext uri="{FF2B5EF4-FFF2-40B4-BE49-F238E27FC236}">
                <a16:creationId xmlns:a16="http://schemas.microsoft.com/office/drawing/2014/main" id="{8E732AC6-CB80-4090-91C9-8862339B0F19}"/>
              </a:ext>
            </a:extLst>
          </p:cNvPr>
          <p:cNvSpPr/>
          <p:nvPr/>
        </p:nvSpPr>
        <p:spPr>
          <a:xfrm rot="19017114">
            <a:off x="1242914" y="1667288"/>
            <a:ext cx="291090" cy="161750"/>
          </a:xfrm>
          <a:prstGeom prst="corner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73DD9-6E2C-4EF7-99F4-C8BF5E48B648}"/>
              </a:ext>
            </a:extLst>
          </p:cNvPr>
          <p:cNvSpPr txBox="1"/>
          <p:nvPr/>
        </p:nvSpPr>
        <p:spPr>
          <a:xfrm>
            <a:off x="1634273" y="1558904"/>
            <a:ext cx="299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20000000</a:t>
            </a:r>
            <a:endParaRPr lang="ko-K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9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Critical section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204542-73EC-4417-BBDF-D56577F8ED1E}"/>
              </a:ext>
            </a:extLst>
          </p:cNvPr>
          <p:cNvSpPr txBox="1"/>
          <p:nvPr/>
        </p:nvSpPr>
        <p:spPr>
          <a:xfrm>
            <a:off x="838200" y="1038687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3F617-FF23-4E6E-9DB6-9F66FFAA0EC6}"/>
              </a:ext>
            </a:extLst>
          </p:cNvPr>
          <p:cNvSpPr txBox="1"/>
          <p:nvPr/>
        </p:nvSpPr>
        <p:spPr>
          <a:xfrm>
            <a:off x="8202968" y="1681865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53B68-5768-4289-A913-E2EABB7EB1B3}"/>
              </a:ext>
            </a:extLst>
          </p:cNvPr>
          <p:cNvCxnSpPr/>
          <p:nvPr/>
        </p:nvCxnSpPr>
        <p:spPr>
          <a:xfrm>
            <a:off x="4136994" y="2237173"/>
            <a:ext cx="0" cy="5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A7B273-3819-4E67-BE8A-8F4B1BAFCE5A}"/>
              </a:ext>
            </a:extLst>
          </p:cNvPr>
          <p:cNvSpPr txBox="1"/>
          <p:nvPr/>
        </p:nvSpPr>
        <p:spPr>
          <a:xfrm>
            <a:off x="1214299" y="2865545"/>
            <a:ext cx="67627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0x8049420, %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$0x1, %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altLang="ko-K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0x8049420   </a:t>
            </a:r>
            <a:endParaRPr lang="ko-K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B9A42E-4908-43C1-97AF-1183471A1D4A}"/>
              </a:ext>
            </a:extLst>
          </p:cNvPr>
          <p:cNvSpPr txBox="1"/>
          <p:nvPr/>
        </p:nvSpPr>
        <p:spPr>
          <a:xfrm>
            <a:off x="8202968" y="3097399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level</a:t>
            </a:r>
            <a:endParaRPr lang="ko-KR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81F24-AC1C-460F-91E6-1FE8B641D096}"/>
              </a:ext>
            </a:extLst>
          </p:cNvPr>
          <p:cNvSpPr txBox="1"/>
          <p:nvPr/>
        </p:nvSpPr>
        <p:spPr>
          <a:xfrm>
            <a:off x="1690224" y="4477088"/>
            <a:ext cx="173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846B4-4B39-4EF3-A7C7-29FAF4133E29}"/>
              </a:ext>
            </a:extLst>
          </p:cNvPr>
          <p:cNvSpPr txBox="1"/>
          <p:nvPr/>
        </p:nvSpPr>
        <p:spPr>
          <a:xfrm>
            <a:off x="4317508" y="4465393"/>
            <a:ext cx="1630532" cy="1908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EBF8-C6B9-4D6F-B407-3BA863E6692B}"/>
              </a:ext>
            </a:extLst>
          </p:cNvPr>
          <p:cNvSpPr txBox="1"/>
          <p:nvPr/>
        </p:nvSpPr>
        <p:spPr>
          <a:xfrm>
            <a:off x="4317508" y="4034364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BFCCA-CCCF-406D-807C-C5D238D9DDF2}"/>
              </a:ext>
            </a:extLst>
          </p:cNvPr>
          <p:cNvSpPr txBox="1"/>
          <p:nvPr/>
        </p:nvSpPr>
        <p:spPr>
          <a:xfrm>
            <a:off x="4525624" y="5441569"/>
            <a:ext cx="17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0x8049420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F5B7EC-4485-4915-BC4B-C6B1A713755E}"/>
              </a:ext>
            </a:extLst>
          </p:cNvPr>
          <p:cNvSpPr txBox="1"/>
          <p:nvPr/>
        </p:nvSpPr>
        <p:spPr>
          <a:xfrm>
            <a:off x="1322773" y="4926185"/>
            <a:ext cx="18376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2.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$0x1</a:t>
            </a:r>
          </a:p>
          <a:p>
            <a:r>
              <a:rPr lang="en-US" altLang="ko-KR" dirty="0"/>
              <a:t>3.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3EBEE8-701E-4337-BC04-9AA788F1B67E}"/>
              </a:ext>
            </a:extLst>
          </p:cNvPr>
          <p:cNvSpPr txBox="1"/>
          <p:nvPr/>
        </p:nvSpPr>
        <p:spPr>
          <a:xfrm>
            <a:off x="2061561" y="5002423"/>
            <a:ext cx="9942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7BEA48-F072-42CD-94E4-4807B5A9343E}"/>
              </a:ext>
            </a:extLst>
          </p:cNvPr>
          <p:cNvSpPr/>
          <p:nvPr/>
        </p:nvSpPr>
        <p:spPr>
          <a:xfrm>
            <a:off x="4317508" y="5139188"/>
            <a:ext cx="16246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B8B14B2-2BC2-4571-8EB1-FB2AC8597BC2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3055860" y="5125534"/>
            <a:ext cx="1261648" cy="1983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EFD62AC-ABD2-4AA3-A885-CD8A1C338840}"/>
              </a:ext>
            </a:extLst>
          </p:cNvPr>
          <p:cNvSpPr txBox="1"/>
          <p:nvPr/>
        </p:nvSpPr>
        <p:spPr>
          <a:xfrm>
            <a:off x="2059619" y="5564680"/>
            <a:ext cx="9942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133A447E-C6A5-4442-B720-F82D377BB92D}"/>
              </a:ext>
            </a:extLst>
          </p:cNvPr>
          <p:cNvCxnSpPr/>
          <p:nvPr/>
        </p:nvCxnSpPr>
        <p:spPr>
          <a:xfrm flipV="1">
            <a:off x="3053918" y="5419742"/>
            <a:ext cx="1263590" cy="2680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293666-D7A0-4194-A651-3D5ED3E35743}"/>
              </a:ext>
            </a:extLst>
          </p:cNvPr>
          <p:cNvSpPr txBox="1"/>
          <p:nvPr/>
        </p:nvSpPr>
        <p:spPr>
          <a:xfrm>
            <a:off x="7683461" y="4477088"/>
            <a:ext cx="173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97D02A-ACBE-43B7-93C8-2FFFE4267240}"/>
              </a:ext>
            </a:extLst>
          </p:cNvPr>
          <p:cNvSpPr txBox="1"/>
          <p:nvPr/>
        </p:nvSpPr>
        <p:spPr>
          <a:xfrm>
            <a:off x="7326021" y="4926185"/>
            <a:ext cx="18376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2.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$0x1</a:t>
            </a:r>
          </a:p>
          <a:p>
            <a:r>
              <a:rPr lang="en-US" altLang="ko-KR" dirty="0"/>
              <a:t>3. </a:t>
            </a:r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AC0BEC-3697-4BD8-AA69-62B72878AD16}"/>
              </a:ext>
            </a:extLst>
          </p:cNvPr>
          <p:cNvSpPr txBox="1"/>
          <p:nvPr/>
        </p:nvSpPr>
        <p:spPr>
          <a:xfrm>
            <a:off x="8064809" y="5002423"/>
            <a:ext cx="9942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F5F5ED-B62C-4416-A1ED-7AEE0F3F2FB4}"/>
              </a:ext>
            </a:extLst>
          </p:cNvPr>
          <p:cNvSpPr txBox="1"/>
          <p:nvPr/>
        </p:nvSpPr>
        <p:spPr>
          <a:xfrm>
            <a:off x="8062867" y="5564680"/>
            <a:ext cx="9942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9CB95DCD-949D-4CB0-B0B5-5CC2904A7F2F}"/>
              </a:ext>
            </a:extLst>
          </p:cNvPr>
          <p:cNvCxnSpPr>
            <a:cxnSpLocks/>
          </p:cNvCxnSpPr>
          <p:nvPr/>
        </p:nvCxnSpPr>
        <p:spPr>
          <a:xfrm flipV="1">
            <a:off x="5953957" y="5082543"/>
            <a:ext cx="1364205" cy="1707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EF14383-2385-4278-B51A-DC897EEA70AA}"/>
              </a:ext>
            </a:extLst>
          </p:cNvPr>
          <p:cNvCxnSpPr>
            <a:cxnSpLocks/>
          </p:cNvCxnSpPr>
          <p:nvPr/>
        </p:nvCxnSpPr>
        <p:spPr>
          <a:xfrm rot="10800000">
            <a:off x="5956410" y="5387850"/>
            <a:ext cx="1361753" cy="299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627F7224-3260-4279-944E-D468AB64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99" y="1474122"/>
            <a:ext cx="676274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Critical section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F5F179-C41C-4888-9293-14F017E3BC3F}"/>
              </a:ext>
            </a:extLst>
          </p:cNvPr>
          <p:cNvSpPr txBox="1"/>
          <p:nvPr/>
        </p:nvSpPr>
        <p:spPr>
          <a:xfrm>
            <a:off x="2159247" y="998037"/>
            <a:ext cx="1116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0B1B6E-A7ED-4AFA-9C02-79427FA1A82A}"/>
              </a:ext>
            </a:extLst>
          </p:cNvPr>
          <p:cNvSpPr txBox="1"/>
          <p:nvPr/>
        </p:nvSpPr>
        <p:spPr>
          <a:xfrm>
            <a:off x="7407430" y="998037"/>
            <a:ext cx="1116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A924EC-E8FB-40F5-A48A-273F4788F17F}"/>
              </a:ext>
            </a:extLst>
          </p:cNvPr>
          <p:cNvCxnSpPr>
            <a:cxnSpLocks/>
          </p:cNvCxnSpPr>
          <p:nvPr/>
        </p:nvCxnSpPr>
        <p:spPr>
          <a:xfrm>
            <a:off x="2699799" y="1736701"/>
            <a:ext cx="0" cy="86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048D85-6010-47DB-9392-0555B93AC450}"/>
              </a:ext>
            </a:extLst>
          </p:cNvPr>
          <p:cNvSpPr txBox="1"/>
          <p:nvPr/>
        </p:nvSpPr>
        <p:spPr>
          <a:xfrm>
            <a:off x="2002903" y="2597627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B8968-A4E6-4867-8477-4D1811B8F61C}"/>
              </a:ext>
            </a:extLst>
          </p:cNvPr>
          <p:cNvSpPr txBox="1"/>
          <p:nvPr/>
        </p:nvSpPr>
        <p:spPr>
          <a:xfrm>
            <a:off x="2198209" y="2847340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ko-KR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7B22A7-8560-4FCE-9A2B-7D45F22E41E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236897" y="1450151"/>
            <a:ext cx="4170533" cy="158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AEADA0-5DC6-49D0-9169-14257CD0CD0B}"/>
              </a:ext>
            </a:extLst>
          </p:cNvPr>
          <p:cNvSpPr txBox="1"/>
          <p:nvPr/>
        </p:nvSpPr>
        <p:spPr>
          <a:xfrm>
            <a:off x="2198209" y="1378638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34EF39-419D-4C8E-B9EF-722F0C1AA4A8}"/>
              </a:ext>
            </a:extLst>
          </p:cNvPr>
          <p:cNvSpPr txBox="1"/>
          <p:nvPr/>
        </p:nvSpPr>
        <p:spPr>
          <a:xfrm>
            <a:off x="7319149" y="1441283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1000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96F9E2-118B-400D-BCDE-1C742B644B9B}"/>
              </a:ext>
            </a:extLst>
          </p:cNvPr>
          <p:cNvCxnSpPr>
            <a:cxnSpLocks/>
          </p:cNvCxnSpPr>
          <p:nvPr/>
        </p:nvCxnSpPr>
        <p:spPr>
          <a:xfrm>
            <a:off x="7965736" y="1810615"/>
            <a:ext cx="0" cy="140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C59307-BC8B-47CA-ACFA-3868D7D40277}"/>
              </a:ext>
            </a:extLst>
          </p:cNvPr>
          <p:cNvSpPr txBox="1"/>
          <p:nvPr/>
        </p:nvSpPr>
        <p:spPr>
          <a:xfrm>
            <a:off x="8033800" y="2862703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1999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C224DD-9852-45A8-B049-A46A1688CB84}"/>
              </a:ext>
            </a:extLst>
          </p:cNvPr>
          <p:cNvSpPr txBox="1"/>
          <p:nvPr/>
        </p:nvSpPr>
        <p:spPr>
          <a:xfrm>
            <a:off x="9301823" y="2847340"/>
            <a:ext cx="2638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0x8049420, %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430027-2515-47C8-9880-2D56F27064D5}"/>
              </a:ext>
            </a:extLst>
          </p:cNvPr>
          <p:cNvSpPr txBox="1"/>
          <p:nvPr/>
        </p:nvSpPr>
        <p:spPr>
          <a:xfrm>
            <a:off x="9301823" y="3185894"/>
            <a:ext cx="2638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$0x1, %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endParaRPr lang="en-US" altLang="ko-KR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6237B7-DB9B-4C75-9518-3C544C368638}"/>
              </a:ext>
            </a:extLst>
          </p:cNvPr>
          <p:cNvSpPr txBox="1"/>
          <p:nvPr/>
        </p:nvSpPr>
        <p:spPr>
          <a:xfrm>
            <a:off x="9301823" y="3819707"/>
            <a:ext cx="2638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0x8049420   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17E1536C-F6D4-4D52-9046-4527B803C1CF}"/>
              </a:ext>
            </a:extLst>
          </p:cNvPr>
          <p:cNvSpPr/>
          <p:nvPr/>
        </p:nvSpPr>
        <p:spPr>
          <a:xfrm>
            <a:off x="10391659" y="3828591"/>
            <a:ext cx="458969" cy="3385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58C62E-FDCA-42F8-8F04-3F40D17DB488}"/>
              </a:ext>
            </a:extLst>
          </p:cNvPr>
          <p:cNvSpPr txBox="1"/>
          <p:nvPr/>
        </p:nvSpPr>
        <p:spPr>
          <a:xfrm>
            <a:off x="9463101" y="3463468"/>
            <a:ext cx="228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Interrupt(</a:t>
            </a:r>
            <a:r>
              <a:rPr lang="en-US" altLang="ko-KR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2000)</a:t>
            </a:r>
            <a:endParaRPr lang="ko-KR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978FF3-584C-4932-A26B-F123C551E12F}"/>
              </a:ext>
            </a:extLst>
          </p:cNvPr>
          <p:cNvCxnSpPr>
            <a:cxnSpLocks/>
            <a:stCxn id="50" idx="1"/>
            <a:endCxn id="51" idx="3"/>
          </p:cNvCxnSpPr>
          <p:nvPr/>
        </p:nvCxnSpPr>
        <p:spPr>
          <a:xfrm flipH="1">
            <a:off x="3381284" y="3648134"/>
            <a:ext cx="6081817" cy="2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FFE7D9B-2BF7-4926-9F72-12EA1DE471AA}"/>
              </a:ext>
            </a:extLst>
          </p:cNvPr>
          <p:cNvSpPr txBox="1"/>
          <p:nvPr/>
        </p:nvSpPr>
        <p:spPr>
          <a:xfrm>
            <a:off x="1951983" y="3762361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1999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455496C-179F-4C14-BE04-232A452F594D}"/>
              </a:ext>
            </a:extLst>
          </p:cNvPr>
          <p:cNvCxnSpPr>
            <a:cxnSpLocks/>
          </p:cNvCxnSpPr>
          <p:nvPr/>
        </p:nvCxnSpPr>
        <p:spPr>
          <a:xfrm>
            <a:off x="2642467" y="4131693"/>
            <a:ext cx="0" cy="86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16BF608-AF1B-4E17-8DF8-7F45BAA680D4}"/>
              </a:ext>
            </a:extLst>
          </p:cNvPr>
          <p:cNvSpPr txBox="1"/>
          <p:nvPr/>
        </p:nvSpPr>
        <p:spPr>
          <a:xfrm>
            <a:off x="1951983" y="4946349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2999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2D6BB-A6F8-43AC-A203-3A9DC6967220}"/>
              </a:ext>
            </a:extLst>
          </p:cNvPr>
          <p:cNvSpPr txBox="1"/>
          <p:nvPr/>
        </p:nvSpPr>
        <p:spPr>
          <a:xfrm>
            <a:off x="2108327" y="5251485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ko-KR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F5B816A-FA1C-41D5-933C-AA5B1B25EB91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47015" y="4023947"/>
            <a:ext cx="4260415" cy="141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54445C-5C52-4112-983D-19EE086209D4}"/>
              </a:ext>
            </a:extLst>
          </p:cNvPr>
          <p:cNvCxnSpPr>
            <a:cxnSpLocks/>
          </p:cNvCxnSpPr>
          <p:nvPr/>
        </p:nvCxnSpPr>
        <p:spPr>
          <a:xfrm flipH="1">
            <a:off x="7965735" y="4959996"/>
            <a:ext cx="1" cy="83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C1B34F-577E-4BEF-9DD5-52A4325D14A5}"/>
              </a:ext>
            </a:extLst>
          </p:cNvPr>
          <p:cNvSpPr txBox="1"/>
          <p:nvPr/>
        </p:nvSpPr>
        <p:spPr>
          <a:xfrm>
            <a:off x="6910890" y="4291532"/>
            <a:ext cx="26386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0x8049420   </a:t>
            </a:r>
            <a:endParaRPr lang="ko-KR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A92B55-5B78-4184-91D4-1F2E742D8120}"/>
              </a:ext>
            </a:extLst>
          </p:cNvPr>
          <p:cNvSpPr txBox="1"/>
          <p:nvPr/>
        </p:nvSpPr>
        <p:spPr>
          <a:xfrm>
            <a:off x="7407430" y="4560448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2000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5F4931-624A-4C6D-8C1B-EEA020531EC0}"/>
              </a:ext>
            </a:extLst>
          </p:cNvPr>
          <p:cNvSpPr txBox="1"/>
          <p:nvPr/>
        </p:nvSpPr>
        <p:spPr>
          <a:xfrm>
            <a:off x="7407430" y="3973595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2999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96B08F-783B-4C78-88D1-897C14641E91}"/>
              </a:ext>
            </a:extLst>
          </p:cNvPr>
          <p:cNvSpPr txBox="1"/>
          <p:nvPr/>
        </p:nvSpPr>
        <p:spPr>
          <a:xfrm>
            <a:off x="7390286" y="5807398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3000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E9B2AA-E81B-49A6-9291-4BC00AA88C48}"/>
              </a:ext>
            </a:extLst>
          </p:cNvPr>
          <p:cNvSpPr txBox="1"/>
          <p:nvPr/>
        </p:nvSpPr>
        <p:spPr>
          <a:xfrm>
            <a:off x="7514455" y="6121572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ko-KR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E2B64FF-63C1-402B-BD70-4C8A94862AB1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3147015" y="5780656"/>
            <a:ext cx="4367440" cy="52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C25A37A-A97C-4EC0-94A3-9DAF1253AED9}"/>
              </a:ext>
            </a:extLst>
          </p:cNvPr>
          <p:cNvSpPr txBox="1"/>
          <p:nvPr/>
        </p:nvSpPr>
        <p:spPr>
          <a:xfrm>
            <a:off x="1981084" y="5807398"/>
            <a:ext cx="142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= 3000</a:t>
            </a:r>
            <a:endParaRPr lang="en-US" altLang="ko-K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A6F710-D807-4D0E-8505-3D1458B1A186}"/>
              </a:ext>
            </a:extLst>
          </p:cNvPr>
          <p:cNvSpPr txBox="1"/>
          <p:nvPr/>
        </p:nvSpPr>
        <p:spPr>
          <a:xfrm>
            <a:off x="4256236" y="6306238"/>
            <a:ext cx="299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 = 20000000</a:t>
            </a:r>
            <a:endParaRPr lang="ko-KR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곱하기 기호 79">
            <a:extLst>
              <a:ext uri="{FF2B5EF4-FFF2-40B4-BE49-F238E27FC236}">
                <a16:creationId xmlns:a16="http://schemas.microsoft.com/office/drawing/2014/main" id="{AA750318-15C4-44AC-828E-A9D99CA638E3}"/>
              </a:ext>
            </a:extLst>
          </p:cNvPr>
          <p:cNvSpPr/>
          <p:nvPr/>
        </p:nvSpPr>
        <p:spPr>
          <a:xfrm>
            <a:off x="5003451" y="6339933"/>
            <a:ext cx="458969" cy="3385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E33820B-D1C3-46D5-85B1-EB629C77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33" y="5780656"/>
            <a:ext cx="3204582" cy="9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37" grpId="0"/>
      <p:bldP spid="45" grpId="0"/>
      <p:bldP spid="46" grpId="0"/>
      <p:bldP spid="48" grpId="0"/>
      <p:bldP spid="49" grpId="0"/>
      <p:bldP spid="29" grpId="0" animBg="1"/>
      <p:bldP spid="50" grpId="0"/>
      <p:bldP spid="51" grpId="0"/>
      <p:bldP spid="58" grpId="0"/>
      <p:bldP spid="59" grpId="0"/>
      <p:bldP spid="64" grpId="0"/>
      <p:bldP spid="65" grpId="0"/>
      <p:bldP spid="68" grpId="0"/>
      <p:bldP spid="70" grpId="0"/>
      <p:bldP spid="72" grpId="0"/>
      <p:bldP spid="77" grpId="0"/>
      <p:bldP spid="79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1983" y="192548"/>
            <a:ext cx="8313273" cy="430740"/>
          </a:xfrm>
        </p:spPr>
        <p:txBody>
          <a:bodyPr>
            <a:normAutofit fontScale="90000"/>
          </a:bodyPr>
          <a:lstStyle/>
          <a:p>
            <a:pPr lvl="0" algn="ctr">
              <a:defRPr lang="ko-KR" altLang="en-US"/>
            </a:pPr>
            <a:r>
              <a:rPr lang="en-US" altLang="ko-KR" sz="2777" dirty="0">
                <a:solidFill>
                  <a:srgbClr val="FF0000"/>
                </a:solidFill>
                <a:latin typeface="+mn-lt"/>
                <a:cs typeface="Times New Roman"/>
              </a:rPr>
              <a:t>Mutual exclusion(mutex)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838200" y="748323"/>
            <a:ext cx="10515600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163543-3B31-4A91-A8AD-255896F21D06}"/>
              </a:ext>
            </a:extLst>
          </p:cNvPr>
          <p:cNvSpPr txBox="1"/>
          <p:nvPr/>
        </p:nvSpPr>
        <p:spPr>
          <a:xfrm>
            <a:off x="838200" y="110066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– Prevents multiple threads from accessing shared data(</a:t>
            </a:r>
            <a:r>
              <a:rPr lang="en-US" altLang="ko-KR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synchronizes access to a shared resource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2EFB0-B269-4FB8-A5DB-A7252C68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020" y="2088249"/>
            <a:ext cx="5267325" cy="257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6F6312-5805-4048-A613-A03695EA3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10974549" y="2087766"/>
            <a:ext cx="466760" cy="2065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7ABAF2-C4FC-4752-B7A1-BBFC2F56E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35" y="1903006"/>
            <a:ext cx="409575" cy="1019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6ECD6C-04C0-4A5A-B883-DED153639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37" y="2627244"/>
            <a:ext cx="409575" cy="1019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3DBCBC-3A02-438E-902A-B7BDA8846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692" y="2112209"/>
            <a:ext cx="409575" cy="1019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A45CC8-9DB7-4E73-A30A-08AC6A8A5AAB}"/>
              </a:ext>
            </a:extLst>
          </p:cNvPr>
          <p:cNvSpPr txBox="1"/>
          <p:nvPr/>
        </p:nvSpPr>
        <p:spPr>
          <a:xfrm>
            <a:off x="1220469" y="3237372"/>
            <a:ext cx="29118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90F70-9B31-4D5F-8BF3-0087A12E7DC2}"/>
              </a:ext>
            </a:extLst>
          </p:cNvPr>
          <p:cNvSpPr txBox="1"/>
          <p:nvPr/>
        </p:nvSpPr>
        <p:spPr>
          <a:xfrm>
            <a:off x="1775649" y="4157307"/>
            <a:ext cx="231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828FD-8B6B-45B9-9231-8E9C3E3279F7}"/>
              </a:ext>
            </a:extLst>
          </p:cNvPr>
          <p:cNvSpPr txBox="1"/>
          <p:nvPr/>
        </p:nvSpPr>
        <p:spPr>
          <a:xfrm>
            <a:off x="6684119" y="3237372"/>
            <a:ext cx="291187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C369-E5D5-4FD9-8C3F-9913C244C043}"/>
              </a:ext>
            </a:extLst>
          </p:cNvPr>
          <p:cNvSpPr txBox="1"/>
          <p:nvPr/>
        </p:nvSpPr>
        <p:spPr>
          <a:xfrm>
            <a:off x="7277399" y="4161977"/>
            <a:ext cx="231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</a:t>
            </a:r>
            <a:endParaRPr lang="ko-KR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26C911F-43D2-47DE-9BE4-D7D008CF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314" y="3311651"/>
            <a:ext cx="374462" cy="931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67A916-6207-4CB5-B379-189BADE66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7820617" y="3803352"/>
            <a:ext cx="466760" cy="206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F0E4623-DEB5-42B6-831D-8B8F20C23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611" y="2331340"/>
            <a:ext cx="409575" cy="8665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906DCCC-8522-436D-A95C-5B45DC297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240" y="2360085"/>
            <a:ext cx="409575" cy="8665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AA9B7C6-0088-4383-A3CC-507983A1B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90" y="2311818"/>
            <a:ext cx="409575" cy="8665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A792311-10AD-470F-96E7-F393A029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818" y="3376769"/>
            <a:ext cx="409575" cy="866535"/>
          </a:xfrm>
          <a:prstGeom prst="rect">
            <a:avLst/>
          </a:prstGeom>
        </p:spPr>
      </p:pic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F2C85042-9460-4810-AAC8-C0FFA484D2D4}"/>
              </a:ext>
            </a:extLst>
          </p:cNvPr>
          <p:cNvSpPr/>
          <p:nvPr/>
        </p:nvSpPr>
        <p:spPr>
          <a:xfrm>
            <a:off x="7102136" y="2993030"/>
            <a:ext cx="346229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5E8C8602-B2D8-4249-AF64-5D7D5D1C055E}"/>
              </a:ext>
            </a:extLst>
          </p:cNvPr>
          <p:cNvSpPr/>
          <p:nvPr/>
        </p:nvSpPr>
        <p:spPr>
          <a:xfrm>
            <a:off x="7926061" y="3008640"/>
            <a:ext cx="346229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곱하기 기호 28">
            <a:extLst>
              <a:ext uri="{FF2B5EF4-FFF2-40B4-BE49-F238E27FC236}">
                <a16:creationId xmlns:a16="http://schemas.microsoft.com/office/drawing/2014/main" id="{F9C49207-2ED8-44D6-8E9D-25A8F8437037}"/>
              </a:ext>
            </a:extLst>
          </p:cNvPr>
          <p:cNvSpPr/>
          <p:nvPr/>
        </p:nvSpPr>
        <p:spPr>
          <a:xfrm>
            <a:off x="8756379" y="2976701"/>
            <a:ext cx="346229" cy="2769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BB66461-CE03-4E72-9089-4858ADAA7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697" y="5055685"/>
            <a:ext cx="374462" cy="9318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D94FCC6-DFE7-4489-B9BF-B2C9C4E4C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7863646" y="5542109"/>
            <a:ext cx="466760" cy="20657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5C613F9-5953-40A8-9B2A-82CDCA870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020" y="5942254"/>
            <a:ext cx="5362575" cy="3048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39B2A16-7D51-48DC-AA83-3B01324C7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11120420" y="5919325"/>
            <a:ext cx="466760" cy="2065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4CEE9B8-4DD0-45CE-99C2-AB9AD5835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6701492" y="2818894"/>
            <a:ext cx="466760" cy="20657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DBC352C-D9DC-4889-A54C-15EE637E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845" y="6220877"/>
            <a:ext cx="295636" cy="62547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38B920E-26DF-4D3C-BC2F-44D1381F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303" y="3279105"/>
            <a:ext cx="409575" cy="86653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75A7E02-C579-4B2C-8A59-CB34C31E8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37989">
            <a:off x="6698557" y="3767573"/>
            <a:ext cx="466760" cy="2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7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650</Words>
  <Application>Microsoft Office PowerPoint</Application>
  <PresentationFormat>와이드스크린</PresentationFormat>
  <Paragraphs>179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Times New Roman</vt:lpstr>
      <vt:lpstr>Office 테마</vt:lpstr>
      <vt:lpstr>Chap30. Thread Synchronization</vt:lpstr>
      <vt:lpstr>Critical section</vt:lpstr>
      <vt:lpstr>Critical section</vt:lpstr>
      <vt:lpstr>Critical section</vt:lpstr>
      <vt:lpstr>Critical section</vt:lpstr>
      <vt:lpstr>Critical section</vt:lpstr>
      <vt:lpstr>Critical section</vt:lpstr>
      <vt:lpstr>Critical section</vt:lpstr>
      <vt:lpstr>Mutual exclusion(mutex)</vt:lpstr>
      <vt:lpstr>Mutual exclusion(mutex)</vt:lpstr>
      <vt:lpstr>Mutual exclusion(mutex)</vt:lpstr>
      <vt:lpstr>Mutual exclusion(mutex)</vt:lpstr>
      <vt:lpstr>Mutex deadlocks</vt:lpstr>
      <vt:lpstr>Avoid deadlocks </vt:lpstr>
      <vt:lpstr>Condition variables</vt:lpstr>
      <vt:lpstr>Condition variables</vt:lpstr>
      <vt:lpstr>Condition variables</vt:lpstr>
      <vt:lpstr>Condition variables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Chap30. Thread Synchronization</dc:title>
  <dc:creator>권 영기</dc:creator>
  <cp:lastModifiedBy>권 영기</cp:lastModifiedBy>
  <cp:revision>96</cp:revision>
  <dcterms:created xsi:type="dcterms:W3CDTF">2021-02-20T05:59:13Z</dcterms:created>
  <dcterms:modified xsi:type="dcterms:W3CDTF">2021-02-22T16:52:46Z</dcterms:modified>
</cp:coreProperties>
</file>