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7" r:id="rId2"/>
    <p:sldId id="258" r:id="rId3"/>
    <p:sldId id="260" r:id="rId4"/>
    <p:sldId id="266" r:id="rId5"/>
    <p:sldId id="276" r:id="rId6"/>
    <p:sldId id="277" r:id="rId7"/>
    <p:sldId id="267" r:id="rId8"/>
    <p:sldId id="268" r:id="rId9"/>
    <p:sldId id="278" r:id="rId10"/>
    <p:sldId id="269" r:id="rId11"/>
    <p:sldId id="261" r:id="rId12"/>
    <p:sldId id="262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  <p:clrMru>
    <a:srgbClr val="F4EAE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 autoAdjust="0"/>
    <p:restoredTop sz="89906" autoAdjust="0"/>
  </p:normalViewPr>
  <p:slideViewPr>
    <p:cSldViewPr snapToGrid="0" snapToObjects="1">
      <p:cViewPr>
        <p:scale>
          <a:sx n="40" d="100"/>
          <a:sy n="40" d="100"/>
        </p:scale>
        <p:origin x="-2240" y="-1428"/>
      </p:cViewPr>
      <p:guideLst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543-D485-4755-A56F-EA17EA8BE900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73D73-A294-483E-9B70-E0C2D5B02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디버그 라이브러리는 표준 </a:t>
            </a:r>
            <a:r>
              <a:rPr lang="en-US" altLang="ko-KR" dirty="0" err="1" smtClean="0"/>
              <a:t>malloc</a:t>
            </a:r>
            <a:r>
              <a:rPr lang="ko-KR" altLang="en-US" baseline="0" dirty="0" smtClean="0"/>
              <a:t> 라이브러리와 동일한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제공하지만 메모리 할당 버그를 잡기 위해서 추가적인 작업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 라이브러리 사용하기 위해 응용 프로그램을 표준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라이브러리의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 대신 해당 라이브러리와 링크해야 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라이브러리 사용하면 동작이 느려지거나 메모리 소비가 늘어나 디버그 용도로만 사용해야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둘 다 </a:t>
            </a:r>
            <a:r>
              <a:rPr lang="en-US" altLang="ko-KR" dirty="0" smtClean="0"/>
              <a:t>free()</a:t>
            </a:r>
            <a:r>
              <a:rPr lang="ko-KR" altLang="en-US" dirty="0" smtClean="0"/>
              <a:t>로 해제해야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realloc</a:t>
            </a:r>
            <a:r>
              <a:rPr lang="ko-KR" altLang="en-US" baseline="0" dirty="0" smtClean="0"/>
              <a:t>은 할당된 메모리 블록 크기를 증가시킬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 할당 바이트 초기화 </a:t>
            </a:r>
            <a:r>
              <a:rPr lang="en-US" altLang="ko-KR" baseline="0" dirty="0" smtClean="0"/>
              <a:t>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Boundary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의 제곱이어야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err="1" smtClean="0"/>
              <a:t>Posix_memalign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memalign</a:t>
            </a:r>
            <a:r>
              <a:rPr lang="ko-KR" altLang="en-US" dirty="0" smtClean="0"/>
              <a:t>과 다름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할당된 메모리 주소가 </a:t>
            </a:r>
            <a:r>
              <a:rPr lang="en-US" altLang="ko-KR" dirty="0" err="1" smtClean="0"/>
              <a:t>memptr</a:t>
            </a:r>
            <a:r>
              <a:rPr lang="ko-KR" altLang="en-US" dirty="0" smtClean="0"/>
              <a:t>을 통해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메모리가 </a:t>
            </a:r>
            <a:r>
              <a:rPr lang="en-US" altLang="ko-KR" dirty="0" err="1" smtClean="0"/>
              <a:t>alginment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배수로</a:t>
            </a:r>
            <a:r>
              <a:rPr lang="ko-KR" altLang="en-US" baseline="0" dirty="0" smtClean="0"/>
              <a:t> 정렬</a:t>
            </a:r>
            <a:r>
              <a:rPr lang="en-US" altLang="ko-KR" baseline="0" dirty="0" smtClean="0"/>
              <a:t>, alignment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거듭제곱의 </a:t>
            </a:r>
            <a:r>
              <a:rPr lang="en-US" altLang="ko-KR" baseline="0" dirty="0" err="1" smtClean="0"/>
              <a:t>sizeof</a:t>
            </a:r>
            <a:r>
              <a:rPr lang="en-US" altLang="ko-KR" baseline="0" dirty="0" smtClean="0"/>
              <a:t>(void*) </a:t>
            </a:r>
            <a:r>
              <a:rPr lang="ko-KR" altLang="en-US" baseline="0" dirty="0" smtClean="0"/>
              <a:t>배수여야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보통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8byte), </a:t>
            </a:r>
            <a:r>
              <a:rPr lang="ko-KR" altLang="en-US" baseline="0" dirty="0" smtClean="0"/>
              <a:t>둘 다 </a:t>
            </a:r>
            <a:r>
              <a:rPr lang="en-US" altLang="ko-KR" baseline="0" dirty="0" smtClean="0"/>
              <a:t>free</a:t>
            </a:r>
            <a:r>
              <a:rPr lang="ko-KR" altLang="en-US" baseline="0" dirty="0" smtClean="0"/>
              <a:t>로 해제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Size-&gt;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할당할 </a:t>
            </a:r>
            <a:r>
              <a:rPr lang="en-US" altLang="ko-KR" baseline="0" dirty="0" smtClean="0"/>
              <a:t>byte </a:t>
            </a:r>
            <a:r>
              <a:rPr lang="ko-KR" altLang="en-US" baseline="0" dirty="0" smtClean="0"/>
              <a:t>수</a:t>
            </a:r>
            <a:endParaRPr lang="en-US" altLang="ko-KR" baseline="0" dirty="0" smtClean="0"/>
          </a:p>
          <a:p>
            <a:r>
              <a:rPr lang="en-US" altLang="ko-KR" baseline="0" dirty="0" smtClean="0"/>
              <a:t>Free </a:t>
            </a:r>
            <a:r>
              <a:rPr lang="ko-KR" altLang="en-US" baseline="0" dirty="0" smtClean="0"/>
              <a:t>호출 하면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사용권유 </a:t>
            </a:r>
            <a:r>
              <a:rPr lang="en-US" altLang="ko-KR" baseline="0" dirty="0" smtClean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045" y="280670"/>
            <a:ext cx="360045" cy="360045"/>
            <a:chOff x="487045" y="280670"/>
            <a:chExt cx="360045" cy="36004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045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435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435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435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7630" y="2365375"/>
            <a:ext cx="9184640" cy="1601470"/>
            <a:chOff x="1357630" y="2365375"/>
            <a:chExt cx="9184640" cy="1601470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1357630" y="2540000"/>
              <a:ext cx="9184640" cy="1426845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Chapter7. MEMORY ALLOCATION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1527810" y="2365375"/>
              <a:ext cx="204470" cy="26543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사각형: 둥근 모서리 4">
            <a:extLst>
              <a:ext uri="{FF2B5EF4-FFF2-40B4-BE49-F238E27FC236}">
                <a16:creationId xmlns:p14="http://schemas.microsoft.com/office/powerpoint/2010/main" xmlns=""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9907905" y="2026920"/>
            <a:ext cx="548005" cy="403225"/>
          </a:xfrm>
          <a:prstGeom prst="wedgeRoundRectCallout">
            <a:avLst>
              <a:gd name="adj1" fmla="val -63715"/>
              <a:gd name="adj2" fmla="val 5320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▶ ▶ ▶</a:t>
            </a:r>
            <a:endParaRPr lang="en-US" altLang="ko-KR" sz="5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START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597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7.1.2 </a:t>
            </a:r>
            <a:r>
              <a:rPr lang="en-US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malloc and free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33370" y="1429108"/>
          <a:ext cx="9948545" cy="436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8484951"/>
              </a:tblGrid>
              <a:tr h="5004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r>
                        <a:rPr kumimoji="0" lang="ko-KR" altLang="en-US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시 장점과 단점</a:t>
                      </a:r>
                      <a:endParaRPr kumimoji="0" lang="en-US" altLang="ko-KR" sz="2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후에 수정할 때 프로그램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가독성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높이고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 보수 쉬워진다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라이브러리 사용하여 프로그램의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leak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찾는다면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명시적으로 해제되지 않은 모든 메모리가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leak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보고되어 진짜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leak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찾기 힘든데 이를 방지한다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free()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호출을 여러 번 하면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시간도 많이 소요되고 코드도 복잡해진다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645" y="280670"/>
            <a:ext cx="11338560" cy="6195695"/>
            <a:chOff x="461645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645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045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435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435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435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60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p14="http://schemas.microsoft.com/office/powerpoint/2010/main"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82015" y="180975"/>
            <a:ext cx="717740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7.1.3 </a:t>
            </a:r>
            <a:r>
              <a:rPr lang="en-US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Implementation of malloc and free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" y="1268730"/>
            <a:ext cx="5334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3849370"/>
            <a:ext cx="84391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185" y="1087755"/>
            <a:ext cx="10963910" cy="485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2211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645" y="280670"/>
            <a:ext cx="11338560" cy="6195695"/>
            <a:chOff x="461645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645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045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435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435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435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60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>
            <a:spLocks/>
          </p:cNvSpPr>
          <p:nvPr/>
        </p:nvSpPr>
        <p:spPr>
          <a:xfrm>
            <a:off x="863600" y="177165"/>
            <a:ext cx="891095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7.1.3 </a:t>
            </a:r>
            <a:r>
              <a:rPr lang="en-US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Tools and libraries for malloc debugging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765" y="2207260"/>
            <a:ext cx="2712085" cy="2712085"/>
          </a:xfrm>
          <a:prstGeom prst="ellipse">
            <a:avLst/>
          </a:prstGeom>
          <a:solidFill>
            <a:srgbClr val="FFF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mtrace</a:t>
            </a:r>
            <a:r>
              <a: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muntrace</a:t>
            </a:r>
            <a:r>
              <a: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24860" y="2207260"/>
            <a:ext cx="2712085" cy="2712085"/>
          </a:xfrm>
          <a:prstGeom prst="ellipse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mcheck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mprobe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46800" y="2207260"/>
            <a:ext cx="2712085" cy="2712085"/>
          </a:xfrm>
          <a:prstGeom prst="ellipse">
            <a:avLst/>
          </a:prstGeom>
          <a:solidFill>
            <a:srgbClr val="FFF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MALLOC_CHECK_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38895" y="2207260"/>
            <a:ext cx="2712085" cy="2712085"/>
          </a:xfrm>
          <a:prstGeom prst="ellipse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mallopt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mallinfo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96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28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realloc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005" y="1119505"/>
            <a:ext cx="10547350" cy="38627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calloc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numitems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할당된 메모리는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으로 초기화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realloc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1250" y="3345180"/>
            <a:ext cx="9537700" cy="1689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realloc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ptr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newsize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If(</a:t>
            </a:r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 == NULL)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/*</a:t>
            </a:r>
            <a:r>
              <a:rPr lang="ko-KR" altLang="en-US" dirty="0" smtClean="0">
                <a:solidFill>
                  <a:schemeClr val="tx1"/>
                </a:solidFill>
              </a:rPr>
              <a:t>에러 처리</a:t>
            </a:r>
            <a:r>
              <a:rPr lang="en-US" altLang="ko-KR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else{/*</a:t>
            </a:r>
            <a:r>
              <a:rPr lang="en-US" altLang="ko-KR" dirty="0" err="1" smtClean="0">
                <a:solidFill>
                  <a:schemeClr val="tx1"/>
                </a:solidFill>
              </a:rPr>
              <a:t>realloc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성공</a:t>
            </a:r>
            <a:r>
              <a:rPr lang="en-US" altLang="ko-KR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ptr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693674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memalign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posix_memalign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005" y="1119505"/>
            <a:ext cx="10547350" cy="38627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memalign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boundary,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posix_memalign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(void **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memptr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alignment,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0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에러 번호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양수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693674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alloca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8525" y="1056005"/>
            <a:ext cx="10547350" cy="181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alloca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→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할당된 메모리 블록을 가리키는 포인터 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5660" y="1024890"/>
            <a:ext cx="7204710" cy="1781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33370" y="1429108"/>
          <a:ext cx="9948545" cy="412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8484951"/>
              </a:tblGrid>
              <a:tr h="5004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alloca</a:t>
                      </a:r>
                      <a:r>
                        <a:rPr kumimoji="0" lang="en-US" altLang="ko-KR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시 장점과 단점</a:t>
                      </a:r>
                      <a:endParaRPr kumimoji="0" lang="en-US" altLang="ko-KR" sz="2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 비해 메모리 블록 할당 속도가 빠르다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프리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블록 리스트를 관리할 필요가 없다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스택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프레임이 제거될 때 자동으로 해제된다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longjmp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나 </a:t>
                      </a: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siglongjmp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써서 시그널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핸들러로부터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비지역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goto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수행할 때 유용하다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Stack overflow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발생할 수 있다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28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정리 및 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Quiz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9949" y="1366047"/>
          <a:ext cx="9948545" cy="23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정리</a:t>
                      </a:r>
                      <a:endParaRPr lang="en-US" altLang="ko-KR" sz="2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힙에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메모리 할당하기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malloc,calloc,realloc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도구</a:t>
                      </a: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스택에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메모리 할당하기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0455" y="3804517"/>
          <a:ext cx="9948545" cy="23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en-US" altLang="ko-KR" sz="2800" b="1" dirty="0" smtClean="0">
                          <a:solidFill>
                            <a:sysClr val="windowText" lastClr="000000"/>
                          </a:solidFill>
                        </a:rPr>
                        <a:t>Quiz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marL="457200" lvl="0" indent="-4572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Program break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조정하는 시스템 콜 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가지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  <a:p>
                      <a:pPr marL="457200" lvl="0" indent="-4572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함수 인자로 쓸 수 없는 이유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645" y="280670"/>
            <a:ext cx="11338560" cy="6195695"/>
            <a:chOff x="461645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645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045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435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435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435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60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p14="http://schemas.microsoft.com/office/powerpoint/2010/main"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880" y="165735"/>
            <a:ext cx="717677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p14="http://schemas.microsoft.com/office/powerpoint/2010/main" xmlns=""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1045210" y="2303780"/>
            <a:ext cx="2014855" cy="1466850"/>
            <a:chOff x="1045210" y="2303780"/>
            <a:chExt cx="2014855" cy="146685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1045210" y="2303780"/>
              <a:ext cx="2014855" cy="117030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108710" y="2376805"/>
              <a:ext cx="956310" cy="1020445"/>
              <a:chOff x="1108710" y="2376805"/>
              <a:chExt cx="956310" cy="1020445"/>
            </a:xfrm>
          </p:grpSpPr>
          <p:sp>
            <p:nvSpPr>
              <p:cNvPr id="16" name="타원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108710" y="2376805"/>
                <a:ext cx="956310" cy="102044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28115" y="2731770"/>
                <a:ext cx="336550" cy="314325"/>
                <a:chOff x="1428115" y="2731770"/>
                <a:chExt cx="336550" cy="314325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510" y="2994660"/>
                  <a:ext cx="46355" cy="5143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8115" y="2731770"/>
                  <a:ext cx="336550" cy="29718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370455" y="3392805"/>
              <a:ext cx="384175" cy="37147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p14="http://schemas.microsoft.com/office/powerpoint/2010/main" xmlns=""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65810" y="3769995"/>
            <a:ext cx="2649220" cy="117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brk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sbrk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p14="http://schemas.microsoft.com/office/powerpoint/2010/main" xmlns=""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3679825" y="2303780"/>
            <a:ext cx="2014855" cy="1466850"/>
            <a:chOff x="3679825" y="2303780"/>
            <a:chExt cx="2014855" cy="146685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3679825" y="2303780"/>
              <a:ext cx="2014855" cy="1170305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3743325" y="2376805"/>
              <a:ext cx="956310" cy="1020445"/>
              <a:chOff x="3743325" y="2376805"/>
              <a:chExt cx="956310" cy="1020445"/>
            </a:xfrm>
          </p:grpSpPr>
          <p:sp>
            <p:nvSpPr>
              <p:cNvPr id="51" name="타원 5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3743325" y="2376805"/>
                <a:ext cx="956310" cy="102044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063365" y="2731770"/>
                <a:ext cx="336550" cy="314325"/>
                <a:chOff x="4063365" y="2731770"/>
                <a:chExt cx="336550" cy="314325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5125" y="2994660"/>
                  <a:ext cx="46355" cy="5143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3365" y="2731770"/>
                  <a:ext cx="336550" cy="29718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5005070" y="3392805"/>
              <a:ext cx="384175" cy="371475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p14="http://schemas.microsoft.com/office/powerpoint/2010/main" xmlns=""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3401060" y="3769995"/>
            <a:ext cx="2649220" cy="117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p14="http://schemas.microsoft.com/office/powerpoint/2010/main" xmlns=""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6315075" y="2303780"/>
            <a:ext cx="2014855" cy="1466850"/>
            <a:chOff x="6315075" y="2303780"/>
            <a:chExt cx="2014855" cy="1466850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6315075" y="2303780"/>
              <a:ext cx="2014855" cy="117030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6377940" y="2376805"/>
              <a:ext cx="956310" cy="1020445"/>
              <a:chOff x="6377940" y="2376805"/>
              <a:chExt cx="956310" cy="1020445"/>
            </a:xfrm>
          </p:grpSpPr>
          <p:sp>
            <p:nvSpPr>
              <p:cNvPr id="60" name="타원 5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6377940" y="2376805"/>
                <a:ext cx="956310" cy="102044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697980" y="2731770"/>
                <a:ext cx="336550" cy="314325"/>
                <a:chOff x="6697980" y="2731770"/>
                <a:chExt cx="336550" cy="314325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9740" y="2994660"/>
                  <a:ext cx="46355" cy="5143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7980" y="2731770"/>
                  <a:ext cx="336550" cy="29718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7640320" y="3392805"/>
              <a:ext cx="384175" cy="37147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p14="http://schemas.microsoft.com/office/powerpoint/2010/main" xmlns=""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6035675" y="3769995"/>
            <a:ext cx="2649220" cy="117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p14="http://schemas.microsoft.com/office/powerpoint/2010/main" xmlns=""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8949690" y="2303780"/>
            <a:ext cx="2014855" cy="1466850"/>
            <a:chOff x="8949690" y="2303780"/>
            <a:chExt cx="2014855" cy="146685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8949690" y="2303780"/>
              <a:ext cx="2014855" cy="117030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04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9013190" y="2376805"/>
              <a:ext cx="956310" cy="1020445"/>
              <a:chOff x="9013190" y="2376805"/>
              <a:chExt cx="956310" cy="1020445"/>
            </a:xfrm>
          </p:grpSpPr>
          <p:sp>
            <p:nvSpPr>
              <p:cNvPr id="69" name="타원 6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9013190" y="2376805"/>
                <a:ext cx="956310" cy="102044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33230" y="2731770"/>
                <a:ext cx="336550" cy="314325"/>
                <a:chOff x="9333230" y="2731770"/>
                <a:chExt cx="336550" cy="314325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4990" y="2994660"/>
                  <a:ext cx="46355" cy="5143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3230" y="2731770"/>
                  <a:ext cx="336550" cy="29718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10274935" y="3392805"/>
              <a:ext cx="3841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p14="http://schemas.microsoft.com/office/powerpoint/2010/main" xmlns=""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8670290" y="3769995"/>
            <a:ext cx="2649220" cy="59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alloca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134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645" y="280670"/>
            <a:ext cx="11338560" cy="6195695"/>
            <a:chOff x="461645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645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045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435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435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435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60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505" y="894715"/>
            <a:ext cx="66008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8510" y="3030855"/>
            <a:ext cx="1379220" cy="43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3389630" y="3578860"/>
            <a:ext cx="1276985" cy="29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1230" y="3295015"/>
            <a:ext cx="220726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914400" y="189230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 i="1"/>
              <a:t>7.1 </a:t>
            </a:r>
            <a:r>
              <a:rPr lang="en-US" altLang="ko-KR" sz="2800" b="1" i="1"/>
              <a:t>Program break</a:t>
            </a:r>
            <a:endParaRPr lang="ko-KR" altLang="en-US" sz="2800" b="1" i="1"/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 i="1"/>
              <a:t>7.1.1 </a:t>
            </a:r>
            <a:r>
              <a:rPr lang="en-US" altLang="ko-KR" sz="2800" b="1" i="1"/>
              <a:t>brk</a:t>
            </a:r>
            <a:r>
              <a:rPr lang="ko-KR" altLang="ko-KR" sz="2800" b="1" i="1"/>
              <a:t>()</a:t>
            </a:r>
            <a:endParaRPr lang="ko-KR" altLang="en-US" sz="2800" b="1" i="1"/>
          </a:p>
        </p:txBody>
      </p:sp>
      <p:sp>
        <p:nvSpPr>
          <p:cNvPr id="15" name="모서리가 둥근 직사각형 14"/>
          <p:cNvSpPr>
            <a:spLocks/>
          </p:cNvSpPr>
          <p:nvPr/>
        </p:nvSpPr>
        <p:spPr>
          <a:xfrm>
            <a:off x="1056005" y="1119505"/>
            <a:ext cx="10705465" cy="3863340"/>
          </a:xfrm>
          <a:prstGeom prst="round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400">
                <a:solidFill>
                  <a:srgbClr val="000000"/>
                </a:solidFill>
              </a:rPr>
              <a:t>#include &lt;unistd.h&gt;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r>
              <a:rPr lang="en-US" altLang="ko-KR" sz="2400">
                <a:solidFill>
                  <a:srgbClr val="000000"/>
                </a:solidFill>
              </a:rPr>
              <a:t>int brk(void</a:t>
            </a:r>
            <a:r>
              <a:rPr lang="ko-KR" altLang="en-US" sz="2400">
                <a:solidFill>
                  <a:srgbClr val="000000"/>
                </a:solidFill>
              </a:rPr>
              <a:t> </a:t>
            </a:r>
            <a:r>
              <a:rPr lang="en-US" altLang="ko-KR" sz="2400">
                <a:solidFill>
                  <a:srgbClr val="000000"/>
                </a:solidFill>
              </a:rPr>
              <a:t>*end_data_segment); 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solidFill>
                  <a:srgbClr val="000000"/>
                </a:solidFill>
              </a:rPr>
              <a:t>→ 성공 시 </a:t>
            </a:r>
            <a:r>
              <a:rPr lang="en-US" altLang="ko-KR" sz="2400" b="1">
                <a:solidFill>
                  <a:srgbClr val="000000"/>
                </a:solidFill>
              </a:rPr>
              <a:t>0, </a:t>
            </a:r>
            <a:r>
              <a:rPr lang="ko-KR" altLang="en-US" sz="2400" b="1">
                <a:solidFill>
                  <a:srgbClr val="000000"/>
                </a:solidFill>
              </a:rPr>
              <a:t>에러 발생 시 </a:t>
            </a:r>
            <a:r>
              <a:rPr lang="en-US" altLang="ko-KR" sz="2400" b="1">
                <a:solidFill>
                  <a:srgbClr val="000000"/>
                </a:solidFill>
              </a:rPr>
              <a:t>-1 </a:t>
            </a:r>
            <a:r>
              <a:rPr lang="ko-KR" altLang="en-US" sz="2400" b="1">
                <a:solidFill>
                  <a:srgbClr val="000000"/>
                </a:solidFill>
              </a:rPr>
              <a:t>리턴</a:t>
            </a:r>
          </a:p>
        </p:txBody>
      </p:sp>
      <p:pic>
        <p:nvPicPr>
          <p:cNvPr id="35" name="그림 2" descr="C:/Users/LEE/AppData/Roaming/PolarisOffice/ETemp/33288_12487016/fImage2493730742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1200150"/>
            <a:ext cx="4669155" cy="4844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524510" y="280670"/>
            <a:ext cx="11339195" cy="6196330"/>
            <a:chOff x="524510" y="280670"/>
            <a:chExt cx="11339195" cy="619633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524510" y="804545"/>
              <a:ext cx="11339195" cy="5672455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E1C6AD">
                  <a:alpha val="7490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>
              <a:off x="549910" y="280670"/>
              <a:ext cx="360680" cy="36068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  <a:effectLst>
              <a:outerShdw blurRad="203200" dist="76200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 0"/>
            <p:cNvSpPr>
              <a:spLocks/>
            </p:cNvSpPr>
            <p:nvPr/>
          </p:nvSpPr>
          <p:spPr>
            <a:xfrm>
              <a:off x="622300" y="381635"/>
              <a:ext cx="216535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 0"/>
            <p:cNvSpPr>
              <a:spLocks/>
            </p:cNvSpPr>
            <p:nvPr/>
          </p:nvSpPr>
          <p:spPr>
            <a:xfrm>
              <a:off x="622300" y="451485"/>
              <a:ext cx="18034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 0"/>
            <p:cNvSpPr>
              <a:spLocks/>
            </p:cNvSpPr>
            <p:nvPr/>
          </p:nvSpPr>
          <p:spPr>
            <a:xfrm>
              <a:off x="622300" y="521335"/>
              <a:ext cx="14478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 0"/>
            <p:cNvSpPr>
              <a:spLocks/>
            </p:cNvSpPr>
            <p:nvPr/>
          </p:nvSpPr>
          <p:spPr>
            <a:xfrm>
              <a:off x="631825" y="716915"/>
              <a:ext cx="146050" cy="133985"/>
            </a:xfrm>
            <a:prstGeom prst="triangle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000000">
                  <a:alpha val="1098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Rect 0"/>
          <p:cNvSpPr txBox="1">
            <a:spLocks/>
          </p:cNvSpPr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 i="1"/>
              <a:t>7.1.1 s</a:t>
            </a:r>
            <a:r>
              <a:rPr lang="en-US" altLang="ko-KR" sz="2800" b="1" i="1"/>
              <a:t>brk</a:t>
            </a:r>
            <a:r>
              <a:rPr lang="ko-KR" altLang="ko-KR" sz="2800" b="1" i="1"/>
              <a:t>()</a:t>
            </a:r>
            <a:endParaRPr lang="ko-KR" altLang="en-US" sz="2800" b="1" i="1"/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1056005" y="1134110"/>
            <a:ext cx="10705465" cy="3863340"/>
          </a:xfrm>
          <a:prstGeom prst="round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400">
                <a:solidFill>
                  <a:srgbClr val="000000"/>
                </a:solidFill>
              </a:rPr>
              <a:t>#include &lt;unistd.h&gt;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r>
              <a:rPr lang="en-US" altLang="ko-KR" sz="2400">
                <a:solidFill>
                  <a:srgbClr val="000000"/>
                </a:solidFill>
              </a:rPr>
              <a:t>void *sbrk(intptr_t increment);</a:t>
            </a:r>
            <a:endParaRPr lang="ko-KR" altLang="en-US" sz="2400">
              <a:solidFill>
                <a:srgbClr val="000000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solidFill>
                  <a:srgbClr val="000000"/>
                </a:solidFill>
              </a:rPr>
              <a:t>→ 성공 시 새로 할당된 메모리 블록의 시작 주소</a:t>
            </a:r>
            <a:r>
              <a:rPr lang="en-US" altLang="ko-KR" sz="2400" b="1">
                <a:solidFill>
                  <a:srgbClr val="000000"/>
                </a:solidFill>
              </a:rPr>
              <a:t>, </a:t>
            </a:r>
            <a:r>
              <a:rPr lang="ko-KR" altLang="en-US" sz="2400" b="1">
                <a:solidFill>
                  <a:srgbClr val="000000"/>
                </a:solidFill>
              </a:rPr>
              <a:t>에러 발생 시 </a:t>
            </a:r>
            <a:r>
              <a:rPr lang="en-US" altLang="ko-KR" sz="2400" b="1">
                <a:solidFill>
                  <a:srgbClr val="000000"/>
                </a:solidFill>
              </a:rPr>
              <a:t>(void *)-1 </a:t>
            </a:r>
            <a:r>
              <a:rPr lang="ko-KR" altLang="en-US" sz="2400" b="1">
                <a:solidFill>
                  <a:srgbClr val="000000"/>
                </a:solidFill>
              </a:rPr>
              <a:t>리턴</a:t>
            </a: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704465" y="3286125"/>
            <a:ext cx="725805" cy="1340485"/>
          </a:xfrm>
          <a:custGeom>
            <a:avLst/>
            <a:gdLst>
              <a:gd name="TX0" fmla="*/ 173421 w 725215"/>
              <a:gd name="TY0" fmla="*/ 0 h 1340070"/>
              <a:gd name="TX1" fmla="*/ 0 w 725215"/>
              <a:gd name="TY1" fmla="*/ 1229711 h 1340070"/>
              <a:gd name="TX2" fmla="*/ 725214 w 725215"/>
              <a:gd name="TY2" fmla="*/ 1198180 h 1340070"/>
              <a:gd name="TX3" fmla="*/ 583324 w 725215"/>
              <a:gd name="TY3" fmla="*/ 1056290 h 1340070"/>
              <a:gd name="TX4" fmla="*/ 709448 w 725215"/>
              <a:gd name="TY4" fmla="*/ 1166649 h 1340070"/>
              <a:gd name="TX5" fmla="*/ 630621 w 725215"/>
              <a:gd name="TY5" fmla="*/ 1340069 h 1340070"/>
              <a:gd name="TX6" fmla="*/ 646386 w 725215"/>
              <a:gd name="TY6" fmla="*/ 1308538 h 134007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725215" h="1340070">
                <a:moveTo>
                  <a:pt x="173421" y="0"/>
                </a:moveTo>
                <a:lnTo>
                  <a:pt x="0" y="1229711"/>
                </a:lnTo>
                <a:lnTo>
                  <a:pt x="725214" y="1198180"/>
                </a:lnTo>
                <a:lnTo>
                  <a:pt x="583324" y="1056290"/>
                </a:lnTo>
                <a:lnTo>
                  <a:pt x="709448" y="1166649"/>
                </a:lnTo>
                <a:lnTo>
                  <a:pt x="630621" y="1340069"/>
                </a:lnTo>
                <a:lnTo>
                  <a:pt x="646386" y="130853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3465195" y="4236085"/>
            <a:ext cx="588137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/>
              <a:t>increment</a:t>
            </a:r>
            <a:r>
              <a:rPr lang="ko-KR" altLang="en-US" sz="2400"/>
              <a:t>가 정수 데이터형임을 선언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524510" y="280670"/>
            <a:ext cx="11339195" cy="6196330"/>
            <a:chOff x="524510" y="280670"/>
            <a:chExt cx="11339195" cy="619633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524510" y="804545"/>
              <a:ext cx="11339195" cy="5672455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E1C6AD">
                  <a:alpha val="7490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>
              <a:off x="549910" y="280670"/>
              <a:ext cx="360680" cy="36068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  <a:effectLst>
              <a:outerShdw blurRad="203200" dist="76200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 0"/>
            <p:cNvSpPr>
              <a:spLocks/>
            </p:cNvSpPr>
            <p:nvPr/>
          </p:nvSpPr>
          <p:spPr>
            <a:xfrm>
              <a:off x="622300" y="381635"/>
              <a:ext cx="216535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 0"/>
            <p:cNvSpPr>
              <a:spLocks/>
            </p:cNvSpPr>
            <p:nvPr/>
          </p:nvSpPr>
          <p:spPr>
            <a:xfrm>
              <a:off x="622300" y="451485"/>
              <a:ext cx="18034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 0"/>
            <p:cNvSpPr>
              <a:spLocks/>
            </p:cNvSpPr>
            <p:nvPr/>
          </p:nvSpPr>
          <p:spPr>
            <a:xfrm>
              <a:off x="622300" y="521335"/>
              <a:ext cx="14478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 0"/>
            <p:cNvSpPr>
              <a:spLocks/>
            </p:cNvSpPr>
            <p:nvPr/>
          </p:nvSpPr>
          <p:spPr>
            <a:xfrm>
              <a:off x="631825" y="716915"/>
              <a:ext cx="146050" cy="133985"/>
            </a:xfrm>
            <a:prstGeom prst="triangle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000000">
                  <a:alpha val="1098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Rect 0"/>
          <p:cNvSpPr txBox="1">
            <a:spLocks/>
          </p:cNvSpPr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 i="1"/>
              <a:t>7.1.1 s</a:t>
            </a:r>
            <a:r>
              <a:rPr lang="en-US" altLang="ko-KR" sz="2800" b="1" i="1"/>
              <a:t>brk</a:t>
            </a:r>
            <a:r>
              <a:rPr lang="ko-KR" altLang="ko-KR" sz="2800" b="1" i="1"/>
              <a:t>()</a:t>
            </a:r>
            <a:endParaRPr lang="ko-KR" altLang="en-US" sz="2800" b="1" i="1"/>
          </a:p>
        </p:txBody>
      </p:sp>
      <p:graphicFrame>
        <p:nvGraphicFramePr>
          <p:cNvPr id="35" name="표 9"/>
          <p:cNvGraphicFramePr>
            <a:graphicFrameLocks noGrp="1"/>
          </p:cNvGraphicFramePr>
          <p:nvPr/>
        </p:nvGraphicFramePr>
        <p:xfrm>
          <a:off x="4803775" y="1057275"/>
          <a:ext cx="2569210" cy="49034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9210"/>
              </a:tblGrid>
              <a:tr h="3733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Virtual Memory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stack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0990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0990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0990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0990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09900"/>
                    </a:solidFill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heap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483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bss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초기화 된 데이터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483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36" name="텍스트 상자 10"/>
          <p:cNvSpPr txBox="1">
            <a:spLocks/>
          </p:cNvSpPr>
          <p:nvPr/>
        </p:nvSpPr>
        <p:spPr>
          <a:xfrm>
            <a:off x="3765550" y="3035300"/>
            <a:ext cx="103632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8byte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7.1.2 </a:t>
            </a:r>
            <a:r>
              <a:rPr lang="en-US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malloc and free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9949" y="1366047"/>
          <a:ext cx="99485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brk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와 </a:t>
                      </a:r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sbrk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와 비교했을 때 </a:t>
                      </a:r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malloc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의 장점</a:t>
                      </a:r>
                      <a:endParaRPr lang="en-US" altLang="ko-KR" sz="2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ko-KR" sz="2800" dirty="0" smtClean="0"/>
                        <a:t>C </a:t>
                      </a:r>
                      <a:r>
                        <a:rPr lang="ko-KR" altLang="en-US" sz="2800" dirty="0" smtClean="0"/>
                        <a:t>언어 일부로 표준화 되어 있다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</a:t>
                      </a:r>
                      <a:r>
                        <a:rPr lang="ko-KR" altLang="en-US" sz="2800" dirty="0" err="1" smtClean="0"/>
                        <a:t>멀티스레드</a:t>
                      </a:r>
                      <a:r>
                        <a:rPr lang="ko-KR" altLang="en-US" sz="2800" dirty="0" smtClean="0"/>
                        <a:t> 프로그램에서 사용하기 쉽다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작은 단위로 메모리를 할당하는 간단한 인터페이스를 제공한다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임의로 메모리 블록을 해제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ko-KR" altLang="en-US" sz="2800" dirty="0" smtClean="0"/>
                        <a:t>가능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ko-KR" altLang="en-US" sz="2800" dirty="0" smtClean="0"/>
                        <a:t>해제된 메모리 블록은 </a:t>
                      </a:r>
                      <a:r>
                        <a:rPr lang="ko-KR" altLang="en-US" sz="2800" dirty="0" err="1" smtClean="0"/>
                        <a:t>프리</a:t>
                      </a:r>
                      <a:r>
                        <a:rPr lang="ko-KR" altLang="en-US" sz="2800" dirty="0" smtClean="0"/>
                        <a:t> 리스트로 관리되어 추후 메모리 할당 시 재활용된다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:p14="http://schemas.microsoft.com/office/powerpoint/2010/main"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510" y="280670"/>
            <a:ext cx="11338560" cy="6195695"/>
            <a:chOff x="524510" y="280670"/>
            <a:chExt cx="11338560" cy="61956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524510" y="804545"/>
              <a:ext cx="11338560" cy="5671820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549910" y="280670"/>
              <a:ext cx="360045" cy="360045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622300" y="38163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622300" y="451485"/>
              <a:ext cx="17970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622300" y="521335"/>
              <a:ext cx="144145" cy="17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p14="http://schemas.microsoft.com/office/powerpoint/2010/main"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631825" y="716915"/>
              <a:ext cx="145415" cy="1333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265" y="205105"/>
            <a:ext cx="42729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7.1.2 </a:t>
            </a:r>
            <a:r>
              <a:rPr lang="en-US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malloc and free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005" y="1119505"/>
            <a:ext cx="10547350" cy="38627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b="1" dirty="0" err="1" smtClean="0">
                <a:solidFill>
                  <a:sysClr val="windowText" lastClr="000000"/>
                </a:solidFill>
              </a:rPr>
              <a:t>errno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free(void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);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524510" y="280670"/>
            <a:ext cx="11339195" cy="6196330"/>
            <a:chOff x="524510" y="280670"/>
            <a:chExt cx="11339195" cy="619633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524510" y="804545"/>
              <a:ext cx="11339195" cy="5672455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E1C6AD">
                  <a:alpha val="7490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>
              <a:off x="549910" y="280670"/>
              <a:ext cx="360680" cy="36068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  <a:effectLst>
              <a:outerShdw blurRad="203200" dist="76200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 0"/>
            <p:cNvSpPr>
              <a:spLocks/>
            </p:cNvSpPr>
            <p:nvPr/>
          </p:nvSpPr>
          <p:spPr>
            <a:xfrm>
              <a:off x="622300" y="381635"/>
              <a:ext cx="216535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 0"/>
            <p:cNvSpPr>
              <a:spLocks/>
            </p:cNvSpPr>
            <p:nvPr/>
          </p:nvSpPr>
          <p:spPr>
            <a:xfrm>
              <a:off x="622300" y="451485"/>
              <a:ext cx="18034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 0"/>
            <p:cNvSpPr>
              <a:spLocks/>
            </p:cNvSpPr>
            <p:nvPr/>
          </p:nvSpPr>
          <p:spPr>
            <a:xfrm>
              <a:off x="622300" y="521335"/>
              <a:ext cx="144780" cy="18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 0"/>
            <p:cNvSpPr>
              <a:spLocks/>
            </p:cNvSpPr>
            <p:nvPr/>
          </p:nvSpPr>
          <p:spPr>
            <a:xfrm>
              <a:off x="631825" y="716915"/>
              <a:ext cx="146050" cy="133985"/>
            </a:xfrm>
            <a:prstGeom prst="triangle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03200" dist="241300" dir="3600000" algn="tr" rotWithShape="0">
                <a:srgbClr val="000000">
                  <a:alpha val="1098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Rect 0"/>
          <p:cNvSpPr txBox="1">
            <a:spLocks/>
          </p:cNvSpPr>
          <p:nvPr/>
        </p:nvSpPr>
        <p:spPr>
          <a:xfrm>
            <a:off x="977265" y="205105"/>
            <a:ext cx="576770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800" b="1" i="1">
                <a:solidFill>
                  <a:srgbClr val="000000">
                    <a:lumMod val="85000"/>
                    <a:lumOff val="15000"/>
                  </a:srgbClr>
                </a:solidFill>
              </a:rPr>
              <a:t>7.1.2 free()와 프로그램 브레이크</a:t>
            </a:r>
            <a:endParaRPr lang="ko-KR" altLang="en-US" sz="2800" b="1" i="1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347" y="2586990"/>
            <a:ext cx="4026923" cy="152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2243455"/>
            <a:ext cx="2886075" cy="3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3270" y="2243456"/>
            <a:ext cx="3522979" cy="18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49" y="2243456"/>
            <a:ext cx="3589655" cy="18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16</Pages>
  <Words>675</Words>
  <Characters>0</Characters>
  <Application>Microsoft Office PowerPoint</Application>
  <DocSecurity>0</DocSecurity>
  <PresentationFormat>사용자 지정</PresentationFormat>
  <Lines>0</Lines>
  <Paragraphs>127</Paragraphs>
  <Slides>16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21_Office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이준석</dc:creator>
  <cp:lastModifiedBy>User</cp:lastModifiedBy>
  <cp:revision>5</cp:revision>
  <dcterms:modified xsi:type="dcterms:W3CDTF">2021-01-12T06:30:43Z</dcterms:modified>
  <cp:version>9.102.66.42778</cp:version>
</cp:coreProperties>
</file>