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3"/>
  </p:notesMasterIdLst>
  <p:sldIdLst>
    <p:sldId id="256" r:id="rId2"/>
    <p:sldId id="296" r:id="rId3"/>
    <p:sldId id="280" r:id="rId4"/>
    <p:sldId id="283" r:id="rId5"/>
    <p:sldId id="284" r:id="rId6"/>
    <p:sldId id="297" r:id="rId7"/>
    <p:sldId id="298" r:id="rId8"/>
    <p:sldId id="299" r:id="rId9"/>
    <p:sldId id="286" r:id="rId10"/>
    <p:sldId id="287" r:id="rId11"/>
    <p:sldId id="288" r:id="rId12"/>
    <p:sldId id="289" r:id="rId13"/>
    <p:sldId id="305" r:id="rId14"/>
    <p:sldId id="300" r:id="rId15"/>
    <p:sldId id="301" r:id="rId16"/>
    <p:sldId id="302" r:id="rId17"/>
    <p:sldId id="303" r:id="rId18"/>
    <p:sldId id="304" r:id="rId19"/>
    <p:sldId id="295" r:id="rId20"/>
    <p:sldId id="282" r:id="rId21"/>
    <p:sldId id="28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9529" autoAdjust="0"/>
  </p:normalViewPr>
  <p:slideViewPr>
    <p:cSldViewPr snapToObjects="1">
      <p:cViewPr varScale="1">
        <p:scale>
          <a:sx n="84" d="100"/>
          <a:sy n="84" d="100"/>
        </p:scale>
        <p:origin x="46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C3AC-BA59-4EBE-AC7D-605BF6E23E8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6A4C0-260C-41D1-B807-39C83C5CD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6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프로세스가 제한된 </a:t>
            </a:r>
            <a:r>
              <a:rPr lang="ko-KR" altLang="en-US" dirty="0" err="1"/>
              <a:t>스택의</a:t>
            </a:r>
            <a:r>
              <a:rPr lang="ko-KR" altLang="en-US" dirty="0"/>
              <a:t> 크기를 넘으면 </a:t>
            </a:r>
            <a:r>
              <a:rPr lang="ko-KR" altLang="en-US" baseline="0" dirty="0"/>
              <a:t>프레임을 만드는 것이 더 이상 불가능할 것이고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프로세스에 </a:t>
            </a:r>
            <a:r>
              <a:rPr lang="en-US" altLang="ko-KR" baseline="0" dirty="0"/>
              <a:t>SIGSEGV </a:t>
            </a:r>
            <a:r>
              <a:rPr lang="ko-KR" altLang="en-US" baseline="0" dirty="0"/>
              <a:t>시그널을 보내고 지금 보시는 </a:t>
            </a:r>
            <a:r>
              <a:rPr lang="en-US" altLang="ko-KR" baseline="0" dirty="0" err="1"/>
              <a:t>sigaltstack</a:t>
            </a:r>
            <a:r>
              <a:rPr lang="en-US" altLang="ko-KR" baseline="0" dirty="0"/>
              <a:t>()</a:t>
            </a:r>
            <a:r>
              <a:rPr lang="ko-KR" altLang="en-US" baseline="0" dirty="0"/>
              <a:t>을 사용하지 않으면 스택의 공간이 더 이상 없기 때문에 </a:t>
            </a:r>
            <a:r>
              <a:rPr lang="ko-KR" altLang="en-US" baseline="0" dirty="0" err="1"/>
              <a:t>핸들러는</a:t>
            </a:r>
            <a:r>
              <a:rPr lang="ko-KR" altLang="en-US" baseline="0" dirty="0"/>
              <a:t> 실행되지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프로세스는 바로 종료하게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en-US" altLang="ko-KR" baseline="0" dirty="0" err="1"/>
              <a:t>sigaltstack</a:t>
            </a:r>
            <a:r>
              <a:rPr lang="en-US" altLang="ko-KR" baseline="0" dirty="0"/>
              <a:t>() </a:t>
            </a:r>
            <a:r>
              <a:rPr lang="ko-KR" altLang="en-US" baseline="0" dirty="0"/>
              <a:t>시스템 호출을 사용하면 </a:t>
            </a:r>
            <a:r>
              <a:rPr lang="en-US" altLang="ko-KR" baseline="0" dirty="0"/>
              <a:t>SIGSEGV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핸들러를</a:t>
            </a:r>
            <a:r>
              <a:rPr lang="ko-KR" altLang="en-US" baseline="0" dirty="0"/>
              <a:t> 실행할 수 있게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시스템 호출에 대해 보면 우선 인자들이 모두 대체 스택의 시작 주소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플래그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대체 </a:t>
            </a:r>
            <a:r>
              <a:rPr lang="ko-KR" altLang="en-US" baseline="0" dirty="0" err="1"/>
              <a:t>스택의</a:t>
            </a:r>
            <a:r>
              <a:rPr lang="ko-KR" altLang="en-US" baseline="0" dirty="0"/>
              <a:t> 크기를 멤버로 갖는 </a:t>
            </a:r>
            <a:r>
              <a:rPr lang="en-US" altLang="ko-KR" baseline="0" dirty="0" err="1"/>
              <a:t>stack_t</a:t>
            </a:r>
            <a:r>
              <a:rPr lang="ko-KR" altLang="en-US" baseline="0" dirty="0"/>
              <a:t>구조체 형식을 따르는데</a:t>
            </a:r>
            <a:r>
              <a:rPr lang="en-US" altLang="ko-KR" baseline="0" dirty="0"/>
              <a:t> </a:t>
            </a:r>
            <a:r>
              <a:rPr lang="ko-KR" altLang="en-US" baseline="0" dirty="0"/>
              <a:t>첫 번째 인자는 새로운 대체 시그널 </a:t>
            </a:r>
            <a:r>
              <a:rPr lang="ko-KR" altLang="en-US" baseline="0" dirty="0" err="1"/>
              <a:t>스택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번째 인자는 이전에 만들어진 대체 시그널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대한 정보를 </a:t>
            </a:r>
            <a:r>
              <a:rPr lang="ko-KR" altLang="en-US" baseline="0" dirty="0" err="1"/>
              <a:t>리턴할</a:t>
            </a:r>
            <a:r>
              <a:rPr lang="ko-KR" altLang="en-US" baseline="0" dirty="0"/>
              <a:t> 때 쓰는 구조체입니다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1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Stack_t</a:t>
            </a:r>
            <a:r>
              <a:rPr lang="ko-KR" altLang="en-US" dirty="0"/>
              <a:t>구조체의 필드에 대해서 보겠습니다</a:t>
            </a:r>
            <a:r>
              <a:rPr lang="en-US" altLang="ko-KR" dirty="0"/>
              <a:t>. </a:t>
            </a:r>
            <a:r>
              <a:rPr lang="ko-KR" altLang="en-US" dirty="0" err="1"/>
              <a:t>대체스택의</a:t>
            </a:r>
            <a:r>
              <a:rPr lang="ko-KR" altLang="en-US" dirty="0"/>
              <a:t> 시작주소 </a:t>
            </a:r>
            <a:r>
              <a:rPr lang="en-US" altLang="ko-KR" dirty="0" err="1"/>
              <a:t>ss_sp</a:t>
            </a:r>
            <a:r>
              <a:rPr lang="ko-KR" altLang="en-US" dirty="0"/>
              <a:t>는 주어진 값을 하드웨어 구조에 적절한 주소 경계에 자동을 맞추고</a:t>
            </a:r>
            <a:r>
              <a:rPr lang="en-US" altLang="ko-KR" dirty="0"/>
              <a:t>, </a:t>
            </a:r>
            <a:r>
              <a:rPr lang="ko-KR" altLang="en-US" dirty="0" err="1"/>
              <a:t>대체스택의</a:t>
            </a:r>
            <a:r>
              <a:rPr lang="ko-KR" altLang="en-US" dirty="0"/>
              <a:t> 크기로는 </a:t>
            </a:r>
            <a:r>
              <a:rPr lang="en-US" altLang="ko-KR" dirty="0"/>
              <a:t>32</a:t>
            </a:r>
            <a:r>
              <a:rPr lang="ko-KR" altLang="en-US" dirty="0"/>
              <a:t>비트 환경에서 </a:t>
            </a:r>
            <a:r>
              <a:rPr lang="en-US" altLang="ko-KR" dirty="0"/>
              <a:t>8192</a:t>
            </a:r>
            <a:r>
              <a:rPr lang="ko-KR" altLang="en-US" dirty="0"/>
              <a:t>에 해당하는 상수 </a:t>
            </a:r>
            <a:r>
              <a:rPr lang="en-US" altLang="ko-KR" dirty="0"/>
              <a:t>SIGSTKSZ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ss_onstack</a:t>
            </a:r>
            <a:r>
              <a:rPr lang="ko-KR" altLang="en-US" dirty="0"/>
              <a:t>은 프로세스가 대체 시그널 스택에 실행되고 있음을 가리키고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Ss_disable</a:t>
            </a:r>
            <a:r>
              <a:rPr lang="ko-KR" altLang="en-US" dirty="0"/>
              <a:t>은 현재 생성된 대체 시그널 스택이 존재하지 않음을 가리키며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ss_disable</a:t>
            </a:r>
            <a:r>
              <a:rPr lang="ko-KR" altLang="en-US" dirty="0"/>
              <a:t>이 </a:t>
            </a:r>
            <a:r>
              <a:rPr lang="en-US" altLang="ko-KR" dirty="0" err="1"/>
              <a:t>sigstack</a:t>
            </a:r>
            <a:r>
              <a:rPr lang="ko-KR" altLang="en-US" dirty="0"/>
              <a:t>에 명시되면 현재 설정된 대체 시그널 스택을 비활성화합니다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9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21-3</a:t>
            </a:r>
            <a:r>
              <a:rPr lang="ko-KR" altLang="en-US" dirty="0"/>
              <a:t>은 </a:t>
            </a:r>
            <a:r>
              <a:rPr lang="en-US" altLang="ko-KR" dirty="0" err="1"/>
              <a:t>sigaltstack</a:t>
            </a:r>
            <a:r>
              <a:rPr lang="en-US" altLang="ko-KR" dirty="0"/>
              <a:t>() </a:t>
            </a:r>
            <a:r>
              <a:rPr lang="ko-KR" altLang="en-US" dirty="0"/>
              <a:t>시스템 호출의 사용 예로 다음과 같은 결과를 얻을 수 있었습니다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top</a:t>
            </a:r>
            <a:r>
              <a:rPr lang="ko-KR" altLang="en-US" dirty="0"/>
              <a:t>은 첫 번째 지역변수의 주소값이고</a:t>
            </a:r>
            <a:r>
              <a:rPr lang="en-US" altLang="ko-KR" dirty="0"/>
              <a:t>, </a:t>
            </a:r>
            <a:r>
              <a:rPr lang="ko-KR" altLang="en-US" dirty="0"/>
              <a:t>대체 </a:t>
            </a:r>
            <a:r>
              <a:rPr lang="ko-KR" altLang="en-US" dirty="0" err="1"/>
              <a:t>스택을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영역에 할당했기 때문에 마지막 주소가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(char*)</a:t>
            </a:r>
            <a:r>
              <a:rPr lang="en-US" altLang="ko-KR" dirty="0" err="1"/>
              <a:t>sbrk</a:t>
            </a:r>
            <a:r>
              <a:rPr lang="en-US" altLang="ko-KR" baseline="0" dirty="0"/>
              <a:t>(0)-1 </a:t>
            </a:r>
            <a:r>
              <a:rPr lang="ko-KR" altLang="en-US" baseline="0" dirty="0"/>
              <a:t>임을 볼 수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ko-KR" altLang="en-US" baseline="0" dirty="0" err="1"/>
              <a:t>스택오버플로우</a:t>
            </a:r>
            <a:r>
              <a:rPr lang="ko-KR" altLang="en-US" baseline="0" dirty="0"/>
              <a:t> 발생하고 시그널번호 </a:t>
            </a:r>
            <a:r>
              <a:rPr lang="en-US" altLang="ko-KR" baseline="0" dirty="0"/>
              <a:t>11</a:t>
            </a:r>
            <a:r>
              <a:rPr lang="ko-KR" altLang="en-US" baseline="0" dirty="0"/>
              <a:t>에 해당하는 </a:t>
            </a:r>
            <a:r>
              <a:rPr lang="en-US" altLang="ko-KR" baseline="0" dirty="0"/>
              <a:t>SIGSEGV</a:t>
            </a:r>
            <a:r>
              <a:rPr lang="ko-KR" altLang="en-US" baseline="0" dirty="0"/>
              <a:t>를 전달받고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 이 시그널에 해당하는 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작동하는 것을 볼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Sigaction</a:t>
            </a:r>
            <a:r>
              <a:rPr lang="en-US" altLang="ko-KR" dirty="0"/>
              <a:t>()</a:t>
            </a:r>
            <a:r>
              <a:rPr lang="ko-KR" altLang="en-US" dirty="0"/>
              <a:t>을 사용하여 핸들러를 만들 때 </a:t>
            </a:r>
            <a:r>
              <a:rPr lang="en-US" altLang="ko-KR" dirty="0"/>
              <a:t>SA_SIGINFO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설정하면 시그널이 전달될 때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시그널에 대한 추가적인 정보를 얻을 수 있는데 이를 위해선 기존 시그널 </a:t>
            </a:r>
            <a:r>
              <a:rPr lang="ko-KR" altLang="en-US" baseline="0" dirty="0" err="1"/>
              <a:t>핸들러와</a:t>
            </a:r>
            <a:r>
              <a:rPr lang="ko-KR" altLang="en-US" baseline="0" dirty="0"/>
              <a:t> 형태가 달리 다음과 같이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개의 인자를 사용해야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 인자는 시그널번호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번째 인자인 </a:t>
            </a:r>
            <a:r>
              <a:rPr lang="en-US" altLang="ko-KR" baseline="0" dirty="0" err="1"/>
              <a:t>siginfo</a:t>
            </a:r>
            <a:r>
              <a:rPr lang="ko-KR" altLang="en-US" baseline="0" dirty="0"/>
              <a:t>는 시그널에 대한 추가적인 정보를 제공하는 데 사용되는 구조체이며 세 번째 인자인 </a:t>
            </a:r>
            <a:r>
              <a:rPr lang="en-US" altLang="ko-KR" baseline="0" dirty="0" err="1"/>
              <a:t>ucontext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user context </a:t>
            </a:r>
            <a:r>
              <a:rPr lang="ko-KR" altLang="en-US" baseline="0" dirty="0"/>
              <a:t>정보를 제공합니다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그런데 위 </a:t>
            </a:r>
            <a:r>
              <a:rPr lang="ko-KR" altLang="en-US" baseline="0" dirty="0" err="1"/>
              <a:t>핸들러의</a:t>
            </a:r>
            <a:r>
              <a:rPr lang="ko-KR" altLang="en-US" baseline="0" dirty="0"/>
              <a:t> 경우 방금 말했듯이 형태가 다르기 때문에 </a:t>
            </a:r>
            <a:r>
              <a:rPr lang="en-US" altLang="ko-KR" baseline="0" dirty="0" err="1"/>
              <a:t>sa_handler</a:t>
            </a:r>
            <a:r>
              <a:rPr lang="ko-KR" altLang="en-US" baseline="0" dirty="0"/>
              <a:t>필드를 사용하는 대신 오른쪽과 같이 대체 필드 </a:t>
            </a:r>
            <a:r>
              <a:rPr lang="en-US" altLang="ko-KR" baseline="0" dirty="0" err="1"/>
              <a:t>sa_sigaction</a:t>
            </a:r>
            <a:r>
              <a:rPr lang="ko-KR" altLang="en-US" baseline="0" dirty="0"/>
              <a:t>을 사용합니다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5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핸들러의</a:t>
            </a:r>
            <a:r>
              <a:rPr lang="ko-KR" altLang="en-US" dirty="0"/>
              <a:t> 두 번째 인자 </a:t>
            </a:r>
            <a:r>
              <a:rPr lang="en-US" altLang="ko-KR" dirty="0" err="1"/>
              <a:t>siginfo</a:t>
            </a:r>
            <a:r>
              <a:rPr lang="ko-KR" altLang="en-US" dirty="0"/>
              <a:t>구조체의 형태입니다</a:t>
            </a:r>
            <a:r>
              <a:rPr lang="en-US" altLang="ko-KR" dirty="0"/>
              <a:t>. </a:t>
            </a:r>
            <a:r>
              <a:rPr lang="ko-KR" altLang="en-US" dirty="0"/>
              <a:t>구조체 필드에 대한 자세한 내용들은 책에 잘 나와있기 때문에 책을 참고하시면 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51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sigaction</a:t>
            </a:r>
            <a:r>
              <a:rPr lang="ko-KR" altLang="en-US" dirty="0"/>
              <a:t>구조체의 </a:t>
            </a:r>
            <a:r>
              <a:rPr lang="en-US" altLang="ko-KR" dirty="0"/>
              <a:t>SA_RESTART flag</a:t>
            </a:r>
            <a:r>
              <a:rPr lang="ko-KR" altLang="en-US" dirty="0"/>
              <a:t>에 대해 보겠습니다</a:t>
            </a:r>
            <a:r>
              <a:rPr lang="en-US" altLang="ko-KR" dirty="0"/>
              <a:t>. </a:t>
            </a:r>
            <a:r>
              <a:rPr lang="ko-KR" altLang="en-US" dirty="0"/>
              <a:t>이 플래그는 시그널 핸들러에 의해 중지된 시스템 호출을 자동으로 </a:t>
            </a:r>
            <a:r>
              <a:rPr lang="ko-KR" altLang="en-US" dirty="0" err="1"/>
              <a:t>재시작</a:t>
            </a:r>
            <a:r>
              <a:rPr lang="ko-KR" altLang="en-US" dirty="0"/>
              <a:t> 하게 합니다</a:t>
            </a:r>
            <a:r>
              <a:rPr lang="en-US" altLang="ko-KR" dirty="0"/>
              <a:t>.</a:t>
            </a:r>
            <a:r>
              <a:rPr lang="ko-KR" altLang="en-US" dirty="0"/>
              <a:t> 이는 즉 기존에 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ko-KR" altLang="en-US" dirty="0" err="1"/>
              <a:t>리턴하면</a:t>
            </a:r>
            <a:r>
              <a:rPr lang="ko-KR" altLang="en-US" dirty="0"/>
              <a:t> 기본적으로 시스템호출은 </a:t>
            </a:r>
            <a:r>
              <a:rPr lang="en-US" altLang="ko-KR" dirty="0"/>
              <a:t>EINTR</a:t>
            </a:r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ko-KR" altLang="en-US" dirty="0"/>
              <a:t>인터럽트에러</a:t>
            </a:r>
            <a:r>
              <a:rPr lang="en-US" altLang="ko-KR" dirty="0"/>
              <a:t>)</a:t>
            </a:r>
            <a:r>
              <a:rPr lang="ko-KR" altLang="en-US" dirty="0"/>
              <a:t>와 함께 실패하고</a:t>
            </a:r>
            <a:r>
              <a:rPr lang="en-US" altLang="ko-KR" dirty="0"/>
              <a:t>, </a:t>
            </a:r>
            <a:r>
              <a:rPr lang="ko-KR" altLang="en-US" dirty="0"/>
              <a:t>이 인터럽트에러를 처리했어야 했는데 이젠 처리할 필요가 없게 됨을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모든 블로킹 시스템 호출이 </a:t>
            </a:r>
            <a:r>
              <a:rPr lang="en-US" altLang="ko-KR" dirty="0"/>
              <a:t>SA_RESTART </a:t>
            </a:r>
            <a:r>
              <a:rPr lang="ko-KR" altLang="en-US" dirty="0"/>
              <a:t>플래그를 지정한다고 자동으로 </a:t>
            </a:r>
            <a:r>
              <a:rPr lang="ko-KR" altLang="en-US" dirty="0" err="1"/>
              <a:t>재시작</a:t>
            </a:r>
            <a:r>
              <a:rPr lang="ko-KR" altLang="en-US" dirty="0"/>
              <a:t> 되지 않습니다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자식 프로세스를 기다릴 때 쓰는 다음과 같은 시스템 호출과 터미널</a:t>
            </a:r>
            <a:r>
              <a:rPr lang="en-US" altLang="ko-KR" dirty="0"/>
              <a:t>, </a:t>
            </a:r>
            <a:r>
              <a:rPr lang="ko-KR" altLang="en-US" dirty="0"/>
              <a:t>파이프</a:t>
            </a:r>
            <a:r>
              <a:rPr lang="en-US" altLang="ko-KR" dirty="0"/>
              <a:t>, FIFO, </a:t>
            </a:r>
            <a:r>
              <a:rPr lang="ko-KR" altLang="en-US" dirty="0"/>
              <a:t>소켓과 같은 느린 디바이스에 적용된 </a:t>
            </a:r>
            <a:r>
              <a:rPr lang="en-US" altLang="ko-KR" dirty="0"/>
              <a:t>I/O </a:t>
            </a:r>
            <a:r>
              <a:rPr lang="ko-KR" altLang="en-US" dirty="0"/>
              <a:t>시스템 호출은 </a:t>
            </a:r>
            <a:r>
              <a:rPr lang="en-US" altLang="ko-KR" dirty="0"/>
              <a:t>SA_RESTART</a:t>
            </a:r>
            <a:r>
              <a:rPr lang="en-US" altLang="ko-KR" baseline="0" dirty="0"/>
              <a:t> </a:t>
            </a:r>
            <a:r>
              <a:rPr lang="ko-KR" altLang="en-US" baseline="0" dirty="0"/>
              <a:t>플래그를 지정하면 자동으로 </a:t>
            </a:r>
            <a:r>
              <a:rPr lang="ko-KR" altLang="en-US" baseline="0" dirty="0" err="1"/>
              <a:t>재시작됩니다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다음과 같은 시스템 호출들은 </a:t>
            </a:r>
            <a:r>
              <a:rPr lang="en-US" altLang="ko-KR" baseline="0" dirty="0"/>
              <a:t>SA_RESTART flag</a:t>
            </a:r>
            <a:r>
              <a:rPr lang="ko-KR" altLang="en-US" baseline="0" dirty="0"/>
              <a:t>가 명시되어 있더라도 절대로 자동으로 재시작되지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6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방금 봤던 플래그 </a:t>
            </a:r>
            <a:r>
              <a:rPr lang="en-US" altLang="ko-KR" dirty="0"/>
              <a:t>SA_RESTART</a:t>
            </a:r>
            <a:r>
              <a:rPr lang="ko-KR" altLang="en-US" baseline="0" dirty="0"/>
              <a:t> 설정을 변경하는 </a:t>
            </a:r>
            <a:r>
              <a:rPr lang="en-US" altLang="ko-KR" baseline="0" dirty="0" err="1"/>
              <a:t>siginterrupt</a:t>
            </a:r>
            <a:r>
              <a:rPr lang="en-US" altLang="ko-KR" baseline="0" dirty="0"/>
              <a:t>()</a:t>
            </a:r>
            <a:r>
              <a:rPr lang="ko-KR" altLang="en-US" baseline="0" dirty="0"/>
              <a:t>함수에 대해 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 인자는 시그널 번호이고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번째 인자 </a:t>
            </a:r>
            <a:r>
              <a:rPr lang="en-US" altLang="ko-KR" baseline="0" dirty="0"/>
              <a:t>flag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1</a:t>
            </a:r>
            <a:r>
              <a:rPr lang="ko-KR" altLang="en-US" baseline="0" dirty="0"/>
              <a:t>또는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 올 수 있습니다</a:t>
            </a:r>
            <a:r>
              <a:rPr lang="en-US" altLang="ko-KR" baseline="0" dirty="0"/>
              <a:t>. 1</a:t>
            </a:r>
            <a:r>
              <a:rPr lang="ko-KR" altLang="en-US" baseline="0" dirty="0"/>
              <a:t>일 경우엔 시그널의 핸들러가 블로킹 시스템 호출을 인터럽트 하고</a:t>
            </a:r>
            <a:r>
              <a:rPr lang="en-US" altLang="ko-KR" baseline="0" dirty="0"/>
              <a:t>, 0</a:t>
            </a:r>
            <a:r>
              <a:rPr lang="ko-KR" altLang="en-US" baseline="0" dirty="0"/>
              <a:t>일 경우엔 블로킹 시스템 호출이 시그널 핸들러 실행 이후 </a:t>
            </a:r>
            <a:r>
              <a:rPr lang="ko-KR" altLang="en-US" baseline="0" dirty="0" err="1"/>
              <a:t>재시작됩니다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</a:t>
            </a:r>
            <a:r>
              <a:rPr lang="en-US" altLang="ko-KR" baseline="0" dirty="0"/>
              <a:t>SUSv4</a:t>
            </a:r>
            <a:r>
              <a:rPr lang="ko-KR" altLang="en-US" baseline="0" dirty="0"/>
              <a:t>에서 폐기되었고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함수를 사용하기 위해 </a:t>
            </a:r>
            <a:r>
              <a:rPr lang="en-US" altLang="ko-KR" baseline="0" dirty="0" err="1"/>
              <a:t>sigaction</a:t>
            </a:r>
            <a:r>
              <a:rPr lang="ko-KR" altLang="en-US" baseline="0" dirty="0"/>
              <a:t>을 사용하기 때문에 대신 </a:t>
            </a:r>
            <a:r>
              <a:rPr lang="en-US" altLang="ko-KR" baseline="0" dirty="0" err="1"/>
              <a:t>sigaction</a:t>
            </a:r>
            <a:r>
              <a:rPr lang="en-US" altLang="ko-KR" baseline="0" dirty="0"/>
              <a:t>()</a:t>
            </a:r>
            <a:r>
              <a:rPr lang="ko-KR" altLang="en-US" baseline="0" dirty="0"/>
              <a:t>을 사용하는 것을 추천합니다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67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2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63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8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82313"/>
      </p:ext>
    </p:extLst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5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9C5F-FEE3-4252-90BD-FFD66E38EB3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1C3A-0E97-4803-AE41-1DD5E09D0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278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Chapter 21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Signals: Signal Handlers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37380"/>
            <a:ext cx="6400800" cy="1752600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 February,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 of Terminating a Signal Handler (1/3)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Performing a Nonlocal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Goto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from a Signal Handler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7D5D52-D4A2-4B73-AFB9-726F57FE221F}"/>
              </a:ext>
            </a:extLst>
          </p:cNvPr>
          <p:cNvSpPr/>
          <p:nvPr/>
        </p:nvSpPr>
        <p:spPr>
          <a:xfrm>
            <a:off x="539750" y="1988820"/>
            <a:ext cx="3168650" cy="504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int </a:t>
            </a:r>
            <a:r>
              <a:rPr lang="en-US" altLang="ko-KR" sz="1200" b="1" dirty="0" err="1"/>
              <a:t>sigsetjmp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sigjmp_buf</a:t>
            </a:r>
            <a:r>
              <a:rPr lang="en-US" altLang="ko-KR" sz="1200" dirty="0"/>
              <a:t> env, int </a:t>
            </a:r>
            <a:r>
              <a:rPr lang="en-US" altLang="ko-KR" sz="1200" dirty="0" err="1"/>
              <a:t>savesigs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E9E90A-E3DC-4E7B-89D8-9CE83AAC7B7D}"/>
              </a:ext>
            </a:extLst>
          </p:cNvPr>
          <p:cNvSpPr/>
          <p:nvPr/>
        </p:nvSpPr>
        <p:spPr>
          <a:xfrm>
            <a:off x="539750" y="4797425"/>
            <a:ext cx="3168650" cy="504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void </a:t>
            </a:r>
            <a:r>
              <a:rPr lang="en-US" altLang="ko-KR" sz="1200" b="1" dirty="0" err="1"/>
              <a:t>siglongjmp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sigjmp_buf</a:t>
            </a:r>
            <a:r>
              <a:rPr lang="en-US" altLang="ko-KR" sz="1200" dirty="0"/>
              <a:t> env, int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7C0BE-51E5-4CF9-B897-4D47739E9F9C}"/>
              </a:ext>
            </a:extLst>
          </p:cNvPr>
          <p:cNvSpPr txBox="1"/>
          <p:nvPr/>
        </p:nvSpPr>
        <p:spPr>
          <a:xfrm>
            <a:off x="544830" y="2639060"/>
            <a:ext cx="7195820" cy="166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초기 </a:t>
            </a:r>
            <a:r>
              <a:rPr lang="ko-KR" altLang="en-US" sz="1400" dirty="0" err="1"/>
              <a:t>호출시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siglongjmp</a:t>
            </a:r>
            <a:r>
              <a:rPr lang="en-US" altLang="ko-KR" sz="1400" dirty="0"/>
              <a:t>()</a:t>
            </a:r>
            <a:r>
              <a:rPr lang="ko-KR" altLang="en-US" sz="1400" dirty="0"/>
              <a:t>를 통해 </a:t>
            </a:r>
            <a:r>
              <a:rPr lang="ko-KR" altLang="en-US" sz="1400" dirty="0" err="1"/>
              <a:t>리턴될</a:t>
            </a:r>
            <a:r>
              <a:rPr lang="ko-KR" altLang="en-US" sz="1400" dirty="0"/>
              <a:t> 때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값을 리턴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savesigs</a:t>
            </a:r>
            <a:r>
              <a:rPr lang="en-US" altLang="ko-KR" sz="1400" dirty="0"/>
              <a:t> = 0, </a:t>
            </a:r>
            <a:r>
              <a:rPr lang="ko-KR" altLang="en-US" sz="1400" dirty="0"/>
              <a:t>프로세스 시그널 마스크는 저장과 복원이 안됨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savesigs</a:t>
            </a:r>
            <a:r>
              <a:rPr lang="en-US" altLang="ko-KR" sz="1400" dirty="0"/>
              <a:t> != 0, </a:t>
            </a:r>
            <a:r>
              <a:rPr lang="ko-KR" altLang="en-US" sz="1400" dirty="0"/>
              <a:t>프로세스 시그널 마스크가 </a:t>
            </a:r>
            <a:r>
              <a:rPr lang="en-US" altLang="ko-KR" sz="1400" dirty="0"/>
              <a:t>env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, </a:t>
            </a:r>
            <a:r>
              <a:rPr lang="ko-KR" altLang="en-US" sz="1400" dirty="0"/>
              <a:t>후에 같은 </a:t>
            </a:r>
            <a:r>
              <a:rPr lang="en-US" altLang="ko-KR" sz="1400" dirty="0"/>
              <a:t>env </a:t>
            </a:r>
            <a:r>
              <a:rPr lang="ko-KR" altLang="en-US" sz="1400" dirty="0"/>
              <a:t>인자를 명시하는 </a:t>
            </a:r>
            <a:r>
              <a:rPr lang="en-US" altLang="ko-KR" sz="1400" dirty="0" err="1"/>
              <a:t>siglongjmp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호출에 의해 복원</a:t>
            </a:r>
          </a:p>
        </p:txBody>
      </p:sp>
    </p:spTree>
    <p:extLst>
      <p:ext uri="{BB962C8B-B14F-4D97-AF65-F5344CB8AC3E}">
        <p14:creationId xmlns:p14="http://schemas.microsoft.com/office/powerpoint/2010/main" val="82606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 of Terminating a Signal Handler (2/3)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Example code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ECA520-054F-458F-A5F2-0AB2C2654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" y="1487805"/>
            <a:ext cx="3456305" cy="4996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6298B5-53CC-4AF8-A827-50FA25F62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5" y="1487805"/>
            <a:ext cx="3515360" cy="460121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5545B39-9A6A-42C1-8FB0-8B36DA472A88}"/>
              </a:ext>
            </a:extLst>
          </p:cNvPr>
          <p:cNvSpPr/>
          <p:nvPr/>
        </p:nvSpPr>
        <p:spPr>
          <a:xfrm>
            <a:off x="4500245" y="2204720"/>
            <a:ext cx="648335" cy="2159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02A7A2-2A71-431B-9687-7D0C19E74B63}"/>
              </a:ext>
            </a:extLst>
          </p:cNvPr>
          <p:cNvSpPr/>
          <p:nvPr/>
        </p:nvSpPr>
        <p:spPr>
          <a:xfrm>
            <a:off x="3309620" y="2150110"/>
            <a:ext cx="1066800" cy="321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Ctrl + c</a:t>
            </a:r>
            <a:endParaRPr lang="ko-KR" altLang="en-US" sz="1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7AE8EF5-2FB5-4D5C-B28E-51805A8A738B}"/>
              </a:ext>
            </a:extLst>
          </p:cNvPr>
          <p:cNvSpPr/>
          <p:nvPr/>
        </p:nvSpPr>
        <p:spPr>
          <a:xfrm>
            <a:off x="4500245" y="3572510"/>
            <a:ext cx="648335" cy="2159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D9A55E-F1BC-4AD4-998A-473464F386E0}"/>
              </a:ext>
            </a:extLst>
          </p:cNvPr>
          <p:cNvSpPr/>
          <p:nvPr/>
        </p:nvSpPr>
        <p:spPr>
          <a:xfrm>
            <a:off x="3309620" y="3519805"/>
            <a:ext cx="1066800" cy="321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Ctrl + c</a:t>
            </a:r>
            <a:endParaRPr lang="ko-KR" altLang="en-US" sz="10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103F935-4F42-44B2-A8C9-535781C164C9}"/>
              </a:ext>
            </a:extLst>
          </p:cNvPr>
          <p:cNvSpPr/>
          <p:nvPr/>
        </p:nvSpPr>
        <p:spPr>
          <a:xfrm>
            <a:off x="4485005" y="4449445"/>
            <a:ext cx="648335" cy="2159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E9F7F1-E212-4909-AABA-16DCDDE3B523}"/>
              </a:ext>
            </a:extLst>
          </p:cNvPr>
          <p:cNvSpPr/>
          <p:nvPr/>
        </p:nvSpPr>
        <p:spPr>
          <a:xfrm>
            <a:off x="3309620" y="4396740"/>
            <a:ext cx="1066800" cy="321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Ctrl + c</a:t>
            </a:r>
            <a:endParaRPr lang="ko-KR" altLang="en-US" sz="10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295BF90-5CC2-4F35-88D0-ECB8E25D7FFA}"/>
              </a:ext>
            </a:extLst>
          </p:cNvPr>
          <p:cNvSpPr/>
          <p:nvPr/>
        </p:nvSpPr>
        <p:spPr>
          <a:xfrm>
            <a:off x="4485005" y="5873115"/>
            <a:ext cx="648335" cy="2159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3BEB7B0-3A98-4696-AF21-60F12642758B}"/>
              </a:ext>
            </a:extLst>
          </p:cNvPr>
          <p:cNvSpPr/>
          <p:nvPr/>
        </p:nvSpPr>
        <p:spPr>
          <a:xfrm>
            <a:off x="3309620" y="5820410"/>
            <a:ext cx="1066800" cy="321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Ctrl + \n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441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 of Terminating a Signal Handler (3/3)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Terminating a Process Abnormally: </a:t>
            </a:r>
            <a:r>
              <a:rPr lang="en-US" altLang="ko-KR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abort()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B459C-DEFA-4089-9B51-BCF7693058E7}"/>
              </a:ext>
            </a:extLst>
          </p:cNvPr>
          <p:cNvSpPr txBox="1"/>
          <p:nvPr/>
        </p:nvSpPr>
        <p:spPr>
          <a:xfrm>
            <a:off x="544830" y="2639060"/>
            <a:ext cx="7195820" cy="37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현재 상태를 코어 덤프하고 프로세스를 비정상적으로 종료하는 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9B3F6C-1A73-455D-A60F-7A0F1581D6AA}"/>
              </a:ext>
            </a:extLst>
          </p:cNvPr>
          <p:cNvSpPr/>
          <p:nvPr/>
        </p:nvSpPr>
        <p:spPr>
          <a:xfrm>
            <a:off x="544830" y="1611630"/>
            <a:ext cx="3168650" cy="737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</a:t>
            </a:r>
            <a:r>
              <a:rPr lang="en-US" altLang="ko-KR" sz="1200" b="1" dirty="0"/>
              <a:t>abort</a:t>
            </a:r>
            <a:r>
              <a:rPr lang="en-US" altLang="ko-KR" sz="1200" dirty="0"/>
              <a:t>(void);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BECB1-894C-4B77-A5E5-DB61B030A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3429000"/>
            <a:ext cx="2981960" cy="31819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F599FB-5192-48D3-910B-732A34C68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10" y="4262755"/>
            <a:ext cx="3553460" cy="15144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088E6C-ABD0-4E25-8F0E-84418F846D64}"/>
              </a:ext>
            </a:extLst>
          </p:cNvPr>
          <p:cNvSpPr/>
          <p:nvPr/>
        </p:nvSpPr>
        <p:spPr>
          <a:xfrm>
            <a:off x="3616325" y="4732020"/>
            <a:ext cx="1189355" cy="5759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Handling a Signal on an Alternate Stack (1/3)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sigaltstack</a:t>
            </a:r>
            <a:r>
              <a:rPr lang="en-US" altLang="ko-KR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4387298" cy="7372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signal.h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</a:t>
            </a:r>
            <a:r>
              <a:rPr lang="en-US" altLang="ko-KR" sz="1200" b="1" dirty="0" err="1"/>
              <a:t>sigaltstack</a:t>
            </a:r>
            <a:r>
              <a:rPr lang="en-US" altLang="ko-KR" sz="1200" dirty="0"/>
              <a:t>(const </a:t>
            </a:r>
            <a:r>
              <a:rPr lang="en-US" altLang="ko-KR" sz="1200" dirty="0" err="1"/>
              <a:t>stack_t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sigstack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stack_t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old_sigstack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대체 시그널 스택을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이미 생성된 모든 시그널 스택에 대한 정보를 리턴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성공하면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리턴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A97C30-7697-4C99-A2FD-3FB0EAA46BEE}"/>
              </a:ext>
            </a:extLst>
          </p:cNvPr>
          <p:cNvSpPr/>
          <p:nvPr/>
        </p:nvSpPr>
        <p:spPr>
          <a:xfrm>
            <a:off x="544742" y="3989841"/>
            <a:ext cx="4747338" cy="1455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typedef struct {</a:t>
            </a:r>
          </a:p>
          <a:p>
            <a:r>
              <a:rPr lang="en-US" altLang="ko-KR" sz="1200" dirty="0"/>
              <a:t>   void * </a:t>
            </a:r>
            <a:r>
              <a:rPr lang="en-US" altLang="ko-KR" sz="1200" dirty="0" err="1"/>
              <a:t>ss_sp</a:t>
            </a:r>
            <a:r>
              <a:rPr lang="en-US" altLang="ko-KR" sz="1200" dirty="0"/>
              <a:t>;	/* </a:t>
            </a:r>
            <a:r>
              <a:rPr lang="ko-KR" altLang="en-US" sz="1200" dirty="0"/>
              <a:t>대체 스택의 시작 주소</a:t>
            </a:r>
            <a:r>
              <a:rPr lang="en-US" altLang="ko-KR" sz="1200" dirty="0"/>
              <a:t>*/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ss_flags</a:t>
            </a:r>
            <a:r>
              <a:rPr lang="en-US" altLang="ko-KR" sz="1200" dirty="0"/>
              <a:t>;	/* </a:t>
            </a:r>
            <a:r>
              <a:rPr lang="ko-KR" altLang="en-US" sz="1200" dirty="0"/>
              <a:t>플래그 </a:t>
            </a:r>
            <a:r>
              <a:rPr lang="en-US" altLang="ko-KR" sz="1200" dirty="0"/>
              <a:t>: SS_ONSTACK, SS_DISABLE*/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size_t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ss_size</a:t>
            </a:r>
            <a:r>
              <a:rPr lang="en-US" altLang="ko-KR" sz="1200" dirty="0"/>
              <a:t>;	/* </a:t>
            </a:r>
            <a:r>
              <a:rPr lang="ko-KR" altLang="en-US" sz="1200" dirty="0"/>
              <a:t>대체 스택의 크기</a:t>
            </a:r>
            <a:r>
              <a:rPr lang="en-US" altLang="ko-KR" sz="1200" dirty="0"/>
              <a:t>*/</a:t>
            </a:r>
          </a:p>
          <a:p>
            <a:r>
              <a:rPr lang="en-US" altLang="ko-KR" sz="1200" dirty="0"/>
              <a:t>} </a:t>
            </a:r>
            <a:r>
              <a:rPr lang="en-US" altLang="ko-KR" sz="1200" dirty="0" err="1"/>
              <a:t>stack_t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A8D690A-BDEB-4136-B56E-D3DDC95567A2}"/>
              </a:ext>
            </a:extLst>
          </p:cNvPr>
          <p:cNvSpPr/>
          <p:nvPr/>
        </p:nvSpPr>
        <p:spPr>
          <a:xfrm>
            <a:off x="2051720" y="1971667"/>
            <a:ext cx="576064" cy="37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74C6BF-0A9A-41FB-B974-7C6D55045348}"/>
              </a:ext>
            </a:extLst>
          </p:cNvPr>
          <p:cNvSpPr/>
          <p:nvPr/>
        </p:nvSpPr>
        <p:spPr>
          <a:xfrm>
            <a:off x="3275856" y="1988827"/>
            <a:ext cx="576064" cy="37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8B2E0F-916B-4618-9F95-230FC722FFDB}"/>
              </a:ext>
            </a:extLst>
          </p:cNvPr>
          <p:cNvCxnSpPr>
            <a:stCxn id="3" idx="4"/>
          </p:cNvCxnSpPr>
          <p:nvPr/>
        </p:nvCxnSpPr>
        <p:spPr>
          <a:xfrm flipH="1">
            <a:off x="1475656" y="2348880"/>
            <a:ext cx="864096" cy="194421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EC5AE8-9732-4AF9-AC45-BAA3851C2317}"/>
              </a:ext>
            </a:extLst>
          </p:cNvPr>
          <p:cNvCxnSpPr>
            <a:stCxn id="11" idx="4"/>
          </p:cNvCxnSpPr>
          <p:nvPr/>
        </p:nvCxnSpPr>
        <p:spPr>
          <a:xfrm flipH="1">
            <a:off x="1763688" y="2366040"/>
            <a:ext cx="1800200" cy="19270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Handling a Signal on an Alternate Stack (2/3)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ss_sp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ss_size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E6B647-678F-46F3-947B-D246AAB4EA38}"/>
              </a:ext>
            </a:extLst>
          </p:cNvPr>
          <p:cNvSpPr txBox="1"/>
          <p:nvPr/>
        </p:nvSpPr>
        <p:spPr>
          <a:xfrm>
            <a:off x="386696" y="1631973"/>
            <a:ext cx="719561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/>
              <a:t>커널이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ss_sp</a:t>
            </a:r>
            <a:r>
              <a:rPr lang="ko-KR" altLang="en-US" sz="1400" dirty="0"/>
              <a:t>에 주어진 값을 하드웨어 구조에 적절한 주소 경계에 자동으로 맞춘다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ss_size</a:t>
            </a:r>
            <a:r>
              <a:rPr lang="ko-KR" altLang="en-US" sz="1400" dirty="0"/>
              <a:t>는 일반적으로 상수 </a:t>
            </a:r>
            <a:r>
              <a:rPr lang="en-US" altLang="ko-KR" sz="1400" dirty="0"/>
              <a:t>SIGSTKSZ(x86-32</a:t>
            </a:r>
            <a:r>
              <a:rPr lang="ko-KR" altLang="en-US" sz="1400" dirty="0"/>
              <a:t>에서 </a:t>
            </a:r>
            <a:r>
              <a:rPr lang="en-US" altLang="ko-KR" sz="1400" dirty="0"/>
              <a:t>8192)</a:t>
            </a:r>
            <a:r>
              <a:rPr lang="ko-KR" altLang="en-US" sz="1400" dirty="0"/>
              <a:t>사용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2852936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ss_flags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6B647-678F-46F3-947B-D246AAB4EA38}"/>
              </a:ext>
            </a:extLst>
          </p:cNvPr>
          <p:cNvSpPr txBox="1"/>
          <p:nvPr/>
        </p:nvSpPr>
        <p:spPr>
          <a:xfrm>
            <a:off x="386696" y="3520449"/>
            <a:ext cx="7195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SS_ONSTACK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현재 만들어진 대체 시그널 스택에 대한 정보를 추출할 때 설정되면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프로세스가 대체 시그널 스택에 실행되고 있음을 가리킨다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SS_DISABLE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현재 생성된 대체 시그널 스택이 존재하지 않음을 가리킨다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736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Handling a Signal on an Alternate Stack (3/3)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38015"/>
            <a:ext cx="6128260" cy="864096"/>
          </a:xfrm>
          <a:prstGeom prst="rect">
            <a:avLst/>
          </a:prstGeom>
          <a:noFill/>
        </p:spPr>
      </p:pic>
      <p:pic>
        <p:nvPicPr>
          <p:cNvPr id="1027" name="Picture 3" descr="C:\Users\User\Desktop\캡처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82231"/>
            <a:ext cx="6120680" cy="754881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3203848" y="274612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03848" y="3034159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03848" y="332219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17027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List 21-3(Example of using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sigaltstack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932040" y="2060848"/>
            <a:ext cx="1944216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8264" y="184482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번째 지역변수</a:t>
            </a:r>
          </a:p>
        </p:txBody>
      </p:sp>
      <p:cxnSp>
        <p:nvCxnSpPr>
          <p:cNvPr id="16" name="꺾인 연결선 15"/>
          <p:cNvCxnSpPr/>
          <p:nvPr/>
        </p:nvCxnSpPr>
        <p:spPr>
          <a:xfrm>
            <a:off x="6300192" y="2276872"/>
            <a:ext cx="864096" cy="792088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2852936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(char*)</a:t>
            </a:r>
            <a:r>
              <a:rPr lang="en-US" altLang="ko-KR" dirty="0" err="1"/>
              <a:t>sbrk</a:t>
            </a:r>
            <a:r>
              <a:rPr lang="en-US" altLang="ko-KR" dirty="0"/>
              <a:t>(0)-1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508104" y="4077072"/>
            <a:ext cx="1224136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4248" y="3861048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SIGSEGV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2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ko-KR" sz="2400" b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SA_SIGINFO </a:t>
            </a:r>
            <a:r>
              <a:rPr lang="en-US" altLang="ko-KR" sz="24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Flag (1/2)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SA_SIGINFO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A0BFE-E0BD-4FB5-9613-BEA96CD8A74E}"/>
              </a:ext>
            </a:extLst>
          </p:cNvPr>
          <p:cNvSpPr/>
          <p:nvPr/>
        </p:nvSpPr>
        <p:spPr>
          <a:xfrm>
            <a:off x="544742" y="1611628"/>
            <a:ext cx="4387298" cy="3957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handler(int sig, </a:t>
            </a:r>
            <a:r>
              <a:rPr lang="en-US" altLang="ko-KR" sz="1200" dirty="0" err="1"/>
              <a:t>siginfo_t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siginfo</a:t>
            </a:r>
            <a:r>
              <a:rPr lang="en-US" altLang="ko-KR" sz="1200" dirty="0"/>
              <a:t>, void *</a:t>
            </a:r>
            <a:r>
              <a:rPr lang="en-US" altLang="ko-KR" sz="1200" dirty="0" err="1"/>
              <a:t>ucontext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BE37C-6B7E-4C48-800A-F947954584FD}"/>
              </a:ext>
            </a:extLst>
          </p:cNvPr>
          <p:cNvSpPr txBox="1"/>
          <p:nvPr/>
        </p:nvSpPr>
        <p:spPr>
          <a:xfrm>
            <a:off x="544742" y="2132856"/>
            <a:ext cx="719561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첫</a:t>
            </a:r>
            <a:r>
              <a:rPr lang="en-US" altLang="ko-KR" sz="1400" dirty="0"/>
              <a:t> </a:t>
            </a:r>
            <a:r>
              <a:rPr lang="ko-KR" altLang="en-US" sz="1400" dirty="0"/>
              <a:t>번째 인자 </a:t>
            </a:r>
            <a:r>
              <a:rPr lang="en-US" altLang="ko-KR" sz="1400" dirty="0"/>
              <a:t>sig : </a:t>
            </a:r>
            <a:r>
              <a:rPr lang="ko-KR" altLang="en-US" sz="1400" dirty="0"/>
              <a:t>시그널 번호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두 번째 인자 </a:t>
            </a:r>
            <a:r>
              <a:rPr lang="en-US" altLang="ko-KR" sz="1400" dirty="0" err="1"/>
              <a:t>siginfo</a:t>
            </a:r>
            <a:r>
              <a:rPr lang="en-US" altLang="ko-KR" sz="1400" dirty="0"/>
              <a:t> : </a:t>
            </a:r>
            <a:r>
              <a:rPr lang="ko-KR" altLang="en-US" sz="1400" dirty="0"/>
              <a:t>시그널에 대한 추가적인 정보를 제공하는 데 사용되는 구조체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세 번째 인자 </a:t>
            </a:r>
            <a:r>
              <a:rPr lang="en-US" altLang="ko-KR" sz="1400" dirty="0" err="1"/>
              <a:t>ucontext</a:t>
            </a:r>
            <a:r>
              <a:rPr lang="en-US" altLang="ko-KR" sz="1400" dirty="0"/>
              <a:t> : (&lt;</a:t>
            </a:r>
            <a:r>
              <a:rPr lang="en-US" altLang="ko-KR" sz="1400" dirty="0" err="1"/>
              <a:t>ucontext.h</a:t>
            </a:r>
            <a:r>
              <a:rPr lang="en-US" altLang="ko-KR" sz="1400" dirty="0"/>
              <a:t>&gt;</a:t>
            </a:r>
            <a:r>
              <a:rPr lang="ko-KR" altLang="en-US" sz="1400" dirty="0"/>
              <a:t>에 정의된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ucontext_t</a:t>
            </a:r>
            <a:r>
              <a:rPr lang="en-US" altLang="ko-KR" sz="1400" dirty="0"/>
              <a:t> </a:t>
            </a:r>
            <a:r>
              <a:rPr lang="ko-KR" altLang="en-US" sz="1400" dirty="0"/>
              <a:t>형의 구조체 포인터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4D722C-5AE0-4C7C-B6FA-77FE35AB54EC}"/>
              </a:ext>
            </a:extLst>
          </p:cNvPr>
          <p:cNvSpPr/>
          <p:nvPr/>
        </p:nvSpPr>
        <p:spPr>
          <a:xfrm>
            <a:off x="544742" y="3704929"/>
            <a:ext cx="2947138" cy="2192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 &lt;sys/</a:t>
            </a:r>
            <a:r>
              <a:rPr lang="en-US" altLang="ko-KR" sz="1200" dirty="0" err="1"/>
              <a:t>signal.h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struct </a:t>
            </a:r>
            <a:r>
              <a:rPr lang="en-US" altLang="ko-KR" sz="1200" dirty="0" err="1"/>
              <a:t>sigaction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void (*</a:t>
            </a:r>
            <a:r>
              <a:rPr lang="en-US" altLang="ko-KR" sz="1200" dirty="0" err="1"/>
              <a:t>sa_handler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sigset_t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sa_mask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sa_flags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void (*</a:t>
            </a:r>
            <a:r>
              <a:rPr lang="en-US" altLang="ko-KR" sz="1200" dirty="0" err="1"/>
              <a:t>sa_restorer</a:t>
            </a:r>
            <a:r>
              <a:rPr lang="en-US" altLang="ko-KR" sz="1200" dirty="0"/>
              <a:t>) (void);</a:t>
            </a:r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4D722C-5AE0-4C7C-B6FA-77FE35AB54EC}"/>
              </a:ext>
            </a:extLst>
          </p:cNvPr>
          <p:cNvSpPr/>
          <p:nvPr/>
        </p:nvSpPr>
        <p:spPr>
          <a:xfrm>
            <a:off x="5220072" y="3704929"/>
            <a:ext cx="2947138" cy="2192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 &lt;sys/</a:t>
            </a:r>
            <a:r>
              <a:rPr lang="en-US" altLang="ko-KR" sz="1200" dirty="0" err="1"/>
              <a:t>signal.h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sigaction</a:t>
            </a:r>
            <a:r>
              <a:rPr lang="en-US" altLang="ko-KR" sz="1200" dirty="0"/>
              <a:t> {</a:t>
            </a:r>
          </a:p>
          <a:p>
            <a:r>
              <a:rPr lang="en-US" altLang="ko-KR" sz="1200" b="1" dirty="0"/>
              <a:t>   union {</a:t>
            </a:r>
          </a:p>
          <a:p>
            <a:r>
              <a:rPr lang="en-US" altLang="ko-KR" sz="1200" b="1" dirty="0"/>
              <a:t>        void (*</a:t>
            </a:r>
            <a:r>
              <a:rPr lang="en-US" altLang="ko-KR" sz="1200" b="1" dirty="0" err="1"/>
              <a:t>sa_handler</a:t>
            </a:r>
            <a:r>
              <a:rPr lang="en-US" altLang="ko-KR" sz="1200" b="1" dirty="0"/>
              <a:t>)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/>
              <a:t>        void (*</a:t>
            </a:r>
            <a:r>
              <a:rPr lang="en-US" altLang="ko-KR" sz="1200" b="1" dirty="0" err="1"/>
              <a:t>sa_sigaction</a:t>
            </a:r>
            <a:r>
              <a:rPr lang="en-US" altLang="ko-KR" sz="1200" b="1" dirty="0"/>
              <a:t>)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siginfo_t</a:t>
            </a:r>
            <a:r>
              <a:rPr lang="en-US" altLang="ko-KR" sz="1200" b="1" dirty="0"/>
              <a:t> *, void *);</a:t>
            </a:r>
          </a:p>
          <a:p>
            <a:r>
              <a:rPr lang="en-US" altLang="ko-KR" sz="1200" b="1" dirty="0"/>
              <a:t>   } __</a:t>
            </a:r>
            <a:r>
              <a:rPr lang="en-US" altLang="ko-KR" sz="1200" b="1" dirty="0" err="1"/>
              <a:t>sigaction_handler</a:t>
            </a:r>
            <a:r>
              <a:rPr lang="en-US" altLang="ko-KR" sz="1200" b="1" dirty="0"/>
              <a:t>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sigset_t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sa_mask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sa_flags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void (*</a:t>
            </a:r>
            <a:r>
              <a:rPr lang="en-US" altLang="ko-KR" sz="1200" dirty="0" err="1"/>
              <a:t>sa_restorer</a:t>
            </a:r>
            <a:r>
              <a:rPr lang="en-US" altLang="ko-KR" sz="1200" dirty="0"/>
              <a:t>) (void);</a:t>
            </a:r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779912" y="4437112"/>
            <a:ext cx="1224136" cy="7200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SA_SIGINFO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Flag (2/2)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siginfo_t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struct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22065"/>
            <a:ext cx="62960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89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Interruption and Restarting of System Calls(1/2)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SA_RESTART flag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764553-7DC2-4C89-9954-749A06FFDE7D}"/>
              </a:ext>
            </a:extLst>
          </p:cNvPr>
          <p:cNvSpPr txBox="1"/>
          <p:nvPr/>
        </p:nvSpPr>
        <p:spPr>
          <a:xfrm>
            <a:off x="467544" y="1470939"/>
            <a:ext cx="719561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시그널 </a:t>
            </a:r>
            <a:r>
              <a:rPr lang="ko-KR" altLang="en-US" sz="1400" dirty="0" err="1"/>
              <a:t>핸들러에</a:t>
            </a:r>
            <a:r>
              <a:rPr lang="ko-KR" altLang="en-US" sz="1400" dirty="0"/>
              <a:t> 의해 중지된 시스템 호출을 자동으로 </a:t>
            </a:r>
            <a:r>
              <a:rPr lang="ko-KR" altLang="en-US" sz="1400" dirty="0" err="1"/>
              <a:t>재시작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자식 프로세스를 기다릴 때 쓰는 </a:t>
            </a:r>
            <a:r>
              <a:rPr lang="en-US" altLang="ko-KR" sz="1400" dirty="0"/>
              <a:t>wait(), </a:t>
            </a:r>
            <a:r>
              <a:rPr lang="en-US" altLang="ko-KR" sz="1400" dirty="0" err="1"/>
              <a:t>waitpid</a:t>
            </a:r>
            <a:r>
              <a:rPr lang="en-US" altLang="ko-KR" sz="1400" dirty="0"/>
              <a:t>(), wait3(), wait4(), </a:t>
            </a:r>
            <a:r>
              <a:rPr lang="en-US" altLang="ko-KR" sz="1400" dirty="0" err="1"/>
              <a:t>waitid</a:t>
            </a:r>
            <a:r>
              <a:rPr lang="en-US" altLang="ko-KR" sz="1400" dirty="0"/>
              <a:t>()</a:t>
            </a:r>
            <a:r>
              <a:rPr lang="ko-KR" altLang="en-US" sz="1400" dirty="0"/>
              <a:t>를 포함하는 시스템 호출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느린 디바이스</a:t>
            </a:r>
            <a:r>
              <a:rPr lang="en-US" altLang="ko-KR" sz="1400" dirty="0"/>
              <a:t>(</a:t>
            </a:r>
            <a:r>
              <a:rPr lang="ko-KR" altLang="en-US" sz="1400" dirty="0"/>
              <a:t>터미널</a:t>
            </a:r>
            <a:r>
              <a:rPr lang="en-US" altLang="ko-KR" sz="1400" dirty="0"/>
              <a:t>, </a:t>
            </a:r>
            <a:r>
              <a:rPr lang="ko-KR" altLang="en-US" sz="1400" dirty="0"/>
              <a:t>파이프</a:t>
            </a:r>
            <a:r>
              <a:rPr lang="en-US" altLang="ko-KR" sz="1400" dirty="0"/>
              <a:t>, FIFO, </a:t>
            </a:r>
            <a:r>
              <a:rPr lang="ko-KR" altLang="en-US" sz="1400" dirty="0"/>
              <a:t>소켓</a:t>
            </a:r>
            <a:r>
              <a:rPr lang="en-US" altLang="ko-KR" sz="1400" dirty="0"/>
              <a:t>)</a:t>
            </a:r>
            <a:r>
              <a:rPr lang="ko-KR" altLang="en-US" sz="1400" dirty="0"/>
              <a:t>에 적용된 </a:t>
            </a:r>
            <a:r>
              <a:rPr lang="en-US" altLang="ko-KR" sz="1400" dirty="0"/>
              <a:t>I/O </a:t>
            </a:r>
            <a:r>
              <a:rPr lang="ko-KR" altLang="en-US" sz="1400" dirty="0"/>
              <a:t>시스템 호출 자동으로 </a:t>
            </a:r>
            <a:r>
              <a:rPr lang="ko-KR" altLang="en-US" sz="1400" dirty="0" err="1"/>
              <a:t>재시작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64553-7DC2-4C89-9954-749A06FFDE7D}"/>
              </a:ext>
            </a:extLst>
          </p:cNvPr>
          <p:cNvSpPr txBox="1"/>
          <p:nvPr/>
        </p:nvSpPr>
        <p:spPr>
          <a:xfrm>
            <a:off x="467544" y="3717032"/>
            <a:ext cx="7195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poll(), </a:t>
            </a:r>
            <a:r>
              <a:rPr lang="en-US" altLang="ko-KR" sz="1400" dirty="0" err="1"/>
              <a:t>ppoll</a:t>
            </a:r>
            <a:r>
              <a:rPr lang="en-US" altLang="ko-KR" sz="1400" dirty="0"/>
              <a:t>(), select(), </a:t>
            </a:r>
            <a:r>
              <a:rPr lang="en-US" altLang="ko-KR" sz="1400" dirty="0" err="1"/>
              <a:t>pselect</a:t>
            </a:r>
            <a:r>
              <a:rPr lang="en-US" altLang="ko-KR" sz="1400" dirty="0"/>
              <a:t>() I/O multiplexing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epoll_wait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epoll_pwait</a:t>
            </a:r>
            <a:r>
              <a:rPr lang="en-US" altLang="ko-KR" sz="1400" dirty="0"/>
              <a:t>() (</a:t>
            </a:r>
            <a:r>
              <a:rPr lang="ko-KR" altLang="en-US" sz="1400" dirty="0" err="1"/>
              <a:t>리눅스</a:t>
            </a:r>
            <a:r>
              <a:rPr lang="ko-KR" altLang="en-US" sz="1400" dirty="0"/>
              <a:t> 고유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io_getevents</a:t>
            </a:r>
            <a:r>
              <a:rPr lang="en-US" altLang="ko-KR" sz="1400" dirty="0"/>
              <a:t>() (</a:t>
            </a:r>
            <a:r>
              <a:rPr lang="ko-KR" altLang="en-US" sz="1400" dirty="0" err="1"/>
              <a:t>리눅스</a:t>
            </a:r>
            <a:r>
              <a:rPr lang="ko-KR" altLang="en-US" sz="1400" dirty="0"/>
              <a:t> 고유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400" dirty="0"/>
              <a:t>	.</a:t>
            </a:r>
            <a:endParaRPr lang="ko-KR" altLang="en-US" sz="1400" dirty="0"/>
          </a:p>
        </p:txBody>
      </p:sp>
      <p:sp>
        <p:nvSpPr>
          <p:cNvPr id="11" name="곱셈 기호 10"/>
          <p:cNvSpPr/>
          <p:nvPr/>
        </p:nvSpPr>
        <p:spPr>
          <a:xfrm>
            <a:off x="-468560" y="3429000"/>
            <a:ext cx="6192688" cy="20162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Interruption and Restarting of System Calls(2/2)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siginterrupt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7F066A-9659-45DB-8A92-978E85254504}"/>
              </a:ext>
            </a:extLst>
          </p:cNvPr>
          <p:cNvSpPr/>
          <p:nvPr/>
        </p:nvSpPr>
        <p:spPr>
          <a:xfrm>
            <a:off x="544742" y="1601378"/>
            <a:ext cx="4387298" cy="8092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signal.h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siginterrupt</a:t>
            </a:r>
            <a:r>
              <a:rPr lang="en-US" altLang="ko-KR" sz="1200" dirty="0"/>
              <a:t>(int sig, int flag);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64553-7DC2-4C89-9954-749A06FFDE7D}"/>
              </a:ext>
            </a:extLst>
          </p:cNvPr>
          <p:cNvSpPr txBox="1"/>
          <p:nvPr/>
        </p:nvSpPr>
        <p:spPr>
          <a:xfrm>
            <a:off x="544742" y="2780928"/>
            <a:ext cx="719561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Flag = 1(</a:t>
            </a:r>
            <a:r>
              <a:rPr lang="ko-KR" altLang="en-US" sz="1400" dirty="0"/>
              <a:t>참</a:t>
            </a:r>
            <a:r>
              <a:rPr lang="en-US" altLang="ko-KR" sz="1400" dirty="0"/>
              <a:t>), </a:t>
            </a:r>
            <a:r>
              <a:rPr lang="ko-KR" altLang="en-US" sz="1400" dirty="0"/>
              <a:t>시그널 </a:t>
            </a:r>
            <a:r>
              <a:rPr lang="en-US" altLang="ko-KR" sz="1400" dirty="0"/>
              <a:t>sig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핸들러는</a:t>
            </a:r>
            <a:r>
              <a:rPr lang="ko-KR" altLang="en-US" sz="1400" dirty="0"/>
              <a:t> 블로킹 시스템 호출을 인터럽트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Flag = 0(</a:t>
            </a:r>
            <a:r>
              <a:rPr lang="ko-KR" altLang="en-US" sz="1400" dirty="0"/>
              <a:t>거짓</a:t>
            </a:r>
            <a:r>
              <a:rPr lang="en-US" altLang="ko-KR" sz="1400" dirty="0"/>
              <a:t>), </a:t>
            </a:r>
            <a:r>
              <a:rPr lang="ko-KR" altLang="en-US" sz="1400" dirty="0"/>
              <a:t>블로킹 시스템 호출은 </a:t>
            </a:r>
            <a:r>
              <a:rPr lang="en-US" altLang="ko-KR" sz="1400" dirty="0"/>
              <a:t>sig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실행 이후에 재시작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성공하면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리턴</a:t>
            </a: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8B4A3DC7-91A9-4911-A013-E3C58AFA8DF4}"/>
              </a:ext>
            </a:extLst>
          </p:cNvPr>
          <p:cNvSpPr/>
          <p:nvPr/>
        </p:nvSpPr>
        <p:spPr>
          <a:xfrm>
            <a:off x="-252536" y="1026482"/>
            <a:ext cx="5775889" cy="208817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F3FB1632-4837-490A-B369-4194CF558318}"/>
              </a:ext>
            </a:extLst>
          </p:cNvPr>
          <p:cNvSpPr/>
          <p:nvPr/>
        </p:nvSpPr>
        <p:spPr>
          <a:xfrm>
            <a:off x="5148064" y="1021725"/>
            <a:ext cx="1728192" cy="1152128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SUSv4</a:t>
            </a:r>
            <a:r>
              <a:rPr lang="ko-KR" altLang="en-US" sz="1000" b="1" dirty="0">
                <a:solidFill>
                  <a:srgbClr val="FF0000"/>
                </a:solidFill>
              </a:rPr>
              <a:t>에서 폐기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/>
              <a:t>=&gt; </a:t>
            </a:r>
            <a:r>
              <a:rPr lang="en-US" altLang="ko-KR" sz="1000" b="1" dirty="0" err="1"/>
              <a:t>sigaction</a:t>
            </a:r>
            <a:r>
              <a:rPr lang="en-US" altLang="ko-KR" sz="1000" b="1" dirty="0"/>
              <a:t>()</a:t>
            </a:r>
            <a:r>
              <a:rPr lang="ko-KR" altLang="en-US" sz="1000" dirty="0"/>
              <a:t>의 사용 추진</a:t>
            </a:r>
          </a:p>
        </p:txBody>
      </p:sp>
    </p:spTree>
    <p:extLst>
      <p:ext uri="{BB962C8B-B14F-4D97-AF65-F5344CB8AC3E}">
        <p14:creationId xmlns:p14="http://schemas.microsoft.com/office/powerpoint/2010/main" val="7423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Review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(1/2)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 bwMode="auto">
          <a:xfrm>
            <a:off x="386715" y="964565"/>
            <a:ext cx="857821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 Signal 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2" descr="C:/Users/LEE/AppData/Roaming/PolarisOffice/ETemp/8840_8093336/fImage524892817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35" y="2266950"/>
            <a:ext cx="2992120" cy="2992120"/>
          </a:xfrm>
          <a:prstGeom prst="rect">
            <a:avLst/>
          </a:prstGeom>
          <a:noFill/>
        </p:spPr>
      </p:pic>
      <p:cxnSp>
        <p:nvCxnSpPr>
          <p:cNvPr id="32" name="도형 3"/>
          <p:cNvCxnSpPr/>
          <p:nvPr/>
        </p:nvCxnSpPr>
        <p:spPr>
          <a:xfrm flipH="1" flipV="1">
            <a:off x="3145790" y="3224530"/>
            <a:ext cx="2736850" cy="29337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4"/>
          <p:cNvCxnSpPr/>
          <p:nvPr/>
        </p:nvCxnSpPr>
        <p:spPr>
          <a:xfrm flipH="1">
            <a:off x="3145790" y="4497070"/>
            <a:ext cx="2736850" cy="29337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5"/>
          <p:cNvSpPr>
            <a:spLocks/>
          </p:cNvSpPr>
          <p:nvPr/>
        </p:nvSpPr>
        <p:spPr>
          <a:xfrm>
            <a:off x="1173480" y="1845945"/>
            <a:ext cx="1570355" cy="4324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/>
              <a:t>Signal Handler</a:t>
            </a:r>
            <a:r>
              <a:rPr lang="ko-KR" altLang="ko-KR" sz="1400" b="1"/>
              <a:t> ex) 위</a:t>
            </a:r>
            <a:endParaRPr lang="ko-KR" altLang="en-US" sz="1400" b="1"/>
          </a:p>
        </p:txBody>
      </p:sp>
      <p:pic>
        <p:nvPicPr>
          <p:cNvPr id="35" name="그림 6" descr="C:/Users/LEE/AppData/Roaming/PolarisOffice/ETemp/8840_8093336/fImage8447428571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" y="2898775"/>
            <a:ext cx="2431415" cy="2160270"/>
          </a:xfrm>
          <a:prstGeom prst="rect">
            <a:avLst/>
          </a:prstGeom>
          <a:noFill/>
        </p:spPr>
      </p:pic>
      <p:sp>
        <p:nvSpPr>
          <p:cNvPr id="36" name="도형 7"/>
          <p:cNvSpPr>
            <a:spLocks/>
          </p:cNvSpPr>
          <p:nvPr/>
        </p:nvSpPr>
        <p:spPr>
          <a:xfrm>
            <a:off x="6346190" y="1845945"/>
            <a:ext cx="1570355" cy="4324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/>
              <a:t>Signal</a:t>
            </a:r>
            <a:endParaRPr lang="ko-KR" altLang="en-US" sz="1400" b="1"/>
          </a:p>
          <a:p>
            <a:pPr marL="0" indent="0" algn="ctr" latinLnBrk="0">
              <a:buFontTx/>
              <a:buNone/>
            </a:pPr>
            <a:r>
              <a:rPr lang="ko-KR" altLang="ko-KR" sz="1400" b="1"/>
              <a:t>ex) 복통</a:t>
            </a:r>
            <a:endParaRPr lang="ko-KR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Quiz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5EA0F6-5436-423E-8E28-A923D2585234}"/>
              </a:ext>
            </a:extLst>
          </p:cNvPr>
          <p:cNvSpPr txBox="1"/>
          <p:nvPr/>
        </p:nvSpPr>
        <p:spPr>
          <a:xfrm>
            <a:off x="206375" y="1412875"/>
            <a:ext cx="856488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 err="1"/>
              <a:t>핸들러가</a:t>
            </a:r>
            <a:r>
              <a:rPr lang="ko-KR" altLang="en-US" sz="2200" dirty="0"/>
              <a:t> </a:t>
            </a:r>
            <a:r>
              <a:rPr lang="en-US" altLang="ko-KR" sz="2200" dirty="0"/>
              <a:t>alternate stack</a:t>
            </a:r>
            <a:r>
              <a:rPr lang="ko-KR" altLang="en-US" sz="2200" dirty="0"/>
              <a:t>을 사용함을 명시하는 플래그</a:t>
            </a:r>
            <a:endParaRPr lang="en-US" altLang="ko-KR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D7A81-D365-4CBE-AB45-969AC8F264F1}"/>
              </a:ext>
            </a:extLst>
          </p:cNvPr>
          <p:cNvSpPr txBox="1"/>
          <p:nvPr/>
        </p:nvSpPr>
        <p:spPr>
          <a:xfrm>
            <a:off x="206375" y="4293235"/>
            <a:ext cx="856488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sz="2200" dirty="0"/>
              <a:t>Difference [</a:t>
            </a:r>
            <a:r>
              <a:rPr lang="en-US" altLang="ko-KR" sz="2200" dirty="0" err="1"/>
              <a:t>sigsetjmp</a:t>
            </a:r>
            <a:r>
              <a:rPr lang="en-US" altLang="ko-KR" sz="2200" dirty="0"/>
              <a:t>(), </a:t>
            </a:r>
            <a:r>
              <a:rPr lang="en-US" altLang="ko-KR" sz="2200" dirty="0" err="1"/>
              <a:t>siglongjmp</a:t>
            </a:r>
            <a:r>
              <a:rPr lang="en-US" altLang="ko-KR" sz="2200" dirty="0"/>
              <a:t>() vs </a:t>
            </a:r>
            <a:r>
              <a:rPr lang="en-US" altLang="ko-KR" sz="2200" dirty="0" err="1"/>
              <a:t>setjmp</a:t>
            </a:r>
            <a:r>
              <a:rPr lang="en-US" altLang="ko-KR" sz="2200" dirty="0"/>
              <a:t>(), </a:t>
            </a:r>
            <a:r>
              <a:rPr lang="en-US" altLang="ko-KR" sz="2200" dirty="0" err="1"/>
              <a:t>longjmp</a:t>
            </a:r>
            <a:r>
              <a:rPr lang="en-US" altLang="ko-KR" sz="2200" dirty="0"/>
              <a:t>()]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118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 &amp; A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Review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(2/2)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Signal Handlers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E959AC-ED40-45E7-8411-8C90AD619939}"/>
              </a:ext>
            </a:extLst>
          </p:cNvPr>
          <p:cNvSpPr/>
          <p:nvPr/>
        </p:nvSpPr>
        <p:spPr>
          <a:xfrm>
            <a:off x="1403350" y="2060575"/>
            <a:ext cx="3168650" cy="136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main(int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 *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[]) {</a:t>
            </a:r>
          </a:p>
          <a:p>
            <a:r>
              <a:rPr lang="en-US" altLang="ko-KR" sz="1000" dirty="0"/>
              <a:t>   int j;</a:t>
            </a:r>
          </a:p>
          <a:p>
            <a:r>
              <a:rPr lang="en-US" altLang="ko-KR" sz="1000" dirty="0"/>
              <a:t>   if (signal(SIGINT, </a:t>
            </a:r>
            <a:r>
              <a:rPr lang="en-US" altLang="ko-KR" sz="1000" dirty="0" err="1"/>
              <a:t>sigHandler</a:t>
            </a:r>
            <a:r>
              <a:rPr lang="en-US" altLang="ko-KR" sz="1000" dirty="0"/>
              <a:t>) == SIG_ERR)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errExit</a:t>
            </a:r>
            <a:r>
              <a:rPr lang="en-US" altLang="ko-KR" sz="1000" dirty="0"/>
              <a:t>(“signal”);</a:t>
            </a:r>
          </a:p>
          <a:p>
            <a:r>
              <a:rPr lang="en-US" altLang="ko-KR" sz="1000" dirty="0"/>
              <a:t>   …</a:t>
            </a:r>
            <a:endParaRPr lang="ko-KR" altLang="en-US" sz="1000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4B405-F779-42DD-8ADD-F2BF55F51EAE}"/>
              </a:ext>
            </a:extLst>
          </p:cNvPr>
          <p:cNvSpPr/>
          <p:nvPr/>
        </p:nvSpPr>
        <p:spPr>
          <a:xfrm>
            <a:off x="2555875" y="1664970"/>
            <a:ext cx="86423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Main</a:t>
            </a:r>
            <a:endParaRPr lang="ko-KR" altLang="en-US" sz="105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0195E-7673-4620-8E0D-CF905BEFC130}"/>
              </a:ext>
            </a:extLst>
          </p:cNvPr>
          <p:cNvSpPr/>
          <p:nvPr/>
        </p:nvSpPr>
        <p:spPr>
          <a:xfrm>
            <a:off x="1407160" y="4635500"/>
            <a:ext cx="316865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   …</a:t>
            </a:r>
          </a:p>
          <a:p>
            <a:r>
              <a:rPr lang="en-US" altLang="ko-KR" sz="1000" dirty="0"/>
              <a:t>   exit();</a:t>
            </a:r>
            <a:endParaRPr lang="ko-KR" altLang="en-US" sz="1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E7D4A3-A7AA-4240-B857-C48718375568}"/>
              </a:ext>
            </a:extLst>
          </p:cNvPr>
          <p:cNvCxnSpPr>
            <a:stCxn id="2" idx="2"/>
          </p:cNvCxnSpPr>
          <p:nvPr/>
        </p:nvCxnSpPr>
        <p:spPr>
          <a:xfrm>
            <a:off x="2987675" y="3429000"/>
            <a:ext cx="0" cy="4318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AA175C-7120-4BEF-8FAB-1961A0EBFA98}"/>
              </a:ext>
            </a:extLst>
          </p:cNvPr>
          <p:cNvCxnSpPr/>
          <p:nvPr/>
        </p:nvCxnSpPr>
        <p:spPr>
          <a:xfrm>
            <a:off x="2987675" y="4203700"/>
            <a:ext cx="0" cy="4318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1945BB-99D7-4368-9DF6-0410523D6077}"/>
              </a:ext>
            </a:extLst>
          </p:cNvPr>
          <p:cNvSpPr/>
          <p:nvPr/>
        </p:nvSpPr>
        <p:spPr>
          <a:xfrm>
            <a:off x="611505" y="3860800"/>
            <a:ext cx="1224280" cy="342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Signal(ctrl + c)</a:t>
            </a:r>
            <a:endParaRPr lang="ko-KR" altLang="en-US" sz="10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A27F4A-2463-4512-A65E-07A775C81B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35785" y="4032250"/>
            <a:ext cx="86423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AE7EB6-A9F9-4B3A-8427-28C4A903BE0E}"/>
              </a:ext>
            </a:extLst>
          </p:cNvPr>
          <p:cNvCxnSpPr>
            <a:cxnSpLocks/>
          </p:cNvCxnSpPr>
          <p:nvPr/>
        </p:nvCxnSpPr>
        <p:spPr>
          <a:xfrm flipV="1">
            <a:off x="3060065" y="3568065"/>
            <a:ext cx="2736215" cy="29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AB1781-B044-496D-AD6D-B4CB473767AD}"/>
              </a:ext>
            </a:extLst>
          </p:cNvPr>
          <p:cNvCxnSpPr>
            <a:cxnSpLocks/>
          </p:cNvCxnSpPr>
          <p:nvPr/>
        </p:nvCxnSpPr>
        <p:spPr>
          <a:xfrm flipH="1" flipV="1">
            <a:off x="3060065" y="4175125"/>
            <a:ext cx="2736215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3F58D5-02A7-4564-A5CE-B76AF38E4B14}"/>
              </a:ext>
            </a:extLst>
          </p:cNvPr>
          <p:cNvSpPr/>
          <p:nvPr/>
        </p:nvSpPr>
        <p:spPr>
          <a:xfrm>
            <a:off x="6012180" y="3563620"/>
            <a:ext cx="2520315" cy="900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Static void </a:t>
            </a:r>
            <a:r>
              <a:rPr lang="en-US" altLang="ko-KR" sz="1000" dirty="0" err="1"/>
              <a:t>sigHandler</a:t>
            </a:r>
            <a:r>
              <a:rPr lang="en-US" altLang="ko-KR" sz="1000" dirty="0"/>
              <a:t>(int sig) 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(“Ouch!\n”);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86D737-A3B0-49AC-803F-3BDB2221D115}"/>
              </a:ext>
            </a:extLst>
          </p:cNvPr>
          <p:cNvSpPr/>
          <p:nvPr/>
        </p:nvSpPr>
        <p:spPr>
          <a:xfrm>
            <a:off x="6732270" y="3131820"/>
            <a:ext cx="1151890" cy="431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Signal Handler</a:t>
            </a:r>
            <a:endParaRPr lang="ko-KR" altLang="en-US" sz="105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6FE956-CF28-492D-8169-16400AD95612}"/>
              </a:ext>
            </a:extLst>
          </p:cNvPr>
          <p:cNvSpPr/>
          <p:nvPr/>
        </p:nvSpPr>
        <p:spPr>
          <a:xfrm>
            <a:off x="6012180" y="5373370"/>
            <a:ext cx="2520315" cy="1253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$ </a:t>
            </a:r>
            <a:r>
              <a:rPr lang="en-US" altLang="ko-KR" sz="1000" b="1" dirty="0">
                <a:solidFill>
                  <a:schemeClr val="bg1"/>
                </a:solidFill>
              </a:rPr>
              <a:t>./ouch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^</a:t>
            </a:r>
            <a:r>
              <a:rPr lang="en-US" altLang="ko-KR" sz="1000" dirty="0" err="1">
                <a:solidFill>
                  <a:schemeClr val="bg1"/>
                </a:solidFill>
              </a:rPr>
              <a:t>C</a:t>
            </a:r>
            <a:r>
              <a:rPr lang="en-US" altLang="ko-KR" sz="1000" b="1" dirty="0" err="1">
                <a:solidFill>
                  <a:srgbClr val="FF0000"/>
                </a:solidFill>
              </a:rPr>
              <a:t>Ouch</a:t>
            </a:r>
            <a:r>
              <a:rPr lang="en-US" altLang="ko-KR" sz="1000" b="1" dirty="0">
                <a:solidFill>
                  <a:schemeClr val="bg1"/>
                </a:solidFill>
              </a:rPr>
              <a:t>!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35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Contents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Designing</a:t>
            </a:r>
            <a:r>
              <a:rPr lang="ko-KR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Signal</a:t>
            </a:r>
            <a:r>
              <a:rPr lang="ko-KR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Handlers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B0BC0C5C-049C-401D-B417-9A8F0F04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484630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 Methods of Terminating a Signal Handler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FE39166-9B50-4902-9945-B1BB9BBB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" y="2004060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Handling a Signal on an Alternate Stack:</a:t>
            </a:r>
            <a:r>
              <a:rPr lang="en-US" altLang="ko-KR" b="1" dirty="0">
                <a:latin typeface="+mn-lt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sigaltstack</a:t>
            </a:r>
            <a:r>
              <a:rPr lang="en-US" altLang="ko-KR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7357747-D6AE-407F-8517-DCC7D5D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252412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SA_SIGINFO 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Flag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91FB58C-B966-4E53-BD56-963AE38B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3063240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Interruption and Restarting of System Calls</a:t>
            </a:r>
          </a:p>
        </p:txBody>
      </p:sp>
    </p:spTree>
    <p:extLst>
      <p:ext uri="{BB962C8B-B14F-4D97-AF65-F5344CB8AC3E}">
        <p14:creationId xmlns:p14="http://schemas.microsoft.com/office/powerpoint/2010/main" val="26905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Designing Signal Handler (1/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4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1320" y="1436370"/>
            <a:ext cx="834453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 Reentrant Function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14;p15"/>
          <p:cNvSpPr txBox="1">
            <a:spLocks/>
          </p:cNvSpPr>
          <p:nvPr/>
        </p:nvSpPr>
        <p:spPr>
          <a:xfrm>
            <a:off x="401320" y="1760855"/>
            <a:ext cx="7415530" cy="2123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3429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</a:pPr>
            <a:r>
              <a:rPr lang="ko-KR" altLang="en-US" sz="1400"/>
              <a:t>같은</a:t>
            </a:r>
            <a:r>
              <a:rPr lang="en-US" altLang="ko-KR" sz="1400"/>
              <a:t> </a:t>
            </a:r>
            <a:r>
              <a:rPr lang="ko-KR" altLang="en-US" sz="1400"/>
              <a:t>프로세스 내의 여러 실행 스레드가 동시에 안전하게 실행될 수 있는 함수 설계</a:t>
            </a:r>
          </a:p>
          <a:p>
            <a:pPr marL="4000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❖"/>
            </a:pPr>
            <a:r>
              <a:rPr lang="en-US" altLang="ko-KR" b="1">
                <a:latin typeface="Times New Roman" charset="0"/>
                <a:ea typeface="Times New Roman" charset="0"/>
                <a:cs typeface="Times New Roman" charset="0"/>
              </a:rPr>
              <a:t>Conditions</a:t>
            </a:r>
            <a:endParaRPr lang="ko-KR" altLang="en-US" b="1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400050" latinLnBrk="0">
              <a:lnSpc>
                <a:spcPct val="150000"/>
              </a:lnSpc>
              <a:buFont typeface="맑은 고딕"/>
              <a:buChar char="l"/>
            </a:pPr>
            <a:r>
              <a:rPr lang="ko-KR" altLang="en-US" sz="1400"/>
              <a:t>전역 변수 사용 </a:t>
            </a:r>
            <a:r>
              <a:rPr lang="en-US" altLang="ko-KR" sz="1400"/>
              <a:t>x</a:t>
            </a:r>
            <a:endParaRPr lang="ko-KR" altLang="en-US" sz="1400"/>
          </a:p>
          <a:p>
            <a:pPr marL="971550" lvl="1" indent="-40005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400"/>
              <a:t>정적</a:t>
            </a:r>
            <a:r>
              <a:rPr lang="en-US" altLang="ko-KR" sz="1400"/>
              <a:t> </a:t>
            </a:r>
            <a:r>
              <a:rPr lang="ko-KR" altLang="ko-KR" sz="1400"/>
              <a:t>메모리 사용 x</a:t>
            </a:r>
            <a:endParaRPr lang="ko-KR" altLang="en-US" sz="1400"/>
          </a:p>
          <a:p>
            <a:pPr marL="971550" lvl="1" indent="-40005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400"/>
              <a:t>정적 데이터 구조를 통해 내부적 정보 관리 x</a:t>
            </a:r>
          </a:p>
          <a:p>
            <a:pPr marL="971550" lvl="1" indent="-40005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400"/>
              <a:t>프로그래머 정의 전역 데이터 구조를 핸들러가 갱신 하는 경우</a:t>
            </a:r>
            <a:endParaRPr lang="ko-KR" altLang="en-US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49F41-5ABF-4F3F-91D7-41441BFFAE92}"/>
              </a:ext>
            </a:extLst>
          </p:cNvPr>
          <p:cNvSpPr/>
          <p:nvPr/>
        </p:nvSpPr>
        <p:spPr>
          <a:xfrm>
            <a:off x="913130" y="4258310"/>
            <a:ext cx="3096260" cy="190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int </a:t>
            </a:r>
            <a:r>
              <a:rPr lang="en-US" altLang="ko-KR" sz="1200" dirty="0" err="1"/>
              <a:t>g_var</a:t>
            </a:r>
            <a:r>
              <a:rPr lang="en-US" altLang="ko-KR" sz="1200" dirty="0"/>
              <a:t> = 1;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f() {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g_var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g_var</a:t>
            </a:r>
            <a:r>
              <a:rPr lang="en-US" altLang="ko-KR" sz="1200" dirty="0"/>
              <a:t> + 2;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/>
              <a:t>g_var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g() {</a:t>
            </a:r>
          </a:p>
          <a:p>
            <a:r>
              <a:rPr lang="en-US" altLang="ko-KR" sz="1200" dirty="0"/>
              <a:t>   return f() + 2;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ACA90F-F464-4AEE-B2E6-8537DA687B8D}"/>
              </a:ext>
            </a:extLst>
          </p:cNvPr>
          <p:cNvSpPr/>
          <p:nvPr/>
        </p:nvSpPr>
        <p:spPr>
          <a:xfrm>
            <a:off x="4860290" y="4258310"/>
            <a:ext cx="3096260" cy="190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int f(int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 = I;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 + 2;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g(int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 = I;</a:t>
            </a:r>
          </a:p>
          <a:p>
            <a:r>
              <a:rPr lang="en-US" altLang="ko-KR" sz="1200" dirty="0"/>
              <a:t>   return f(</a:t>
            </a:r>
            <a:r>
              <a:rPr lang="en-US" altLang="ko-KR" sz="1200" dirty="0" err="1"/>
              <a:t>priv</a:t>
            </a:r>
            <a:r>
              <a:rPr lang="en-US" altLang="ko-KR" sz="1200" dirty="0"/>
              <a:t>) + 2;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A0654448-A18F-40EE-AFA7-AD13102A232D}"/>
              </a:ext>
            </a:extLst>
          </p:cNvPr>
          <p:cNvSpPr/>
          <p:nvPr/>
        </p:nvSpPr>
        <p:spPr>
          <a:xfrm>
            <a:off x="-426720" y="4167505"/>
            <a:ext cx="5775960" cy="20878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8EB46F8-A7E6-4D5E-B9B1-7011F2806D0B}"/>
              </a:ext>
            </a:extLst>
          </p:cNvPr>
          <p:cNvSpPr/>
          <p:nvPr/>
        </p:nvSpPr>
        <p:spPr>
          <a:xfrm>
            <a:off x="4009390" y="4940935"/>
            <a:ext cx="850900" cy="5759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상자 8"/>
          <p:cNvSpPr txBox="1">
            <a:spLocks/>
          </p:cNvSpPr>
          <p:nvPr/>
        </p:nvSpPr>
        <p:spPr bwMode="auto">
          <a:xfrm>
            <a:off x="386715" y="764540"/>
            <a:ext cx="857821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</a:t>
            </a:r>
            <a:r>
              <a:rPr lang="ko-KR" altLang="ko-KR" b="1">
                <a:latin typeface="Times New Roman" charset="0"/>
                <a:ea typeface="맑은 고딕" charset="0"/>
                <a:cs typeface="Times New Roman" charset="0"/>
              </a:rPr>
              <a:t> Simple Function      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386715" y="1146175"/>
            <a:ext cx="7245985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3429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</a:pPr>
            <a:r>
              <a:rPr lang="ko-KR" altLang="en-US" sz="1400"/>
              <a:t>경쟁 상태의 위험성을 줄이기 위해 간단한 함수 설계</a:t>
            </a:r>
          </a:p>
        </p:txBody>
      </p:sp>
    </p:spTree>
    <p:extLst>
      <p:ext uri="{BB962C8B-B14F-4D97-AF65-F5344CB8AC3E}">
        <p14:creationId xmlns:p14="http://schemas.microsoft.com/office/powerpoint/2010/main" val="1781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Designing Signal Handler (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2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/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4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 bwMode="auto">
          <a:xfrm>
            <a:off x="372745" y="852170"/>
            <a:ext cx="857821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</a:t>
            </a:r>
            <a:r>
              <a:rPr lang="ko-KR" altLang="ko-KR" b="1">
                <a:latin typeface="Times New Roman" charset="0"/>
                <a:ea typeface="맑은 고딕" charset="0"/>
                <a:cs typeface="Times New Roman" charset="0"/>
              </a:rPr>
              <a:t> Three Common Methods     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73380" y="1148715"/>
            <a:ext cx="7245985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3429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</a:pPr>
            <a:r>
              <a:rPr lang="ko-KR" altLang="en-US" sz="1400"/>
              <a:t>전역 플래그 설정 후 종료</a:t>
            </a:r>
          </a:p>
        </p:txBody>
      </p:sp>
      <p:cxnSp>
        <p:nvCxnSpPr>
          <p:cNvPr id="16" name="도형 15"/>
          <p:cNvCxnSpPr/>
          <p:nvPr/>
        </p:nvCxnSpPr>
        <p:spPr>
          <a:xfrm flipV="1">
            <a:off x="3705860" y="2680335"/>
            <a:ext cx="1313815" cy="32893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8"/>
          <p:cNvSpPr>
            <a:spLocks/>
          </p:cNvSpPr>
          <p:nvPr/>
        </p:nvSpPr>
        <p:spPr>
          <a:xfrm>
            <a:off x="5116830" y="2518410"/>
            <a:ext cx="1428750" cy="276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1">
                <a:solidFill>
                  <a:srgbClr val="0611F2"/>
                </a:solidFill>
              </a:rPr>
              <a:t>전역 플래그 설정</a:t>
            </a:r>
            <a:endParaRPr lang="ko-KR" altLang="en-US" sz="1200" b="1">
              <a:solidFill>
                <a:srgbClr val="0611F2"/>
              </a:solidFill>
            </a:endParaRPr>
          </a:p>
        </p:txBody>
      </p:sp>
      <p:sp>
        <p:nvSpPr>
          <p:cNvPr id="18" name="도형 19"/>
          <p:cNvSpPr>
            <a:spLocks/>
          </p:cNvSpPr>
          <p:nvPr/>
        </p:nvSpPr>
        <p:spPr>
          <a:xfrm>
            <a:off x="4832350" y="3175000"/>
            <a:ext cx="278257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/>
              <a:t>ALAM 시그널 발생 시 핸드러 함수</a:t>
            </a:r>
            <a:endParaRPr lang="ko-KR" altLang="en-US" sz="1200"/>
          </a:p>
          <a:p>
            <a:pPr marL="0" indent="0" algn="ctr" latinLnBrk="0">
              <a:buFontTx/>
              <a:buNone/>
            </a:pPr>
            <a:r>
              <a:rPr lang="ko-KR" altLang="ko-KR" sz="1200" b="1">
                <a:solidFill>
                  <a:srgbClr val="0611F2"/>
                </a:solidFill>
              </a:rPr>
              <a:t>K_going 전역 변수를 0으로 설정</a:t>
            </a:r>
            <a:endParaRPr lang="ko-KR" altLang="en-US" sz="1200" b="1">
              <a:solidFill>
                <a:srgbClr val="0611F2"/>
              </a:solidFill>
            </a:endParaRPr>
          </a:p>
        </p:txBody>
      </p:sp>
      <p:cxnSp>
        <p:nvCxnSpPr>
          <p:cNvPr id="19" name="도형 20"/>
          <p:cNvCxnSpPr/>
          <p:nvPr/>
        </p:nvCxnSpPr>
        <p:spPr>
          <a:xfrm flipV="1">
            <a:off x="2837180" y="3450590"/>
            <a:ext cx="1898015" cy="127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1"/>
          <p:cNvCxnSpPr/>
          <p:nvPr/>
        </p:nvCxnSpPr>
        <p:spPr>
          <a:xfrm flipV="1">
            <a:off x="4063365" y="4335145"/>
            <a:ext cx="1012825" cy="190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2"/>
          <p:cNvSpPr>
            <a:spLocks/>
          </p:cNvSpPr>
          <p:nvPr/>
        </p:nvSpPr>
        <p:spPr>
          <a:xfrm>
            <a:off x="5154295" y="4058920"/>
            <a:ext cx="278257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</a:rPr>
              <a:t>알람이 도착할 때 까지 loop문이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</a:rPr>
              <a:t>돌아가고 있음을 알려주는 함수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cxnSp>
        <p:nvCxnSpPr>
          <p:cNvPr id="22" name="도형 23"/>
          <p:cNvCxnSpPr/>
          <p:nvPr/>
        </p:nvCxnSpPr>
        <p:spPr>
          <a:xfrm flipV="1">
            <a:off x="3380105" y="5191125"/>
            <a:ext cx="1012825" cy="190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45"/>
          <p:cNvGrpSpPr/>
          <p:nvPr/>
        </p:nvGrpSpPr>
        <p:grpSpPr>
          <a:xfrm>
            <a:off x="930910" y="1810385"/>
            <a:ext cx="6557010" cy="4564380"/>
            <a:chOff x="930910" y="1810385"/>
            <a:chExt cx="6557010" cy="456438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930910" y="1810385"/>
              <a:ext cx="3432810" cy="45643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400"/>
                <a:t>#include &lt;signal.h&gt;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#include &lt;sys/types.h&gt;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#include &lt;stdio.h&gt;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#include &lt;stdlib.h&gt;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volatile sig_atomatic_t k_going = 1;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void catch_alarm(int sig){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k_going = 0;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}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void do_stuff(){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puts(”doing until receiving for alarm..”);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}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int main(){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signal(SIGALAM, catch_alarm);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alarm(2);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while(k_going) do_stuff();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  return 0;</a:t>
              </a:r>
              <a:endParaRPr lang="ko-KR" altLang="en-US" sz="1400"/>
            </a:p>
            <a:p>
              <a:pPr marL="0" indent="0" latinLnBrk="0">
                <a:buFontTx/>
                <a:buNone/>
              </a:pPr>
              <a:r>
                <a:rPr lang="ko-KR" altLang="ko-KR" sz="1400"/>
                <a:t>}</a:t>
              </a:r>
              <a:endParaRPr lang="ko-KR" altLang="en-US" sz="1400"/>
            </a:p>
          </p:txBody>
        </p:sp>
        <p:sp>
          <p:nvSpPr>
            <p:cNvPr id="23" name="도형 24"/>
            <p:cNvSpPr>
              <a:spLocks/>
            </p:cNvSpPr>
            <p:nvPr/>
          </p:nvSpPr>
          <p:spPr>
            <a:xfrm>
              <a:off x="4704715" y="5072380"/>
              <a:ext cx="2782570" cy="2609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1200" b="0">
                  <a:solidFill>
                    <a:schemeClr val="tx1"/>
                  </a:solidFill>
                </a:rPr>
                <a:t>SIGALAM을 위한 핸들러 작성</a:t>
              </a:r>
              <a:endParaRPr lang="ko-KR" altLang="en-US" sz="1200" b="0">
                <a:solidFill>
                  <a:schemeClr val="tx1"/>
                </a:solidFill>
              </a:endParaRPr>
            </a:p>
          </p:txBody>
        </p:sp>
        <p:cxnSp>
          <p:nvCxnSpPr>
            <p:cNvPr id="24" name="도형 25"/>
            <p:cNvCxnSpPr/>
            <p:nvPr/>
          </p:nvCxnSpPr>
          <p:spPr>
            <a:xfrm flipV="1">
              <a:off x="3237865" y="5831840"/>
              <a:ext cx="1396365" cy="3175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도형 26"/>
            <p:cNvSpPr>
              <a:spLocks/>
            </p:cNvSpPr>
            <p:nvPr/>
          </p:nvSpPr>
          <p:spPr>
            <a:xfrm>
              <a:off x="4705350" y="5714365"/>
              <a:ext cx="2782570" cy="2609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1200" b="0">
                  <a:solidFill>
                    <a:schemeClr val="tx1"/>
                  </a:solidFill>
                </a:rPr>
                <a:t>주 프로그램에서 전역 플래그 확인</a:t>
              </a:r>
              <a:endParaRPr lang="ko-KR" altLang="en-US" sz="1200" b="0">
                <a:solidFill>
                  <a:schemeClr val="tx1"/>
                </a:solidFill>
              </a:endParaRPr>
            </a:p>
          </p:txBody>
        </p:sp>
        <p:cxnSp>
          <p:nvCxnSpPr>
            <p:cNvPr id="32" name="도형 44"/>
            <p:cNvCxnSpPr/>
            <p:nvPr/>
          </p:nvCxnSpPr>
          <p:spPr>
            <a:xfrm flipV="1">
              <a:off x="3650615" y="5191125"/>
              <a:ext cx="1012825" cy="1905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  <p:bldP spid="2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Designing Signal Handler (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3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/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4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</a:t>
            </a:r>
            <a:r>
              <a:rPr lang="ko-KR" altLang="ko-KR" b="1">
                <a:latin typeface="Times New Roman" charset="0"/>
                <a:ea typeface="맑은 고딕" charset="0"/>
                <a:cs typeface="Times New Roman" charset="0"/>
              </a:rPr>
              <a:t> Three Common Methods     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373380" y="1148715"/>
            <a:ext cx="7797800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3429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</a:pPr>
            <a:r>
              <a:rPr lang="ko-KR" altLang="en-US" sz="1400"/>
              <a:t>핸들러가 주 프로그램을 종료</a:t>
            </a: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4918075" y="5104765"/>
            <a:ext cx="278257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</a:rPr>
              <a:t>SIGINT 시그널 발생 시 핸들러 작성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19" name="도형 27"/>
          <p:cNvSpPr>
            <a:spLocks/>
          </p:cNvSpPr>
          <p:nvPr/>
        </p:nvSpPr>
        <p:spPr>
          <a:xfrm>
            <a:off x="902970" y="2166620"/>
            <a:ext cx="3531870" cy="4179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/>
              <a:t>#include &lt;signal.h&gt;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#include &lt;sys/types.h&gt;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#include &lt;stdio.h&gt;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#include &lt;stdlib.h&gt;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void stop_process(int sig){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puts(”bye bye~!”);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sleep(3);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exit(0);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}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int main(){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signal(SIGINT,stop_process);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puts(”Let’s Ctrl+c”);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while(1);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}</a:t>
            </a:r>
            <a:endParaRPr lang="ko-KR" altLang="en-US" sz="1400"/>
          </a:p>
        </p:txBody>
      </p:sp>
      <p:cxnSp>
        <p:nvCxnSpPr>
          <p:cNvPr id="16" name="Rect 0"/>
          <p:cNvCxnSpPr/>
          <p:nvPr/>
        </p:nvCxnSpPr>
        <p:spPr>
          <a:xfrm>
            <a:off x="3434715" y="5247005"/>
            <a:ext cx="1428115" cy="63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8"/>
          <p:cNvCxnSpPr/>
          <p:nvPr/>
        </p:nvCxnSpPr>
        <p:spPr>
          <a:xfrm>
            <a:off x="1923415" y="5703570"/>
            <a:ext cx="2967990" cy="51371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9"/>
          <p:cNvSpPr>
            <a:spLocks/>
          </p:cNvSpPr>
          <p:nvPr/>
        </p:nvSpPr>
        <p:spPr>
          <a:xfrm>
            <a:off x="4918710" y="6017895"/>
            <a:ext cx="2782570" cy="47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 dirty="0">
                <a:solidFill>
                  <a:schemeClr val="tx1"/>
                </a:solidFill>
              </a:rPr>
              <a:t>주 프로그램에서 무한 루프 실행으로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ko-KR" sz="1200" b="0" dirty="0" err="1">
                <a:solidFill>
                  <a:schemeClr val="tx1"/>
                </a:solidFill>
              </a:rPr>
              <a:t>main함수에서는</a:t>
            </a:r>
            <a:r>
              <a:rPr lang="ko-KR" altLang="ko-KR" sz="1200" b="0" dirty="0">
                <a:solidFill>
                  <a:schemeClr val="tx1"/>
                </a:solidFill>
              </a:rPr>
              <a:t> 프로그램 종료 불가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cxnSp>
        <p:nvCxnSpPr>
          <p:cNvPr id="22" name="도형 30"/>
          <p:cNvCxnSpPr/>
          <p:nvPr/>
        </p:nvCxnSpPr>
        <p:spPr>
          <a:xfrm flipV="1">
            <a:off x="1738630" y="3850005"/>
            <a:ext cx="3110230" cy="54229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2"/>
          <p:cNvSpPr>
            <a:spLocks/>
          </p:cNvSpPr>
          <p:nvPr/>
        </p:nvSpPr>
        <p:spPr>
          <a:xfrm>
            <a:off x="4918710" y="3665220"/>
            <a:ext cx="278257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1">
                <a:solidFill>
                  <a:srgbClr val="0611F2"/>
                </a:solidFill>
              </a:rPr>
              <a:t>핸들러가 프로그램을 종료</a:t>
            </a:r>
            <a:endParaRPr lang="ko-KR" altLang="en-US" sz="1200" b="1">
              <a:solidFill>
                <a:srgbClr val="0611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1" animBg="1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buFontTx/>
              <a:buNone/>
            </a:pP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Designing Signal Handler (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4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/</a:t>
            </a:r>
            <a:r>
              <a:rPr lang="ko-KR" altLang="ko-KR" sz="2400" b="1">
                <a:latin typeface="Times New Roman" charset="0"/>
                <a:ea typeface="맑은 고딕" charset="0"/>
                <a:cs typeface="Times New Roman" charset="0"/>
              </a:rPr>
              <a:t>4</a:t>
            </a:r>
            <a:r>
              <a:rPr lang="en-US" altLang="ko-KR" sz="2400" b="1">
                <a:latin typeface="Times New Roman" charset="0"/>
                <a:ea typeface="맑은 고딕" charset="0"/>
                <a:cs typeface="Times New Roman" charset="0"/>
              </a:rPr>
              <a:t>)</a:t>
            </a:r>
            <a:endParaRPr lang="ko-KR" altLang="en-US" sz="2400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424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0" hangingPunct="1">
              <a:lnSpc>
                <a:spcPct val="120000"/>
              </a:lnSpc>
              <a:buFontTx/>
              <a:buNone/>
            </a:pPr>
            <a:r>
              <a:rPr lang="en-US" altLang="ko-KR" b="1">
                <a:latin typeface="Times New Roman" charset="0"/>
                <a:ea typeface="맑은 고딕" charset="0"/>
                <a:cs typeface="Times New Roman" charset="0"/>
              </a:rPr>
              <a:t>o</a:t>
            </a:r>
            <a:r>
              <a:rPr lang="ko-KR" altLang="ko-KR" b="1">
                <a:latin typeface="Times New Roman" charset="0"/>
                <a:ea typeface="맑은 고딕" charset="0"/>
                <a:cs typeface="Times New Roman" charset="0"/>
              </a:rPr>
              <a:t> Three Common Methods     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373380" y="1148715"/>
            <a:ext cx="7797800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3429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</a:pPr>
            <a:r>
              <a:rPr lang="ko-KR" altLang="en-US" sz="1400"/>
              <a:t>핸들러가 비지역 제어를 통해 주 프로그램의 미리 정의된 곳으로 리턴</a:t>
            </a: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460365" y="4890770"/>
            <a:ext cx="278257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</a:rPr>
              <a:t>SIGINT 시그널 발생 시 핸들러 작성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916940" y="1568450"/>
            <a:ext cx="3874135" cy="5191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/>
              <a:t>#include &lt;signal.h&gt;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#include &lt;setjmp.h&gt;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jmp_buf return_to_top_level;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volatile sig_atomatic_t waiting_for_input;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void sigint_handler(int signum){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waiting_for_intput=0;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longjmp(return_to_top_level, 1);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}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int main(){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...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signal(SIGINT, sigint_handler);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...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while(1){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prepare_for_command();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if( setjmp(return_to_top_level) == 0)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read_and_excute_command()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  }</a:t>
            </a:r>
            <a:endParaRPr lang="ko-KR" altLang="en-US" sz="1400"/>
          </a:p>
        </p:txBody>
      </p:sp>
      <p:cxnSp>
        <p:nvCxnSpPr>
          <p:cNvPr id="20" name="Rect 0"/>
          <p:cNvCxnSpPr/>
          <p:nvPr/>
        </p:nvCxnSpPr>
        <p:spPr>
          <a:xfrm>
            <a:off x="3748405" y="3978275"/>
            <a:ext cx="1784350" cy="63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 0"/>
          <p:cNvSpPr>
            <a:spLocks/>
          </p:cNvSpPr>
          <p:nvPr/>
        </p:nvSpPr>
        <p:spPr>
          <a:xfrm>
            <a:off x="5588635" y="3764915"/>
            <a:ext cx="2782570" cy="47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 dirty="0">
                <a:solidFill>
                  <a:schemeClr val="tx1"/>
                </a:solidFill>
              </a:rPr>
              <a:t>시그널 </a:t>
            </a:r>
            <a:r>
              <a:rPr lang="ko-KR" altLang="ko-KR" sz="1200" b="0" dirty="0" err="1">
                <a:solidFill>
                  <a:schemeClr val="tx1"/>
                </a:solidFill>
              </a:rPr>
              <a:t>핸들러를</a:t>
            </a:r>
            <a:r>
              <a:rPr lang="ko-KR" altLang="ko-KR" sz="1200" b="0" dirty="0">
                <a:solidFill>
                  <a:schemeClr val="tx1"/>
                </a:solidFill>
              </a:rPr>
              <a:t> 통해 시그널이 발생해도 원래 위치로 </a:t>
            </a:r>
            <a:r>
              <a:rPr lang="ko-KR" altLang="ko-KR" sz="1200" b="0" dirty="0" err="1">
                <a:solidFill>
                  <a:schemeClr val="tx1"/>
                </a:solidFill>
              </a:rPr>
              <a:t>비지역</a:t>
            </a:r>
            <a:r>
              <a:rPr lang="ko-KR" altLang="ko-KR" sz="1200" b="0" dirty="0">
                <a:solidFill>
                  <a:schemeClr val="tx1"/>
                </a:solidFill>
              </a:rPr>
              <a:t> 이동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4348480" y="3107690"/>
            <a:ext cx="1655445" cy="127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030595" y="2966720"/>
            <a:ext cx="278257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1" dirty="0">
                <a:solidFill>
                  <a:srgbClr val="0611F2"/>
                </a:solidFill>
              </a:rPr>
              <a:t>제어를 위한 </a:t>
            </a:r>
            <a:r>
              <a:rPr lang="ko-KR" altLang="ko-KR" sz="1200" b="1" dirty="0" err="1">
                <a:solidFill>
                  <a:srgbClr val="0611F2"/>
                </a:solidFill>
              </a:rPr>
              <a:t>전역플래그</a:t>
            </a:r>
            <a:r>
              <a:rPr lang="ko-KR" altLang="ko-KR" sz="1200" b="1" dirty="0">
                <a:solidFill>
                  <a:srgbClr val="0611F2"/>
                </a:solidFill>
              </a:rPr>
              <a:t> </a:t>
            </a:r>
            <a:endParaRPr lang="ko-KR" altLang="en-US" sz="1200" b="1" dirty="0">
              <a:solidFill>
                <a:srgbClr val="0611F2"/>
              </a:solidFill>
            </a:endParaRPr>
          </a:p>
        </p:txBody>
      </p:sp>
      <p:cxnSp>
        <p:nvCxnSpPr>
          <p:cNvPr id="25" name="도형 33"/>
          <p:cNvCxnSpPr/>
          <p:nvPr/>
        </p:nvCxnSpPr>
        <p:spPr>
          <a:xfrm>
            <a:off x="3592195" y="5033645"/>
            <a:ext cx="1784350" cy="63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34"/>
          <p:cNvCxnSpPr/>
          <p:nvPr/>
        </p:nvCxnSpPr>
        <p:spPr>
          <a:xfrm>
            <a:off x="4134485" y="5918835"/>
            <a:ext cx="1784350" cy="63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35"/>
          <p:cNvSpPr>
            <a:spLocks/>
          </p:cNvSpPr>
          <p:nvPr/>
        </p:nvSpPr>
        <p:spPr>
          <a:xfrm>
            <a:off x="6030595" y="5675630"/>
            <a:ext cx="2782570" cy="485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</a:rPr>
              <a:t>시그널 발생 시 읽기전의 위치로 돌아와 데이터 재초기화</a:t>
            </a:r>
            <a:endParaRPr lang="ko-KR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1" animBg="1"/>
      <p:bldP spid="21" grpId="0" animBg="1"/>
      <p:bldP spid="2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Designing Signal Handler (2/2)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Async-Signal-Safe Function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14;p15">
            <a:extLst>
              <a:ext uri="{FF2B5EF4-FFF2-40B4-BE49-F238E27FC236}">
                <a16:creationId xmlns:a16="http://schemas.microsoft.com/office/drawing/2014/main" id="{77715BEB-CD65-4E3D-ADDC-B2669E0F93AA}"/>
              </a:ext>
            </a:extLst>
          </p:cNvPr>
          <p:cNvSpPr txBox="1"/>
          <p:nvPr/>
        </p:nvSpPr>
        <p:spPr>
          <a:xfrm>
            <a:off x="386715" y="1631950"/>
            <a:ext cx="7245350" cy="41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-KR" altLang="en-US" sz="1400" dirty="0"/>
              <a:t>시그널 </a:t>
            </a:r>
            <a:r>
              <a:rPr lang="ko-KR" altLang="en-US" sz="1400" dirty="0" err="1"/>
              <a:t>핸들러에서</a:t>
            </a:r>
            <a:r>
              <a:rPr lang="ko-KR" altLang="en-US" sz="1400" dirty="0"/>
              <a:t> 호출될 때 안전이 보장되는 함수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F874A6-8682-4763-9274-AA7D1A574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5" y="2197100"/>
            <a:ext cx="5715635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19</Pages>
  <Words>2131</Words>
  <Characters>0</Characters>
  <Application>Microsoft Office PowerPoint</Application>
  <DocSecurity>0</DocSecurity>
  <PresentationFormat>화면 슬라이드 쇼(4:3)</PresentationFormat>
  <Lines>0</Lines>
  <Paragraphs>279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Times New Roman</vt:lpstr>
      <vt:lpstr>Wingdings</vt:lpstr>
      <vt:lpstr>Office 테마</vt:lpstr>
      <vt:lpstr>Chapter 21  Signals: Signal Handlers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5 성능 분석</dc:title>
  <dc:creator>User</dc:creator>
  <cp:lastModifiedBy>한호 최</cp:lastModifiedBy>
  <cp:revision>5</cp:revision>
  <dcterms:modified xsi:type="dcterms:W3CDTF">2021-02-02T03:04:26Z</dcterms:modified>
  <cp:version>9.102.66.42778</cp:version>
</cp:coreProperties>
</file>