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hw+dmAzz0VIQzBY+Tbyx504wkh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>
        <p:guide orient="horz" pos="2159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8" name="Google Shape;1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ad87dd4b8_0_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3" name="Google Shape;153;gaad87dd4b8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aad87dd4b8_0_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1" name="Google Shape;171;gaad87dd4b8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b4f4217fd4_0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5" name="Google Shape;195;gb4f4217fd4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b4f4217fd4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7" name="Google Shape;217;gb4f4217fd4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9" name="Google Shape;22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ftr" idx="11"/>
          </p:nvPr>
        </p:nvSpPr>
        <p:spPr>
          <a:xfrm>
            <a:off x="7981950" y="635634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sldNum" idx="12"/>
          </p:nvPr>
        </p:nvSpPr>
        <p:spPr>
          <a:xfrm>
            <a:off x="4724400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0"/>
          <p:cNvSpPr txBox="1">
            <a:spLocks noGrp="1"/>
          </p:cNvSpPr>
          <p:nvPr>
            <p:ph type="ftr" idx="11"/>
          </p:nvPr>
        </p:nvSpPr>
        <p:spPr>
          <a:xfrm>
            <a:off x="8610600" y="6356351"/>
            <a:ext cx="274320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0"/>
          <p:cNvSpPr txBox="1">
            <a:spLocks noGrp="1"/>
          </p:cNvSpPr>
          <p:nvPr>
            <p:ph type="sldNum" idx="12"/>
          </p:nvPr>
        </p:nvSpPr>
        <p:spPr>
          <a:xfrm>
            <a:off x="4724400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8" name="Google Shape;68;p3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4000" y="1158480"/>
            <a:ext cx="9144000" cy="2994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sz="5400" b="1">
                <a:latin typeface="Arial"/>
                <a:ea typeface="Arial"/>
                <a:cs typeface="Arial"/>
                <a:sym typeface="Arial"/>
              </a:rPr>
              <a:t>Assignment 5</a:t>
            </a:r>
            <a:br>
              <a:rPr lang="en-US" sz="5400" b="1">
                <a:latin typeface="Arial"/>
                <a:ea typeface="Arial"/>
                <a:cs typeface="Arial"/>
                <a:sym typeface="Arial"/>
              </a:rPr>
            </a:br>
            <a:br>
              <a:rPr lang="en-US" sz="5400" b="1">
                <a:latin typeface="Arial"/>
                <a:ea typeface="Arial"/>
                <a:cs typeface="Arial"/>
                <a:sym typeface="Arial"/>
              </a:rPr>
            </a:br>
            <a:r>
              <a:rPr lang="en-US" sz="5400">
                <a:latin typeface="Arial"/>
                <a:ea typeface="Arial"/>
                <a:cs typeface="Arial"/>
                <a:sym typeface="Arial"/>
              </a:rPr>
              <a:t>Parallel processing</a:t>
            </a:r>
            <a:endParaRPr sz="5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sz="5400">
                <a:latin typeface="Arial"/>
                <a:ea typeface="Arial"/>
                <a:cs typeface="Arial"/>
                <a:sym typeface="Arial"/>
              </a:rPr>
              <a:t>by OpenMP</a:t>
            </a:r>
            <a:endParaRPr sz="5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524000" y="4381499"/>
            <a:ext cx="9144000" cy="178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12 January, 2021</a:t>
            </a:r>
            <a:endParaRPr/>
          </a:p>
          <a:p>
            <a:pPr marL="0" lvl="0" indent="0" algn="ct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waterfog9580@gmail.com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 txBox="1"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OpenMP</a:t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95" name="Google Shape;95;p3"/>
          <p:cNvSpPr txBox="1">
            <a:spLocks noGrp="1"/>
          </p:cNvSpPr>
          <p:nvPr>
            <p:ph type="body" idx="1"/>
          </p:nvPr>
        </p:nvSpPr>
        <p:spPr>
          <a:xfrm>
            <a:off x="838200" y="1147319"/>
            <a:ext cx="105156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Multi-task programming model on shared memory architecture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" name="Google Shape;96;p3"/>
          <p:cNvCxnSpPr/>
          <p:nvPr/>
        </p:nvCxnSpPr>
        <p:spPr>
          <a:xfrm>
            <a:off x="362309" y="992036"/>
            <a:ext cx="11499011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97" name="Google Shape;97;p3"/>
          <p:cNvSpPr txBox="1">
            <a:spLocks noGrp="1"/>
          </p:cNvSpPr>
          <p:nvPr>
            <p:ph type="sldNum" idx="12"/>
          </p:nvPr>
        </p:nvSpPr>
        <p:spPr>
          <a:xfrm>
            <a:off x="4724400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98" name="Google Shape;98;p3"/>
          <p:cNvSpPr txBox="1"/>
          <p:nvPr/>
        </p:nvSpPr>
        <p:spPr>
          <a:xfrm>
            <a:off x="838200" y="1958020"/>
            <a:ext cx="102696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/>
              <a:t>공유메모리 환경(UMA,NUMA,...)에서 다중 스레드를 사용하는 </a:t>
            </a:r>
            <a:endParaRPr sz="18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/>
              <a:t>병렬 프로그램 작성을 위한 프로그래밍 API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3"/>
          <p:cNvSpPr txBox="1"/>
          <p:nvPr/>
        </p:nvSpPr>
        <p:spPr>
          <a:xfrm>
            <a:off x="3006175" y="3208550"/>
            <a:ext cx="1037700" cy="365100"/>
          </a:xfrm>
          <a:prstGeom prst="rect">
            <a:avLst/>
          </a:prstGeom>
          <a:solidFill>
            <a:srgbClr val="C9DAF8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>
                <a:latin typeface="Malgun Gothic"/>
                <a:ea typeface="Malgun Gothic"/>
                <a:cs typeface="Malgun Gothic"/>
                <a:sym typeface="Malgun Gothic"/>
              </a:rPr>
              <a:t>CPU</a:t>
            </a:r>
            <a:endParaRPr sz="12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p3"/>
          <p:cNvSpPr txBox="1"/>
          <p:nvPr/>
        </p:nvSpPr>
        <p:spPr>
          <a:xfrm>
            <a:off x="3006175" y="3896975"/>
            <a:ext cx="1037700" cy="3651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>
                <a:latin typeface="Malgun Gothic"/>
                <a:ea typeface="Malgun Gothic"/>
                <a:cs typeface="Malgun Gothic"/>
                <a:sym typeface="Malgun Gothic"/>
              </a:rPr>
              <a:t>Cache</a:t>
            </a:r>
            <a:endParaRPr sz="12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3"/>
          <p:cNvSpPr txBox="1"/>
          <p:nvPr/>
        </p:nvSpPr>
        <p:spPr>
          <a:xfrm>
            <a:off x="4043888" y="4912738"/>
            <a:ext cx="4127400" cy="365100"/>
          </a:xfrm>
          <a:prstGeom prst="rect">
            <a:avLst/>
          </a:prstGeom>
          <a:solidFill>
            <a:srgbClr val="00FF00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>
                <a:latin typeface="Malgun Gothic"/>
                <a:ea typeface="Malgun Gothic"/>
                <a:cs typeface="Malgun Gothic"/>
                <a:sym typeface="Malgun Gothic"/>
              </a:rPr>
              <a:t>Memory</a:t>
            </a:r>
            <a:endParaRPr sz="12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3"/>
          <p:cNvSpPr txBox="1"/>
          <p:nvPr/>
        </p:nvSpPr>
        <p:spPr>
          <a:xfrm>
            <a:off x="4720150" y="3208588"/>
            <a:ext cx="1037700" cy="365100"/>
          </a:xfrm>
          <a:prstGeom prst="rect">
            <a:avLst/>
          </a:prstGeom>
          <a:solidFill>
            <a:srgbClr val="C9DAF8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>
                <a:latin typeface="Malgun Gothic"/>
                <a:ea typeface="Malgun Gothic"/>
                <a:cs typeface="Malgun Gothic"/>
                <a:sym typeface="Malgun Gothic"/>
              </a:rPr>
              <a:t>CPU</a:t>
            </a:r>
            <a:endParaRPr sz="12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103;p3"/>
          <p:cNvSpPr txBox="1"/>
          <p:nvPr/>
        </p:nvSpPr>
        <p:spPr>
          <a:xfrm>
            <a:off x="4720150" y="3897013"/>
            <a:ext cx="1037700" cy="3651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Cache</a:t>
            </a:r>
            <a:endParaRPr sz="1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4" name="Google Shape;104;p3"/>
          <p:cNvCxnSpPr>
            <a:stCxn id="99" idx="2"/>
            <a:endCxn id="100" idx="0"/>
          </p:cNvCxnSpPr>
          <p:nvPr/>
        </p:nvCxnSpPr>
        <p:spPr>
          <a:xfrm>
            <a:off x="3525025" y="3573650"/>
            <a:ext cx="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" name="Google Shape;105;p3"/>
          <p:cNvCxnSpPr>
            <a:stCxn id="102" idx="2"/>
            <a:endCxn id="103" idx="0"/>
          </p:cNvCxnSpPr>
          <p:nvPr/>
        </p:nvCxnSpPr>
        <p:spPr>
          <a:xfrm>
            <a:off x="5239000" y="3573688"/>
            <a:ext cx="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" name="Google Shape;106;p3"/>
          <p:cNvCxnSpPr>
            <a:stCxn id="100" idx="2"/>
            <a:endCxn id="101" idx="0"/>
          </p:cNvCxnSpPr>
          <p:nvPr/>
        </p:nvCxnSpPr>
        <p:spPr>
          <a:xfrm rot="-5400000" flipH="1">
            <a:off x="4491025" y="3296075"/>
            <a:ext cx="650700" cy="25827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" name="Google Shape;107;p3"/>
          <p:cNvCxnSpPr>
            <a:stCxn id="103" idx="2"/>
            <a:endCxn id="101" idx="0"/>
          </p:cNvCxnSpPr>
          <p:nvPr/>
        </p:nvCxnSpPr>
        <p:spPr>
          <a:xfrm rot="-5400000" flipH="1">
            <a:off x="5347900" y="4153213"/>
            <a:ext cx="650700" cy="868500"/>
          </a:xfrm>
          <a:prstGeom prst="bentConnector3">
            <a:avLst>
              <a:gd name="adj1" fmla="val 4999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" name="Google Shape;108;p3"/>
          <p:cNvSpPr txBox="1"/>
          <p:nvPr/>
        </p:nvSpPr>
        <p:spPr>
          <a:xfrm>
            <a:off x="6434125" y="3208613"/>
            <a:ext cx="1037700" cy="365100"/>
          </a:xfrm>
          <a:prstGeom prst="rect">
            <a:avLst/>
          </a:prstGeom>
          <a:solidFill>
            <a:srgbClr val="C9DAF8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>
                <a:latin typeface="Malgun Gothic"/>
                <a:ea typeface="Malgun Gothic"/>
                <a:cs typeface="Malgun Gothic"/>
                <a:sym typeface="Malgun Gothic"/>
              </a:rPr>
              <a:t>CPU</a:t>
            </a:r>
            <a:endParaRPr sz="12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6434125" y="3897038"/>
            <a:ext cx="1037700" cy="3651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>
                <a:latin typeface="Malgun Gothic"/>
                <a:ea typeface="Malgun Gothic"/>
                <a:cs typeface="Malgun Gothic"/>
                <a:sym typeface="Malgun Gothic"/>
              </a:rPr>
              <a:t>Cache</a:t>
            </a:r>
            <a:endParaRPr sz="12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" name="Google Shape;110;p3"/>
          <p:cNvSpPr txBox="1"/>
          <p:nvPr/>
        </p:nvSpPr>
        <p:spPr>
          <a:xfrm>
            <a:off x="8148100" y="3208650"/>
            <a:ext cx="1037700" cy="365100"/>
          </a:xfrm>
          <a:prstGeom prst="rect">
            <a:avLst/>
          </a:prstGeom>
          <a:solidFill>
            <a:srgbClr val="C9DAF8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>
                <a:latin typeface="Malgun Gothic"/>
                <a:ea typeface="Malgun Gothic"/>
                <a:cs typeface="Malgun Gothic"/>
                <a:sym typeface="Malgun Gothic"/>
              </a:rPr>
              <a:t>CPU</a:t>
            </a:r>
            <a:endParaRPr sz="12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11;p3"/>
          <p:cNvSpPr txBox="1"/>
          <p:nvPr/>
        </p:nvSpPr>
        <p:spPr>
          <a:xfrm>
            <a:off x="8148100" y="3897075"/>
            <a:ext cx="1037700" cy="3651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Cache</a:t>
            </a:r>
            <a:endParaRPr sz="1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2" name="Google Shape;112;p3"/>
          <p:cNvCxnSpPr>
            <a:stCxn id="108" idx="2"/>
            <a:endCxn id="109" idx="0"/>
          </p:cNvCxnSpPr>
          <p:nvPr/>
        </p:nvCxnSpPr>
        <p:spPr>
          <a:xfrm>
            <a:off x="6952975" y="3573713"/>
            <a:ext cx="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" name="Google Shape;113;p3"/>
          <p:cNvCxnSpPr>
            <a:stCxn id="110" idx="2"/>
            <a:endCxn id="111" idx="0"/>
          </p:cNvCxnSpPr>
          <p:nvPr/>
        </p:nvCxnSpPr>
        <p:spPr>
          <a:xfrm>
            <a:off x="8666950" y="3573750"/>
            <a:ext cx="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" name="Google Shape;114;p3"/>
          <p:cNvCxnSpPr>
            <a:stCxn id="109" idx="2"/>
            <a:endCxn id="101" idx="0"/>
          </p:cNvCxnSpPr>
          <p:nvPr/>
        </p:nvCxnSpPr>
        <p:spPr>
          <a:xfrm rot="5400000">
            <a:off x="6204925" y="4164788"/>
            <a:ext cx="650700" cy="845400"/>
          </a:xfrm>
          <a:prstGeom prst="bentConnector3">
            <a:avLst>
              <a:gd name="adj1" fmla="val 4999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" name="Google Shape;115;p3"/>
          <p:cNvCxnSpPr>
            <a:stCxn id="111" idx="2"/>
            <a:endCxn id="101" idx="0"/>
          </p:cNvCxnSpPr>
          <p:nvPr/>
        </p:nvCxnSpPr>
        <p:spPr>
          <a:xfrm rot="5400000">
            <a:off x="7061950" y="3307875"/>
            <a:ext cx="650700" cy="2559300"/>
          </a:xfrm>
          <a:prstGeom prst="bentConnector3">
            <a:avLst>
              <a:gd name="adj1" fmla="val 4998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>
            <a:spLocks noGrp="1"/>
          </p:cNvSpPr>
          <p:nvPr>
            <p:ph type="body" idx="1"/>
          </p:nvPr>
        </p:nvSpPr>
        <p:spPr>
          <a:xfrm>
            <a:off x="838200" y="1147319"/>
            <a:ext cx="105156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OpenMP’s Hello world</a:t>
            </a:r>
            <a:endParaRPr sz="18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6096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4"/>
          <p:cNvSpPr txBox="1"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Malgun Gothic"/>
              <a:buNone/>
            </a:pPr>
            <a:r>
              <a:rPr lang="en-US" sz="3200">
                <a:solidFill>
                  <a:srgbClr val="FF0000"/>
                </a:solidFill>
              </a:rPr>
              <a:t>OpenMP</a:t>
            </a:r>
            <a:endParaRPr sz="3200">
              <a:solidFill>
                <a:srgbClr val="FF0000"/>
              </a:solidFill>
            </a:endParaRPr>
          </a:p>
        </p:txBody>
      </p:sp>
      <p:cxnSp>
        <p:nvCxnSpPr>
          <p:cNvPr id="122" name="Google Shape;122;p4"/>
          <p:cNvCxnSpPr/>
          <p:nvPr/>
        </p:nvCxnSpPr>
        <p:spPr>
          <a:xfrm>
            <a:off x="362309" y="992036"/>
            <a:ext cx="11499011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23" name="Google Shape;123;p4"/>
          <p:cNvSpPr txBox="1">
            <a:spLocks noGrp="1"/>
          </p:cNvSpPr>
          <p:nvPr>
            <p:ph type="sldNum" idx="12"/>
          </p:nvPr>
        </p:nvSpPr>
        <p:spPr>
          <a:xfrm>
            <a:off x="4724400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24" name="Google Shape;124;p4"/>
          <p:cNvSpPr txBox="1"/>
          <p:nvPr/>
        </p:nvSpPr>
        <p:spPr>
          <a:xfrm>
            <a:off x="827000" y="1930400"/>
            <a:ext cx="5358900" cy="2380500"/>
          </a:xfrm>
          <a:prstGeom prst="rect">
            <a:avLst/>
          </a:prstGeom>
          <a:solidFill>
            <a:srgbClr val="C9DAF8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>
              <a:solidFill>
                <a:schemeClr val="dk1"/>
              </a:solidFill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FF0000"/>
                </a:solidFill>
              </a:rPr>
              <a:t>#include &lt;omp.h&gt;</a:t>
            </a:r>
            <a:endParaRPr sz="1200">
              <a:solidFill>
                <a:srgbClr val="FF0000"/>
              </a:solidFill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>
              <a:solidFill>
                <a:schemeClr val="dk1"/>
              </a:solidFill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int main(){</a:t>
            </a:r>
            <a:endParaRPr sz="1200">
              <a:solidFill>
                <a:schemeClr val="dk1"/>
              </a:solidFill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    </a:t>
            </a:r>
            <a:r>
              <a:rPr lang="en-US" sz="1200">
                <a:solidFill>
                  <a:srgbClr val="FF0000"/>
                </a:solidFill>
              </a:rPr>
              <a:t>#pragma omp parallel num_threads(4)</a:t>
            </a:r>
            <a:endParaRPr sz="1200">
              <a:solidFill>
                <a:srgbClr val="FF0000"/>
              </a:solidFill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    </a:t>
            </a:r>
            <a:r>
              <a:rPr lang="en-US" b="1">
                <a:solidFill>
                  <a:srgbClr val="0000FF"/>
                </a:solidFill>
              </a:rPr>
              <a:t>{ </a:t>
            </a:r>
            <a:r>
              <a:rPr lang="en-US" sz="1200">
                <a:solidFill>
                  <a:schemeClr val="dk1"/>
                </a:solidFill>
              </a:rPr>
              <a:t>printf(“hello world! It’s me, thread #%ld\n”, </a:t>
            </a:r>
            <a:r>
              <a:rPr lang="en-US" sz="1200">
                <a:solidFill>
                  <a:srgbClr val="FF0000"/>
                </a:solidFill>
              </a:rPr>
              <a:t>omp_get_thread_num</a:t>
            </a:r>
            <a:r>
              <a:rPr lang="en-US" sz="1200">
                <a:solidFill>
                  <a:schemeClr val="dk1"/>
                </a:solidFill>
              </a:rPr>
              <a:t>); </a:t>
            </a:r>
            <a:r>
              <a:rPr lang="en-US" b="1">
                <a:solidFill>
                  <a:srgbClr val="0000FF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}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25" name="Google Shape;125;p4"/>
          <p:cNvSpPr txBox="1"/>
          <p:nvPr/>
        </p:nvSpPr>
        <p:spPr>
          <a:xfrm>
            <a:off x="687750" y="1805525"/>
            <a:ext cx="897600" cy="339000"/>
          </a:xfrm>
          <a:prstGeom prst="rect">
            <a:avLst/>
          </a:prstGeom>
          <a:solidFill>
            <a:srgbClr val="C9DAF8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300" b="1">
                <a:latin typeface="Malgun Gothic"/>
                <a:ea typeface="Malgun Gothic"/>
                <a:cs typeface="Malgun Gothic"/>
                <a:sym typeface="Malgun Gothic"/>
              </a:rPr>
              <a:t>OpenMP</a:t>
            </a:r>
            <a:endParaRPr sz="13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6" name="Google Shape;126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0300" y="3977250"/>
            <a:ext cx="2695575" cy="10191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27" name="Google Shape;127;p4"/>
          <p:cNvSpPr txBox="1"/>
          <p:nvPr/>
        </p:nvSpPr>
        <p:spPr>
          <a:xfrm>
            <a:off x="3983625" y="2419700"/>
            <a:ext cx="1602900" cy="478500"/>
          </a:xfrm>
          <a:prstGeom prst="rect">
            <a:avLst/>
          </a:prstGeom>
          <a:solidFill>
            <a:srgbClr val="F6B26B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>
                <a:latin typeface="Malgun Gothic"/>
                <a:ea typeface="Malgun Gothic"/>
                <a:cs typeface="Malgun Gothic"/>
                <a:sym typeface="Malgun Gothic"/>
              </a:rPr>
              <a:t>Set parallel region &amp; number of thread</a:t>
            </a:r>
            <a:endParaRPr sz="120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" name="Google Shape;128;p4"/>
          <p:cNvSpPr txBox="1"/>
          <p:nvPr/>
        </p:nvSpPr>
        <p:spPr>
          <a:xfrm>
            <a:off x="2507775" y="1980675"/>
            <a:ext cx="1641300" cy="290400"/>
          </a:xfrm>
          <a:prstGeom prst="rect">
            <a:avLst/>
          </a:prstGeom>
          <a:solidFill>
            <a:srgbClr val="F6B26B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>
                <a:latin typeface="Malgun Gothic"/>
                <a:ea typeface="Malgun Gothic"/>
                <a:cs typeface="Malgun Gothic"/>
                <a:sym typeface="Malgun Gothic"/>
              </a:rPr>
              <a:t>OpenMP header file</a:t>
            </a:r>
            <a:endParaRPr sz="120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9" name="Google Shape;129;p4"/>
          <p:cNvCxnSpPr>
            <a:stCxn id="128" idx="2"/>
          </p:cNvCxnSpPr>
          <p:nvPr/>
        </p:nvCxnSpPr>
        <p:spPr>
          <a:xfrm flipH="1">
            <a:off x="2195025" y="2271075"/>
            <a:ext cx="1133400" cy="14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0" name="Google Shape;130;p4"/>
          <p:cNvCxnSpPr>
            <a:stCxn id="127" idx="2"/>
          </p:cNvCxnSpPr>
          <p:nvPr/>
        </p:nvCxnSpPr>
        <p:spPr>
          <a:xfrm flipH="1">
            <a:off x="3754575" y="2898200"/>
            <a:ext cx="1030500" cy="27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1" name="Google Shape;131;p4"/>
          <p:cNvSpPr txBox="1"/>
          <p:nvPr/>
        </p:nvSpPr>
        <p:spPr>
          <a:xfrm>
            <a:off x="5776613" y="2864450"/>
            <a:ext cx="1587300" cy="339000"/>
          </a:xfrm>
          <a:prstGeom prst="rect">
            <a:avLst/>
          </a:prstGeom>
          <a:solidFill>
            <a:srgbClr val="F6B26B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>
                <a:latin typeface="Malgun Gothic"/>
                <a:ea typeface="Malgun Gothic"/>
                <a:cs typeface="Malgun Gothic"/>
                <a:sym typeface="Malgun Gothic"/>
              </a:rPr>
              <a:t>Set parallel region</a:t>
            </a:r>
            <a:endParaRPr sz="120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2" name="Google Shape;132;p4"/>
          <p:cNvCxnSpPr>
            <a:stCxn id="131" idx="2"/>
          </p:cNvCxnSpPr>
          <p:nvPr/>
        </p:nvCxnSpPr>
        <p:spPr>
          <a:xfrm flipH="1">
            <a:off x="5848763" y="3203450"/>
            <a:ext cx="721500" cy="20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3" name="Google Shape;133;p4"/>
          <p:cNvSpPr txBox="1"/>
          <p:nvPr/>
        </p:nvSpPr>
        <p:spPr>
          <a:xfrm>
            <a:off x="8582100" y="1813275"/>
            <a:ext cx="1587300" cy="478500"/>
          </a:xfrm>
          <a:prstGeom prst="rect">
            <a:avLst/>
          </a:prstGeom>
          <a:solidFill>
            <a:srgbClr val="4A86E8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Master Thread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" name="Google Shape;134;p4"/>
          <p:cNvSpPr txBox="1"/>
          <p:nvPr/>
        </p:nvSpPr>
        <p:spPr>
          <a:xfrm rot="-5400000">
            <a:off x="10469250" y="3232300"/>
            <a:ext cx="16932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parallel region</a:t>
            </a:r>
            <a:endParaRPr b="1">
              <a:solidFill>
                <a:srgbClr val="000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" name="Google Shape;135;p4"/>
          <p:cNvSpPr/>
          <p:nvPr/>
        </p:nvSpPr>
        <p:spPr>
          <a:xfrm>
            <a:off x="10910975" y="2549200"/>
            <a:ext cx="195600" cy="1914900"/>
          </a:xfrm>
          <a:prstGeom prst="rightBracket">
            <a:avLst>
              <a:gd name="adj" fmla="val 833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4"/>
          <p:cNvSpPr txBox="1"/>
          <p:nvPr/>
        </p:nvSpPr>
        <p:spPr>
          <a:xfrm>
            <a:off x="7863100" y="3256025"/>
            <a:ext cx="589200" cy="868200"/>
          </a:xfrm>
          <a:prstGeom prst="rect">
            <a:avLst/>
          </a:prstGeom>
          <a:solidFill>
            <a:srgbClr val="B4A7D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137;p4"/>
          <p:cNvSpPr txBox="1"/>
          <p:nvPr/>
        </p:nvSpPr>
        <p:spPr>
          <a:xfrm>
            <a:off x="8668175" y="3256025"/>
            <a:ext cx="589200" cy="868200"/>
          </a:xfrm>
          <a:prstGeom prst="rect">
            <a:avLst/>
          </a:prstGeom>
          <a:solidFill>
            <a:srgbClr val="B4A7D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Malgun Gothic"/>
                <a:ea typeface="Malgun Gothic"/>
                <a:cs typeface="Malgun Gothic"/>
                <a:sym typeface="Malgun Gothic"/>
              </a:rPr>
              <a:t>B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" name="Google Shape;138;p4"/>
          <p:cNvSpPr txBox="1"/>
          <p:nvPr/>
        </p:nvSpPr>
        <p:spPr>
          <a:xfrm>
            <a:off x="9456875" y="3256025"/>
            <a:ext cx="589200" cy="868200"/>
          </a:xfrm>
          <a:prstGeom prst="rect">
            <a:avLst/>
          </a:prstGeom>
          <a:solidFill>
            <a:srgbClr val="B4A7D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Malgun Gothic"/>
                <a:ea typeface="Malgun Gothic"/>
                <a:cs typeface="Malgun Gothic"/>
                <a:sym typeface="Malgun Gothic"/>
              </a:rPr>
              <a:t>C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p4"/>
          <p:cNvSpPr txBox="1"/>
          <p:nvPr/>
        </p:nvSpPr>
        <p:spPr>
          <a:xfrm>
            <a:off x="10245575" y="3256025"/>
            <a:ext cx="589200" cy="868200"/>
          </a:xfrm>
          <a:prstGeom prst="rect">
            <a:avLst/>
          </a:prstGeom>
          <a:solidFill>
            <a:srgbClr val="B4A7D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Malgun Gothic"/>
                <a:ea typeface="Malgun Gothic"/>
                <a:cs typeface="Malgun Gothic"/>
                <a:sym typeface="Malgun Gothic"/>
              </a:rPr>
              <a:t>D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0" name="Google Shape;140;p4"/>
          <p:cNvCxnSpPr>
            <a:stCxn id="133" idx="2"/>
            <a:endCxn id="136" idx="0"/>
          </p:cNvCxnSpPr>
          <p:nvPr/>
        </p:nvCxnSpPr>
        <p:spPr>
          <a:xfrm rot="5400000">
            <a:off x="8284650" y="2164875"/>
            <a:ext cx="964200" cy="1218000"/>
          </a:xfrm>
          <a:prstGeom prst="curvedConnector3">
            <a:avLst>
              <a:gd name="adj1" fmla="val 50003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41" name="Google Shape;141;p4"/>
          <p:cNvCxnSpPr>
            <a:stCxn id="133" idx="2"/>
            <a:endCxn id="137" idx="0"/>
          </p:cNvCxnSpPr>
          <p:nvPr/>
        </p:nvCxnSpPr>
        <p:spPr>
          <a:xfrm rot="5400000">
            <a:off x="8687100" y="2567325"/>
            <a:ext cx="964200" cy="413100"/>
          </a:xfrm>
          <a:prstGeom prst="curvedConnector3">
            <a:avLst>
              <a:gd name="adj1" fmla="val 50003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42" name="Google Shape;142;p4"/>
          <p:cNvCxnSpPr>
            <a:stCxn id="133" idx="2"/>
            <a:endCxn id="138" idx="0"/>
          </p:cNvCxnSpPr>
          <p:nvPr/>
        </p:nvCxnSpPr>
        <p:spPr>
          <a:xfrm rot="-5400000" flipH="1">
            <a:off x="9081450" y="2586075"/>
            <a:ext cx="964200" cy="375600"/>
          </a:xfrm>
          <a:prstGeom prst="curvedConnector3">
            <a:avLst>
              <a:gd name="adj1" fmla="val 50003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43" name="Google Shape;143;p4"/>
          <p:cNvCxnSpPr>
            <a:stCxn id="133" idx="2"/>
            <a:endCxn id="139" idx="0"/>
          </p:cNvCxnSpPr>
          <p:nvPr/>
        </p:nvCxnSpPr>
        <p:spPr>
          <a:xfrm rot="-5400000" flipH="1">
            <a:off x="9475800" y="2191725"/>
            <a:ext cx="964200" cy="1164300"/>
          </a:xfrm>
          <a:prstGeom prst="curvedConnector3">
            <a:avLst>
              <a:gd name="adj1" fmla="val 50003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44" name="Google Shape;144;p4"/>
          <p:cNvSpPr txBox="1"/>
          <p:nvPr/>
        </p:nvSpPr>
        <p:spPr>
          <a:xfrm>
            <a:off x="8582100" y="5067125"/>
            <a:ext cx="1587300" cy="478500"/>
          </a:xfrm>
          <a:prstGeom prst="rect">
            <a:avLst/>
          </a:prstGeom>
          <a:solidFill>
            <a:srgbClr val="4A86E8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Master Thread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5" name="Google Shape;145;p4"/>
          <p:cNvCxnSpPr>
            <a:stCxn id="136" idx="2"/>
            <a:endCxn id="144" idx="0"/>
          </p:cNvCxnSpPr>
          <p:nvPr/>
        </p:nvCxnSpPr>
        <p:spPr>
          <a:xfrm rot="-5400000" flipH="1">
            <a:off x="8295250" y="3986675"/>
            <a:ext cx="942900" cy="12180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46" name="Google Shape;146;p4"/>
          <p:cNvCxnSpPr>
            <a:stCxn id="137" idx="2"/>
            <a:endCxn id="144" idx="0"/>
          </p:cNvCxnSpPr>
          <p:nvPr/>
        </p:nvCxnSpPr>
        <p:spPr>
          <a:xfrm rot="-5400000" flipH="1">
            <a:off x="8697875" y="4389125"/>
            <a:ext cx="942900" cy="4131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47" name="Google Shape;147;p4"/>
          <p:cNvCxnSpPr>
            <a:stCxn id="138" idx="2"/>
            <a:endCxn id="144" idx="0"/>
          </p:cNvCxnSpPr>
          <p:nvPr/>
        </p:nvCxnSpPr>
        <p:spPr>
          <a:xfrm rot="5400000">
            <a:off x="9092225" y="4407875"/>
            <a:ext cx="942900" cy="3756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48" name="Google Shape;148;p4"/>
          <p:cNvCxnSpPr>
            <a:stCxn id="139" idx="2"/>
            <a:endCxn id="144" idx="0"/>
          </p:cNvCxnSpPr>
          <p:nvPr/>
        </p:nvCxnSpPr>
        <p:spPr>
          <a:xfrm rot="5400000">
            <a:off x="9486575" y="4013525"/>
            <a:ext cx="942900" cy="11643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49" name="Google Shape;149;p4"/>
          <p:cNvSpPr txBox="1"/>
          <p:nvPr/>
        </p:nvSpPr>
        <p:spPr>
          <a:xfrm>
            <a:off x="8828550" y="2490975"/>
            <a:ext cx="1094400" cy="320700"/>
          </a:xfrm>
          <a:prstGeom prst="rect">
            <a:avLst/>
          </a:prstGeom>
          <a:solidFill>
            <a:srgbClr val="FFF2CC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fork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" name="Google Shape;150;p4"/>
          <p:cNvSpPr txBox="1"/>
          <p:nvPr/>
        </p:nvSpPr>
        <p:spPr>
          <a:xfrm>
            <a:off x="8828550" y="4568575"/>
            <a:ext cx="1094400" cy="320700"/>
          </a:xfrm>
          <a:prstGeom prst="rect">
            <a:avLst/>
          </a:prstGeom>
          <a:solidFill>
            <a:srgbClr val="FFF2CC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join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aad87dd4b8_0_89"/>
          <p:cNvSpPr txBox="1">
            <a:spLocks noGrp="1"/>
          </p:cNvSpPr>
          <p:nvPr>
            <p:ph type="body" idx="1"/>
          </p:nvPr>
        </p:nvSpPr>
        <p:spPr>
          <a:xfrm>
            <a:off x="838200" y="1147319"/>
            <a:ext cx="105156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POSIX Threads(pthread) vs OpenMP </a:t>
            </a:r>
            <a:endParaRPr sz="18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6096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aad87dd4b8_0_89"/>
          <p:cNvSpPr txBox="1">
            <a:spLocks noGrp="1"/>
          </p:cNvSpPr>
          <p:nvPr>
            <p:ph type="title"/>
          </p:nvPr>
        </p:nvSpPr>
        <p:spPr>
          <a:xfrm>
            <a:off x="838200" y="261966"/>
            <a:ext cx="105156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Malgun Gothic"/>
              <a:buNone/>
            </a:pPr>
            <a:r>
              <a:rPr lang="en-US" sz="3200">
                <a:solidFill>
                  <a:srgbClr val="FF0000"/>
                </a:solidFill>
              </a:rPr>
              <a:t>POSIX vs OpenMP</a:t>
            </a:r>
            <a:endParaRPr sz="3200">
              <a:solidFill>
                <a:srgbClr val="FF0000"/>
              </a:solidFill>
            </a:endParaRPr>
          </a:p>
        </p:txBody>
      </p:sp>
      <p:cxnSp>
        <p:nvCxnSpPr>
          <p:cNvPr id="157" name="Google Shape;157;gaad87dd4b8_0_89"/>
          <p:cNvCxnSpPr/>
          <p:nvPr/>
        </p:nvCxnSpPr>
        <p:spPr>
          <a:xfrm>
            <a:off x="362309" y="992036"/>
            <a:ext cx="11499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58" name="Google Shape;158;gaad87dd4b8_0_89"/>
          <p:cNvSpPr txBox="1">
            <a:spLocks noGrp="1"/>
          </p:cNvSpPr>
          <p:nvPr>
            <p:ph type="sldNum" idx="12"/>
          </p:nvPr>
        </p:nvSpPr>
        <p:spPr>
          <a:xfrm>
            <a:off x="4724400" y="635634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59" name="Google Shape;159;gaad87dd4b8_0_89"/>
          <p:cNvSpPr txBox="1"/>
          <p:nvPr/>
        </p:nvSpPr>
        <p:spPr>
          <a:xfrm>
            <a:off x="1055600" y="3759200"/>
            <a:ext cx="4849500" cy="1589400"/>
          </a:xfrm>
          <a:prstGeom prst="rect">
            <a:avLst/>
          </a:prstGeom>
          <a:solidFill>
            <a:srgbClr val="C9DAF8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>
              <a:solidFill>
                <a:schemeClr val="dk1"/>
              </a:solidFill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int main(){</a:t>
            </a:r>
            <a:endParaRPr sz="1200">
              <a:solidFill>
                <a:schemeClr val="dk1"/>
              </a:solidFill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    </a:t>
            </a:r>
            <a:r>
              <a:rPr lang="en-US" sz="1200" b="1">
                <a:solidFill>
                  <a:srgbClr val="0000FF"/>
                </a:solidFill>
              </a:rPr>
              <a:t>#pragma omp parallel num_threads(4)</a:t>
            </a:r>
            <a:endParaRPr sz="1200" b="1">
              <a:solidFill>
                <a:srgbClr val="0000FF"/>
              </a:solidFill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    printf(“hello world! It’s me, thread #%ld\n”, omp_get_thread_num);</a:t>
            </a:r>
            <a:endParaRPr sz="1200">
              <a:solidFill>
                <a:schemeClr val="dk1"/>
              </a:solidFill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}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60" name="Google Shape;160;gaad87dd4b8_0_89"/>
          <p:cNvSpPr txBox="1"/>
          <p:nvPr/>
        </p:nvSpPr>
        <p:spPr>
          <a:xfrm>
            <a:off x="916350" y="3558125"/>
            <a:ext cx="897600" cy="339000"/>
          </a:xfrm>
          <a:prstGeom prst="rect">
            <a:avLst/>
          </a:prstGeom>
          <a:solidFill>
            <a:srgbClr val="C9DAF8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300" b="1">
                <a:latin typeface="Malgun Gothic"/>
                <a:ea typeface="Malgun Gothic"/>
                <a:cs typeface="Malgun Gothic"/>
                <a:sym typeface="Malgun Gothic"/>
              </a:rPr>
              <a:t>OpenMP</a:t>
            </a:r>
            <a:endParaRPr sz="13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" name="Google Shape;161;gaad87dd4b8_0_89"/>
          <p:cNvSpPr txBox="1"/>
          <p:nvPr/>
        </p:nvSpPr>
        <p:spPr>
          <a:xfrm>
            <a:off x="1055600" y="1993825"/>
            <a:ext cx="4849500" cy="14337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1200">
                <a:solidFill>
                  <a:schemeClr val="dk1"/>
                </a:solidFill>
              </a:rPr>
              <a:t>…</a:t>
            </a:r>
            <a:endParaRPr sz="1200">
              <a:solidFill>
                <a:schemeClr val="dk1"/>
              </a:solidFill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1200">
                <a:solidFill>
                  <a:schemeClr val="dk1"/>
                </a:solidFill>
              </a:rPr>
              <a:t>pthread_t threads[4]</a:t>
            </a:r>
            <a:endParaRPr sz="1200">
              <a:solidFill>
                <a:schemeClr val="dk1"/>
              </a:solidFill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1200">
                <a:solidFill>
                  <a:schemeClr val="dk1"/>
                </a:solidFill>
              </a:rPr>
              <a:t>…</a:t>
            </a:r>
            <a:endParaRPr sz="1200">
              <a:solidFill>
                <a:schemeClr val="dk1"/>
              </a:solidFill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1200">
                <a:solidFill>
                  <a:schemeClr val="dk1"/>
                </a:solidFill>
              </a:rPr>
              <a:t>    </a:t>
            </a:r>
            <a:r>
              <a:rPr lang="en-US" sz="1200" b="1">
                <a:solidFill>
                  <a:srgbClr val="0000FF"/>
                </a:solidFill>
              </a:rPr>
              <a:t>pthread_create(&amp;threads[t], NULL, PrintHello, (void *)t);</a:t>
            </a:r>
            <a:endParaRPr sz="1200" b="1">
              <a:solidFill>
                <a:srgbClr val="0000FF"/>
              </a:solidFill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1200">
                <a:solidFill>
                  <a:schemeClr val="dk1"/>
                </a:solidFill>
              </a:rPr>
              <a:t>...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62" name="Google Shape;162;gaad87dd4b8_0_89"/>
          <p:cNvSpPr txBox="1"/>
          <p:nvPr/>
        </p:nvSpPr>
        <p:spPr>
          <a:xfrm>
            <a:off x="914400" y="1781125"/>
            <a:ext cx="897600" cy="339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300" b="1">
                <a:latin typeface="Malgun Gothic"/>
                <a:ea typeface="Malgun Gothic"/>
                <a:cs typeface="Malgun Gothic"/>
                <a:sym typeface="Malgun Gothic"/>
              </a:rPr>
              <a:t>POSIX</a:t>
            </a:r>
            <a:endParaRPr sz="13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" name="Google Shape;163;gaad87dd4b8_0_89"/>
          <p:cNvSpPr txBox="1"/>
          <p:nvPr/>
        </p:nvSpPr>
        <p:spPr>
          <a:xfrm>
            <a:off x="6570000" y="1841500"/>
            <a:ext cx="897600" cy="339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300" b="1">
                <a:latin typeface="Malgun Gothic"/>
                <a:ea typeface="Malgun Gothic"/>
                <a:cs typeface="Malgun Gothic"/>
                <a:sym typeface="Malgun Gothic"/>
              </a:rPr>
              <a:t>POSIX</a:t>
            </a:r>
            <a:endParaRPr sz="13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4" name="Google Shape;164;gaad87dd4b8_0_89"/>
          <p:cNvSpPr txBox="1"/>
          <p:nvPr/>
        </p:nvSpPr>
        <p:spPr>
          <a:xfrm>
            <a:off x="9512800" y="1841500"/>
            <a:ext cx="897600" cy="339000"/>
          </a:xfrm>
          <a:prstGeom prst="rect">
            <a:avLst/>
          </a:prstGeom>
          <a:solidFill>
            <a:srgbClr val="C9DAF8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300" b="1">
                <a:latin typeface="Malgun Gothic"/>
                <a:ea typeface="Malgun Gothic"/>
                <a:cs typeface="Malgun Gothic"/>
                <a:sym typeface="Malgun Gothic"/>
              </a:rPr>
              <a:t>OpenMP</a:t>
            </a:r>
            <a:endParaRPr sz="13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5" name="Google Shape;165;gaad87dd4b8_0_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2550" y="5049725"/>
            <a:ext cx="2695575" cy="10191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66" name="Google Shape;166;gaad87dd4b8_0_89"/>
          <p:cNvSpPr txBox="1"/>
          <p:nvPr/>
        </p:nvSpPr>
        <p:spPr>
          <a:xfrm>
            <a:off x="6230400" y="2445450"/>
            <a:ext cx="2504700" cy="15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Char char="❏"/>
            </a:pPr>
            <a:r>
              <a:rPr lang="en-US" sz="1200" b="1">
                <a:latin typeface="Malgun Gothic"/>
                <a:ea typeface="Malgun Gothic"/>
                <a:cs typeface="Malgun Gothic"/>
                <a:sym typeface="Malgun Gothic"/>
              </a:rPr>
              <a:t>Low-level API</a:t>
            </a:r>
            <a:endParaRPr sz="12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lgun Gothic"/>
              <a:buChar char="❏"/>
            </a:pPr>
            <a:r>
              <a:rPr lang="en-US" sz="1200" b="1">
                <a:latin typeface="Malgun Gothic"/>
                <a:ea typeface="Malgun Gothic"/>
                <a:cs typeface="Malgun Gothic"/>
                <a:sym typeface="Malgun Gothic"/>
              </a:rPr>
              <a:t>스레드 관련 세부적인 제어 - 스레드 생성, 분배 등 </a:t>
            </a:r>
            <a:endParaRPr sz="12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lgun Gothic"/>
              <a:buChar char="❏"/>
            </a:pPr>
            <a:r>
              <a:rPr lang="en-US" sz="1200" b="1">
                <a:latin typeface="Malgun Gothic"/>
                <a:ea typeface="Malgun Gothic"/>
                <a:cs typeface="Malgun Gothic"/>
                <a:sym typeface="Malgun Gothic"/>
              </a:rPr>
              <a:t>복잡한 구현</a:t>
            </a:r>
            <a:endParaRPr sz="12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" name="Google Shape;167;gaad87dd4b8_0_89"/>
          <p:cNvSpPr txBox="1"/>
          <p:nvPr/>
        </p:nvSpPr>
        <p:spPr>
          <a:xfrm>
            <a:off x="9146000" y="2445450"/>
            <a:ext cx="2504700" cy="15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Char char="❏"/>
            </a:pPr>
            <a:r>
              <a:rPr lang="en-US" sz="1200" b="1">
                <a:latin typeface="Malgun Gothic"/>
                <a:ea typeface="Malgun Gothic"/>
                <a:cs typeface="Malgun Gothic"/>
                <a:sym typeface="Malgun Gothic"/>
              </a:rPr>
              <a:t>high-level API</a:t>
            </a:r>
            <a:endParaRPr sz="12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lgun Gothic"/>
              <a:buChar char="❏"/>
            </a:pPr>
            <a:r>
              <a:rPr lang="en-US" sz="1200" b="1">
                <a:latin typeface="Malgun Gothic"/>
                <a:ea typeface="Malgun Gothic"/>
                <a:cs typeface="Malgun Gothic"/>
                <a:sym typeface="Malgun Gothic"/>
              </a:rPr>
              <a:t>컴파일러 지시자를 통해 쉽게 병렬화 </a:t>
            </a:r>
            <a:endParaRPr sz="12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lgun Gothic"/>
              <a:buChar char="❏"/>
            </a:pPr>
            <a:r>
              <a:rPr lang="en-US" sz="1200" b="1">
                <a:latin typeface="Malgun Gothic"/>
                <a:ea typeface="Malgun Gothic"/>
                <a:cs typeface="Malgun Gothic"/>
                <a:sym typeface="Malgun Gothic"/>
              </a:rPr>
              <a:t>간단하고 쉬운 구현 </a:t>
            </a:r>
            <a:endParaRPr sz="12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lgun Gothic"/>
              <a:buChar char="❏"/>
            </a:pPr>
            <a:r>
              <a:rPr lang="en-US" sz="1200" b="1">
                <a:latin typeface="Malgun Gothic"/>
                <a:ea typeface="Malgun Gothic"/>
                <a:cs typeface="Malgun Gothic"/>
                <a:sym typeface="Malgun Gothic"/>
              </a:rPr>
              <a:t>높은 이식성</a:t>
            </a:r>
            <a:endParaRPr sz="12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latin typeface="Malgun Gothic"/>
                <a:ea typeface="Malgun Gothic"/>
                <a:cs typeface="Malgun Gothic"/>
                <a:sym typeface="Malgun Gothic"/>
              </a:rPr>
              <a:t>-&gt; 대부분의 os에 openMP 컴파일러가 존재</a:t>
            </a:r>
            <a:endParaRPr sz="12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gaad87dd4b8_0_89"/>
          <p:cNvSpPr txBox="1"/>
          <p:nvPr/>
        </p:nvSpPr>
        <p:spPr>
          <a:xfrm>
            <a:off x="6570000" y="4490250"/>
            <a:ext cx="3660000" cy="18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Malgun Gothic"/>
                <a:ea typeface="Malgun Gothic"/>
                <a:cs typeface="Malgun Gothic"/>
                <a:sym typeface="Malgun Gothic"/>
              </a:rPr>
              <a:t>컴파일러 지시자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3C78D8"/>
                </a:solidFill>
                <a:latin typeface="Malgun Gothic"/>
                <a:ea typeface="Malgun Gothic"/>
                <a:cs typeface="Malgun Gothic"/>
                <a:sym typeface="Malgun Gothic"/>
              </a:rPr>
              <a:t>#pragma omp</a:t>
            </a:r>
            <a:r>
              <a:rPr lang="en-US" b="1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b="1">
                <a:solidFill>
                  <a:srgbClr val="E69138"/>
                </a:solidFill>
                <a:latin typeface="Malgun Gothic"/>
                <a:ea typeface="Malgun Gothic"/>
                <a:cs typeface="Malgun Gothic"/>
                <a:sym typeface="Malgun Gothic"/>
              </a:rPr>
              <a:t>directive </a:t>
            </a:r>
            <a:r>
              <a:rPr lang="en-US" b="1">
                <a:solidFill>
                  <a:srgbClr val="38761D"/>
                </a:solidFill>
                <a:latin typeface="Malgun Gothic"/>
                <a:ea typeface="Malgun Gothic"/>
                <a:cs typeface="Malgun Gothic"/>
                <a:sym typeface="Malgun Gothic"/>
              </a:rPr>
              <a:t>[clause list]</a:t>
            </a:r>
            <a:endParaRPr b="1">
              <a:solidFill>
                <a:srgbClr val="38761D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●"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directive : openMP 동작제어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- 병렬 영역지정, 작업 분할 방법...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●"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clause : 동작 세부조율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- 스레드수 지정, 변수 private, shared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aad87dd4b8_0_46"/>
          <p:cNvSpPr txBox="1">
            <a:spLocks noGrp="1"/>
          </p:cNvSpPr>
          <p:nvPr>
            <p:ph type="body" idx="1"/>
          </p:nvPr>
        </p:nvSpPr>
        <p:spPr>
          <a:xfrm>
            <a:off x="838200" y="1147319"/>
            <a:ext cx="105156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divide and conquer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aad87dd4b8_0_46"/>
          <p:cNvSpPr txBox="1">
            <a:spLocks noGrp="1"/>
          </p:cNvSpPr>
          <p:nvPr>
            <p:ph type="title"/>
          </p:nvPr>
        </p:nvSpPr>
        <p:spPr>
          <a:xfrm>
            <a:off x="838200" y="261966"/>
            <a:ext cx="105156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Malgun Gothic"/>
              <a:buNone/>
            </a:pPr>
            <a:r>
              <a:rPr lang="en-US" sz="3200">
                <a:solidFill>
                  <a:srgbClr val="FF0000"/>
                </a:solidFill>
              </a:rPr>
              <a:t>Parallelize Quick sort</a:t>
            </a:r>
            <a:endParaRPr sz="3200">
              <a:solidFill>
                <a:srgbClr val="FF0000"/>
              </a:solidFill>
            </a:endParaRPr>
          </a:p>
        </p:txBody>
      </p:sp>
      <p:cxnSp>
        <p:nvCxnSpPr>
          <p:cNvPr id="175" name="Google Shape;175;gaad87dd4b8_0_46"/>
          <p:cNvCxnSpPr/>
          <p:nvPr/>
        </p:nvCxnSpPr>
        <p:spPr>
          <a:xfrm>
            <a:off x="362309" y="992036"/>
            <a:ext cx="11499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76" name="Google Shape;176;gaad87dd4b8_0_46"/>
          <p:cNvSpPr txBox="1">
            <a:spLocks noGrp="1"/>
          </p:cNvSpPr>
          <p:nvPr>
            <p:ph type="sldNum" idx="12"/>
          </p:nvPr>
        </p:nvSpPr>
        <p:spPr>
          <a:xfrm>
            <a:off x="4724400" y="635634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177" name="Google Shape;177;gaad87dd4b8_0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625819"/>
            <a:ext cx="4594933" cy="442573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78" name="Google Shape;178;gaad87dd4b8_0_46"/>
          <p:cNvSpPr txBox="1"/>
          <p:nvPr/>
        </p:nvSpPr>
        <p:spPr>
          <a:xfrm>
            <a:off x="6173800" y="1930625"/>
            <a:ext cx="5329800" cy="16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algun Gothic"/>
              <a:buChar char="❏"/>
            </a:pPr>
            <a:r>
              <a:rPr lang="en-US" sz="1300" b="1">
                <a:latin typeface="Malgun Gothic"/>
                <a:ea typeface="Malgun Gothic"/>
                <a:cs typeface="Malgun Gothic"/>
                <a:sym typeface="Malgun Gothic"/>
              </a:rPr>
              <a:t>데이터 정렬 범위(left ~ right)가 분리되고, </a:t>
            </a:r>
            <a:endParaRPr sz="13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latin typeface="Malgun Gothic"/>
                <a:ea typeface="Malgun Gothic"/>
                <a:cs typeface="Malgun Gothic"/>
                <a:sym typeface="Malgun Gothic"/>
              </a:rPr>
              <a:t>분리된 부분은 중복되지 않음</a:t>
            </a:r>
            <a:endParaRPr sz="13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algun Gothic"/>
              <a:buChar char="❏"/>
            </a:pPr>
            <a:r>
              <a:rPr lang="en-US" sz="1300" b="1">
                <a:latin typeface="Malgun Gothic"/>
                <a:ea typeface="Malgun Gothic"/>
                <a:cs typeface="Malgun Gothic"/>
                <a:sym typeface="Malgun Gothic"/>
              </a:rPr>
              <a:t>left, right 값은 재귀함수의 매개변수(스택)에 저장되어 전달 되기 때문에 스레드에 독립적으로 할당할 수 있다.</a:t>
            </a:r>
            <a:endParaRPr sz="13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algun Gothic"/>
              <a:buChar char="❏"/>
            </a:pPr>
            <a:r>
              <a:rPr lang="en-US" sz="1300" b="1">
                <a:latin typeface="Malgun Gothic"/>
                <a:ea typeface="Malgun Gothic"/>
                <a:cs typeface="Malgun Gothic"/>
                <a:sym typeface="Malgun Gothic"/>
              </a:rPr>
              <a:t>각 스레드들은 전역변수(arr)에 대하여 독립적으로 연산 수행</a:t>
            </a:r>
            <a:endParaRPr sz="13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9" name="Google Shape;179;gaad87dd4b8_0_46"/>
          <p:cNvSpPr txBox="1"/>
          <p:nvPr/>
        </p:nvSpPr>
        <p:spPr>
          <a:xfrm>
            <a:off x="1877225" y="1679150"/>
            <a:ext cx="434700" cy="273600"/>
          </a:xfrm>
          <a:prstGeom prst="rect">
            <a:avLst/>
          </a:prstGeom>
          <a:solidFill>
            <a:srgbClr val="B6D7A8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arr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gaad87dd4b8_0_46"/>
          <p:cNvSpPr txBox="1"/>
          <p:nvPr/>
        </p:nvSpPr>
        <p:spPr>
          <a:xfrm>
            <a:off x="1877125" y="5707150"/>
            <a:ext cx="434700" cy="273600"/>
          </a:xfrm>
          <a:prstGeom prst="rect">
            <a:avLst/>
          </a:prstGeom>
          <a:solidFill>
            <a:srgbClr val="B6D7A8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arr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1" name="Google Shape;181;gaad87dd4b8_0_46"/>
          <p:cNvSpPr txBox="1"/>
          <p:nvPr/>
        </p:nvSpPr>
        <p:spPr>
          <a:xfrm>
            <a:off x="6199150" y="4180838"/>
            <a:ext cx="971700" cy="365100"/>
          </a:xfrm>
          <a:prstGeom prst="rect">
            <a:avLst/>
          </a:prstGeom>
          <a:solidFill>
            <a:srgbClr val="B4A7D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latin typeface="Malgun Gothic"/>
                <a:ea typeface="Malgun Gothic"/>
                <a:cs typeface="Malgun Gothic"/>
                <a:sym typeface="Malgun Gothic"/>
              </a:rPr>
              <a:t>Thread 1</a:t>
            </a:r>
            <a:endParaRPr sz="11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2" name="Google Shape;182;gaad87dd4b8_0_46"/>
          <p:cNvSpPr txBox="1"/>
          <p:nvPr/>
        </p:nvSpPr>
        <p:spPr>
          <a:xfrm>
            <a:off x="7721125" y="5196875"/>
            <a:ext cx="1812300" cy="478500"/>
          </a:xfrm>
          <a:prstGeom prst="rect">
            <a:avLst/>
          </a:prstGeom>
          <a:solidFill>
            <a:srgbClr val="B6D7A8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global variable (arr)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3" name="Google Shape;183;gaad87dd4b8_0_46"/>
          <p:cNvSpPr txBox="1"/>
          <p:nvPr/>
        </p:nvSpPr>
        <p:spPr>
          <a:xfrm>
            <a:off x="7291950" y="4180838"/>
            <a:ext cx="971700" cy="365100"/>
          </a:xfrm>
          <a:prstGeom prst="rect">
            <a:avLst/>
          </a:prstGeom>
          <a:solidFill>
            <a:srgbClr val="B4A7D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latin typeface="Malgun Gothic"/>
                <a:ea typeface="Malgun Gothic"/>
                <a:cs typeface="Malgun Gothic"/>
                <a:sym typeface="Malgun Gothic"/>
              </a:rPr>
              <a:t>Thread </a:t>
            </a:r>
            <a:r>
              <a:rPr lang="en-US" sz="1300" b="1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3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4" name="Google Shape;184;gaad87dd4b8_0_46"/>
          <p:cNvSpPr txBox="1"/>
          <p:nvPr/>
        </p:nvSpPr>
        <p:spPr>
          <a:xfrm>
            <a:off x="9070550" y="4180825"/>
            <a:ext cx="971700" cy="365100"/>
          </a:xfrm>
          <a:prstGeom prst="rect">
            <a:avLst/>
          </a:prstGeom>
          <a:solidFill>
            <a:srgbClr val="B4A7D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latin typeface="Malgun Gothic"/>
                <a:ea typeface="Malgun Gothic"/>
                <a:cs typeface="Malgun Gothic"/>
                <a:sym typeface="Malgun Gothic"/>
              </a:rPr>
              <a:t>Thread N-1</a:t>
            </a:r>
            <a:endParaRPr sz="11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5" name="Google Shape;185;gaad87dd4b8_0_46"/>
          <p:cNvSpPr txBox="1"/>
          <p:nvPr/>
        </p:nvSpPr>
        <p:spPr>
          <a:xfrm>
            <a:off x="10163350" y="4180825"/>
            <a:ext cx="971700" cy="365100"/>
          </a:xfrm>
          <a:prstGeom prst="rect">
            <a:avLst/>
          </a:prstGeom>
          <a:solidFill>
            <a:srgbClr val="B4A7D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latin typeface="Malgun Gothic"/>
                <a:ea typeface="Malgun Gothic"/>
                <a:cs typeface="Malgun Gothic"/>
                <a:sym typeface="Malgun Gothic"/>
              </a:rPr>
              <a:t>Thread N</a:t>
            </a:r>
            <a:endParaRPr sz="11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86" name="Google Shape;186;gaad87dd4b8_0_46"/>
          <p:cNvCxnSpPr>
            <a:stCxn id="181" idx="2"/>
            <a:endCxn id="182" idx="0"/>
          </p:cNvCxnSpPr>
          <p:nvPr/>
        </p:nvCxnSpPr>
        <p:spPr>
          <a:xfrm>
            <a:off x="6685000" y="4545938"/>
            <a:ext cx="1942200" cy="65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7" name="Google Shape;187;gaad87dd4b8_0_46"/>
          <p:cNvCxnSpPr>
            <a:stCxn id="183" idx="2"/>
            <a:endCxn id="182" idx="0"/>
          </p:cNvCxnSpPr>
          <p:nvPr/>
        </p:nvCxnSpPr>
        <p:spPr>
          <a:xfrm>
            <a:off x="7777800" y="4545938"/>
            <a:ext cx="849600" cy="65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8" name="Google Shape;188;gaad87dd4b8_0_46"/>
          <p:cNvCxnSpPr>
            <a:stCxn id="184" idx="2"/>
            <a:endCxn id="182" idx="0"/>
          </p:cNvCxnSpPr>
          <p:nvPr/>
        </p:nvCxnSpPr>
        <p:spPr>
          <a:xfrm flipH="1">
            <a:off x="8627300" y="4545925"/>
            <a:ext cx="929100" cy="65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9" name="Google Shape;189;gaad87dd4b8_0_46"/>
          <p:cNvCxnSpPr>
            <a:stCxn id="185" idx="2"/>
            <a:endCxn id="182" idx="0"/>
          </p:cNvCxnSpPr>
          <p:nvPr/>
        </p:nvCxnSpPr>
        <p:spPr>
          <a:xfrm flipH="1">
            <a:off x="8627200" y="4545925"/>
            <a:ext cx="2022000" cy="65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0" name="Google Shape;190;gaad87dd4b8_0_46"/>
          <p:cNvSpPr txBox="1"/>
          <p:nvPr/>
        </p:nvSpPr>
        <p:spPr>
          <a:xfrm>
            <a:off x="5942975" y="1481025"/>
            <a:ext cx="53298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Malgun Gothic"/>
              <a:buChar char="➢"/>
            </a:pPr>
            <a:r>
              <a:rPr lang="en-US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재귀함수에서 다루는 데이터 영역이 매번 독립적으로 설정</a:t>
            </a:r>
            <a:endParaRPr sz="15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1" name="Google Shape;191;gaad87dd4b8_0_46"/>
          <p:cNvCxnSpPr>
            <a:stCxn id="183" idx="3"/>
            <a:endCxn id="184" idx="1"/>
          </p:cNvCxnSpPr>
          <p:nvPr/>
        </p:nvCxnSpPr>
        <p:spPr>
          <a:xfrm>
            <a:off x="8263650" y="4363388"/>
            <a:ext cx="807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92" name="Google Shape;192;gaad87dd4b8_0_46"/>
          <p:cNvSpPr txBox="1"/>
          <p:nvPr/>
        </p:nvSpPr>
        <p:spPr>
          <a:xfrm>
            <a:off x="5942975" y="3480900"/>
            <a:ext cx="53298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병렬처리로 인한 성능 향상 효과 기대</a:t>
            </a:r>
            <a:endParaRPr sz="15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b4f4217fd4_0_13"/>
          <p:cNvSpPr txBox="1">
            <a:spLocks noGrp="1"/>
          </p:cNvSpPr>
          <p:nvPr>
            <p:ph type="body" idx="1"/>
          </p:nvPr>
        </p:nvSpPr>
        <p:spPr>
          <a:xfrm>
            <a:off x="838200" y="1147319"/>
            <a:ext cx="105156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b4f4217fd4_0_13"/>
          <p:cNvSpPr txBox="1">
            <a:spLocks noGrp="1"/>
          </p:cNvSpPr>
          <p:nvPr>
            <p:ph type="title"/>
          </p:nvPr>
        </p:nvSpPr>
        <p:spPr>
          <a:xfrm>
            <a:off x="838200" y="261966"/>
            <a:ext cx="105156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Malgun Gothic"/>
              <a:buNone/>
            </a:pPr>
            <a:r>
              <a:rPr lang="en-US" sz="3200">
                <a:solidFill>
                  <a:srgbClr val="FF0000"/>
                </a:solidFill>
              </a:rPr>
              <a:t>Parallelize Quick sort</a:t>
            </a:r>
            <a:endParaRPr sz="3200">
              <a:solidFill>
                <a:srgbClr val="FF0000"/>
              </a:solidFill>
            </a:endParaRPr>
          </a:p>
        </p:txBody>
      </p:sp>
      <p:cxnSp>
        <p:nvCxnSpPr>
          <p:cNvPr id="199" name="Google Shape;199;gb4f4217fd4_0_13"/>
          <p:cNvCxnSpPr/>
          <p:nvPr/>
        </p:nvCxnSpPr>
        <p:spPr>
          <a:xfrm>
            <a:off x="362309" y="992036"/>
            <a:ext cx="11499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00" name="Google Shape;200;gb4f4217fd4_0_13"/>
          <p:cNvSpPr txBox="1">
            <a:spLocks noGrp="1"/>
          </p:cNvSpPr>
          <p:nvPr>
            <p:ph type="sldNum" idx="12"/>
          </p:nvPr>
        </p:nvSpPr>
        <p:spPr>
          <a:xfrm>
            <a:off x="4724400" y="635634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01" name="Google Shape;201;gb4f4217fd4_0_13"/>
          <p:cNvSpPr txBox="1"/>
          <p:nvPr/>
        </p:nvSpPr>
        <p:spPr>
          <a:xfrm>
            <a:off x="674600" y="1701800"/>
            <a:ext cx="5358900" cy="4654500"/>
          </a:xfrm>
          <a:prstGeom prst="rect">
            <a:avLst/>
          </a:prstGeom>
          <a:solidFill>
            <a:srgbClr val="C9DAF8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void </a:t>
            </a:r>
            <a:r>
              <a:rPr lang="en-US" sz="1200" dirty="0" err="1"/>
              <a:t>quickSort_parallel</a:t>
            </a:r>
            <a:r>
              <a:rPr lang="en-US" sz="1200" dirty="0"/>
              <a:t>(int </a:t>
            </a:r>
            <a:r>
              <a:rPr lang="en-US" sz="1200" dirty="0" err="1"/>
              <a:t>lenArray</a:t>
            </a:r>
            <a:r>
              <a:rPr lang="en-US" sz="1200" dirty="0"/>
              <a:t>, int </a:t>
            </a:r>
            <a:r>
              <a:rPr lang="en-US" sz="1200" dirty="0" err="1"/>
              <a:t>numThreads</a:t>
            </a:r>
            <a:r>
              <a:rPr lang="en-US" sz="1200" dirty="0"/>
              <a:t>){</a:t>
            </a:r>
            <a:endParaRPr sz="1200" dirty="0"/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	...</a:t>
            </a:r>
            <a:endParaRPr sz="1200" dirty="0"/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	#pragma </a:t>
            </a:r>
            <a:r>
              <a:rPr lang="en-US" sz="1200" dirty="0" err="1"/>
              <a:t>omp</a:t>
            </a:r>
            <a:r>
              <a:rPr lang="en-US" sz="1200" dirty="0"/>
              <a:t> parallel</a:t>
            </a:r>
            <a:endParaRPr sz="1200" dirty="0">
              <a:solidFill>
                <a:srgbClr val="0000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	{	</a:t>
            </a:r>
            <a:endParaRPr sz="1200" dirty="0"/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		#pragma </a:t>
            </a:r>
            <a:r>
              <a:rPr lang="en-US" sz="1200" dirty="0" err="1"/>
              <a:t>omp</a:t>
            </a:r>
            <a:r>
              <a:rPr lang="en-US" sz="1200" dirty="0"/>
              <a:t> single </a:t>
            </a:r>
            <a:r>
              <a:rPr lang="en-US" sz="1200" dirty="0" err="1"/>
              <a:t>nowait</a:t>
            </a:r>
            <a:endParaRPr sz="1200" dirty="0"/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		{ </a:t>
            </a:r>
            <a:r>
              <a:rPr lang="en-US" sz="1200" dirty="0" err="1"/>
              <a:t>quickSort_parallel_internal</a:t>
            </a:r>
            <a:r>
              <a:rPr lang="en-US" sz="1200" dirty="0"/>
              <a:t>(0, MAX_COUNT-1, cutoff);}</a:t>
            </a:r>
            <a:endParaRPr sz="1200" dirty="0"/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	}	</a:t>
            </a:r>
            <a:endParaRPr sz="1200" dirty="0"/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}</a:t>
            </a:r>
            <a:endParaRPr sz="1200" dirty="0"/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void </a:t>
            </a:r>
            <a:r>
              <a:rPr lang="en-US" sz="1200" dirty="0" err="1"/>
              <a:t>quickSort_parallel_internal</a:t>
            </a:r>
            <a:r>
              <a:rPr lang="en-US" sz="1200" dirty="0"/>
              <a:t>(int left, int right, int cutoff) </a:t>
            </a:r>
            <a:endParaRPr sz="1200" dirty="0"/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{</a:t>
            </a:r>
            <a:endParaRPr sz="1200" dirty="0"/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	...</a:t>
            </a:r>
            <a:endParaRPr sz="1200" dirty="0"/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	}else{</a:t>
            </a:r>
            <a:endParaRPr sz="1200" dirty="0"/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		</a:t>
            </a:r>
            <a:r>
              <a:rPr lang="en-US" sz="1200" dirty="0">
                <a:solidFill>
                  <a:srgbClr val="9900FF"/>
                </a:solidFill>
              </a:rPr>
              <a:t>#pragma </a:t>
            </a:r>
            <a:r>
              <a:rPr lang="en-US" sz="1200" dirty="0" err="1">
                <a:solidFill>
                  <a:srgbClr val="9900FF"/>
                </a:solidFill>
              </a:rPr>
              <a:t>omp</a:t>
            </a:r>
            <a:r>
              <a:rPr lang="en-US" sz="1200" dirty="0">
                <a:solidFill>
                  <a:srgbClr val="9900FF"/>
                </a:solidFill>
              </a:rPr>
              <a:t> task</a:t>
            </a:r>
            <a:endParaRPr sz="1200" dirty="0">
              <a:solidFill>
                <a:srgbClr val="9900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		{ </a:t>
            </a:r>
            <a:r>
              <a:rPr lang="en-US" sz="1200" dirty="0" err="1"/>
              <a:t>quickSort_parallel_internal</a:t>
            </a:r>
            <a:r>
              <a:rPr lang="en-US" sz="1200" dirty="0"/>
              <a:t>(left, j, cutoff); }</a:t>
            </a:r>
            <a:endParaRPr sz="1200" dirty="0"/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		</a:t>
            </a:r>
            <a:r>
              <a:rPr lang="en-US" sz="1200" dirty="0">
                <a:solidFill>
                  <a:srgbClr val="9900FF"/>
                </a:solidFill>
              </a:rPr>
              <a:t>#pragma </a:t>
            </a:r>
            <a:r>
              <a:rPr lang="en-US" sz="1200" dirty="0" err="1">
                <a:solidFill>
                  <a:srgbClr val="9900FF"/>
                </a:solidFill>
              </a:rPr>
              <a:t>omp</a:t>
            </a:r>
            <a:r>
              <a:rPr lang="en-US" sz="1200" dirty="0">
                <a:solidFill>
                  <a:srgbClr val="9900FF"/>
                </a:solidFill>
              </a:rPr>
              <a:t> task</a:t>
            </a:r>
            <a:endParaRPr sz="1200" dirty="0">
              <a:solidFill>
                <a:srgbClr val="9900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		{ </a:t>
            </a:r>
            <a:r>
              <a:rPr lang="en-US" sz="1200" dirty="0" err="1"/>
              <a:t>quickSort_parallel_internal</a:t>
            </a:r>
            <a:r>
              <a:rPr lang="en-US" sz="1200" dirty="0"/>
              <a:t>(</a:t>
            </a:r>
            <a:r>
              <a:rPr lang="en-US" sz="1200" dirty="0" err="1"/>
              <a:t>i</a:t>
            </a:r>
            <a:r>
              <a:rPr lang="en-US" sz="1200" dirty="0"/>
              <a:t>, right, cutoff); }		</a:t>
            </a:r>
            <a:endParaRPr sz="1200" dirty="0"/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	...</a:t>
            </a:r>
            <a:endParaRPr sz="1200" dirty="0"/>
          </a:p>
          <a:p>
            <a:pPr marL="0" marR="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dirty="0"/>
          </a:p>
        </p:txBody>
      </p:sp>
      <p:sp>
        <p:nvSpPr>
          <p:cNvPr id="202" name="Google Shape;202;gb4f4217fd4_0_13"/>
          <p:cNvSpPr txBox="1"/>
          <p:nvPr/>
        </p:nvSpPr>
        <p:spPr>
          <a:xfrm>
            <a:off x="1573913" y="2358243"/>
            <a:ext cx="4338000" cy="12417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0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3" name="Google Shape;203;gb4f4217fd4_0_13"/>
          <p:cNvSpPr txBox="1"/>
          <p:nvPr/>
        </p:nvSpPr>
        <p:spPr>
          <a:xfrm>
            <a:off x="5286850" y="1687519"/>
            <a:ext cx="1463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parallel region</a:t>
            </a:r>
            <a:endParaRPr b="1" dirty="0">
              <a:solidFill>
                <a:srgbClr val="000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0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b4f4217fd4_0_13"/>
          <p:cNvSpPr txBox="1"/>
          <p:nvPr/>
        </p:nvSpPr>
        <p:spPr>
          <a:xfrm>
            <a:off x="726191" y="5569931"/>
            <a:ext cx="1539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99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distribute work</a:t>
            </a:r>
            <a:endParaRPr b="1" dirty="0">
              <a:solidFill>
                <a:srgbClr val="990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5" name="Google Shape;205;gb4f4217fd4_0_13"/>
          <p:cNvSpPr txBox="1"/>
          <p:nvPr/>
        </p:nvSpPr>
        <p:spPr>
          <a:xfrm>
            <a:off x="2548425" y="5232181"/>
            <a:ext cx="3084600" cy="478500"/>
          </a:xfrm>
          <a:prstGeom prst="rect">
            <a:avLst/>
          </a:prstGeom>
          <a:noFill/>
          <a:ln w="9525" cap="flat" cmpd="sng">
            <a:solidFill>
              <a:srgbClr val="9900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0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6" name="Google Shape;206;gb4f4217fd4_0_13"/>
          <p:cNvSpPr txBox="1"/>
          <p:nvPr/>
        </p:nvSpPr>
        <p:spPr>
          <a:xfrm>
            <a:off x="2548425" y="5752481"/>
            <a:ext cx="3084600" cy="478500"/>
          </a:xfrm>
          <a:prstGeom prst="rect">
            <a:avLst/>
          </a:prstGeom>
          <a:noFill/>
          <a:ln w="9525" cap="flat" cmpd="sng">
            <a:solidFill>
              <a:srgbClr val="9900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0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07" name="Google Shape;207;gb4f4217fd4_0_13"/>
          <p:cNvCxnSpPr>
            <a:cxnSpLocks/>
            <a:stCxn id="204" idx="3"/>
            <a:endCxn id="205" idx="1"/>
          </p:cNvCxnSpPr>
          <p:nvPr/>
        </p:nvCxnSpPr>
        <p:spPr>
          <a:xfrm flipV="1">
            <a:off x="2265191" y="5471431"/>
            <a:ext cx="283234" cy="281050"/>
          </a:xfrm>
          <a:prstGeom prst="straightConnector1">
            <a:avLst/>
          </a:prstGeom>
          <a:noFill/>
          <a:ln w="9525" cap="flat" cmpd="sng">
            <a:solidFill>
              <a:srgbClr val="99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8" name="Google Shape;208;gb4f4217fd4_0_13"/>
          <p:cNvCxnSpPr>
            <a:cxnSpLocks/>
            <a:stCxn id="204" idx="3"/>
            <a:endCxn id="206" idx="1"/>
          </p:cNvCxnSpPr>
          <p:nvPr/>
        </p:nvCxnSpPr>
        <p:spPr>
          <a:xfrm>
            <a:off x="2265191" y="5752481"/>
            <a:ext cx="283234" cy="239250"/>
          </a:xfrm>
          <a:prstGeom prst="straightConnector1">
            <a:avLst/>
          </a:prstGeom>
          <a:noFill/>
          <a:ln w="9525" cap="flat" cmpd="sng">
            <a:solidFill>
              <a:srgbClr val="99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9" name="Google Shape;209;gb4f4217fd4_0_13"/>
          <p:cNvCxnSpPr>
            <a:cxnSpLocks/>
            <a:stCxn id="203" idx="1"/>
          </p:cNvCxnSpPr>
          <p:nvPr/>
        </p:nvCxnSpPr>
        <p:spPr>
          <a:xfrm flipH="1">
            <a:off x="4368681" y="1870069"/>
            <a:ext cx="918169" cy="478542"/>
          </a:xfrm>
          <a:prstGeom prst="straightConnector1">
            <a:avLst/>
          </a:prstGeom>
          <a:noFill/>
          <a:ln w="9525" cap="flat" cmpd="sng">
            <a:solidFill>
              <a:srgbClr val="9900FF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10" name="Google Shape;210;gb4f4217fd4_0_13"/>
          <p:cNvPicPr preferRelativeResize="0"/>
          <p:nvPr/>
        </p:nvPicPr>
        <p:blipFill rotWithShape="1">
          <a:blip r:embed="rId3">
            <a:alphaModFix/>
          </a:blip>
          <a:srcRect r="42857" b="43165"/>
          <a:stretch/>
        </p:blipFill>
        <p:spPr>
          <a:xfrm>
            <a:off x="6870300" y="2810500"/>
            <a:ext cx="4874500" cy="316052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11" name="Google Shape;211;gb4f4217fd4_0_13"/>
          <p:cNvSpPr txBox="1"/>
          <p:nvPr/>
        </p:nvSpPr>
        <p:spPr>
          <a:xfrm>
            <a:off x="9574900" y="2497900"/>
            <a:ext cx="2169900" cy="2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Malgun Gothic"/>
                <a:ea typeface="Malgun Gothic"/>
                <a:cs typeface="Malgun Gothic"/>
                <a:sym typeface="Malgun Gothic"/>
              </a:rPr>
              <a:t>ps -eLf | grep a.out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2" name="Google Shape;212;gb4f4217fd4_0_13"/>
          <p:cNvSpPr txBox="1"/>
          <p:nvPr/>
        </p:nvSpPr>
        <p:spPr>
          <a:xfrm>
            <a:off x="6860200" y="3673775"/>
            <a:ext cx="4686900" cy="1326000"/>
          </a:xfrm>
          <a:prstGeom prst="rect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0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3" name="Google Shape;213;gb4f4217fd4_0_13"/>
          <p:cNvSpPr txBox="1"/>
          <p:nvPr/>
        </p:nvSpPr>
        <p:spPr>
          <a:xfrm>
            <a:off x="7244775" y="2035613"/>
            <a:ext cx="3084600" cy="3651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Malgun Gothic"/>
                <a:ea typeface="Malgun Gothic"/>
                <a:cs typeface="Malgun Gothic"/>
                <a:sym typeface="Malgun Gothic"/>
              </a:rPr>
              <a:t>물리적 </a:t>
            </a: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CPU</a:t>
            </a:r>
            <a:r>
              <a:rPr lang="en-US" sz="1200">
                <a:latin typeface="Malgun Gothic"/>
                <a:ea typeface="Malgun Gothic"/>
                <a:cs typeface="Malgun Gothic"/>
                <a:sym typeface="Malgun Gothic"/>
              </a:rPr>
              <a:t>개수만큼 스레드 생성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14" name="Google Shape;214;gb4f4217fd4_0_13"/>
          <p:cNvCxnSpPr>
            <a:stCxn id="213" idx="2"/>
            <a:endCxn id="212" idx="0"/>
          </p:cNvCxnSpPr>
          <p:nvPr/>
        </p:nvCxnSpPr>
        <p:spPr>
          <a:xfrm>
            <a:off x="8787075" y="2400713"/>
            <a:ext cx="416700" cy="1273200"/>
          </a:xfrm>
          <a:prstGeom prst="straightConnector1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b4f4217fd4_0_2"/>
          <p:cNvSpPr txBox="1">
            <a:spLocks noGrp="1"/>
          </p:cNvSpPr>
          <p:nvPr>
            <p:ph type="body" idx="1"/>
          </p:nvPr>
        </p:nvSpPr>
        <p:spPr>
          <a:xfrm>
            <a:off x="838200" y="1147319"/>
            <a:ext cx="105156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gettimeofday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b4f4217fd4_0_2"/>
          <p:cNvSpPr txBox="1">
            <a:spLocks noGrp="1"/>
          </p:cNvSpPr>
          <p:nvPr>
            <p:ph type="title"/>
          </p:nvPr>
        </p:nvSpPr>
        <p:spPr>
          <a:xfrm>
            <a:off x="838200" y="261966"/>
            <a:ext cx="105156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Malgun Gothic"/>
              <a:buNone/>
            </a:pPr>
            <a:r>
              <a:rPr lang="en-US" sz="3200">
                <a:solidFill>
                  <a:srgbClr val="FF0000"/>
                </a:solidFill>
              </a:rPr>
              <a:t>Parallelize Quick sort</a:t>
            </a:r>
            <a:endParaRPr sz="3200">
              <a:solidFill>
                <a:srgbClr val="FF0000"/>
              </a:solidFill>
            </a:endParaRPr>
          </a:p>
        </p:txBody>
      </p:sp>
      <p:cxnSp>
        <p:nvCxnSpPr>
          <p:cNvPr id="221" name="Google Shape;221;gb4f4217fd4_0_2"/>
          <p:cNvCxnSpPr/>
          <p:nvPr/>
        </p:nvCxnSpPr>
        <p:spPr>
          <a:xfrm>
            <a:off x="362309" y="992036"/>
            <a:ext cx="11499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22" name="Google Shape;222;gb4f4217fd4_0_2"/>
          <p:cNvSpPr txBox="1">
            <a:spLocks noGrp="1"/>
          </p:cNvSpPr>
          <p:nvPr>
            <p:ph type="sldNum" idx="12"/>
          </p:nvPr>
        </p:nvSpPr>
        <p:spPr>
          <a:xfrm>
            <a:off x="4724400" y="635634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223" name="Google Shape;223;gb4f4217fd4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2825" y="1778219"/>
            <a:ext cx="7775164" cy="442573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24" name="Google Shape;224;gb4f4217fd4_0_2"/>
          <p:cNvSpPr txBox="1"/>
          <p:nvPr/>
        </p:nvSpPr>
        <p:spPr>
          <a:xfrm>
            <a:off x="797750" y="1781125"/>
            <a:ext cx="2652000" cy="249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latin typeface="Malgun Gothic"/>
                <a:ea typeface="Malgun Gothic"/>
                <a:cs typeface="Malgun Gothic"/>
                <a:sym typeface="Malgun Gothic"/>
              </a:rPr>
              <a:t>시험</a:t>
            </a: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b="1" dirty="0" err="1">
                <a:latin typeface="Malgun Gothic"/>
                <a:ea typeface="Malgun Gothic"/>
                <a:cs typeface="Malgun Gothic"/>
                <a:sym typeface="Malgun Gothic"/>
              </a:rPr>
              <a:t>환경</a:t>
            </a:r>
            <a:endParaRPr b="1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Malgun Gothic"/>
                <a:ea typeface="Malgun Gothic"/>
                <a:cs typeface="Malgun Gothic"/>
                <a:sym typeface="Malgun Gothic"/>
              </a:rPr>
              <a:t>CPU model   :  i5- 1035G4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Malgun Gothic"/>
                <a:ea typeface="Malgun Gothic"/>
                <a:cs typeface="Malgun Gothic"/>
                <a:sym typeface="Malgun Gothic"/>
              </a:rPr>
              <a:t>CPU 	   :  8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Malgun Gothic"/>
                <a:ea typeface="Malgun Gothic"/>
                <a:cs typeface="Malgun Gothic"/>
                <a:sym typeface="Malgun Gothic"/>
              </a:rPr>
              <a:t>Core	   :  4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Malgun Gothic"/>
                <a:ea typeface="Malgun Gothic"/>
                <a:cs typeface="Malgun Gothic"/>
                <a:sym typeface="Malgun Gothic"/>
              </a:rPr>
              <a:t>Thread	   :  8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Malgun Gothic"/>
                <a:ea typeface="Malgun Gothic"/>
                <a:cs typeface="Malgun Gothic"/>
                <a:sym typeface="Malgun Gothic"/>
              </a:rPr>
              <a:t>Memory size :  8G byte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latin typeface="Malgun Gothic"/>
                <a:ea typeface="Malgun Gothic"/>
                <a:cs typeface="Malgun Gothic"/>
                <a:sym typeface="Malgun Gothic"/>
              </a:rPr>
              <a:t>시험</a:t>
            </a: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b="1" dirty="0" err="1">
                <a:latin typeface="Malgun Gothic"/>
                <a:ea typeface="Malgun Gothic"/>
                <a:cs typeface="Malgun Gothic"/>
                <a:sym typeface="Malgun Gothic"/>
              </a:rPr>
              <a:t>데이터</a:t>
            </a:r>
            <a:endParaRPr b="1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Malgun Gothic"/>
                <a:ea typeface="Malgun Gothic"/>
                <a:cs typeface="Malgun Gothic"/>
                <a:sym typeface="Malgun Gothic"/>
              </a:rPr>
              <a:t>개수</a:t>
            </a:r>
            <a:r>
              <a:rPr lang="en-US" dirty="0">
                <a:latin typeface="Malgun Gothic"/>
                <a:ea typeface="Malgun Gothic"/>
                <a:cs typeface="Malgun Gothic"/>
                <a:sym typeface="Malgun Gothic"/>
              </a:rPr>
              <a:t>            : 10,000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Malgun Gothic"/>
                <a:ea typeface="Malgun Gothic"/>
                <a:cs typeface="Malgun Gothic"/>
                <a:sym typeface="Malgun Gothic"/>
              </a:rPr>
              <a:t>자료형</a:t>
            </a:r>
            <a:r>
              <a:rPr lang="en-US" dirty="0">
                <a:latin typeface="Malgun Gothic"/>
                <a:ea typeface="Malgun Gothic"/>
                <a:cs typeface="Malgun Gothic"/>
                <a:sym typeface="Malgun Gothic"/>
              </a:rPr>
              <a:t>	   : </a:t>
            </a:r>
            <a:r>
              <a:rPr lang="en-US" dirty="0" err="1">
                <a:latin typeface="Malgun Gothic"/>
                <a:ea typeface="Malgun Gothic"/>
                <a:cs typeface="Malgun Gothic"/>
                <a:sym typeface="Malgun Gothic"/>
              </a:rPr>
              <a:t>정수</a:t>
            </a:r>
            <a:r>
              <a:rPr lang="en-US" dirty="0"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en-US" dirty="0" err="1">
                <a:latin typeface="Malgun Gothic"/>
                <a:ea typeface="Malgun Gothic"/>
                <a:cs typeface="Malgun Gothic"/>
                <a:sym typeface="Malgun Gothic"/>
              </a:rPr>
              <a:t>난수</a:t>
            </a:r>
            <a:r>
              <a:rPr lang="en-US" dirty="0"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5" name="Google Shape;225;gb4f4217fd4_0_2"/>
          <p:cNvSpPr txBox="1"/>
          <p:nvPr/>
        </p:nvSpPr>
        <p:spPr>
          <a:xfrm>
            <a:off x="8320150" y="2065900"/>
            <a:ext cx="2037600" cy="537600"/>
          </a:xfrm>
          <a:prstGeom prst="rect">
            <a:avLst/>
          </a:prstGeom>
          <a:solidFill>
            <a:srgbClr val="FCE5CD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latin typeface="Malgun Gothic"/>
                <a:ea typeface="Malgun Gothic"/>
                <a:cs typeface="Malgun Gothic"/>
                <a:sym typeface="Malgun Gothic"/>
              </a:rPr>
              <a:t>스레드 생성, 소멸, 문맥교환 오버헤드 ↑</a:t>
            </a:r>
            <a:endParaRPr sz="11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26" name="Google Shape;226;gb4f4217fd4_0_2"/>
          <p:cNvCxnSpPr>
            <a:stCxn id="225" idx="2"/>
          </p:cNvCxnSpPr>
          <p:nvPr/>
        </p:nvCxnSpPr>
        <p:spPr>
          <a:xfrm>
            <a:off x="9338950" y="2603500"/>
            <a:ext cx="1056600" cy="41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 txBox="1">
            <a:spLocks noGrp="1"/>
          </p:cNvSpPr>
          <p:nvPr>
            <p:ph type="title"/>
          </p:nvPr>
        </p:nvSpPr>
        <p:spPr>
          <a:xfrm>
            <a:off x="838200" y="261966"/>
            <a:ext cx="105156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Q &amp; A</a:t>
            </a:r>
            <a:endParaRPr sz="3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2" name="Google Shape;232;p27"/>
          <p:cNvCxnSpPr/>
          <p:nvPr/>
        </p:nvCxnSpPr>
        <p:spPr>
          <a:xfrm>
            <a:off x="362309" y="992036"/>
            <a:ext cx="11499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33" name="Google Shape;233;p27"/>
          <p:cNvSpPr txBox="1">
            <a:spLocks noGrp="1"/>
          </p:cNvSpPr>
          <p:nvPr>
            <p:ph type="sldNum" idx="12"/>
          </p:nvPr>
        </p:nvSpPr>
        <p:spPr>
          <a:xfrm>
            <a:off x="4724400" y="635634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560</Words>
  <Application>Microsoft Office PowerPoint</Application>
  <PresentationFormat>와이드스크린</PresentationFormat>
  <Paragraphs>144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Noto Sans Symbols</vt:lpstr>
      <vt:lpstr>Malgun Gothic</vt:lpstr>
      <vt:lpstr>Arial</vt:lpstr>
      <vt:lpstr>Times New Roman</vt:lpstr>
      <vt:lpstr>Office 테마</vt:lpstr>
      <vt:lpstr>Assignment 5  Parallel processing by OpenMP</vt:lpstr>
      <vt:lpstr>OpenMP</vt:lpstr>
      <vt:lpstr>OpenMP</vt:lpstr>
      <vt:lpstr>POSIX vs OpenMP</vt:lpstr>
      <vt:lpstr>Parallelize Quick sort</vt:lpstr>
      <vt:lpstr>Parallelize Quick sort</vt:lpstr>
      <vt:lpstr>Parallelize Quick sort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5  Parallel processing by OpenMP</dc:title>
  <cp:lastModifiedBy>김 산</cp:lastModifiedBy>
  <cp:revision>1</cp:revision>
  <dcterms:modified xsi:type="dcterms:W3CDTF">2021-01-12T01:42:00Z</dcterms:modified>
</cp:coreProperties>
</file>