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98" r:id="rId3"/>
    <p:sldId id="299" r:id="rId4"/>
    <p:sldId id="300" r:id="rId5"/>
    <p:sldId id="301" r:id="rId6"/>
    <p:sldId id="285" r:id="rId7"/>
    <p:sldId id="303" r:id="rId8"/>
    <p:sldId id="304" r:id="rId9"/>
    <p:sldId id="305" r:id="rId10"/>
    <p:sldId id="306" r:id="rId11"/>
    <p:sldId id="293" r:id="rId12"/>
    <p:sldId id="294" r:id="rId13"/>
    <p:sldId id="292" r:id="rId14"/>
    <p:sldId id="296" r:id="rId15"/>
    <p:sldId id="295" r:id="rId16"/>
    <p:sldId id="297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5"/>
    <p:restoredTop sz="72707"/>
  </p:normalViewPr>
  <p:slideViewPr>
    <p:cSldViewPr snapToGrid="0" snapToObjects="1">
      <p:cViewPr>
        <p:scale>
          <a:sx n="95" d="100"/>
          <a:sy n="95" d="100"/>
        </p:scale>
        <p:origin x="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1-02-01T13:09:15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11659 0,'18'0'109,"0"0"-109,-1 0 16,1 0-16,0 0 16,-1 0-16,1 0 15,-1 0-15,1 0 0,0 0 16,-1 0-1,1 0-15,0 0 16,-1 0-16,1 0 16,0 0-16,-1 0 0,1 0 15,-1 0-15,1 0 16,0 0-16,-1 0 0,19 0 16,-19 0-16,19 0 0,-1 0 15,-18 0 1,1 0-16,0 0 0,-1 0 15,1 0 1,0 0 0,-1 0-16,1 0 15,0 0-15,-1 0 0,1 0 16,17 0-16,-17 0 16,-1 0-16,1 0 0,0 0 15,17 0-15,-17 0 0,-1 0 16,1 0-1,0 0 17,-1 0-32,1 0 15,-1 0-15,1 0 0,17 0 16,-17 0-16,17 0 16,-17 0-16,0 0 15,-1 0-15,1 0 0,0 0 16,-1 0-1,1 0 17,-1 0-17,1 0-15,0 0 16,-1 0-16,1 0 16,0 0-16,-1 0 0,1 0 15,0 0-15,-1 0 16,1 0-1,-1 0 17,1 0-32,0 0 15,-1 0-15,1 0 16,0 0-16,-1 0 0,1 0 16,0 0-16,-1 0 15,1 0-15,-1 0 16,1 0-1,0 0 1,-1 0-16,1 0 16,0 0-16,-1 0 15,1 0-15,0 0 16,-1 0-16</inkml:trace>
  <inkml:trace contextRef="#ctx0" brushRef="#br0" timeOffset="3960.52">1658 4833 0,'18'0'62,"-1"0"-46,1 0-16,17 0 0,1 0 15,16 0-15,1 0 16,18-18-16,-18 18 16,17 0-16,1 0 0,-1 0 15,-17 0-15,0 0 16,-35 0-16,35 0 0,35 0 15,-35 0-15,18 0 16,-19 0-16,1 18 16,0-18-16,-17 0 0,-1 0 15,0 0-15,18 0 16,-18 0-16,-17 0 16,17 0-16,-17 0 15,0 0-15,17 0 0,-18 0 16,19 0-16,-1 0 15,0 0-15,1 0 16,34 0-16,-35 0 16,36 0-16,-18 0 0,17 0 15,1 0-15,-36 0 16,36 0-16,-36 0 16,0 0-16,1 0 0,17 0 15,-36 0-15,18 0 16,1 0-16,-1 0 15,-17 0-15,-1 0 16,1 0-16,0 0 0,17 0 16,0 0-1,-17 0-15,35 0 16,-18 0-16,18 0 16,0 0-16,0 0 0,-18 0 15,0 0-15,-17 0 0,17 0 16,18 0-16,-35 0 0,17 0 15,-17 0-15,17 0 16,-17 0-16,-1 0 0,1 0 16,-1 0-16,19 0 15,-1 0 1,18 0-16,-35 0 16,87 0-16,-69 0 0,17 0 15,0 0-15,-18 0 16,-18 0-16,36 0 0,-17 0 15,-1 0-15,0 0 16,1 0-16,-19 0 0,1 0 16,-1 0-1,1 0 32,0 0-31,-1 0 15,1 0 32</inkml:trace>
  <inkml:trace contextRef="#ctx0" brushRef="#br0" timeOffset="20161.84">4498 13229 0,'18'0'16,"-1"0"0,1 0-16,-1 0 15,1 0-15,0 0 16,-1 0 0,1 0-16,0 0 0,-1 0 15,1 0-15,0 0 16,-1 0-16,1 0 15,-1 0 17,1 0-32,0 0 15,-1 0 1,1 0-16,0 0 16,-1 0-16,1 0 15,0 0-15,-1 0 16,1 0-16,0 0 15,-1 0-15,1 0 16,-1 0-16,1 0 16,0 0-16,-1 0 15,1 0-15,0 0 16,-1 0-16,1 0 16,0 0-16,-1 0 15,1 0 1,-1 0-1,1 0-15,0 0 16,-1 0-16,1 0 0,0 0 16,-1 0-16,1 0 0,0 0 15,-1 0-15,1 0 16,0 0 0,-1 0-1,1 0 1,-1 0-16,1 0 15,-18-17-15,18 17 16,-1 0-16,1 0 0,0 0 16,-1 0-16,1 0 15,0 0-15,-1 0 16,1 0 0,-1 0-1,1 0 1,0 0-16,-1 0 15,1 0-15,0 0 0,-1 0 16,1 0-16,0 0 16,-1 0-16,1 0 0,-1 0 15,1 0-15,0 0 16,-1 0 0,1 0-1,0 0-15,-1 0 47,1 0-31,0 0-1,-1 0 1,1 0-16,-1 0 16,1 0-1,0 0 16,-1 0 1,1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1-02-01T13:10:41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8943 0,'0'0'0,"18"0"16,-1 0-16,1 0 0,0 0 16,-1 0-16,1 0 0,0 0 15,17-18-15,-17 18 0,17 0 16,-17 0-16,-1 0 15,36 0-15,-35 0 16,17 0-16,0 0 0,18-17 16,0 17-16,0 0 15,-18-18-15,18 18 16,0 0-16,0 0 16,18 0-16,-36 0 15,0 0-15,18 0 0,-18 0 16,-17 0-16,35 0 15,-18 0-15,0 0 16,1 0-16,17-18 0,-18 18 16,18 0-16,0 0 15,0 0-15,0 0 16,17 0-16,-17 0 16,18 0-16,-18 0 0,-1 0 15,1 0-15,0 0 16,-35 0-16,17 0 0,18 0 15,0 0-15,-18 0 16,1 0-16,-1 0 16,18 0-16,-36 0 0,19 0 15,-1 0-15,18 0 16,-35 0-16,17 0 16,0 0-16,0 0 15,1 0-15,-19 0 0,19 0 16,-19 0-16,18 0 15,-17 0-15,0 0 16,17 0-16,-17 0 16,-1 0-16,1 0 15</inkml:trace>
  <inkml:trace contextRef="#ctx0" brushRef="#br0" timeOffset="3336.18">13529 8978 0,'35'0'15,"-17"0"1,0 0-16,-1 0 0,1 0 16,-1 0-16,1 0 0,0 0 0,-1-17 15,1 17-15,0 0 16,17 0-16,-17 0 15,-1 0-15,1 0 16,0 0-16,17 0 0,-18-18 16,1 18-16,0 0 15,-1 0-15,19 0 16,-19 0-16,1 0 0,17 0 16,-17 0-16,17 0 15,0 0-15,1 0 16,-19 0-16,1 0 15,0 0-15,-1 0 16,1 0-16,17 0 0,-17 0 16,-1 0-16,19 0 15,-19 0-15,19 0 16,-19 0-16,36 0 16,-35 0-16,17 0 0,-17 0 15,-1 0-15,1 0 16,17 0-16,-17 0 15,0 0-15,-1 0 16,1 0-16,-1 0 0,1 0 16,0 0-16,17 0 15,0 0-15,-17 0 16,17 0-16,-17 0 16,-1 0-16,1 0 0,17 0 0,18 0 15,-17 0-15,-1 0 16,0 0-16,18 0 15,-18 0-15,1 0 16,-1 0-16,18 0 0,-36 0 16,19 0-16,-1-18 15,-17 18-15,-1 0 0,1 0 16,0 0-16,-1 0 0,1 0 16,0 0-16,17 0 0,-18 0 15,19 0-15,-19 0 16,1 0-16,0 0 15,17 0-15,-17 0 16,-1 0-16,1 0 16,17 0-16,-17 0 0,-1 0 15,19 0-15,-19 0 16,54 0-16,-54 0 16,36 0-16,-17 0 0,17 0 15,-1 0-15,1 0 16,0 0-16,-17 0 15,-1 0-15,18 0 16,-36 0-16,19 0 16,-1 0-16,0 0 0,-17 0 15,17 0-15,-17 0 0,-1 0 16,19 0-16,17 0 16,-18 0-16,18 0 0,-35 0 15,34 0-15,-16 0 16,-1 0-16,0 0 15,1 0-15,-1 0 16,-18 0-16,36 0 0,-17 0 16,-1 0-16,0 0 15,18 0-15,0 0 16,-18 0-16,1 0 16,-1 0-16,18 0 0,-18 0 15,18 0-15,0 0 16,-18 0-16,36 0 15,-18 0-15,35 0 16,-35 0-16,141 18 16,-124-18-16,36 0 0,-35 0 15,-18 0-15,-36 0 0,36 0 16,0 0-16,-35 0 0,52 0 16,-17 0-16,53 0 15,-53 18-15,0-18 0,0 0 16,17 0-16,-17 0 15,53 0-15,-35 0 16,52 0-16,-52 0 16,52 0-16,-35 0 0,18 0 15,-18 0-15,1 0 16,-1 0-16,0 17 16,-70-17-16,70 0 0,-18 0 15,54 0-15,-36 0 0,53 0 16,-53 0-16,71 0 15,-71 18-15,53-18 16,-35 0-16,53 0 0,-53 0 16,35 0-16,-35 0 15,0 0-15,35 0 16,-53 0-16,-70 0 0,87 0 16,-16 0-16,16 0 15,-34 0-15,52 0 0,-70 0 16,53 0-16,-35 0 15,35 0-15,-54-18 16,54 18-16,-35-17 0,-1 17 16,-17 0-16,0 0 15,18 0-15,-18 0 16,-36 0-16,36 0 0,-17 0 16,34 0-16,-35 0 0,18 0 15,0 0-15,18 0 16,-36-18-16,18 18 15,0 0-15,0 0 16,17-18-16,1 18 16,-18 0-16,17 0 0,1 0 15,-18 0-15,0-17 16,-18 17-16,0 0 16,-17 0-16,0 0 15,-1 0-15,1 0 31,0-18-15,-1 18 15</inkml:trace>
  <inkml:trace contextRef="#ctx0" brushRef="#br0" timeOffset="5583.81">1976 16228 0,'17'0'0,"1"0"0,-1 0 16,1 0-1,0 0 1,-1 0-16,1 0 0,53-18 16,-36 18-16,35 0 0,-34 0 15,34 0-15,1 0 16,52 0-16,-17 0 15,0 0-15,-18 0 16,-17 0-16,-54 0 0,19 0 0,-19 0 16,1 0-16,17 0 0,0 0 15,-17 0-15,0-18 16,17 18-16,-17 0 16,52-17-16,-35 17 15,36-18-15,-18 18 0,35-17 16,-35 17-16,18 0 15,-18 0-15,-1 0 16,1 0-16,-17 0 0,-19 0 0,1 0 16,17 0-16,18 0 15,-18 0-15,18 0 16,-35 0-16,53-18 16,-19 18-16,19 0 0,-18 0 15,0 0-15,0 0 16,17-18-16,-34 18 15,16 0-15,1 0 16,-17 0-16,-1 0 16,-17 0-16,17 0 0,0 0 15,0 0-15,1 0 16,17 0-16,-18 0 16,35 0-16,-17 0 0,0 0 15,0 0-15,0 0 16,-18 0-16,18 0 15,0 0-15,0 0 16,0 0-16,0 0 0,-35 0 16,52 0-16,1 0 0,52 0 15,-52 0-15,70 0 16,-88 0-16,70 0 16,-35 0-16,1 0 15,-36 0-15,-1 0 0,1 0 16,-17 0-16,34 0 15,18-17-15,-35 17 16,71 0-16,-36 0 16,18 0-16,17 0 0,18 0 15,-17 0-15,-18 0 16,0 0-16,-18 0 16,0 0-16,-17 0 0,-19 0 15,1 0-15,18 0 16,-36-18-16,36 18 15,-18 0-15,17 0 16,-17-18-16,18 1 16,-1 17-16,-17 0 0,0-18 15,-35 18-15,35 0 16,-36 0-16,19 0 16,-1-18-16,18 18 15,-18 0-15,53 0 0,-17 0 16,-1 0-16,19 0 15,34 0-15,-35 0 16,18 0-16,-71 0 0,71 0 0,-18 0 16,36 0-16,-36 0 15,18 0-15,-53 0 16,0 0-16,-18 0 16,18 0-16,-36 0 0,36 0 15,0 0 1,-35 0-16,0 0 15,-1 0-15,1 0 16,0-17-16,-1 17 0,1 0 16,-1 0-16,1 0 15,0 0 1,-1 0-16,1 0 16,-18-18-16,18 18 0,-1 0 15,1 0-15,0 0 16,-1 0-16,1 0 15,-1 0 1</inkml:trace>
  <inkml:trace contextRef="#ctx0" brushRef="#br0" timeOffset="13384.56">25153 9155 0,'0'0'0,"0"17"16,18 1-16,-18 17 0,0 36 15,0-36-15,0 18 16,0-35-16,0 17 0,0-18 16,0 1-16,0 35 0,0-35 15,0-1-15,0 1 16</inkml:trace>
  <inkml:trace contextRef="#ctx0" brushRef="#br0" timeOffset="13712.84">25506 9119 0,'0'0'0,"0"18"0,0 17 0,0 1 15,0-1-15,0 18 16,0-18-16,0 0 16,0-17-16,0 17 15,0-17-15,0-1 0,0 1 31,-18-18-31,1 0 47</inkml:trace>
  <inkml:trace contextRef="#ctx0" brushRef="#br0" timeOffset="14049.15">25241 9472 0,'18'0'16,"0"0"-1,-1 0-15,1 0 16,-1 0-16,1 0 0,0-18 16,-1 18-16,19 0 0,-19 0 15,1-17-15,0 17 16</inkml:trace>
  <inkml:trace contextRef="#ctx0" brushRef="#br0" timeOffset="14433.33">25259 9648 0,'18'0'16,"-1"0"46,18 0-46,18 0 0,-35-17-16,0 17 0,-1 0 15,19 0-15,-19-18 16,1 18-16,-1-17 15</inkml:trace>
  <inkml:trace contextRef="#ctx0" brushRef="#br0" timeOffset="14992.92">25135 9737 0,'0'17'16,"18"-17"47,0 18-63,-1-18 0,1 0 0,0 0 15,35 18-15,-1-18 16,19 17-16,-36-17 15,18 0-15,-35 0 0,17 0 16,36 0-16,-54 0 16,19 0-16,-19 0 15</inkml:trace>
  <inkml:trace contextRef="#ctx0" brushRef="#br0" timeOffset="15272.28">25365 9878 0,'0'35'16,"0"-17"-16,0-1 15,0 19-15,0-19 16,0 36-16,0-18 16,-18 1-16,18-1 0,0 18 15,0-35-15,-18-18 16</inkml:trace>
  <inkml:trace contextRef="#ctx0" brushRef="#br0" timeOffset="18177.12">11042 16263 0,'18'0'62,"-1"0"-46,1 0-16,-1 0 16,1 0-16,0 0 0,-1 0 15,1 0 17,-18 18-32,0-1 15,-18-17-15,18 18 16,-17 0-16,-19-1 15,36 1-15,-35 0 0,0-18 16,35 17-16,-35 1 0,-18-1 16,17 1-16,1 17 0,-18-17 15,18 0 1,17-1-16</inkml:trace>
  <inkml:trace contextRef="#ctx0" brushRef="#br0" timeOffset="18481.09">10989 16457 0,'0'18'16,"0"-1"-16,18 1 15,-1-18-15,-17 18 0,18-1 16,0 1-1,-1-18 1,1 18-16,-1-18 16,-17 17-16,18-17 15,0 0-15</inkml:trace>
  <inkml:trace contextRef="#ctx0" brushRef="#br0" timeOffset="18881.75">11377 16245 0,'0'0'16,"0"124"0,0-106-16,0 17 15,0 0-15,0-17 0,0 17 0,0 0 16,0 1-16,0-1 15,0-18-15,0 1 16,0 17-16,0-17 16,0 0-1</inkml:trace>
  <inkml:trace contextRef="#ctx0" brushRef="#br0" timeOffset="19129.12">11430 16563 0,'18'0'16,"-1"0"-1,-17-18-15,18 18 16,0 0-16,-1 0 0,18 0 16,-17 0-16,17 0 15,-17-17-15,17 17 16,-17 0-16,0 0 16</inkml:trace>
  <inkml:trace contextRef="#ctx0" brushRef="#br0" timeOffset="19409.14">11765 16792 0,'0'0'15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1-02-01T13:14:21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14517 3281 0,'0'17'31,"0"1"-31,0 17 16,0-17-16,0 0 0,-18-18 15,18 17-15,0 1 16,-17 0-16,-1-1 0,0 1 16</inkml:trace>
  <inkml:trace contextRef="#ctx0" brushRef="#br0" timeOffset="1344.09">14411 3281 0,'-53'17'32,"53"1"-17,-18-18-15,18 18 16,0-1-16,0 1 16,0 0-16,0-1 0,0 1 15,0 0 1,0-1-16,0 1 15,0-1-15,0 1 16,0 0 0,0-1-1,0 1-15,0 0 16,18-18 15,0 0 0,-1 0-15,1 0-16,0 0 16,-1 0-1,1 0-15,0 0 16,-1 0 0,-17-18 15,18 18-31,-1 0 15,-17-18-15,18 18 16,-18-17-16,18 17 0,-18-18 16,17 18-1,-17-18-15,0 1 16,0-1-16,0 1 16,18 17-16,-18-18 0,18 0 15,-18 1 1,0-1-1,17 18-15,-17-18 16,0 1 0,0-1-1,0 0 1,0 1 15,0-1 0,-17 1-15,-1 17 15,0 0-15,1 0-16,17-18 16,-18 18-16,0 0 15,1 0-15,-1 0 16,1 0-16,17-18 0,-18 18 15,0 0-15,1 0 16,-1 0 15,18 18-31,-18-18 16,18 18 0,-17-18-16,17 17 0,0 1 15,0-1 1,0 1 15,0 0-15,0-1-1,0 1 1</inkml:trace>
  <inkml:trace contextRef="#ctx0" brushRef="#br0" timeOffset="6473.02">14376 5715 0,'17'0'62,"1"0"-31,0 0-15,-18-18 0,17 18-16,1 0 31,0 0 0,-1 18-15,-17 0 15,0-1-15,0 1-1,0 0 1,0-1-1,-17-17-15,17 18 16,-18-18-16,18 17 16,-18-17-16,18 18 0,-17-18 15,-1 0-15,0 18 16,1-18-16,17 17 16,17-17 155,1 0-155,0 0-16,-1 0 16,1 0-16,0 0 15,-1 0 1,1 0-16,-1 0 31</inkml:trace>
  <inkml:trace contextRef="#ctx0" brushRef="#br0" timeOffset="7807.92">14358 5644 0,'-53'0'16,"36"18"-16,-1-18 16,18 18-16,-18-18 0,1 0 15,-1 17 1,18 1-16,0 0 16,0-1-16,0 1 15,0 0-15,0-1 16,0 1-1,0-1 17,0 1-17,18 0 1,-1-1-16,-17 1 16,0 0-1,18-18 1,-18 17-16,18 1 15,-18 0 1,17-18 0,-17 17 15,18-17-31,-1 0 16,-17 18-16,18-18 31,0 0-31,-1 0 15,1 0 17,0 0-17,-1 0 1,1 0 0,0 0-16,-1 0 15,1 0 1,-1 0-1,-17-18-15,18 18 16,0-17-16,-1-1 16,-17 0-1,18 18 1,-18-17-16,0-1 16,0 0-1,0 1 1,18 17-16,-18-18 0,17 18 15,-17-18 1,0 1-16,0-1 16,0 1-1,0-1-15,18 0 16,-18 1-16,0-1 16,0 0 15,-18 18-16,18-17-15,-17 17 16,-1 0 0,0 0-16,18-18 15,-17 18-15,-1 0 32,0 0-32,1 0 15,-1 0 1,1 0-16,-1 0 15,0 0 17</inkml:trace>
  <inkml:trace contextRef="#ctx0" brushRef="#br0" timeOffset="10112.66">14429 11077 0,'0'-17'47,"17"17"-32,1-18 1,0 0-1,-1 18 17,1 0 15,-1 0-47,1 0 31,-18 18-16,0 0-15,0-1 0,0 1 16,0-1 0,0 1-16,-18-18 15,18 18-15,-17-18 16,-1 17-16,1-17 16,-1 0-16,18 18 0,-18-18 15,36 0 157,0 0-141,-1 0-15,1 0 0,-18 18 77,0-1-77,0 1 0,0 0-1,0-1 1,0 1-1,-18-18-15,1 18 16,-1-18 0,0 0 15,1 0 0</inkml:trace>
  <inkml:trace contextRef="#ctx0" brushRef="#br0" timeOffset="11809.07">14446 10936 0,'-35'0'32,"17"0"-32,1 0 15,-1 0 1,18 18 0,-18-18-16,18 17 0,-17-17 15,17 18-15,-18-18 0,1 18 16,17-1-1,0 1 1,0 0-16,0-1 16,0 1-1,0-1-15,0 1 16,0 0 0,0-1-16,0 1 15,0 0 1,0-1-1,0 1 1,0 0 0,0-1-1,0 1 1,0 0 0,0-1-1,0 1 1,0-1 15,17-17 16,1 0-47,-18 18 16,17-18-1,-17 18 1,18-18-16,0 0 15,-18 17-15,17-17 16,1 0-16,-18 18 16,18-18-1,-1 18 1,1-18 15,0 0 0,-1 0-15,1 0 0,-18-18-16,17 18 0,1 0 15,-18-18 1,0 1 15,0-1-31,18 18 16,-18-18-16,17 1 15,-17-1-15,18 18 16,-18-17-16,0-1 16,0 0-1,0 1-15,0-1 16,0 0 0,18 18-16,-18-17 0,0-1 15,0 0 1,0 1-16,0-1 15,0 0 17,0 1-32,0-1 15,0 1 1,0-1-16,0 0 16,17 1-16,-17-1 31,0 0-16,0 1 17,0-1-17,-17 18 1,17-18 0,-18 18-1,18-17 1,-18 17-16,1 0 15,17-18-15,-18 18 16,0 0-16,1 0 16,-1 0-1,1 0-15,-1 0 16,0 0-16,1 0 16,-1 0-16,0 0 0,1 0 15,-19 0-15,19 0 16,-1 0-16,1 0 15,-1 18-15,18-1 16,-18-17-16,18 18 16,0 0-1,0-1-15</inkml:trace>
  <inkml:trace contextRef="#ctx0" brushRef="#br0" timeOffset="13345.06">14429 13176 0,'0'18'31,"-18"0"-15,18-1-16,0 1 16,-18-18-16,18 17 0,0 1 15,-17-18-15,17 18 16,-18-18-16,18 17 16,-18 1-16,1-18 0,17 18 31,17-18 78,1 0-109,0 0 16,-1 0-16,1 0 15,0 0 1,-1 0 0,1 0-16,0 0 15,-1 0 1,1 0 0,-1 0 62</inkml:trace>
  <inkml:trace contextRef="#ctx0" brushRef="#br0" timeOffset="14137.05">14499 13212 0,'0'17'0,"0"1"16,0-1 0,0 1-16,0 0 15,0-1-15,-17-17 0,17 18 16,0 0-16,0-1 15,0 1-15,-18 0 16,18-1-16,0 1 16,0-1-16,0 1 62</inkml:trace>
  <inkml:trace contextRef="#ctx0" brushRef="#br0" timeOffset="15624.7">14411 13141 0,'-18'0'0,"18"18"15,-17-18 1,17 17-16,-18-17 0,18 18 15,-18-18 1,18 18 0,-17-18-16,17 17 15,0 1-15,-18-1 0,18 1 16,-17-18-16,17 18 16,0-1-1,0 1 1,0 0-16,0-1 15,0 1-15,0 0 16,0-1 0,0 1-16,0-1 15,0 1 1,0 0-16,0-1 31,0 1-15,0 0-1,0-1-15,0 1 16,17-18 0,1 0 15,-18 18-15,17-18-16,-17 17 15,18-17 1,0 0-16,-1 0 15,1 0 17,0 0-17,-1 0-15,1 0 16,0 0 0,-1-17-1,1 17 1,-1-18-1,1 0 1,-18 1 0,18-1-1,-18 0-15,0 1 16,17 17 0,-17-18-16,0 0 15,0 1-15,0-1 16,18 18-16,-18-17 15,0-1-15,0 0 16,0 1 0,0-1-16,0 0 15,0 1-15,18 17 0,-18-36 16,0 19-16,0-1 16,0 1 46,0-1-46,0 0 31,-18 18-32,18-17 1,-18 17-16,1-18 15,-1 18 1,0 0-16,1 0 16,-1 0-1,1 0-15,-1 0 16,0 0 0,1 0-1,-1 0 1,0 0-16,1 0 15,-1 0 1,0 0-16,1 18 16,17-1-1,-18-17-15,18 18 16,-17-18 0,17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CF9-13CB-E844-93CB-496A854BD172}" type="datetimeFigureOut">
              <a:rPr kumimoji="1" lang="ko-Kore-KR" altLang="en-US" smtClean="0"/>
              <a:t>2021. 2. 1.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80C4-F796-C042-A0EA-DEF136B6B5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6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18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55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45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93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358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vfork</a:t>
            </a:r>
            <a:r>
              <a:rPr lang="en-US" altLang="ko-KR" dirty="0"/>
              <a:t>() </a:t>
            </a:r>
            <a:r>
              <a:rPr lang="ko-KR" altLang="en-US" dirty="0"/>
              <a:t>시스템 호출은 </a:t>
            </a:r>
            <a:r>
              <a:rPr lang="en-US" altLang="ko-KR" dirty="0"/>
              <a:t>fork()</a:t>
            </a:r>
            <a:r>
              <a:rPr lang="ko-KR" altLang="en-US" dirty="0"/>
              <a:t> 이후에 바로 </a:t>
            </a:r>
            <a:r>
              <a:rPr lang="en-US" altLang="ko-KR" dirty="0"/>
              <a:t>exec() </a:t>
            </a:r>
            <a:r>
              <a:rPr lang="ko-KR" altLang="en-US" dirty="0"/>
              <a:t>시스템 호출을 하는 경우에 </a:t>
            </a:r>
            <a:r>
              <a:rPr lang="en-US" altLang="ko-KR" dirty="0"/>
              <a:t>fork()</a:t>
            </a:r>
            <a:r>
              <a:rPr lang="ko-KR" altLang="en-US" dirty="0"/>
              <a:t>로 인한 부모 프로세스의 자식 프로세스로의 메모리 이미지 복사로 인한 비효율성을 개선하기 위해 등장하였는데요</a:t>
            </a:r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는 기본적으로 </a:t>
            </a:r>
            <a:r>
              <a:rPr lang="en-US" altLang="ko-KR" dirty="0"/>
              <a:t>fork()</a:t>
            </a:r>
            <a:r>
              <a:rPr lang="ko-KR" altLang="en-US" dirty="0"/>
              <a:t>이후에 자식 프로세스가 바로 </a:t>
            </a:r>
            <a:r>
              <a:rPr lang="en-US" altLang="ko-KR" dirty="0"/>
              <a:t>exec()</a:t>
            </a:r>
            <a:r>
              <a:rPr lang="ko-KR" altLang="en-US" dirty="0"/>
              <a:t>를 호출하는 경우에 사용되도록 설계되어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는 다소 독특한 </a:t>
            </a:r>
            <a:r>
              <a:rPr lang="ko-KR" altLang="en-US" dirty="0" err="1"/>
              <a:t>시맨틱</a:t>
            </a:r>
            <a:r>
              <a:rPr lang="ko-KR" altLang="en-US" dirty="0"/>
              <a:t> 형태를 지니고 있습니다</a:t>
            </a:r>
            <a:r>
              <a:rPr lang="en-US" altLang="ko-KR" dirty="0"/>
              <a:t>. </a:t>
            </a:r>
            <a:r>
              <a:rPr lang="ko-KR" altLang="en-US" dirty="0"/>
              <a:t>솔직히 최근에는 </a:t>
            </a:r>
            <a:r>
              <a:rPr lang="en-US" altLang="ko-KR" dirty="0"/>
              <a:t>Copy on write </a:t>
            </a:r>
            <a:r>
              <a:rPr lang="ko-KR" altLang="en-US" dirty="0"/>
              <a:t>기법으로 인해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의 필요성이 많이 사라졌고 </a:t>
            </a:r>
            <a:r>
              <a:rPr lang="en-US" altLang="ko-KR" dirty="0"/>
              <a:t>BSD </a:t>
            </a:r>
            <a:r>
              <a:rPr lang="ko-KR" altLang="en-US" dirty="0" err="1"/>
              <a:t>시맨틱을</a:t>
            </a:r>
            <a:r>
              <a:rPr lang="ko-KR" altLang="en-US" dirty="0"/>
              <a:t> 따르는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의 특이함이 난해한 버그를</a:t>
            </a:r>
            <a:endParaRPr lang="en-US" altLang="ko-KR" dirty="0"/>
          </a:p>
          <a:p>
            <a:r>
              <a:rPr lang="ko-KR" altLang="en-US" dirty="0"/>
              <a:t>야기할 가능성이 존재하기에 이의 사용은 필요하다 생각되는 경우를 제외하고는 가급적이면 사용을 피하는 것이 좋다고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는 아래에 있는 특징들 덕분에 일반적인 </a:t>
            </a:r>
            <a:r>
              <a:rPr lang="en-US" altLang="ko-KR" dirty="0"/>
              <a:t>fork()</a:t>
            </a:r>
            <a:r>
              <a:rPr lang="ko-KR" altLang="en-US" dirty="0"/>
              <a:t>와 달리 더 효과적으로 실행됩니다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어떤 함수를 </a:t>
            </a:r>
            <a:r>
              <a:rPr lang="ko-KR" altLang="en-US" dirty="0" err="1"/>
              <a:t>리턴하거나</a:t>
            </a:r>
            <a:r>
              <a:rPr lang="ko-KR" altLang="en-US" dirty="0"/>
              <a:t> 하는 행동 조차도 부모 프로세스에 영향을 끼치게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영향을 끼치지 않는 부분도 있다고 하는데 열린 파일에 대한 작업이 그 중 하나 인데</a:t>
            </a:r>
            <a:r>
              <a:rPr lang="en-US" altLang="ko-KR" dirty="0"/>
              <a:t>. </a:t>
            </a:r>
            <a:r>
              <a:rPr lang="ko-KR" altLang="en-US" dirty="0"/>
              <a:t>이는 각 프로세스의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테이블은 커널 공간에서 관리되고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동안에 복사되기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428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에 대한 요약을 하자면 </a:t>
            </a:r>
            <a:r>
              <a:rPr lang="en-US" altLang="ko-KR" dirty="0"/>
              <a:t>Copy on write </a:t>
            </a:r>
            <a:r>
              <a:rPr lang="ko-KR" altLang="en-US" dirty="0"/>
              <a:t>기법 이후에도 </a:t>
            </a:r>
            <a:r>
              <a:rPr lang="en-US" altLang="ko-KR" dirty="0"/>
              <a:t>fork()</a:t>
            </a:r>
            <a:r>
              <a:rPr lang="ko-KR" altLang="en-US" dirty="0"/>
              <a:t>와 </a:t>
            </a:r>
            <a:r>
              <a:rPr lang="ko-KR" altLang="en-US" dirty="0" err="1"/>
              <a:t>비교했을때</a:t>
            </a:r>
            <a:r>
              <a:rPr lang="ko-KR" altLang="en-US" dirty="0"/>
              <a:t> </a:t>
            </a:r>
            <a:r>
              <a:rPr lang="ko-KR" altLang="en-US" dirty="0" err="1"/>
              <a:t>속도적인</a:t>
            </a:r>
            <a:r>
              <a:rPr lang="ko-KR" altLang="en-US" dirty="0"/>
              <a:t> 측면에서 약간의 이득이 있지만 큰 차이는 없고</a:t>
            </a:r>
            <a:endParaRPr lang="en-US" altLang="ko-KR" dirty="0"/>
          </a:p>
          <a:p>
            <a:r>
              <a:rPr lang="en-US" altLang="ko-KR" dirty="0" err="1"/>
              <a:t>vfork</a:t>
            </a:r>
            <a:r>
              <a:rPr lang="en-US" altLang="ko-KR" dirty="0"/>
              <a:t>() </a:t>
            </a:r>
            <a:r>
              <a:rPr lang="ko-KR" altLang="en-US" dirty="0"/>
              <a:t>자체가 </a:t>
            </a:r>
            <a:r>
              <a:rPr lang="en-US" altLang="ko-KR" dirty="0"/>
              <a:t>fork()</a:t>
            </a:r>
            <a:r>
              <a:rPr lang="ko-KR" altLang="en-US" dirty="0"/>
              <a:t>이후에 바로 </a:t>
            </a:r>
            <a:r>
              <a:rPr lang="en-US" altLang="ko-KR" dirty="0"/>
              <a:t>exec()</a:t>
            </a:r>
            <a:r>
              <a:rPr lang="ko-KR" altLang="en-US" dirty="0"/>
              <a:t>가 오는 경우를 위해 설계된</a:t>
            </a:r>
            <a:r>
              <a:rPr lang="en-US" altLang="ko-KR" dirty="0"/>
              <a:t>, </a:t>
            </a:r>
            <a:r>
              <a:rPr lang="ko-KR" altLang="en-US" dirty="0"/>
              <a:t>즉 특별한 경우를 위해서 만들어 졌으니 이 특별한 경우에 만약 더욱 </a:t>
            </a:r>
            <a:r>
              <a:rPr lang="ko-KR" altLang="en-US" dirty="0" err="1"/>
              <a:t>속도적인</a:t>
            </a:r>
            <a:endParaRPr lang="en-US" altLang="ko-KR" dirty="0"/>
          </a:p>
          <a:p>
            <a:r>
              <a:rPr lang="ko-KR" altLang="en-US" dirty="0"/>
              <a:t>측면에서 개선이 꼭 필요한 경우가 아니라면 일반적인 </a:t>
            </a:r>
            <a:r>
              <a:rPr lang="en-US" altLang="ko-KR" dirty="0"/>
              <a:t>fork()</a:t>
            </a:r>
            <a:r>
              <a:rPr lang="ko-KR" altLang="en-US" dirty="0"/>
              <a:t>를 사용하는 것이 안정적입니다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혹시나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를 사용하게 된다면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이후에 </a:t>
            </a:r>
            <a:r>
              <a:rPr lang="en-US" altLang="ko-KR" dirty="0"/>
              <a:t>exec() </a:t>
            </a:r>
            <a:r>
              <a:rPr lang="ko-KR" altLang="en-US" dirty="0"/>
              <a:t>혹은 </a:t>
            </a:r>
            <a:r>
              <a:rPr lang="en-US" altLang="ko-KR" dirty="0"/>
              <a:t>_exit()</a:t>
            </a:r>
            <a:r>
              <a:rPr lang="ko-KR" altLang="en-US" dirty="0"/>
              <a:t>을 하게 될 텐데 이때 </a:t>
            </a:r>
            <a:r>
              <a:rPr lang="en-US" altLang="ko-KR" dirty="0"/>
              <a:t>exit()</a:t>
            </a:r>
            <a:r>
              <a:rPr lang="ko-KR" altLang="en-US" dirty="0"/>
              <a:t>이 아니라 </a:t>
            </a:r>
            <a:r>
              <a:rPr lang="en-US" altLang="ko-KR" dirty="0"/>
              <a:t>_exit()</a:t>
            </a:r>
            <a:r>
              <a:rPr lang="ko-KR" altLang="en-US" dirty="0"/>
              <a:t>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이유는 앞서 언급한바와 같이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는 기본적으로 부모 프로세스와 자식 프로세스가 메모리 이미지를 같이 사용하기에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버퍼를 내보내거나</a:t>
            </a:r>
            <a:endParaRPr lang="en-US" altLang="ko-KR" dirty="0"/>
          </a:p>
          <a:p>
            <a:r>
              <a:rPr lang="ko-KR" altLang="en-US" dirty="0"/>
              <a:t>닫을 수 있는 </a:t>
            </a:r>
            <a:r>
              <a:rPr lang="en-US" altLang="ko-KR" dirty="0"/>
              <a:t>exit() </a:t>
            </a:r>
            <a:r>
              <a:rPr lang="ko-KR" altLang="en-US" dirty="0"/>
              <a:t>대신에 </a:t>
            </a:r>
            <a:r>
              <a:rPr lang="en-US" altLang="ko-KR" dirty="0"/>
              <a:t>_exit()</a:t>
            </a:r>
            <a:r>
              <a:rPr lang="ko-KR" altLang="en-US" dirty="0"/>
              <a:t>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좋기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한마디로 정리하자면 미세한 속도의 변화조차도 큰 영향을 미치는 경우가 아니라면 </a:t>
            </a:r>
            <a:r>
              <a:rPr lang="en-US" altLang="ko-KR" dirty="0"/>
              <a:t>fork()</a:t>
            </a:r>
            <a:r>
              <a:rPr lang="ko-KR" altLang="en-US" dirty="0"/>
              <a:t>를 사용하는 것이 좋다고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59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fork()</a:t>
            </a:r>
            <a:r>
              <a:rPr lang="ko-KR" altLang="en-US" dirty="0"/>
              <a:t>이후에 발생할 수 있는 경쟁상태에 대해 알아보겠습니다</a:t>
            </a:r>
            <a:r>
              <a:rPr lang="en-US" altLang="ko-KR" dirty="0"/>
              <a:t>. </a:t>
            </a:r>
            <a:r>
              <a:rPr lang="ko-KR" altLang="en-US" dirty="0"/>
              <a:t>결과를 먼저 말씀드리자면 </a:t>
            </a:r>
            <a:r>
              <a:rPr lang="en-US" altLang="ko-KR" dirty="0"/>
              <a:t>fork()</a:t>
            </a:r>
            <a:r>
              <a:rPr lang="ko-KR" altLang="en-US" dirty="0"/>
              <a:t>이후에 부모와 자식 중 어떤 프로세스가 먼저 </a:t>
            </a:r>
            <a:r>
              <a:rPr lang="en-US" altLang="ko-KR" dirty="0"/>
              <a:t>CPU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접근하게 될지는 정해져 있지 않습니다</a:t>
            </a:r>
            <a:r>
              <a:rPr lang="en-US" altLang="ko-KR" dirty="0"/>
              <a:t>. </a:t>
            </a:r>
            <a:r>
              <a:rPr lang="ko-KR" altLang="en-US" dirty="0"/>
              <a:t>이러한 비결정성은 시스템 부하에 따라서 커널이 결정하는 스케줄링에 따라 변동될 수 있기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부분을 다소 완화시키기 위해서 리눅스 </a:t>
            </a:r>
            <a:r>
              <a:rPr lang="en-US" altLang="ko-KR" dirty="0"/>
              <a:t>2.4</a:t>
            </a:r>
            <a:r>
              <a:rPr lang="ko-KR" altLang="en-US" dirty="0"/>
              <a:t>로 넘어갈 때 </a:t>
            </a:r>
            <a:r>
              <a:rPr lang="en-US" altLang="ko-KR" dirty="0"/>
              <a:t>fork()</a:t>
            </a:r>
            <a:r>
              <a:rPr lang="ko-KR" altLang="en-US" dirty="0"/>
              <a:t>이후에 자식 프로세스가 먼저 실행되도록 조정이 이루어 졌었는데 이 또한 버전이</a:t>
            </a:r>
            <a:endParaRPr lang="en-US" altLang="ko-KR" dirty="0"/>
          </a:p>
          <a:p>
            <a:r>
              <a:rPr lang="ko-KR" altLang="en-US" dirty="0"/>
              <a:t>업데이트 되면서 변경되어왔고 결과적으로 </a:t>
            </a:r>
            <a:r>
              <a:rPr lang="en-US" altLang="ko-KR" dirty="0"/>
              <a:t>2.6.32 </a:t>
            </a:r>
            <a:r>
              <a:rPr lang="ko-KR" altLang="en-US" dirty="0"/>
              <a:t>이후에는 부모가 먼저 실행되는 것이 기본값으로 결정이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결정사항은 어느 한쪽의 절대적 우세로 </a:t>
            </a:r>
            <a:r>
              <a:rPr lang="ko-KR" altLang="en-US" dirty="0" err="1"/>
              <a:t>결정된것이</a:t>
            </a:r>
            <a:r>
              <a:rPr lang="ko-KR" altLang="en-US" dirty="0"/>
              <a:t> </a:t>
            </a:r>
            <a:r>
              <a:rPr lang="ko-KR" altLang="en-US" dirty="0" err="1"/>
              <a:t>아니라서</a:t>
            </a:r>
            <a:r>
              <a:rPr lang="ko-KR" altLang="en-US" dirty="0"/>
              <a:t> 또 어떻게 바뀔지는 미지수이므로 특정 상황을 가정하고 </a:t>
            </a:r>
            <a:r>
              <a:rPr lang="ko-KR" altLang="en-US" dirty="0" err="1"/>
              <a:t>하는것</a:t>
            </a:r>
            <a:r>
              <a:rPr lang="ko-KR" altLang="en-US" dirty="0"/>
              <a:t> 보다는 어느때나</a:t>
            </a:r>
            <a:endParaRPr lang="en-US" altLang="ko-KR" dirty="0"/>
          </a:p>
          <a:p>
            <a:r>
              <a:rPr lang="ko-KR" altLang="en-US" dirty="0"/>
              <a:t>동일한 결과를 낼 수 있도록 프로그램 내부적으로 실행순서를 제어할 수 있도록 하는 과정이 필요합니다</a:t>
            </a:r>
            <a:r>
              <a:rPr lang="en-US" altLang="ko-KR" dirty="0"/>
              <a:t>. </a:t>
            </a:r>
            <a:r>
              <a:rPr lang="ko-KR" altLang="en-US" dirty="0"/>
              <a:t>이 부분에 대해서는 다음에 다루도록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/proc/sys/kernel/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sched_child_runs_first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아닌값을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넣으면 자식이 먼저 실행되도록 할 수 있다고 하는데 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WSL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에는 기본값으로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되어있어서 이를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변경 후 간단한 프로그램을 만들어 진행순서를 보았는데 변화가 없더군요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부분에 대해서는 저도 교수님께 질문 드리고 싶습니다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25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언급한 커널 버전에 따른 자식과 부모 프로세스의 선실행에 대한 고민은 많은 지식인들이 고민하고 부모 프로세스 먼저 파와 자식 프로세스 먼저 파로</a:t>
            </a:r>
            <a:endParaRPr lang="en-US" altLang="ko-KR" dirty="0"/>
          </a:p>
          <a:p>
            <a:r>
              <a:rPr lang="ko-KR" altLang="en-US" dirty="0"/>
              <a:t>나뉘어 논쟁이 있었다는데 각자의 주장은 다음과 같다고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08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시그널을 이용한 동기화를 통해 경쟁상태를 회피하는 방법인데요 솔직히 말씀드리면 이부분에 대해서 계속 찾아보고 확인해봤는데도</a:t>
            </a:r>
            <a:endParaRPr lang="en-US" altLang="ko-KR" dirty="0"/>
          </a:p>
          <a:p>
            <a:r>
              <a:rPr lang="ko-KR" altLang="en-US" dirty="0"/>
              <a:t>잘 이해가 가지 않는 부분이 있어서 저도 교수님께 질문 드리고 싶습니다</a:t>
            </a:r>
            <a:r>
              <a:rPr lang="en-US" altLang="ko-KR" dirty="0"/>
              <a:t>. </a:t>
            </a:r>
            <a:r>
              <a:rPr lang="ko-KR" altLang="en-US" dirty="0"/>
              <a:t>간단히 개요만 말씀드리자면 이제 </a:t>
            </a:r>
            <a:r>
              <a:rPr lang="en-US" altLang="ko-KR" dirty="0"/>
              <a:t>fork()</a:t>
            </a:r>
            <a:r>
              <a:rPr lang="ko-KR" altLang="en-US" dirty="0"/>
              <a:t>를 하고 나서 자식과 부모 프로세스 사이에</a:t>
            </a:r>
            <a:endParaRPr lang="en-US" altLang="ko-KR" dirty="0"/>
          </a:p>
          <a:p>
            <a:r>
              <a:rPr lang="ko-KR" altLang="en-US" dirty="0"/>
              <a:t>서로 선행되어야 하는 작업이 있고 이러한 경우에 한 프로세스가 먼저 작업을 마치면 다른 프로세스가 작업을 다시 재개하고 이 또한 작업을 마치면 다시 다른</a:t>
            </a:r>
            <a:endParaRPr lang="en-US" altLang="ko-KR" dirty="0"/>
          </a:p>
          <a:p>
            <a:r>
              <a:rPr lang="ko-KR" altLang="en-US" dirty="0"/>
              <a:t>프로세스에게 작업을 하도록 하는 식으로 예를 들면 이어달리기를 하는 느낌의 작업을 </a:t>
            </a:r>
            <a:r>
              <a:rPr lang="ko-KR" altLang="en-US" dirty="0" err="1"/>
              <a:t>해야할</a:t>
            </a:r>
            <a:r>
              <a:rPr lang="ko-KR" altLang="en-US" dirty="0"/>
              <a:t> 경우 시그널을 주고받으며 작업을 할 수 있고 이러한 경우 서로 먼저</a:t>
            </a:r>
            <a:endParaRPr lang="en-US" altLang="ko-KR" dirty="0"/>
          </a:p>
          <a:p>
            <a:r>
              <a:rPr lang="ko-KR" altLang="en-US" dirty="0"/>
              <a:t>작업을 하려고 하는 경쟁상태를 회피할 수 있다는 것인데</a:t>
            </a:r>
            <a:r>
              <a:rPr lang="en-US" altLang="ko-KR" dirty="0"/>
              <a:t>… </a:t>
            </a:r>
            <a:r>
              <a:rPr lang="ko-KR" altLang="en-US" dirty="0"/>
              <a:t>실제 소스코드를 보고 설명도 읽어봤는데 이해가 가지 않는 부분이 있습니다</a:t>
            </a:r>
            <a:r>
              <a:rPr lang="en-US" altLang="ko-KR" dirty="0"/>
              <a:t>. </a:t>
            </a:r>
            <a:r>
              <a:rPr lang="ko-KR" altLang="en-US" dirty="0"/>
              <a:t>소스코드는 다음과 같은데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108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10" Type="http://schemas.openxmlformats.org/officeDocument/2006/relationships/image" Target="../media/image8.emf"/><Relationship Id="rId4" Type="http://schemas.openxmlformats.org/officeDocument/2006/relationships/image" Target="../media/image19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2E17EA-4719-604B-9390-30B8BD0A8A5A}"/>
              </a:ext>
            </a:extLst>
          </p:cNvPr>
          <p:cNvSpPr txBox="1"/>
          <p:nvPr/>
        </p:nvSpPr>
        <p:spPr>
          <a:xfrm>
            <a:off x="2480780" y="2678497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dirty="0"/>
              <a:t>PROCESS CREATION</a:t>
            </a:r>
            <a:endParaRPr kumimoji="1" lang="ko-Kore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5D5FC-FA4C-F24D-8D20-6E07F6512497}"/>
              </a:ext>
            </a:extLst>
          </p:cNvPr>
          <p:cNvSpPr txBox="1"/>
          <p:nvPr/>
        </p:nvSpPr>
        <p:spPr>
          <a:xfrm>
            <a:off x="2366962" y="1800750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CHAPTER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24.</a:t>
            </a:r>
            <a:endParaRPr kumimoji="1" lang="ko-Kore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26D18-6818-0F41-86CF-5052E4236A81}"/>
              </a:ext>
            </a:extLst>
          </p:cNvPr>
          <p:cNvSpPr txBox="1"/>
          <p:nvPr/>
        </p:nvSpPr>
        <p:spPr>
          <a:xfrm>
            <a:off x="2574565" y="3695001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dirty="0"/>
              <a:t>February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kumimoji="1" lang="en-US" altLang="ko-Kore-KR" dirty="0"/>
              <a:t>,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A8F59-955A-044E-B80A-5DE6B3ABC233}"/>
              </a:ext>
            </a:extLst>
          </p:cNvPr>
          <p:cNvSpPr txBox="1"/>
          <p:nvPr/>
        </p:nvSpPr>
        <p:spPr>
          <a:xfrm>
            <a:off x="1785734" y="4190875"/>
            <a:ext cx="3920321" cy="95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Juyoung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Kim</a:t>
            </a:r>
            <a:endParaRPr kumimoji="1" lang="en-US" altLang="ko-Kore-KR" b="1" dirty="0"/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92FF2-83A4-E546-B983-A231982393F4}"/>
              </a:ext>
            </a:extLst>
          </p:cNvPr>
          <p:cNvSpPr txBox="1"/>
          <p:nvPr/>
        </p:nvSpPr>
        <p:spPr>
          <a:xfrm>
            <a:off x="6895595" y="4190875"/>
            <a:ext cx="392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 err="1"/>
              <a:t>Youngwoo</a:t>
            </a:r>
            <a:r>
              <a:rPr kumimoji="1" lang="en-US" altLang="ko-Kore-KR" b="1" dirty="0"/>
              <a:t> Kim</a:t>
            </a:r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4060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1E427C-97DE-DA4E-843E-12DBAA784E7E}"/>
              </a:ext>
            </a:extLst>
          </p:cNvPr>
          <p:cNvSpPr txBox="1"/>
          <p:nvPr/>
        </p:nvSpPr>
        <p:spPr>
          <a:xfrm>
            <a:off x="233576" y="634100"/>
            <a:ext cx="4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24.2.2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fork()</a:t>
            </a:r>
            <a:r>
              <a:rPr kumimoji="1" lang="ko-KR" altLang="en-US" b="1" dirty="0"/>
              <a:t>의 메모리 </a:t>
            </a:r>
            <a:r>
              <a:rPr kumimoji="1" lang="ko-KR" altLang="en-US" b="1" dirty="0" err="1"/>
              <a:t>시맨틱</a:t>
            </a:r>
            <a:endParaRPr kumimoji="1" lang="ko-Kore-KR" altLang="en-US" b="1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60F5668B-62FC-634D-BFDA-D4A7134B4063}"/>
              </a:ext>
            </a:extLst>
          </p:cNvPr>
          <p:cNvSpPr txBox="1">
            <a:spLocks/>
          </p:cNvSpPr>
          <p:nvPr/>
        </p:nvSpPr>
        <p:spPr>
          <a:xfrm>
            <a:off x="957065" y="1078822"/>
            <a:ext cx="11115873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단편화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16682-6E2C-2A4E-8EB7-196B78750950}"/>
              </a:ext>
            </a:extLst>
          </p:cNvPr>
          <p:cNvSpPr/>
          <p:nvPr/>
        </p:nvSpPr>
        <p:spPr>
          <a:xfrm rot="16200000">
            <a:off x="5948487" y="-368181"/>
            <a:ext cx="726021" cy="8637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0F8F51-6F59-764B-87AA-37DD13265344}"/>
              </a:ext>
            </a:extLst>
          </p:cNvPr>
          <p:cNvSpPr/>
          <p:nvPr/>
        </p:nvSpPr>
        <p:spPr>
          <a:xfrm rot="16200000">
            <a:off x="2058727" y="3515112"/>
            <a:ext cx="726024" cy="8576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ABBFFE-B378-9B47-B33F-AB41C2261700}"/>
              </a:ext>
            </a:extLst>
          </p:cNvPr>
          <p:cNvSpPr txBox="1"/>
          <p:nvPr/>
        </p:nvSpPr>
        <p:spPr>
          <a:xfrm>
            <a:off x="7394248" y="2983035"/>
            <a:ext cx="13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외부단편화</a:t>
            </a:r>
            <a:endParaRPr kumimoji="1" lang="ko-Kore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377730-6CE9-B54F-BBA5-0AB614A6F7AA}"/>
              </a:ext>
            </a:extLst>
          </p:cNvPr>
          <p:cNvSpPr/>
          <p:nvPr/>
        </p:nvSpPr>
        <p:spPr>
          <a:xfrm rot="16200000">
            <a:off x="2916414" y="3515112"/>
            <a:ext cx="726024" cy="8576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3A0473B-7BB3-D346-9EF1-F1475AADA304}"/>
              </a:ext>
            </a:extLst>
          </p:cNvPr>
          <p:cNvSpPr/>
          <p:nvPr/>
        </p:nvSpPr>
        <p:spPr>
          <a:xfrm rot="16200000">
            <a:off x="3777206" y="3515112"/>
            <a:ext cx="726024" cy="8576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608F55-2F94-FC46-90E5-C8FE420B6025}"/>
              </a:ext>
            </a:extLst>
          </p:cNvPr>
          <p:cNvSpPr/>
          <p:nvPr/>
        </p:nvSpPr>
        <p:spPr>
          <a:xfrm rot="16200000">
            <a:off x="6354667" y="3515112"/>
            <a:ext cx="726024" cy="857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448EFA-F2CB-CC4D-80F8-9451725F46C5}"/>
              </a:ext>
            </a:extLst>
          </p:cNvPr>
          <p:cNvSpPr/>
          <p:nvPr/>
        </p:nvSpPr>
        <p:spPr>
          <a:xfrm rot="16200000">
            <a:off x="7212357" y="3515112"/>
            <a:ext cx="726024" cy="85769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C1BB38-647F-8942-8FE3-2CACB832C547}"/>
              </a:ext>
            </a:extLst>
          </p:cNvPr>
          <p:cNvSpPr/>
          <p:nvPr/>
        </p:nvSpPr>
        <p:spPr>
          <a:xfrm rot="16200000">
            <a:off x="8070047" y="3515112"/>
            <a:ext cx="726024" cy="85769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06A6BD7-ECCB-5240-B165-E717D29AEEE8}"/>
              </a:ext>
            </a:extLst>
          </p:cNvPr>
          <p:cNvSpPr/>
          <p:nvPr/>
        </p:nvSpPr>
        <p:spPr>
          <a:xfrm rot="16200000">
            <a:off x="8927737" y="3515112"/>
            <a:ext cx="726024" cy="85769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190A6-5D6D-E348-87BD-A76F82C62693}"/>
              </a:ext>
            </a:extLst>
          </p:cNvPr>
          <p:cNvSpPr txBox="1"/>
          <p:nvPr/>
        </p:nvSpPr>
        <p:spPr>
          <a:xfrm>
            <a:off x="2051262" y="3754582"/>
            <a:ext cx="74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abcd</a:t>
            </a:r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926C72-7A53-AF47-9BCC-5A2CE324A4CF}"/>
              </a:ext>
            </a:extLst>
          </p:cNvPr>
          <p:cNvSpPr txBox="1"/>
          <p:nvPr/>
        </p:nvSpPr>
        <p:spPr>
          <a:xfrm>
            <a:off x="2900305" y="3752972"/>
            <a:ext cx="74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efgh</a:t>
            </a:r>
            <a:endParaRPr kumimoji="1" lang="ko-Kore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11E6C0-B224-F44C-9360-80E5FF666F5A}"/>
              </a:ext>
            </a:extLst>
          </p:cNvPr>
          <p:cNvSpPr txBox="1"/>
          <p:nvPr/>
        </p:nvSpPr>
        <p:spPr>
          <a:xfrm>
            <a:off x="3699624" y="3762525"/>
            <a:ext cx="10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*NULL</a:t>
            </a:r>
            <a:endParaRPr kumimoji="1" lang="ko-Kore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F02A75-AB16-354C-A6CA-9FBEEF0C9636}"/>
              </a:ext>
            </a:extLst>
          </p:cNvPr>
          <p:cNvSpPr txBox="1"/>
          <p:nvPr/>
        </p:nvSpPr>
        <p:spPr>
          <a:xfrm>
            <a:off x="4444472" y="2983035"/>
            <a:ext cx="13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내부단편화</a:t>
            </a:r>
            <a:endParaRPr kumimoji="1" lang="ko-Kore-KR" altLang="en-US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3EA02AB-37BE-1A4D-89D0-25CB383E2AFD}"/>
              </a:ext>
            </a:extLst>
          </p:cNvPr>
          <p:cNvSpPr/>
          <p:nvPr/>
        </p:nvSpPr>
        <p:spPr>
          <a:xfrm rot="16200000">
            <a:off x="7275333" y="1736837"/>
            <a:ext cx="726024" cy="8576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4F6B14-264C-5A48-BAD1-E53AB373875A}"/>
              </a:ext>
            </a:extLst>
          </p:cNvPr>
          <p:cNvSpPr/>
          <p:nvPr/>
        </p:nvSpPr>
        <p:spPr>
          <a:xfrm rot="16200000">
            <a:off x="8126233" y="1736837"/>
            <a:ext cx="726024" cy="8576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46F93BB-2349-2140-B6F6-676706FFE561}"/>
              </a:ext>
            </a:extLst>
          </p:cNvPr>
          <p:cNvCxnSpPr>
            <a:cxnSpLocks/>
          </p:cNvCxnSpPr>
          <p:nvPr/>
        </p:nvCxnSpPr>
        <p:spPr>
          <a:xfrm>
            <a:off x="8724729" y="3212069"/>
            <a:ext cx="1474377" cy="8022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196B36C-CB8C-0D4C-849A-7E016C1E12AB}"/>
              </a:ext>
            </a:extLst>
          </p:cNvPr>
          <p:cNvSpPr/>
          <p:nvPr/>
        </p:nvSpPr>
        <p:spPr>
          <a:xfrm rot="16200000">
            <a:off x="5502488" y="3518345"/>
            <a:ext cx="726024" cy="857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147E09-3865-AC4F-974D-EE1EA46FFF39}"/>
              </a:ext>
            </a:extLst>
          </p:cNvPr>
          <p:cNvSpPr/>
          <p:nvPr/>
        </p:nvSpPr>
        <p:spPr>
          <a:xfrm>
            <a:off x="1992888" y="3580944"/>
            <a:ext cx="3436964" cy="732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CC54322-AE2F-D743-83E5-D5CD4B2A0070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889724" y="3167701"/>
            <a:ext cx="1504524" cy="84657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764B5D-3F8B-BE40-AAF1-3C6816634C2C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620848" y="3167701"/>
            <a:ext cx="773400" cy="84657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11D3B17-B560-B040-B413-E6C24C068E78}"/>
              </a:ext>
            </a:extLst>
          </p:cNvPr>
          <p:cNvSpPr/>
          <p:nvPr/>
        </p:nvSpPr>
        <p:spPr>
          <a:xfrm rot="16200000">
            <a:off x="8983923" y="1736837"/>
            <a:ext cx="726024" cy="8576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0D14A-9138-7E4F-8EEA-2B80774D8FF3}"/>
              </a:ext>
            </a:extLst>
          </p:cNvPr>
          <p:cNvSpPr txBox="1"/>
          <p:nvPr/>
        </p:nvSpPr>
        <p:spPr>
          <a:xfrm>
            <a:off x="2079603" y="-66660"/>
            <a:ext cx="837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24.2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Creating a New Process: </a:t>
            </a:r>
            <a:r>
              <a:rPr kumimoji="1" lang="en-US" altLang="ko-KR" sz="3200" i="1" dirty="0"/>
              <a:t>fork()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(5/5)</a:t>
            </a:r>
            <a:endParaRPr kumimoji="1" lang="ko-Kore-KR" altLang="en-US" sz="3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F41495-E014-674E-ADFF-43238E523FBA}"/>
              </a:ext>
            </a:extLst>
          </p:cNvPr>
          <p:cNvCxnSpPr>
            <a:cxnSpLocks/>
          </p:cNvCxnSpPr>
          <p:nvPr/>
        </p:nvCxnSpPr>
        <p:spPr>
          <a:xfrm>
            <a:off x="5043055" y="3352367"/>
            <a:ext cx="0" cy="58527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11B12E-CFE5-A140-BE6F-BFE76E02CEA5}"/>
              </a:ext>
            </a:extLst>
          </p:cNvPr>
          <p:cNvSpPr/>
          <p:nvPr/>
        </p:nvSpPr>
        <p:spPr>
          <a:xfrm rot="16200000">
            <a:off x="5493578" y="3515110"/>
            <a:ext cx="726024" cy="85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0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/>
      <p:bldP spid="85" grpId="0" animBg="1"/>
      <p:bldP spid="87" grpId="0" animBg="1"/>
      <p:bldP spid="93" grpId="0" animBg="1"/>
      <p:bldP spid="93" grpId="1" animBg="1"/>
      <p:bldP spid="94" grpId="0" animBg="1"/>
      <p:bldP spid="98" grpId="0" animBg="1"/>
      <p:bldP spid="100" grpId="0" animBg="1"/>
      <p:bldP spid="13" grpId="0"/>
      <p:bldP spid="101" grpId="0"/>
      <p:bldP spid="102" grpId="0"/>
      <p:bldP spid="103" grpId="0"/>
      <p:bldP spid="104" grpId="0" animBg="1"/>
      <p:bldP spid="107" grpId="0" animBg="1"/>
      <p:bldP spid="110" grpId="0" animBg="1"/>
      <p:bldP spid="110" grpId="1" animBg="1"/>
      <p:bldP spid="12" grpId="0" animBg="1"/>
      <p:bldP spid="114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vfork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() sys call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10BEEF-A0AC-4E04-8836-682C114BF1BD}"/>
              </a:ext>
            </a:extLst>
          </p:cNvPr>
          <p:cNvSpPr txBox="1">
            <a:spLocks/>
          </p:cNvSpPr>
          <p:nvPr/>
        </p:nvSpPr>
        <p:spPr>
          <a:xfrm>
            <a:off x="838201" y="1136178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메모리 이미지 복사의 낭비를 개선하기 위해 등장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12E26C-F458-487F-B559-6AAFC3297AA5}"/>
              </a:ext>
            </a:extLst>
          </p:cNvPr>
          <p:cNvSpPr txBox="1">
            <a:spLocks/>
          </p:cNvSpPr>
          <p:nvPr/>
        </p:nvSpPr>
        <p:spPr>
          <a:xfrm>
            <a:off x="838199" y="199231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Copy on write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기법으로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효율이 올라가서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vfork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필요성은 많이 사라졌다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1D5889-FBB8-4359-BB4F-9AB4098CB805}"/>
              </a:ext>
            </a:extLst>
          </p:cNvPr>
          <p:cNvSpPr txBox="1">
            <a:spLocks/>
          </p:cNvSpPr>
          <p:nvPr/>
        </p:nvSpPr>
        <p:spPr>
          <a:xfrm>
            <a:off x="838199" y="1566253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 바로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호출하는 경우에 사용하도록 설계되었다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F4CD8B-1CCD-4670-8646-9FBEA1FD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92" y="2873427"/>
            <a:ext cx="6594600" cy="131361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A6FC143-603B-4D06-96D0-2998A0739C79}"/>
              </a:ext>
            </a:extLst>
          </p:cNvPr>
          <p:cNvSpPr txBox="1">
            <a:spLocks/>
          </p:cNvSpPr>
          <p:nvPr/>
        </p:nvSpPr>
        <p:spPr>
          <a:xfrm>
            <a:off x="798231" y="2453171"/>
            <a:ext cx="8847339" cy="34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marL="342900" indent="-342900">
              <a:buFontTx/>
              <a:buChar char="►"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The features of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vfork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()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33B3249-885A-4B93-A02B-E8320F2E073D}"/>
              </a:ext>
            </a:extLst>
          </p:cNvPr>
          <p:cNvSpPr txBox="1">
            <a:spLocks/>
          </p:cNvSpPr>
          <p:nvPr/>
        </p:nvSpPr>
        <p:spPr>
          <a:xfrm>
            <a:off x="838201" y="4342524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프로세스로의 가상 메모리 페이지나 페이지 테이블의 복사가 없다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61468F-BCFD-4E62-93BB-4E3CA2277307}"/>
              </a:ext>
            </a:extLst>
          </p:cNvPr>
          <p:cNvSpPr txBox="1">
            <a:spLocks/>
          </p:cNvSpPr>
          <p:nvPr/>
        </p:nvSpPr>
        <p:spPr>
          <a:xfrm>
            <a:off x="838201" y="480337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자식은 성공적으로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수행하거나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호출해 종료할 때가지 부모의 메모리를 공유한다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14302D4-6F4D-4B9E-A6AB-B1B91943DCCE}"/>
              </a:ext>
            </a:extLst>
          </p:cNvPr>
          <p:cNvSpPr txBox="1">
            <a:spLocks/>
          </p:cNvSpPr>
          <p:nvPr/>
        </p:nvSpPr>
        <p:spPr>
          <a:xfrm>
            <a:off x="838201" y="5253177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프로세스의 실행이 자식의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실행시까지 중단된다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프로세스의 선행되도록 스케줄링 됨을 보장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5B6C0A-BF1D-4C24-9DF3-A228F73D9BA1}"/>
              </a:ext>
            </a:extLst>
          </p:cNvPr>
          <p:cNvSpPr txBox="1">
            <a:spLocks/>
          </p:cNvSpPr>
          <p:nvPr/>
        </p:nvSpPr>
        <p:spPr>
          <a:xfrm>
            <a:off x="838199" y="570356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p.s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프로세스에서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vfork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사이에 일어난 모든 변화가 부모 프로세스에 영향을 끼친다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6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E0EF2B82-29F2-4983-82FB-BBECF696B1BB}"/>
              </a:ext>
            </a:extLst>
          </p:cNvPr>
          <p:cNvSpPr/>
          <p:nvPr/>
        </p:nvSpPr>
        <p:spPr>
          <a:xfrm>
            <a:off x="745671" y="2956277"/>
            <a:ext cx="10152018" cy="3012992"/>
          </a:xfrm>
          <a:prstGeom prst="star7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Summary for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vfork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10BEEF-A0AC-4E04-8836-682C114BF1BD}"/>
              </a:ext>
            </a:extLst>
          </p:cNvPr>
          <p:cNvSpPr txBox="1">
            <a:spLocks/>
          </p:cNvSpPr>
          <p:nvPr/>
        </p:nvSpPr>
        <p:spPr>
          <a:xfrm>
            <a:off x="838201" y="1136178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속도가 절대적인 중요성을 가지는 경우가 아니라면 사용을 피하자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(Copy on write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시맨틱의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도입으로 큰 차이가 없다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87759BD-3B9F-4C7E-8291-2B8D261D6305}"/>
              </a:ext>
            </a:extLst>
          </p:cNvPr>
          <p:cNvSpPr txBox="1">
            <a:spLocks/>
          </p:cNvSpPr>
          <p:nvPr/>
        </p:nvSpPr>
        <p:spPr>
          <a:xfrm>
            <a:off x="838201" y="1591317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혹여 사용하게 된다면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vfork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프로세스는 곧바로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혹은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실행하자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(exit()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아니라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93729B3-19DB-473A-81DE-1EF171899136}"/>
              </a:ext>
            </a:extLst>
          </p:cNvPr>
          <p:cNvSpPr txBox="1">
            <a:spLocks/>
          </p:cNvSpPr>
          <p:nvPr/>
        </p:nvSpPr>
        <p:spPr>
          <a:xfrm>
            <a:off x="838201" y="2046456"/>
            <a:ext cx="10724908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exit()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대신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사용하는 이유는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사용하게 되면 자식 프로세스가 부모 프로세스의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버퍼를 내보내거나 닫게 할 수 있기 때문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0438ED7-3BF6-4729-A1E4-1C085507CF14}"/>
              </a:ext>
            </a:extLst>
          </p:cNvPr>
          <p:cNvSpPr txBox="1">
            <a:spLocks/>
          </p:cNvSpPr>
          <p:nvPr/>
        </p:nvSpPr>
        <p:spPr>
          <a:xfrm>
            <a:off x="2194845" y="4410655"/>
            <a:ext cx="7253669" cy="6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결과적으로 특별한 케이스를 제외하고는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fork()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사용하는 쪽이 여러 측면에서 좋다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alpha val="7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86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Race condition after fork()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10BEEF-A0AC-4E04-8836-682C114BF1BD}"/>
              </a:ext>
            </a:extLst>
          </p:cNvPr>
          <p:cNvSpPr txBox="1">
            <a:spLocks/>
          </p:cNvSpPr>
          <p:nvPr/>
        </p:nvSpPr>
        <p:spPr>
          <a:xfrm>
            <a:off x="838201" y="1136178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fork()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이후에 부모 프로세스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 간의 실행은 누가 먼저 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87759BD-3B9F-4C7E-8291-2B8D261D6305}"/>
              </a:ext>
            </a:extLst>
          </p:cNvPr>
          <p:cNvSpPr txBox="1">
            <a:spLocks/>
          </p:cNvSpPr>
          <p:nvPr/>
        </p:nvSpPr>
        <p:spPr>
          <a:xfrm>
            <a:off x="838201" y="1591317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많은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논쟁끝에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커널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2.6.32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이후에는 부모가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이후에 먼저 실행하는 것이 기본값이 되었다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93729B3-19DB-473A-81DE-1EF171899136}"/>
              </a:ext>
            </a:extLst>
          </p:cNvPr>
          <p:cNvSpPr txBox="1">
            <a:spLocks/>
          </p:cNvSpPr>
          <p:nvPr/>
        </p:nvSpPr>
        <p:spPr>
          <a:xfrm>
            <a:off x="838201" y="204645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/proc/sys/kernel/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sched_child_runs_first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아닌 값을 넣으면 자식이 먼저 실행되도록 할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A1F90-A900-4216-A4D7-A83710F6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16" y="2501595"/>
            <a:ext cx="7640116" cy="41915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3AA598-A935-410E-8435-012E17598192}"/>
              </a:ext>
            </a:extLst>
          </p:cNvPr>
          <p:cNvSpPr txBox="1">
            <a:spLocks/>
          </p:cNvSpPr>
          <p:nvPr/>
        </p:nvSpPr>
        <p:spPr>
          <a:xfrm>
            <a:off x="838201" y="323918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/proc/sys/kernel/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sched_child_runs_first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파일에 값을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변경 후 프로세스의 진행 순서를 보았는데 여전히 부모가 먼저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B4DF6-1B12-4110-8714-F9FE18C3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16" y="3764714"/>
            <a:ext cx="99931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두루마리 모양: 가로로 말림 23">
            <a:extLst>
              <a:ext uri="{FF2B5EF4-FFF2-40B4-BE49-F238E27FC236}">
                <a16:creationId xmlns:a16="http://schemas.microsoft.com/office/drawing/2014/main" id="{8189E8FC-0C2B-446E-8842-665A782EBB26}"/>
              </a:ext>
            </a:extLst>
          </p:cNvPr>
          <p:cNvSpPr/>
          <p:nvPr/>
        </p:nvSpPr>
        <p:spPr>
          <a:xfrm>
            <a:off x="990350" y="2927225"/>
            <a:ext cx="3093821" cy="550603"/>
          </a:xfrm>
          <a:prstGeom prst="horizontalScroll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E08EA3E7-E0E8-4FFC-82E3-D2842254654B}"/>
              </a:ext>
            </a:extLst>
          </p:cNvPr>
          <p:cNvSpPr/>
          <p:nvPr/>
        </p:nvSpPr>
        <p:spPr>
          <a:xfrm>
            <a:off x="990349" y="1366541"/>
            <a:ext cx="3093821" cy="550603"/>
          </a:xfrm>
          <a:prstGeom prst="horizontalScroll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Discussion about who goes first? Parent process vs Child process.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580A88-848A-4EE2-A4AB-12EED6F32139}"/>
              </a:ext>
            </a:extLst>
          </p:cNvPr>
          <p:cNvGrpSpPr/>
          <p:nvPr/>
        </p:nvGrpSpPr>
        <p:grpSpPr>
          <a:xfrm>
            <a:off x="838199" y="3747163"/>
            <a:ext cx="10608197" cy="629525"/>
            <a:chOff x="838201" y="1136178"/>
            <a:chExt cx="10608197" cy="629525"/>
          </a:xfrm>
        </p:grpSpPr>
        <p:sp>
          <p:nvSpPr>
            <p:cNvPr id="7" name="내용 개체 틀 2">
              <a:extLst>
                <a:ext uri="{FF2B5EF4-FFF2-40B4-BE49-F238E27FC236}">
                  <a16:creationId xmlns:a16="http://schemas.microsoft.com/office/drawing/2014/main" id="{2C10BEEF-A0AC-4E04-8836-682C114BF1BD}"/>
                </a:ext>
              </a:extLst>
            </p:cNvPr>
            <p:cNvSpPr txBox="1">
              <a:spLocks/>
            </p:cNvSpPr>
            <p:nvPr/>
          </p:nvSpPr>
          <p:spPr>
            <a:xfrm>
              <a:off x="838201" y="1136178"/>
              <a:ext cx="10515600" cy="34877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0">
                <a:buFont typeface="Wingdings" panose="05000000000000000000" pitchFamily="2" charset="2"/>
                <a:buNone/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Copy on write 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기법의 경우 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fork() 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후에 부모가 계속 데이터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스택 페이지를 수정하면 이는 메모리 이미지 복사를 야기한다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E87759BD-3B9F-4C7E-8291-2B8D261D6305}"/>
                </a:ext>
              </a:extLst>
            </p:cNvPr>
            <p:cNvSpPr txBox="1">
              <a:spLocks/>
            </p:cNvSpPr>
            <p:nvPr/>
          </p:nvSpPr>
          <p:spPr>
            <a:xfrm>
              <a:off x="930798" y="1416931"/>
              <a:ext cx="10515600" cy="34877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0">
                <a:buFont typeface="Wingdings" panose="05000000000000000000" pitchFamily="2" charset="2"/>
                <a:buNone/>
              </a:pP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이러한 와중에 자식 프로세스는 많은 경우에 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fork()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이후 바로 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exec()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한다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그렇게 되면 메모리 이미지 복사는 불필요</a:t>
              </a:r>
              <a:r>
                <a:rPr lang="en-US" altLang="ko-KR" sz="1200" dirty="0">
                  <a:solidFill>
                    <a:schemeClr val="tx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12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763AB1-61D8-4ED7-A1DA-76C3E0D9EAB2}"/>
              </a:ext>
            </a:extLst>
          </p:cNvPr>
          <p:cNvGrpSpPr/>
          <p:nvPr/>
        </p:nvGrpSpPr>
        <p:grpSpPr>
          <a:xfrm>
            <a:off x="838197" y="2107422"/>
            <a:ext cx="10515602" cy="629525"/>
            <a:chOff x="838199" y="2973861"/>
            <a:chExt cx="10515602" cy="629525"/>
          </a:xfrm>
        </p:grpSpPr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B93729B3-19DB-473A-81DE-1EF171899136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2973861"/>
              <a:ext cx="10515600" cy="348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0">
                <a:buFont typeface="Wingdings" panose="05000000000000000000" pitchFamily="2" charset="2"/>
                <a:buNone/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fork()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이후에 부모의 상태가 이미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CPU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에 활성화 되어 있고 메모리 관리 관련 정보는 하드웨어 메모리 관리 부분의 변환 참조 버퍼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(TLB)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에</a:t>
              </a: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8813B06D-A8F6-4EF8-BB8A-2CE2CBDDF1AE}"/>
                </a:ext>
              </a:extLst>
            </p:cNvPr>
            <p:cNvSpPr txBox="1">
              <a:spLocks/>
            </p:cNvSpPr>
            <p:nvPr/>
          </p:nvSpPr>
          <p:spPr>
            <a:xfrm>
              <a:off x="838201" y="3254614"/>
              <a:ext cx="10515600" cy="348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4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tx2">
                    <a:lumMod val="10000"/>
                    <a:lumOff val="90000"/>
                  </a:schemeClr>
                </a:buClr>
                <a:buSzPct val="80000"/>
                <a:buFont typeface="Wingdings" panose="05000000000000000000" pitchFamily="2" charset="2"/>
                <a:buChar char="§"/>
                <a:defRPr sz="1800" kern="1200">
                  <a:solidFill>
                    <a:schemeClr val="tx2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0">
                <a:buFont typeface="Wingdings" panose="05000000000000000000" pitchFamily="2" charset="2"/>
                <a:buNone/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</a:t>
              </a:r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캐싱되어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있다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따라서 부모를 먼저 실행하는 것이 성능상 더 좋은 결과를 낳는다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0E8BD77-9628-4049-A0EF-8A677E083979}"/>
              </a:ext>
            </a:extLst>
          </p:cNvPr>
          <p:cNvSpPr txBox="1">
            <a:spLocks/>
          </p:cNvSpPr>
          <p:nvPr/>
        </p:nvSpPr>
        <p:spPr>
          <a:xfrm>
            <a:off x="838199" y="488172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결과적으로 두 방식 간의 큰 차이는 없고 이로 인해 부모와 자식 간의 특정 실행 순서를 가정하고 프로그래밍 하는 것은 후에 문제를 발할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E6D95A7-DC40-4408-8AE6-BDD83FDF7662}"/>
              </a:ext>
            </a:extLst>
          </p:cNvPr>
          <p:cNvSpPr txBox="1">
            <a:spLocks/>
          </p:cNvSpPr>
          <p:nvPr/>
        </p:nvSpPr>
        <p:spPr>
          <a:xfrm>
            <a:off x="1125877" y="1491974"/>
            <a:ext cx="2958295" cy="34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i="1" dirty="0">
                <a:solidFill>
                  <a:schemeClr val="tx1"/>
                </a:solidFill>
                <a:latin typeface="+mn-ea"/>
              </a:rPr>
              <a:t>Parent process first side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E692C5A-270E-499E-A661-8A17B95AE975}"/>
              </a:ext>
            </a:extLst>
          </p:cNvPr>
          <p:cNvSpPr txBox="1">
            <a:spLocks/>
          </p:cNvSpPr>
          <p:nvPr/>
        </p:nvSpPr>
        <p:spPr>
          <a:xfrm>
            <a:off x="1125877" y="3063129"/>
            <a:ext cx="2958295" cy="34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i="1" dirty="0">
                <a:solidFill>
                  <a:schemeClr val="tx1"/>
                </a:solidFill>
                <a:latin typeface="+mn-ea"/>
              </a:rPr>
              <a:t>Child process first side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F26AEE7-7FDA-4FBE-8FF9-EA753B94CE17}"/>
              </a:ext>
            </a:extLst>
          </p:cNvPr>
          <p:cNvSpPr txBox="1">
            <a:spLocks/>
          </p:cNvSpPr>
          <p:nvPr/>
        </p:nvSpPr>
        <p:spPr>
          <a:xfrm>
            <a:off x="838199" y="5241217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특정한 순서를 보장하고 싶다면 동기화 기법을 사용해야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68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C8AC4B36-373D-4EE8-8C93-EF344FC7FB19}"/>
              </a:ext>
            </a:extLst>
          </p:cNvPr>
          <p:cNvSpPr/>
          <p:nvPr/>
        </p:nvSpPr>
        <p:spPr>
          <a:xfrm>
            <a:off x="937549" y="2592729"/>
            <a:ext cx="2083443" cy="2152891"/>
          </a:xfrm>
          <a:prstGeom prst="foldedCorner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kumimoji="1" lang="en-US" altLang="ko-KR" sz="2000" dirty="0">
                <a:solidFill>
                  <a:schemeClr val="tx1"/>
                </a:solidFill>
              </a:rPr>
              <a:t>Avoiding race conditions by synchronizing with signals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0E8BD77-9628-4049-A0EF-8A677E083979}"/>
              </a:ext>
            </a:extLst>
          </p:cNvPr>
          <p:cNvSpPr txBox="1">
            <a:spLocks/>
          </p:cNvSpPr>
          <p:nvPr/>
        </p:nvSpPr>
        <p:spPr>
          <a:xfrm>
            <a:off x="838200" y="1154681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이후에 부모와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자식간의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순서의 제어가 필요하다면 프로세스 실행 중간에 시그널을 주고 받으며 순서를 제어하며 작업이 가능하다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D6F91C8F-282D-4CE8-9F33-A0FA3825F346}"/>
              </a:ext>
            </a:extLst>
          </p:cNvPr>
          <p:cNvSpPr/>
          <p:nvPr/>
        </p:nvSpPr>
        <p:spPr>
          <a:xfrm>
            <a:off x="4249546" y="2592729"/>
            <a:ext cx="2083443" cy="2152891"/>
          </a:xfrm>
          <a:prstGeom prst="foldedCorner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8ADE1A69-B37A-4E65-88E9-41FD8A773562}"/>
              </a:ext>
            </a:extLst>
          </p:cNvPr>
          <p:cNvSpPr/>
          <p:nvPr/>
        </p:nvSpPr>
        <p:spPr>
          <a:xfrm>
            <a:off x="7502743" y="2592728"/>
            <a:ext cx="2083443" cy="2152891"/>
          </a:xfrm>
          <a:prstGeom prst="foldedCorner">
            <a:avLst/>
          </a:prstGeom>
          <a:solidFill>
            <a:srgbClr val="EDC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7100895-6881-49CD-B0F3-43A2BFFADB5A}"/>
              </a:ext>
            </a:extLst>
          </p:cNvPr>
          <p:cNvSpPr txBox="1">
            <a:spLocks/>
          </p:cNvSpPr>
          <p:nvPr/>
        </p:nvSpPr>
        <p:spPr>
          <a:xfrm>
            <a:off x="755374" y="3080228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프로세스에서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9B2CFDD-40FE-4CD1-982B-9F3271C6A4C9}"/>
              </a:ext>
            </a:extLst>
          </p:cNvPr>
          <p:cNvSpPr txBox="1">
            <a:spLocks/>
          </p:cNvSpPr>
          <p:nvPr/>
        </p:nvSpPr>
        <p:spPr>
          <a:xfrm>
            <a:off x="755374" y="3441494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전에 시그널 마스크를 추가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996B8EA-710E-498A-892E-D821CE3E7C30}"/>
              </a:ext>
            </a:extLst>
          </p:cNvPr>
          <p:cNvSpPr/>
          <p:nvPr/>
        </p:nvSpPr>
        <p:spPr>
          <a:xfrm>
            <a:off x="3172974" y="3429000"/>
            <a:ext cx="895190" cy="29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ADF6C0D-EEBF-403F-8C42-18DCFCE94E71}"/>
              </a:ext>
            </a:extLst>
          </p:cNvPr>
          <p:cNvSpPr/>
          <p:nvPr/>
        </p:nvSpPr>
        <p:spPr>
          <a:xfrm>
            <a:off x="6455571" y="3431772"/>
            <a:ext cx="895190" cy="29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0A6E2C8-FBA9-4DAD-957D-938161ED4B32}"/>
              </a:ext>
            </a:extLst>
          </p:cNvPr>
          <p:cNvSpPr txBox="1">
            <a:spLocks/>
          </p:cNvSpPr>
          <p:nvPr/>
        </p:nvSpPr>
        <p:spPr>
          <a:xfrm>
            <a:off x="770471" y="3802760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시그널 관련 설정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4E2504E-241A-47D2-A207-B33E2302721C}"/>
              </a:ext>
            </a:extLst>
          </p:cNvPr>
          <p:cNvSpPr txBox="1">
            <a:spLocks/>
          </p:cNvSpPr>
          <p:nvPr/>
        </p:nvSpPr>
        <p:spPr>
          <a:xfrm>
            <a:off x="4045519" y="3092722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작업을 진행하고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AF95254-A4AB-4B45-AF08-5A580DF332C7}"/>
              </a:ext>
            </a:extLst>
          </p:cNvPr>
          <p:cNvSpPr txBox="1">
            <a:spLocks/>
          </p:cNvSpPr>
          <p:nvPr/>
        </p:nvSpPr>
        <p:spPr>
          <a:xfrm>
            <a:off x="4045519" y="3453988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작업 완료 시 사전에 설정한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B60959B-06D3-40CD-AAA3-2F3A3326C68F}"/>
              </a:ext>
            </a:extLst>
          </p:cNvPr>
          <p:cNvSpPr txBox="1">
            <a:spLocks/>
          </p:cNvSpPr>
          <p:nvPr/>
        </p:nvSpPr>
        <p:spPr>
          <a:xfrm>
            <a:off x="4060616" y="3815254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시그널을 보냄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9121E31-C5A1-4EBB-96CE-78657707D698}"/>
              </a:ext>
            </a:extLst>
          </p:cNvPr>
          <p:cNvSpPr txBox="1">
            <a:spLocks/>
          </p:cNvSpPr>
          <p:nvPr/>
        </p:nvSpPr>
        <p:spPr>
          <a:xfrm>
            <a:off x="7267938" y="3120082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시그널을 받고 작업을 진행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6B9AA54-51D6-42ED-8A32-4EA8C876A58C}"/>
              </a:ext>
            </a:extLst>
          </p:cNvPr>
          <p:cNvSpPr txBox="1">
            <a:spLocks/>
          </p:cNvSpPr>
          <p:nvPr/>
        </p:nvSpPr>
        <p:spPr>
          <a:xfrm>
            <a:off x="7267938" y="3481348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 작업이 끝나면 시그널을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8526D302-4EAA-42CA-BF18-09DED2D4F100}"/>
              </a:ext>
            </a:extLst>
          </p:cNvPr>
          <p:cNvSpPr txBox="1">
            <a:spLocks/>
          </p:cNvSpPr>
          <p:nvPr/>
        </p:nvSpPr>
        <p:spPr>
          <a:xfrm>
            <a:off x="7283035" y="3842614"/>
            <a:ext cx="2417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004FA220-291B-4FD8-BD68-C1D922F2438B}"/>
              </a:ext>
            </a:extLst>
          </p:cNvPr>
          <p:cNvSpPr/>
          <p:nvPr/>
        </p:nvSpPr>
        <p:spPr>
          <a:xfrm rot="10800000">
            <a:off x="5911518" y="4042718"/>
            <a:ext cx="2083442" cy="16908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F0772080-E6DC-4344-94FC-0DF320803138}"/>
              </a:ext>
            </a:extLst>
          </p:cNvPr>
          <p:cNvSpPr txBox="1">
            <a:spLocks/>
          </p:cNvSpPr>
          <p:nvPr/>
        </p:nvSpPr>
        <p:spPr>
          <a:xfrm>
            <a:off x="5139388" y="5721417"/>
            <a:ext cx="3627699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만약 프로세스들 간에 작업이 끝나지 않았다면</a:t>
            </a:r>
          </a:p>
        </p:txBody>
      </p:sp>
    </p:spTree>
    <p:extLst>
      <p:ext uri="{BB962C8B-B14F-4D97-AF65-F5344CB8AC3E}">
        <p14:creationId xmlns:p14="http://schemas.microsoft.com/office/powerpoint/2010/main" val="279725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kumimoji="1" lang="en-US" altLang="ko-KR" sz="2000" dirty="0">
                <a:solidFill>
                  <a:schemeClr val="tx1"/>
                </a:solidFill>
              </a:rPr>
              <a:t>Avoiding race conditions by synchronizing with signals :  Source Code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E99E4A-77B3-42D3-B9D0-E86B7F9B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8" y="998921"/>
            <a:ext cx="4239217" cy="53633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4F5B64-EF40-425E-B065-CFA77BD25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575" y="1103710"/>
            <a:ext cx="4667901" cy="5258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71C41A1-643A-4063-82D0-885CFA637679}"/>
                  </a:ext>
                </a:extLst>
              </p14:cNvPr>
              <p14:cNvContentPartPr/>
              <p14:nvPr/>
            </p14:nvContentPartPr>
            <p14:xfrm>
              <a:off x="596880" y="1733400"/>
              <a:ext cx="1600560" cy="30294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71C41A1-643A-4063-82D0-885CFA637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520" y="1724040"/>
                <a:ext cx="1619280" cy="30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DC8644E-CD0E-4183-9372-E4EA4F0CDA4F}"/>
                  </a:ext>
                </a:extLst>
              </p14:cNvPr>
              <p14:cNvContentPartPr/>
              <p14:nvPr/>
            </p14:nvContentPartPr>
            <p14:xfrm>
              <a:off x="711360" y="3193920"/>
              <a:ext cx="8534520" cy="2851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DC8644E-CD0E-4183-9372-E4EA4F0CDA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000" y="3184560"/>
                <a:ext cx="8553240" cy="2870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E5EFB02-FD84-4F27-975E-368F02D2BFCE}"/>
              </a:ext>
            </a:extLst>
          </p:cNvPr>
          <p:cNvSpPr txBox="1">
            <a:spLocks/>
          </p:cNvSpPr>
          <p:nvPr/>
        </p:nvSpPr>
        <p:spPr>
          <a:xfrm>
            <a:off x="9207358" y="828210"/>
            <a:ext cx="2387762" cy="519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시그널을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블록하는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이전에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하는가 이후에 하는가에 따라 경쟁상태 회피의 유무가 달라진다고 하는데 그 이유가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뭔지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22860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1-&gt;3-&gt;2-&gt;4</a:t>
            </a:r>
          </a:p>
          <a:p>
            <a:pPr marL="228600" indent="0">
              <a:buNone/>
            </a:pP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내컴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3-&gt;1-&gt;2-&gt;4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5D1D55E-DFB0-4852-B604-425FD6247DA6}"/>
                  </a:ext>
                </a:extLst>
              </p14:cNvPr>
              <p14:cNvContentPartPr/>
              <p14:nvPr/>
            </p14:nvContentPartPr>
            <p14:xfrm>
              <a:off x="5118120" y="1155600"/>
              <a:ext cx="159120" cy="37468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5D1D55E-DFB0-4852-B604-425FD6247D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8760" y="1146240"/>
                <a:ext cx="17784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04CE-2F80-544C-B66E-463F2DEC756E}"/>
              </a:ext>
            </a:extLst>
          </p:cNvPr>
          <p:cNvSpPr txBox="1"/>
          <p:nvPr/>
        </p:nvSpPr>
        <p:spPr>
          <a:xfrm>
            <a:off x="2366962" y="544322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Objectives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/>
          <p:nvPr/>
        </p:nvSpPr>
        <p:spPr>
          <a:xfrm>
            <a:off x="912108" y="1983378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Overview of </a:t>
            </a:r>
            <a:r>
              <a:rPr kumimoji="1" lang="en-US" altLang="ko-KR" sz="2000" i="1" dirty="0"/>
              <a:t>fork()</a:t>
            </a:r>
            <a:r>
              <a:rPr kumimoji="1" lang="en-US" altLang="ko-KR" sz="2000" dirty="0"/>
              <a:t>, </a:t>
            </a:r>
            <a:r>
              <a:rPr kumimoji="1" lang="en-US" altLang="ko-KR" sz="2000" i="1" dirty="0"/>
              <a:t>exit()</a:t>
            </a:r>
            <a:r>
              <a:rPr kumimoji="1" lang="en-US" altLang="ko-KR" sz="2000" dirty="0"/>
              <a:t>, and </a:t>
            </a:r>
            <a:r>
              <a:rPr kumimoji="1" lang="en-US" altLang="ko-KR" sz="2000" i="1" dirty="0" err="1"/>
              <a:t>execue</a:t>
            </a:r>
            <a:r>
              <a:rPr kumimoji="1" lang="en-US" altLang="ko-KR" sz="2000" i="1" dirty="0"/>
              <a:t>()</a:t>
            </a:r>
            <a:endParaRPr kumimoji="1" lang="ko-Kore-KR" alt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E66FC-F088-7B44-A49D-78B7BD9CCC48}"/>
              </a:ext>
            </a:extLst>
          </p:cNvPr>
          <p:cNvSpPr txBox="1"/>
          <p:nvPr/>
        </p:nvSpPr>
        <p:spPr>
          <a:xfrm>
            <a:off x="912110" y="266700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︎ </a:t>
            </a:r>
            <a:r>
              <a:rPr kumimoji="1" lang="en-US" altLang="ko-KR" sz="2000" dirty="0"/>
              <a:t>Creating a New Process: </a:t>
            </a:r>
            <a:r>
              <a:rPr kumimoji="1" lang="en-US" altLang="ko-KR" sz="2000" i="1" dirty="0"/>
              <a:t>fork()</a:t>
            </a:r>
            <a:endParaRPr kumimoji="1" lang="ko-Kore-KR" alt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A3493-731D-AE48-BCB1-13C2340D1290}"/>
              </a:ext>
            </a:extLst>
          </p:cNvPr>
          <p:cNvSpPr txBox="1"/>
          <p:nvPr/>
        </p:nvSpPr>
        <p:spPr>
          <a:xfrm>
            <a:off x="912109" y="3350622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 </a:t>
            </a:r>
            <a:r>
              <a:rPr kumimoji="1" lang="en-US" altLang="ko-KR" sz="2000" dirty="0"/>
              <a:t>The </a:t>
            </a:r>
            <a:r>
              <a:rPr kumimoji="1" lang="en-US" altLang="ko-KR" sz="2000" i="1" dirty="0" err="1"/>
              <a:t>vfork</a:t>
            </a:r>
            <a:r>
              <a:rPr kumimoji="1" lang="en-US" altLang="ko-KR" sz="2000" i="1" dirty="0"/>
              <a:t>() </a:t>
            </a:r>
            <a:r>
              <a:rPr kumimoji="1" lang="en-US" altLang="ko-KR" sz="2000" dirty="0"/>
              <a:t>System Call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DEF41-DF2C-1E4F-8EE5-4B52A6B0906D}"/>
              </a:ext>
            </a:extLst>
          </p:cNvPr>
          <p:cNvSpPr txBox="1"/>
          <p:nvPr/>
        </p:nvSpPr>
        <p:spPr>
          <a:xfrm>
            <a:off x="912107" y="4034244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 </a:t>
            </a:r>
            <a:r>
              <a:rPr kumimoji="1" lang="en-US" altLang="ko-KR" sz="2000" dirty="0"/>
              <a:t>Race Conditions After </a:t>
            </a:r>
            <a:r>
              <a:rPr kumimoji="1" lang="en-US" altLang="ko-KR" sz="2000" i="1" dirty="0"/>
              <a:t>fork()</a:t>
            </a:r>
            <a:endParaRPr kumimoji="1" lang="ko-Kore-KR" alt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633C3-EDB8-774D-93EF-7C2B7B9B3BCC}"/>
              </a:ext>
            </a:extLst>
          </p:cNvPr>
          <p:cNvSpPr txBox="1"/>
          <p:nvPr/>
        </p:nvSpPr>
        <p:spPr>
          <a:xfrm>
            <a:off x="912107" y="4717866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 </a:t>
            </a:r>
            <a:r>
              <a:rPr kumimoji="1" lang="en-US" altLang="ko-KR" sz="2000" dirty="0"/>
              <a:t>Avoiding Race Conditions by </a:t>
            </a:r>
            <a:r>
              <a:rPr kumimoji="1" lang="en-US" altLang="ko-KR" sz="2000" dirty="0" err="1"/>
              <a:t>Synchonizing</a:t>
            </a:r>
            <a:r>
              <a:rPr kumimoji="1" lang="en-US" altLang="ko-KR" sz="2000" dirty="0"/>
              <a:t> with Signals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1B09-7EC1-D04B-B7E7-C2C66C6A7A9F}"/>
              </a:ext>
            </a:extLst>
          </p:cNvPr>
          <p:cNvSpPr txBox="1"/>
          <p:nvPr/>
        </p:nvSpPr>
        <p:spPr>
          <a:xfrm>
            <a:off x="912106" y="5401488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 </a:t>
            </a:r>
            <a:r>
              <a:rPr kumimoji="1" lang="en-US" altLang="ko-KR" sz="2000" dirty="0"/>
              <a:t>Summary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8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113636-CFA9-6345-896B-47460BECBABF}"/>
              </a:ext>
            </a:extLst>
          </p:cNvPr>
          <p:cNvSpPr txBox="1"/>
          <p:nvPr/>
        </p:nvSpPr>
        <p:spPr>
          <a:xfrm>
            <a:off x="1958358" y="-66660"/>
            <a:ext cx="867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Overview of </a:t>
            </a:r>
            <a:r>
              <a:rPr kumimoji="1" lang="en-US" altLang="ko-KR" sz="3200" i="1" dirty="0"/>
              <a:t>fork(), exit(), and </a:t>
            </a:r>
            <a:r>
              <a:rPr kumimoji="1" lang="en-US" altLang="ko-KR" sz="3200" i="1" dirty="0" err="1"/>
              <a:t>execue</a:t>
            </a:r>
            <a:r>
              <a:rPr kumimoji="1" lang="en-US" altLang="ko-KR" sz="3200" i="1" dirty="0"/>
              <a:t>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(1/3) </a:t>
            </a:r>
            <a:endParaRPr kumimoji="1" lang="ko-Kore-KR" altLang="en-US" sz="32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2CB2348-63E4-D14E-A3CC-F6FD5EC8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774914"/>
            <a:ext cx="1333843" cy="236347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fork()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9E01D89-6138-F946-AC18-DF2FA95F251A}"/>
              </a:ext>
            </a:extLst>
          </p:cNvPr>
          <p:cNvSpPr/>
          <p:nvPr/>
        </p:nvSpPr>
        <p:spPr>
          <a:xfrm>
            <a:off x="4308529" y="2164362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E02D20D-B229-2943-9ADA-377F4487C073}"/>
              </a:ext>
            </a:extLst>
          </p:cNvPr>
          <p:cNvSpPr/>
          <p:nvPr/>
        </p:nvSpPr>
        <p:spPr>
          <a:xfrm>
            <a:off x="4324028" y="3758104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556726-BA48-514F-A304-A1FB3B23807E}"/>
              </a:ext>
            </a:extLst>
          </p:cNvPr>
          <p:cNvSpPr/>
          <p:nvPr/>
        </p:nvSpPr>
        <p:spPr>
          <a:xfrm>
            <a:off x="6294895" y="3758103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2F14E8-D8F5-0842-8DBF-E503BE93E909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4672740" y="2892783"/>
            <a:ext cx="15499" cy="86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76E16B9F-DC5E-634E-9516-003F5DF04B14}"/>
              </a:ext>
            </a:extLst>
          </p:cNvPr>
          <p:cNvSpPr txBox="1">
            <a:spLocks/>
          </p:cNvSpPr>
          <p:nvPr/>
        </p:nvSpPr>
        <p:spPr>
          <a:xfrm>
            <a:off x="978275" y="1147257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자식프로세스 생성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6A82C2C-6227-8B4A-8857-FFD2A1AFE3FF}"/>
              </a:ext>
            </a:extLst>
          </p:cNvPr>
          <p:cNvCxnSpPr>
            <a:endCxn id="21" idx="0"/>
          </p:cNvCxnSpPr>
          <p:nvPr/>
        </p:nvCxnSpPr>
        <p:spPr>
          <a:xfrm>
            <a:off x="4672740" y="3267635"/>
            <a:ext cx="1986366" cy="490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2CB2348-63E4-D14E-A3CC-F6FD5EC8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774914"/>
            <a:ext cx="1717022" cy="236468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exit(status)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9E01D89-6138-F946-AC18-DF2FA95F251A}"/>
              </a:ext>
            </a:extLst>
          </p:cNvPr>
          <p:cNvSpPr/>
          <p:nvPr/>
        </p:nvSpPr>
        <p:spPr>
          <a:xfrm>
            <a:off x="6890365" y="2419985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E02D20D-B229-2943-9ADA-377F4487C073}"/>
              </a:ext>
            </a:extLst>
          </p:cNvPr>
          <p:cNvSpPr/>
          <p:nvPr/>
        </p:nvSpPr>
        <p:spPr>
          <a:xfrm>
            <a:off x="6905864" y="4013727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556726-BA48-514F-A304-A1FB3B23807E}"/>
              </a:ext>
            </a:extLst>
          </p:cNvPr>
          <p:cNvSpPr/>
          <p:nvPr/>
        </p:nvSpPr>
        <p:spPr>
          <a:xfrm>
            <a:off x="8876731" y="4013726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2F14E8-D8F5-0842-8DBF-E503BE93E909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7254576" y="3148406"/>
            <a:ext cx="15499" cy="86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1BD3F3-D62F-EB48-BFFF-735628937AB5}"/>
              </a:ext>
            </a:extLst>
          </p:cNvPr>
          <p:cNvSpPr txBox="1"/>
          <p:nvPr/>
        </p:nvSpPr>
        <p:spPr>
          <a:xfrm>
            <a:off x="10575909" y="2167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D629EC-F591-DE4D-8D4B-BCBDF3012482}"/>
              </a:ext>
            </a:extLst>
          </p:cNvPr>
          <p:cNvGrpSpPr/>
          <p:nvPr/>
        </p:nvGrpSpPr>
        <p:grpSpPr>
          <a:xfrm>
            <a:off x="9095300" y="5069453"/>
            <a:ext cx="1151359" cy="1264003"/>
            <a:chOff x="7001749" y="4813601"/>
            <a:chExt cx="1151359" cy="1264003"/>
          </a:xfrm>
        </p:grpSpPr>
        <p:pic>
          <p:nvPicPr>
            <p:cNvPr id="25" name="그래픽 24" descr="검 윤곽선">
              <a:extLst>
                <a:ext uri="{FF2B5EF4-FFF2-40B4-BE49-F238E27FC236}">
                  <a16:creationId xmlns:a16="http://schemas.microsoft.com/office/drawing/2014/main" id="{D5548EDA-BFD6-7E42-A297-1CADCCC15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462628" flipH="1" flipV="1">
              <a:off x="7099305" y="4813601"/>
              <a:ext cx="801547" cy="801547"/>
            </a:xfrm>
            <a:prstGeom prst="rect">
              <a:avLst/>
            </a:prstGeom>
          </p:spPr>
        </p:pic>
        <p:pic>
          <p:nvPicPr>
            <p:cNvPr id="26" name="그래픽 25" descr="걷기 단색으로 채워진">
              <a:extLst>
                <a:ext uri="{FF2B5EF4-FFF2-40B4-BE49-F238E27FC236}">
                  <a16:creationId xmlns:a16="http://schemas.microsoft.com/office/drawing/2014/main" id="{FF0D14E7-A4D9-F34B-9341-A8A03C89B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01749" y="4865936"/>
              <a:ext cx="1019703" cy="101970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4E2048-9800-0B4C-B5AA-7552BB820DAF}"/>
                </a:ext>
              </a:extLst>
            </p:cNvPr>
            <p:cNvSpPr txBox="1"/>
            <p:nvPr/>
          </p:nvSpPr>
          <p:spPr>
            <a:xfrm>
              <a:off x="7282511" y="5708272"/>
              <a:ext cx="87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exit(4)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16D70C-9DE8-CF44-A9B3-08C422652E7D}"/>
              </a:ext>
            </a:extLst>
          </p:cNvPr>
          <p:cNvGrpSpPr/>
          <p:nvPr/>
        </p:nvGrpSpPr>
        <p:grpSpPr>
          <a:xfrm>
            <a:off x="10483387" y="3451539"/>
            <a:ext cx="1175213" cy="1264003"/>
            <a:chOff x="7901551" y="3195916"/>
            <a:chExt cx="1175213" cy="1264003"/>
          </a:xfrm>
        </p:grpSpPr>
        <p:pic>
          <p:nvPicPr>
            <p:cNvPr id="3" name="그래픽 2" descr="검 윤곽선">
              <a:extLst>
                <a:ext uri="{FF2B5EF4-FFF2-40B4-BE49-F238E27FC236}">
                  <a16:creationId xmlns:a16="http://schemas.microsoft.com/office/drawing/2014/main" id="{1E322C7B-DA5C-A14D-B0AF-FD2B0A27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462628" flipH="1" flipV="1">
              <a:off x="7999107" y="3195916"/>
              <a:ext cx="801547" cy="801547"/>
            </a:xfrm>
            <a:prstGeom prst="rect">
              <a:avLst/>
            </a:prstGeom>
          </p:spPr>
        </p:pic>
        <p:pic>
          <p:nvPicPr>
            <p:cNvPr id="7" name="그래픽 6" descr="걷기 단색으로 채워진">
              <a:extLst>
                <a:ext uri="{FF2B5EF4-FFF2-40B4-BE49-F238E27FC236}">
                  <a16:creationId xmlns:a16="http://schemas.microsoft.com/office/drawing/2014/main" id="{4E83E2DE-C2F3-D24A-9322-0FBBE2426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901551" y="3248251"/>
              <a:ext cx="1019703" cy="101970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8B9D3F-EE68-2541-A0B0-AA14BED8440C}"/>
                </a:ext>
              </a:extLst>
            </p:cNvPr>
            <p:cNvSpPr txBox="1"/>
            <p:nvPr/>
          </p:nvSpPr>
          <p:spPr>
            <a:xfrm>
              <a:off x="8209925" y="4090587"/>
              <a:ext cx="86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exit(5)</a:t>
              </a:r>
              <a:endParaRPr kumimoji="1" lang="ko-Kore-KR" altLang="en-US" dirty="0"/>
            </a:p>
          </p:txBody>
        </p:sp>
      </p:grp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AE5E934-D641-2B49-98D2-78F0A4332BD9}"/>
              </a:ext>
            </a:extLst>
          </p:cNvPr>
          <p:cNvSpPr txBox="1">
            <a:spLocks/>
          </p:cNvSpPr>
          <p:nvPr/>
        </p:nvSpPr>
        <p:spPr>
          <a:xfrm>
            <a:off x="978275" y="1147257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현재 프로세스 종료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47C1E-4797-684E-A828-A8FC0BA0893D}"/>
              </a:ext>
            </a:extLst>
          </p:cNvPr>
          <p:cNvSpPr txBox="1"/>
          <p:nvPr/>
        </p:nvSpPr>
        <p:spPr>
          <a:xfrm>
            <a:off x="1958358" y="-66660"/>
            <a:ext cx="867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Overview of </a:t>
            </a:r>
            <a:r>
              <a:rPr kumimoji="1" lang="en-US" altLang="ko-KR" sz="3200" i="1" dirty="0"/>
              <a:t>fork(), exit(), and </a:t>
            </a:r>
            <a:r>
              <a:rPr kumimoji="1" lang="en-US" altLang="ko-KR" sz="3200" i="1" dirty="0" err="1"/>
              <a:t>execue</a:t>
            </a:r>
            <a:r>
              <a:rPr kumimoji="1" lang="en-US" altLang="ko-KR" sz="3200" i="1" dirty="0"/>
              <a:t>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(2/3) </a:t>
            </a:r>
            <a:endParaRPr kumimoji="1" lang="ko-Kore-KR" altLang="en-US" sz="32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AA5DA16-B39C-F946-A710-9F06D7966015}"/>
              </a:ext>
            </a:extLst>
          </p:cNvPr>
          <p:cNvCxnSpPr/>
          <p:nvPr/>
        </p:nvCxnSpPr>
        <p:spPr>
          <a:xfrm>
            <a:off x="7254576" y="3523258"/>
            <a:ext cx="1986366" cy="490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7A009-DA6D-0D40-95F5-8D78A1359704}"/>
              </a:ext>
            </a:extLst>
          </p:cNvPr>
          <p:cNvSpPr/>
          <p:nvPr/>
        </p:nvSpPr>
        <p:spPr>
          <a:xfrm>
            <a:off x="9955344" y="467457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5</a:t>
            </a:r>
            <a:endParaRPr lang="ko-Kore-KR" altLang="en-US" dirty="0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93F91D0B-A9B3-C14D-AD98-D630092951F3}"/>
              </a:ext>
            </a:extLst>
          </p:cNvPr>
          <p:cNvSpPr txBox="1">
            <a:spLocks/>
          </p:cNvSpPr>
          <p:nvPr/>
        </p:nvSpPr>
        <p:spPr>
          <a:xfrm>
            <a:off x="649940" y="1823916"/>
            <a:ext cx="2120154" cy="33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marL="342900" indent="-342900">
              <a:buFontTx/>
              <a:buChar char="►"/>
            </a:pPr>
            <a:r>
              <a:rPr lang="en" altLang="ko-KR" sz="2000" dirty="0">
                <a:solidFill>
                  <a:schemeClr val="tx1"/>
                </a:solidFill>
                <a:latin typeface="+mn-ea"/>
              </a:rPr>
              <a:t>wait(&amp;status)</a:t>
            </a: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3AA35524-B4B9-7143-B066-830E34BF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06" y="2196259"/>
            <a:ext cx="6045041" cy="391151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자식 프로세스 중 하나가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종료될때까지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현재 프로세스 중지 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E3F7B714-990B-4744-8946-07A983039CA1}"/>
              </a:ext>
            </a:extLst>
          </p:cNvPr>
          <p:cNvSpPr txBox="1">
            <a:spLocks/>
          </p:cNvSpPr>
          <p:nvPr/>
        </p:nvSpPr>
        <p:spPr>
          <a:xfrm>
            <a:off x="934405" y="2585128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자식의 종료 상태는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wait()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인자를 통해 리턴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3EC0E-02D2-2E4D-8C02-66245BAE5108}"/>
              </a:ext>
            </a:extLst>
          </p:cNvPr>
          <p:cNvSpPr txBox="1"/>
          <p:nvPr/>
        </p:nvSpPr>
        <p:spPr>
          <a:xfrm>
            <a:off x="5461800" y="5507165"/>
            <a:ext cx="6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wait</a:t>
            </a:r>
            <a:endParaRPr kumimoji="1" lang="ko-Kore-KR" altLang="en-US" dirty="0"/>
          </a:p>
        </p:txBody>
      </p:sp>
      <p:pic>
        <p:nvPicPr>
          <p:cNvPr id="49" name="그래픽 48" descr="그릇 단색으로 채워진">
            <a:extLst>
              <a:ext uri="{FF2B5EF4-FFF2-40B4-BE49-F238E27FC236}">
                <a16:creationId xmlns:a16="http://schemas.microsoft.com/office/drawing/2014/main" id="{AD2FEBE0-7BA6-4545-AE79-4014C2D99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8691" y="4585163"/>
            <a:ext cx="908975" cy="551826"/>
          </a:xfrm>
          <a:prstGeom prst="rect">
            <a:avLst/>
          </a:prstGeom>
        </p:spPr>
      </p:pic>
      <p:pic>
        <p:nvPicPr>
          <p:cNvPr id="50" name="그래픽 49" descr="남자 윤곽선">
            <a:extLst>
              <a:ext uri="{FF2B5EF4-FFF2-40B4-BE49-F238E27FC236}">
                <a16:creationId xmlns:a16="http://schemas.microsoft.com/office/drawing/2014/main" id="{B0AEAC6F-E994-1148-94F8-F0493B716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0909" y="4187476"/>
            <a:ext cx="1347199" cy="1347199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04B4E2A-2493-C547-97D9-E5DA31CF74C4}"/>
              </a:ext>
            </a:extLst>
          </p:cNvPr>
          <p:cNvCxnSpPr>
            <a:cxnSpLocks/>
          </p:cNvCxnSpPr>
          <p:nvPr/>
        </p:nvCxnSpPr>
        <p:spPr>
          <a:xfrm>
            <a:off x="6589059" y="2167550"/>
            <a:ext cx="0" cy="41659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남성 프로그래머 단색으로 채워진">
            <a:extLst>
              <a:ext uri="{FF2B5EF4-FFF2-40B4-BE49-F238E27FC236}">
                <a16:creationId xmlns:a16="http://schemas.microsoft.com/office/drawing/2014/main" id="{B81B1CD2-2EEE-2346-8BEA-CAE80DFEE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4063" y="4258342"/>
            <a:ext cx="914400" cy="914400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25C42D1-D1AD-DB4D-98F3-F90CFED5387E}"/>
              </a:ext>
            </a:extLst>
          </p:cNvPr>
          <p:cNvSpPr txBox="1">
            <a:spLocks/>
          </p:cNvSpPr>
          <p:nvPr/>
        </p:nvSpPr>
        <p:spPr>
          <a:xfrm>
            <a:off x="978275" y="1460270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status: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프로세스가 어떤 상황에서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종료되었는지를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확인하기 위한 정수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E9EE013-B532-E24F-A4D4-2662BF8184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107" y="3017674"/>
            <a:ext cx="2419104" cy="38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1018 L -0.10325 0.0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5873 -0.032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43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6" grpId="1"/>
      <p:bldP spid="6" grpId="2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B40EE3C8-6D75-5E43-8537-E8830CEC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38" y="700163"/>
            <a:ext cx="4038300" cy="328551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execve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(pathname,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argv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envp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4DD01D7F-7E8D-CB42-848A-0440AC7B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75" y="1147257"/>
            <a:ext cx="6045041" cy="391151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새 프로그램을 메모리에 로드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10011D2-39A7-C74F-BA78-B2B657C5F950}"/>
              </a:ext>
            </a:extLst>
          </p:cNvPr>
          <p:cNvSpPr/>
          <p:nvPr/>
        </p:nvSpPr>
        <p:spPr>
          <a:xfrm>
            <a:off x="4308529" y="2164362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70924B-DC0A-4F47-8750-CDCD62D4688F}"/>
              </a:ext>
            </a:extLst>
          </p:cNvPr>
          <p:cNvSpPr/>
          <p:nvPr/>
        </p:nvSpPr>
        <p:spPr>
          <a:xfrm>
            <a:off x="4324028" y="3758104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897B0-38CA-374F-A6C2-8CDD974B0377}"/>
              </a:ext>
            </a:extLst>
          </p:cNvPr>
          <p:cNvSpPr/>
          <p:nvPr/>
        </p:nvSpPr>
        <p:spPr>
          <a:xfrm>
            <a:off x="6294895" y="3758103"/>
            <a:ext cx="728421" cy="728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E2E8BC-D056-824B-B1A1-F3C59858012E}"/>
              </a:ext>
            </a:extLst>
          </p:cNvPr>
          <p:cNvCxnSpPr>
            <a:stCxn id="24" idx="4"/>
            <a:endCxn id="28" idx="0"/>
          </p:cNvCxnSpPr>
          <p:nvPr/>
        </p:nvCxnSpPr>
        <p:spPr>
          <a:xfrm>
            <a:off x="4672740" y="2892783"/>
            <a:ext cx="15499" cy="86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AEF5EE-68C2-B541-A916-6B24FB4401A2}"/>
              </a:ext>
            </a:extLst>
          </p:cNvPr>
          <p:cNvCxnSpPr>
            <a:cxnSpLocks/>
          </p:cNvCxnSpPr>
          <p:nvPr/>
        </p:nvCxnSpPr>
        <p:spPr>
          <a:xfrm>
            <a:off x="6670731" y="3325443"/>
            <a:ext cx="7749" cy="4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A859C4-B84C-2A41-8084-47B1DB5C0E42}"/>
              </a:ext>
            </a:extLst>
          </p:cNvPr>
          <p:cNvCxnSpPr/>
          <p:nvPr/>
        </p:nvCxnSpPr>
        <p:spPr>
          <a:xfrm flipH="1">
            <a:off x="4680489" y="3325443"/>
            <a:ext cx="1978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A0B571A-57C0-074C-BBD0-1BDD89111EFC}"/>
              </a:ext>
            </a:extLst>
          </p:cNvPr>
          <p:cNvSpPr/>
          <p:nvPr/>
        </p:nvSpPr>
        <p:spPr>
          <a:xfrm>
            <a:off x="6294894" y="5180927"/>
            <a:ext cx="728421" cy="72842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C’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C82590-4D30-FF4D-8FC1-5107CC1BA9D6}"/>
              </a:ext>
            </a:extLst>
          </p:cNvPr>
          <p:cNvCxnSpPr/>
          <p:nvPr/>
        </p:nvCxnSpPr>
        <p:spPr>
          <a:xfrm>
            <a:off x="6655232" y="4315288"/>
            <a:ext cx="15499" cy="86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9CCA6-9166-0A42-B104-9A6F377F1F9E}"/>
              </a:ext>
            </a:extLst>
          </p:cNvPr>
          <p:cNvSpPr txBox="1"/>
          <p:nvPr/>
        </p:nvSpPr>
        <p:spPr>
          <a:xfrm>
            <a:off x="1958358" y="-66660"/>
            <a:ext cx="867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Overview of </a:t>
            </a:r>
            <a:r>
              <a:rPr kumimoji="1" lang="en-US" altLang="ko-KR" sz="3200" i="1" dirty="0"/>
              <a:t>fork(), exit(), and </a:t>
            </a:r>
            <a:r>
              <a:rPr kumimoji="1" lang="en-US" altLang="ko-KR" sz="3200" i="1" dirty="0" err="1"/>
              <a:t>execue</a:t>
            </a:r>
            <a:r>
              <a:rPr kumimoji="1" lang="en-US" altLang="ko-KR" sz="3200" i="1" dirty="0"/>
              <a:t>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(3/3)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14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4EDF89-29E5-C943-B382-78F6E7A20694}"/>
              </a:ext>
            </a:extLst>
          </p:cNvPr>
          <p:cNvSpPr txBox="1"/>
          <p:nvPr/>
        </p:nvSpPr>
        <p:spPr>
          <a:xfrm>
            <a:off x="2079603" y="-66660"/>
            <a:ext cx="837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24.2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Creating a New Process: </a:t>
            </a:r>
            <a:r>
              <a:rPr kumimoji="1" lang="en-US" altLang="ko-KR" sz="3200" i="1" dirty="0"/>
              <a:t>fork()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(1/5)</a:t>
            </a:r>
            <a:endParaRPr kumimoji="1" lang="ko-Kore-KR" altLang="en-US" sz="3200" dirty="0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440BD7EF-0690-DA4F-852F-1FCC379E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774914"/>
            <a:ext cx="2031268" cy="208759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fork()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B13E3FAE-3A98-2D43-9325-18E081AD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86" y="1410201"/>
            <a:ext cx="2967987" cy="391151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프로그램 텍스트 실행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B4BACA22-B5D6-C244-9BE8-CDEAC55CC760}"/>
              </a:ext>
            </a:extLst>
          </p:cNvPr>
          <p:cNvSpPr txBox="1">
            <a:spLocks/>
          </p:cNvSpPr>
          <p:nvPr/>
        </p:nvSpPr>
        <p:spPr>
          <a:xfrm>
            <a:off x="1368486" y="1755192"/>
            <a:ext cx="3863498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각자의 스택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세그먼트를 갖음</a:t>
            </a: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58527309-D972-9F4B-9D13-EEBF248CBD33}"/>
              </a:ext>
            </a:extLst>
          </p:cNvPr>
          <p:cNvSpPr txBox="1">
            <a:spLocks/>
          </p:cNvSpPr>
          <p:nvPr/>
        </p:nvSpPr>
        <p:spPr>
          <a:xfrm>
            <a:off x="957065" y="1078822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메모리 할당</a:t>
            </a: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B0E86C12-A864-EA45-989E-6B0006903517}"/>
              </a:ext>
            </a:extLst>
          </p:cNvPr>
          <p:cNvSpPr txBox="1">
            <a:spLocks/>
          </p:cNvSpPr>
          <p:nvPr/>
        </p:nvSpPr>
        <p:spPr>
          <a:xfrm>
            <a:off x="957064" y="2403638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리턴값</a:t>
            </a:r>
            <a:endParaRPr lang="ko-KR" altLang="en-US" sz="1400" dirty="0">
              <a:solidFill>
                <a:schemeClr val="tx1">
                  <a:alpha val="7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AFEEA2B7-CD1C-5644-9191-40959D482D1A}"/>
              </a:ext>
            </a:extLst>
          </p:cNvPr>
          <p:cNvSpPr txBox="1">
            <a:spLocks/>
          </p:cNvSpPr>
          <p:nvPr/>
        </p:nvSpPr>
        <p:spPr>
          <a:xfrm>
            <a:off x="1368485" y="3535314"/>
            <a:ext cx="4090206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성공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96971BA8-C51D-4F45-8869-C6AAACE29315}"/>
              </a:ext>
            </a:extLst>
          </p:cNvPr>
          <p:cNvSpPr txBox="1">
            <a:spLocks/>
          </p:cNvSpPr>
          <p:nvPr/>
        </p:nvSpPr>
        <p:spPr>
          <a:xfrm>
            <a:off x="1368485" y="2812477"/>
            <a:ext cx="4090206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실패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B0B0F41-0E5D-464F-9E3B-6114CD2BF849}"/>
              </a:ext>
            </a:extLst>
          </p:cNvPr>
          <p:cNvSpPr txBox="1">
            <a:spLocks/>
          </p:cNvSpPr>
          <p:nvPr/>
        </p:nvSpPr>
        <p:spPr>
          <a:xfrm>
            <a:off x="1934481" y="3147059"/>
            <a:ext cx="4090206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▪︎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리턴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5E1146B8-20F2-EB47-8DB4-7C127E1F6382}"/>
              </a:ext>
            </a:extLst>
          </p:cNvPr>
          <p:cNvSpPr txBox="1">
            <a:spLocks/>
          </p:cNvSpPr>
          <p:nvPr/>
        </p:nvSpPr>
        <p:spPr>
          <a:xfrm>
            <a:off x="1934481" y="3867000"/>
            <a:ext cx="4090206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▪︎ 부모에서는 새로 생성된 자식의 프로세스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리턴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BB5AE572-BAEB-064A-9C17-9A3E8C2B045B}"/>
              </a:ext>
            </a:extLst>
          </p:cNvPr>
          <p:cNvSpPr txBox="1">
            <a:spLocks/>
          </p:cNvSpPr>
          <p:nvPr/>
        </p:nvSpPr>
        <p:spPr>
          <a:xfrm>
            <a:off x="1934481" y="4242548"/>
            <a:ext cx="4090206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▪︎ 자식에서는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리턴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73D17786-9894-8B42-8C7C-D3DE14FBA52B}"/>
              </a:ext>
            </a:extLst>
          </p:cNvPr>
          <p:cNvSpPr txBox="1">
            <a:spLocks/>
          </p:cNvSpPr>
          <p:nvPr/>
        </p:nvSpPr>
        <p:spPr>
          <a:xfrm>
            <a:off x="1368484" y="5339473"/>
            <a:ext cx="296798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정해지지 않음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5CD2B9D4-DB0C-B54D-A823-ECFFE88ED2D6}"/>
              </a:ext>
            </a:extLst>
          </p:cNvPr>
          <p:cNvSpPr txBox="1">
            <a:spLocks/>
          </p:cNvSpPr>
          <p:nvPr/>
        </p:nvSpPr>
        <p:spPr>
          <a:xfrm>
            <a:off x="957064" y="4949782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스케줄링 순서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861DF10E-8C95-FE48-82D3-BC9CD133D10E}"/>
              </a:ext>
            </a:extLst>
          </p:cNvPr>
          <p:cNvSpPr txBox="1">
            <a:spLocks/>
          </p:cNvSpPr>
          <p:nvPr/>
        </p:nvSpPr>
        <p:spPr>
          <a:xfrm>
            <a:off x="3300235" y="5325330"/>
            <a:ext cx="296798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경쟁상태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유발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6D3944-8E75-AA4A-8806-F4A4350CBCB3}"/>
              </a:ext>
            </a:extLst>
          </p:cNvPr>
          <p:cNvCxnSpPr/>
          <p:nvPr/>
        </p:nvCxnSpPr>
        <p:spPr>
          <a:xfrm>
            <a:off x="2852478" y="5461440"/>
            <a:ext cx="67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59B603F-86F5-AE44-98E4-531FD35AE183}"/>
              </a:ext>
            </a:extLst>
          </p:cNvPr>
          <p:cNvGrpSpPr/>
          <p:nvPr/>
        </p:nvGrpSpPr>
        <p:grpSpPr>
          <a:xfrm>
            <a:off x="7002105" y="1171046"/>
            <a:ext cx="3901260" cy="2116710"/>
            <a:chOff x="2366962" y="2247900"/>
            <a:chExt cx="7420044" cy="402590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FE5EB66-350A-5A40-BD45-88541301035F}"/>
                </a:ext>
              </a:extLst>
            </p:cNvPr>
            <p:cNvGrpSpPr/>
            <p:nvPr/>
          </p:nvGrpSpPr>
          <p:grpSpPr>
            <a:xfrm>
              <a:off x="2366962" y="2247900"/>
              <a:ext cx="7420044" cy="4025900"/>
              <a:chOff x="1302326" y="1398906"/>
              <a:chExt cx="9975275" cy="541229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A65FBAD-25F1-1A4E-BFC3-D53D4C57990D}"/>
                  </a:ext>
                </a:extLst>
              </p:cNvPr>
              <p:cNvSpPr/>
              <p:nvPr/>
            </p:nvSpPr>
            <p:spPr>
              <a:xfrm>
                <a:off x="5334000" y="1398906"/>
                <a:ext cx="1911928" cy="5412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D1FC02D-5AB1-164F-9749-E540AE7898DA}"/>
                  </a:ext>
                </a:extLst>
              </p:cNvPr>
              <p:cNvSpPr/>
              <p:nvPr/>
            </p:nvSpPr>
            <p:spPr>
              <a:xfrm>
                <a:off x="1302326" y="1952465"/>
                <a:ext cx="1911927" cy="15655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r>
                  <a:rPr kumimoji="1" lang="en-US" altLang="ko-Kore-KR" sz="800" dirty="0"/>
                  <a:t>//</a:t>
                </a:r>
                <a:r>
                  <a:rPr kumimoji="1" lang="en-US" altLang="ko-Kore-KR" sz="800" dirty="0" err="1"/>
                  <a:t>task_struct</a:t>
                </a:r>
                <a:endParaRPr kumimoji="1" lang="en-US" altLang="ko-Kore-KR" sz="800" dirty="0"/>
              </a:p>
              <a:p>
                <a:r>
                  <a:rPr kumimoji="1" lang="en-US" altLang="ko-Kore-KR" sz="800" dirty="0" err="1"/>
                  <a:t>pid</a:t>
                </a:r>
                <a:r>
                  <a:rPr kumimoji="1" lang="en-US" altLang="ko-Kore-KR" sz="800" dirty="0"/>
                  <a:t> = 15554</a:t>
                </a:r>
              </a:p>
              <a:p>
                <a:r>
                  <a:rPr kumimoji="1" lang="en-US" altLang="ko-Kore-KR" sz="800" dirty="0"/>
                  <a:t>memory info.</a:t>
                </a:r>
              </a:p>
              <a:p>
                <a:endParaRPr kumimoji="1" lang="en-US" altLang="ko-Kore-KR" sz="800" dirty="0"/>
              </a:p>
              <a:p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B72E6E4-8C6B-9B42-B233-957F100E2820}"/>
                  </a:ext>
                </a:extLst>
              </p:cNvPr>
              <p:cNvSpPr/>
              <p:nvPr/>
            </p:nvSpPr>
            <p:spPr>
              <a:xfrm>
                <a:off x="9365674" y="1950025"/>
                <a:ext cx="1911927" cy="15655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endParaRPr kumimoji="1" lang="en-US" altLang="ko-Kore-KR" sz="800" dirty="0"/>
              </a:p>
              <a:p>
                <a:r>
                  <a:rPr kumimoji="1" lang="en-US" altLang="ko-Kore-KR" sz="800" dirty="0"/>
                  <a:t>//</a:t>
                </a:r>
                <a:r>
                  <a:rPr kumimoji="1" lang="en-US" altLang="ko-Kore-KR" sz="800" dirty="0" err="1"/>
                  <a:t>task_struct</a:t>
                </a:r>
                <a:endParaRPr kumimoji="1" lang="en-US" altLang="ko-Kore-KR" sz="800" dirty="0"/>
              </a:p>
              <a:p>
                <a:r>
                  <a:rPr kumimoji="1" lang="en-US" altLang="ko-Kore-KR" sz="800" dirty="0" err="1"/>
                  <a:t>pid</a:t>
                </a:r>
                <a:r>
                  <a:rPr kumimoji="1" lang="en-US" altLang="ko-Kore-KR" sz="800" dirty="0"/>
                  <a:t> = 15555</a:t>
                </a:r>
              </a:p>
              <a:p>
                <a:r>
                  <a:rPr kumimoji="1" lang="en-US" altLang="ko-Kore-KR" sz="800" dirty="0"/>
                  <a:t>memory info.</a:t>
                </a:r>
                <a:endParaRPr kumimoji="1" lang="ko-Kore-KR" altLang="en-US" sz="800" dirty="0"/>
              </a:p>
              <a:p>
                <a:pPr algn="ctr"/>
                <a:endParaRPr kumimoji="1" lang="en-US" altLang="ko-Kore-KR" sz="1600" dirty="0"/>
              </a:p>
              <a:p>
                <a:pPr algn="ctr"/>
                <a:endParaRPr kumimoji="1" lang="en-US" altLang="ko-Kore-KR" dirty="0"/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65B57259-7486-1747-B373-C38128EA5416}"/>
                  </a:ext>
                </a:extLst>
              </p:cNvPr>
              <p:cNvCxnSpPr>
                <a:cxnSpLocks/>
                <a:stCxn id="88" idx="3"/>
                <a:endCxn id="83" idx="1"/>
              </p:cNvCxnSpPr>
              <p:nvPr/>
            </p:nvCxnSpPr>
            <p:spPr>
              <a:xfrm>
                <a:off x="3214254" y="2735246"/>
                <a:ext cx="2128450" cy="117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F28C80F7-8CB4-A142-81FE-C5C41240D253}"/>
                  </a:ext>
                </a:extLst>
              </p:cNvPr>
              <p:cNvCxnSpPr>
                <a:cxnSpLocks/>
                <a:stCxn id="88" idx="3"/>
                <a:endCxn id="82" idx="1"/>
              </p:cNvCxnSpPr>
              <p:nvPr/>
            </p:nvCxnSpPr>
            <p:spPr>
              <a:xfrm>
                <a:off x="3214254" y="2735246"/>
                <a:ext cx="2119739" cy="1753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8101BA7B-4F36-3E42-8992-A371C2CFCFB9}"/>
                  </a:ext>
                </a:extLst>
              </p:cNvPr>
              <p:cNvCxnSpPr>
                <a:cxnSpLocks/>
                <a:stCxn id="88" idx="3"/>
                <a:endCxn id="81" idx="1"/>
              </p:cNvCxnSpPr>
              <p:nvPr/>
            </p:nvCxnSpPr>
            <p:spPr>
              <a:xfrm>
                <a:off x="3214254" y="2735246"/>
                <a:ext cx="2119739" cy="2648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62E1B534-D8F4-4547-9A48-1B341CEA0346}"/>
                  </a:ext>
                </a:extLst>
              </p:cNvPr>
              <p:cNvCxnSpPr>
                <a:cxnSpLocks/>
                <a:stCxn id="89" idx="1"/>
                <a:endCxn id="85" idx="3"/>
              </p:cNvCxnSpPr>
              <p:nvPr/>
            </p:nvCxnSpPr>
            <p:spPr>
              <a:xfrm flipH="1" flipV="1">
                <a:off x="7245921" y="2091905"/>
                <a:ext cx="2119752" cy="64090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F77791DC-FC5D-BF48-8E9E-70C40E3A2DE8}"/>
                  </a:ext>
                </a:extLst>
              </p:cNvPr>
              <p:cNvCxnSpPr>
                <a:cxnSpLocks/>
                <a:stCxn id="89" idx="1"/>
                <a:endCxn id="83" idx="3"/>
              </p:cNvCxnSpPr>
              <p:nvPr/>
            </p:nvCxnSpPr>
            <p:spPr>
              <a:xfrm flipH="1">
                <a:off x="7254632" y="2732809"/>
                <a:ext cx="2111043" cy="11989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BE7A7C13-A29A-6F49-8D11-CA84892FD29E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flipH="1">
                <a:off x="7306004" y="2732806"/>
                <a:ext cx="2059670" cy="356229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FCB738-4E37-5A4A-B583-B48CC0071871}"/>
                </a:ext>
              </a:extLst>
            </p:cNvPr>
            <p:cNvSpPr/>
            <p:nvPr/>
          </p:nvSpPr>
          <p:spPr>
            <a:xfrm>
              <a:off x="5365891" y="4918613"/>
              <a:ext cx="1422176" cy="586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/>
                <a:t>data</a:t>
              </a:r>
              <a:endParaRPr kumimoji="1" lang="ko-Kore-KR" altLang="en-US" sz="8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8CCFC49-6CE4-8643-8FC0-76E325ADB716}"/>
                </a:ext>
              </a:extLst>
            </p:cNvPr>
            <p:cNvSpPr/>
            <p:nvPr/>
          </p:nvSpPr>
          <p:spPr>
            <a:xfrm>
              <a:off x="5365891" y="4323815"/>
              <a:ext cx="1422176" cy="445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/>
                <a:t>stack</a:t>
              </a:r>
              <a:endParaRPr kumimoji="1" lang="ko-Kore-KR" altLang="en-US" sz="8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7A26B9E-622C-4246-B5A1-33D7430F3135}"/>
                </a:ext>
              </a:extLst>
            </p:cNvPr>
            <p:cNvSpPr/>
            <p:nvPr/>
          </p:nvSpPr>
          <p:spPr>
            <a:xfrm>
              <a:off x="5372371" y="3103132"/>
              <a:ext cx="1422176" cy="45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/>
                <a:t>text</a:t>
              </a:r>
              <a:endParaRPr kumimoji="1" lang="ko-Kore-KR" altLang="en-US" sz="8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81F2BD-EA9F-1745-8149-705A35A0A7D1}"/>
                </a:ext>
              </a:extLst>
            </p:cNvPr>
            <p:cNvSpPr/>
            <p:nvPr/>
          </p:nvSpPr>
          <p:spPr>
            <a:xfrm>
              <a:off x="5365891" y="2469964"/>
              <a:ext cx="1422176" cy="58683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/>
                <a:t>data</a:t>
              </a:r>
              <a:endParaRPr kumimoji="1" lang="ko-Kore-KR" altLang="en-US" sz="8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DA2A6B-A4D0-B74E-B2D8-B05A31ABE27B}"/>
                </a:ext>
              </a:extLst>
            </p:cNvPr>
            <p:cNvSpPr/>
            <p:nvPr/>
          </p:nvSpPr>
          <p:spPr>
            <a:xfrm>
              <a:off x="5359422" y="5667261"/>
              <a:ext cx="1422176" cy="44528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/>
                <a:t>stack</a:t>
              </a:r>
              <a:endParaRPr kumimoji="1" lang="ko-Kore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03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50E20DCE-92AF-5C4F-9A78-D56F6065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63" y="4429513"/>
            <a:ext cx="1514104" cy="136990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A432CBA-38A5-704F-AC3D-D44D89EB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79" y="2347686"/>
            <a:ext cx="1514104" cy="1369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E427C-97DE-DA4E-843E-12DBAA784E7E}"/>
              </a:ext>
            </a:extLst>
          </p:cNvPr>
          <p:cNvSpPr txBox="1"/>
          <p:nvPr/>
        </p:nvSpPr>
        <p:spPr>
          <a:xfrm>
            <a:off x="-769599" y="634100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24.2.1</a:t>
            </a:r>
            <a:r>
              <a:rPr kumimoji="1" lang="ko-KR" altLang="en-US" b="1" dirty="0"/>
              <a:t> 부모와 자식 프로세스 간의 파일 공유</a:t>
            </a:r>
            <a:endParaRPr kumimoji="1" lang="ko-Kore-KR" altLang="en-US" b="1" dirty="0"/>
          </a:p>
        </p:txBody>
      </p:sp>
      <p:pic>
        <p:nvPicPr>
          <p:cNvPr id="23" name="Google Shape;281;p24">
            <a:extLst>
              <a:ext uri="{FF2B5EF4-FFF2-40B4-BE49-F238E27FC236}">
                <a16:creationId xmlns:a16="http://schemas.microsoft.com/office/drawing/2014/main" id="{F4CBF922-F1FD-D240-8CC3-9709D0EDFA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980" y="1964583"/>
            <a:ext cx="2785141" cy="4358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02;p24">
            <a:extLst>
              <a:ext uri="{FF2B5EF4-FFF2-40B4-BE49-F238E27FC236}">
                <a16:creationId xmlns:a16="http://schemas.microsoft.com/office/drawing/2014/main" id="{372CC06D-34A6-C440-88C1-79EBD88C4D07}"/>
              </a:ext>
            </a:extLst>
          </p:cNvPr>
          <p:cNvSpPr txBox="1"/>
          <p:nvPr/>
        </p:nvSpPr>
        <p:spPr>
          <a:xfrm>
            <a:off x="3061666" y="2116290"/>
            <a:ext cx="1450800" cy="2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latin typeface="Malgun Gothic"/>
                <a:ea typeface="Malgun Gothic"/>
                <a:cs typeface="Malgun Gothic"/>
                <a:sym typeface="Malgun Gothic"/>
              </a:rPr>
              <a:t>부모 파일 </a:t>
            </a:r>
            <a:r>
              <a:rPr lang="ko-KR" altLang="en-US" sz="1100" b="1" dirty="0" err="1">
                <a:latin typeface="Malgun Gothic"/>
                <a:ea typeface="Malgun Gothic"/>
                <a:cs typeface="Malgun Gothic"/>
                <a:sym typeface="Malgun Gothic"/>
              </a:rPr>
              <a:t>디스크립터</a:t>
            </a:r>
            <a:endParaRPr sz="1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4;p24">
            <a:extLst>
              <a:ext uri="{FF2B5EF4-FFF2-40B4-BE49-F238E27FC236}">
                <a16:creationId xmlns:a16="http://schemas.microsoft.com/office/drawing/2014/main" id="{63F82DE9-06E6-EF40-92DA-0E600139B58A}"/>
              </a:ext>
            </a:extLst>
          </p:cNvPr>
          <p:cNvSpPr txBox="1"/>
          <p:nvPr/>
        </p:nvSpPr>
        <p:spPr>
          <a:xfrm>
            <a:off x="7380316" y="1795565"/>
            <a:ext cx="1450800" cy="25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algun Gothic"/>
                <a:ea typeface="Malgun Gothic"/>
                <a:cs typeface="Malgun Gothic"/>
                <a:sym typeface="Malgun Gothic"/>
              </a:rPr>
              <a:t>Open file table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2;p24">
            <a:extLst>
              <a:ext uri="{FF2B5EF4-FFF2-40B4-BE49-F238E27FC236}">
                <a16:creationId xmlns:a16="http://schemas.microsoft.com/office/drawing/2014/main" id="{AF4CDE88-1AF8-FD4E-8BCF-C30B44D45683}"/>
              </a:ext>
            </a:extLst>
          </p:cNvPr>
          <p:cNvSpPr txBox="1"/>
          <p:nvPr/>
        </p:nvSpPr>
        <p:spPr>
          <a:xfrm>
            <a:off x="3041879" y="4210388"/>
            <a:ext cx="1450800" cy="2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latin typeface="Malgun Gothic"/>
                <a:ea typeface="Malgun Gothic"/>
                <a:cs typeface="Malgun Gothic"/>
                <a:sym typeface="Malgun Gothic"/>
              </a:rPr>
              <a:t>자식 파일 </a:t>
            </a:r>
            <a:r>
              <a:rPr lang="ko-KR" altLang="en-US" sz="1100" b="1" dirty="0" err="1">
                <a:latin typeface="Malgun Gothic"/>
                <a:ea typeface="Malgun Gothic"/>
                <a:cs typeface="Malgun Gothic"/>
                <a:sym typeface="Malgun Gothic"/>
              </a:rPr>
              <a:t>디스크립터</a:t>
            </a:r>
            <a:endParaRPr sz="1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4EED96-8B54-2A41-9BC5-F86C1BB3FC17}"/>
              </a:ext>
            </a:extLst>
          </p:cNvPr>
          <p:cNvCxnSpPr>
            <a:cxnSpLocks/>
          </p:cNvCxnSpPr>
          <p:nvPr/>
        </p:nvCxnSpPr>
        <p:spPr>
          <a:xfrm flipV="1">
            <a:off x="4255690" y="2708697"/>
            <a:ext cx="2516585" cy="17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D3A9C0-D765-D449-83C8-BA6E9083292B}"/>
              </a:ext>
            </a:extLst>
          </p:cNvPr>
          <p:cNvCxnSpPr>
            <a:cxnSpLocks/>
          </p:cNvCxnSpPr>
          <p:nvPr/>
        </p:nvCxnSpPr>
        <p:spPr>
          <a:xfrm>
            <a:off x="4255690" y="3086955"/>
            <a:ext cx="2432786" cy="233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494F6F-6D76-994B-AE29-74D2761F7E2F}"/>
              </a:ext>
            </a:extLst>
          </p:cNvPr>
          <p:cNvCxnSpPr>
            <a:cxnSpLocks/>
          </p:cNvCxnSpPr>
          <p:nvPr/>
        </p:nvCxnSpPr>
        <p:spPr>
          <a:xfrm>
            <a:off x="4255690" y="3225714"/>
            <a:ext cx="2432786" cy="1538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C3A48AA-97D3-144F-8A51-765232EA4D59}"/>
              </a:ext>
            </a:extLst>
          </p:cNvPr>
          <p:cNvCxnSpPr>
            <a:cxnSpLocks/>
          </p:cNvCxnSpPr>
          <p:nvPr/>
        </p:nvCxnSpPr>
        <p:spPr>
          <a:xfrm flipV="1">
            <a:off x="4251237" y="2708697"/>
            <a:ext cx="2521038" cy="2243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5333C9D-2694-5447-AF9F-2048DFD57B6B}"/>
              </a:ext>
            </a:extLst>
          </p:cNvPr>
          <p:cNvCxnSpPr>
            <a:cxnSpLocks/>
          </p:cNvCxnSpPr>
          <p:nvPr/>
        </p:nvCxnSpPr>
        <p:spPr>
          <a:xfrm flipV="1">
            <a:off x="4251237" y="3320893"/>
            <a:ext cx="2437239" cy="1830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D1DD506-696C-2440-9F65-BCA782F7CFA7}"/>
              </a:ext>
            </a:extLst>
          </p:cNvPr>
          <p:cNvCxnSpPr>
            <a:cxnSpLocks/>
          </p:cNvCxnSpPr>
          <p:nvPr/>
        </p:nvCxnSpPr>
        <p:spPr>
          <a:xfrm flipV="1">
            <a:off x="4250289" y="4764101"/>
            <a:ext cx="2438187" cy="543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60F5668B-62FC-634D-BFDA-D4A7134B4063}"/>
              </a:ext>
            </a:extLst>
          </p:cNvPr>
          <p:cNvSpPr txBox="1">
            <a:spLocks/>
          </p:cNvSpPr>
          <p:nvPr/>
        </p:nvSpPr>
        <p:spPr>
          <a:xfrm>
            <a:off x="957065" y="1078822"/>
            <a:ext cx="6045041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자식은 부모의 파일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디스크립터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모두에 대해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복제본을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받음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4A410ED-F344-994D-A166-B3467722A9D4}"/>
              </a:ext>
            </a:extLst>
          </p:cNvPr>
          <p:cNvSpPr txBox="1">
            <a:spLocks/>
          </p:cNvSpPr>
          <p:nvPr/>
        </p:nvSpPr>
        <p:spPr>
          <a:xfrm>
            <a:off x="957063" y="1498042"/>
            <a:ext cx="9472811" cy="544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서로 일치하는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디스크립터는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동일한 열린 파일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디스크립터를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가리킴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파일 오프셋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변경시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서로에게 보임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30B6DA-354A-DA41-B1E6-A18F6104BDA7}"/>
              </a:ext>
            </a:extLst>
          </p:cNvPr>
          <p:cNvSpPr/>
          <p:nvPr/>
        </p:nvSpPr>
        <p:spPr>
          <a:xfrm>
            <a:off x="7002105" y="2026322"/>
            <a:ext cx="1470383" cy="60282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82AFA-9D09-D445-8DC4-EF5FB79DCF7C}"/>
              </a:ext>
            </a:extLst>
          </p:cNvPr>
          <p:cNvSpPr txBox="1"/>
          <p:nvPr/>
        </p:nvSpPr>
        <p:spPr>
          <a:xfrm>
            <a:off x="2079603" y="-66660"/>
            <a:ext cx="837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24.2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Creating a New Process: </a:t>
            </a:r>
            <a:r>
              <a:rPr kumimoji="1" lang="en-US" altLang="ko-KR" sz="3200" i="1" dirty="0"/>
              <a:t>fork()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(2/5)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63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1E427C-97DE-DA4E-843E-12DBAA784E7E}"/>
              </a:ext>
            </a:extLst>
          </p:cNvPr>
          <p:cNvSpPr txBox="1"/>
          <p:nvPr/>
        </p:nvSpPr>
        <p:spPr>
          <a:xfrm>
            <a:off x="233576" y="634100"/>
            <a:ext cx="4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24.2.2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fork()</a:t>
            </a:r>
            <a:r>
              <a:rPr kumimoji="1" lang="ko-KR" altLang="en-US" b="1" dirty="0"/>
              <a:t>의 메모리 </a:t>
            </a:r>
            <a:r>
              <a:rPr kumimoji="1" lang="ko-KR" altLang="en-US" b="1" dirty="0" err="1"/>
              <a:t>시맨틱</a:t>
            </a:r>
            <a:endParaRPr kumimoji="1" lang="ko-Kore-KR" altLang="en-US" b="1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60F5668B-62FC-634D-BFDA-D4A7134B4063}"/>
              </a:ext>
            </a:extLst>
          </p:cNvPr>
          <p:cNvSpPr txBox="1">
            <a:spLocks/>
          </p:cNvSpPr>
          <p:nvPr/>
        </p:nvSpPr>
        <p:spPr>
          <a:xfrm>
            <a:off x="957065" y="1078822"/>
            <a:ext cx="11115873" cy="391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부모의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text, data, heap, stack segment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복제본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생성 </a:t>
            </a:r>
            <a:r>
              <a:rPr lang="ko-KR" altLang="en-US" sz="1400" b="1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세그먼트 읽기 전용으로 설정하여 공유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COW(copy-on-</a:t>
            </a:r>
            <a:r>
              <a:rPr lang="en-US" altLang="ko-KR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wirte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기법 사용</a:t>
            </a:r>
          </a:p>
        </p:txBody>
      </p:sp>
      <p:sp>
        <p:nvSpPr>
          <p:cNvPr id="2" name="폭발 2[E] 1">
            <a:extLst>
              <a:ext uri="{FF2B5EF4-FFF2-40B4-BE49-F238E27FC236}">
                <a16:creationId xmlns:a16="http://schemas.microsoft.com/office/drawing/2014/main" id="{1D9C6803-6466-154A-9B00-1886E85EF071}"/>
              </a:ext>
            </a:extLst>
          </p:cNvPr>
          <p:cNvSpPr/>
          <p:nvPr/>
        </p:nvSpPr>
        <p:spPr>
          <a:xfrm>
            <a:off x="7124729" y="2761065"/>
            <a:ext cx="527128" cy="465156"/>
          </a:xfrm>
          <a:prstGeom prst="irregularSeal2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폭발 2[E] 43">
            <a:extLst>
              <a:ext uri="{FF2B5EF4-FFF2-40B4-BE49-F238E27FC236}">
                <a16:creationId xmlns:a16="http://schemas.microsoft.com/office/drawing/2014/main" id="{B9F83E2F-D8E9-9B4B-9F4B-06488543B7CA}"/>
              </a:ext>
            </a:extLst>
          </p:cNvPr>
          <p:cNvSpPr/>
          <p:nvPr/>
        </p:nvSpPr>
        <p:spPr>
          <a:xfrm>
            <a:off x="7124729" y="3421954"/>
            <a:ext cx="527128" cy="465156"/>
          </a:xfrm>
          <a:prstGeom prst="irregularSeal2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폭발 2[E] 44">
            <a:extLst>
              <a:ext uri="{FF2B5EF4-FFF2-40B4-BE49-F238E27FC236}">
                <a16:creationId xmlns:a16="http://schemas.microsoft.com/office/drawing/2014/main" id="{F6790F61-19AB-DB41-9CBC-36747542AAAE}"/>
              </a:ext>
            </a:extLst>
          </p:cNvPr>
          <p:cNvSpPr/>
          <p:nvPr/>
        </p:nvSpPr>
        <p:spPr>
          <a:xfrm>
            <a:off x="7388293" y="4323815"/>
            <a:ext cx="527128" cy="465156"/>
          </a:xfrm>
          <a:prstGeom prst="irregularSeal2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89391-56EB-1C46-84A0-A9F2430C9B48}"/>
              </a:ext>
            </a:extLst>
          </p:cNvPr>
          <p:cNvSpPr txBox="1"/>
          <p:nvPr/>
        </p:nvSpPr>
        <p:spPr>
          <a:xfrm>
            <a:off x="8613955" y="4611287"/>
            <a:ext cx="12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execve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8828A4-8E26-AC4E-A3D3-D7098A11228E}"/>
              </a:ext>
            </a:extLst>
          </p:cNvPr>
          <p:cNvGrpSpPr/>
          <p:nvPr/>
        </p:nvGrpSpPr>
        <p:grpSpPr>
          <a:xfrm>
            <a:off x="2366962" y="2247900"/>
            <a:ext cx="7420044" cy="4025900"/>
            <a:chOff x="2366962" y="2247900"/>
            <a:chExt cx="7420044" cy="40259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8AF2F4-9B6A-1148-8003-377A2CE8791E}"/>
                </a:ext>
              </a:extLst>
            </p:cNvPr>
            <p:cNvGrpSpPr/>
            <p:nvPr/>
          </p:nvGrpSpPr>
          <p:grpSpPr>
            <a:xfrm>
              <a:off x="2366962" y="2247900"/>
              <a:ext cx="7420044" cy="4025900"/>
              <a:chOff x="1302326" y="1398906"/>
              <a:chExt cx="9975275" cy="541229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BEE36DE-4E52-DB4D-A1CC-8D013DA7A903}"/>
                  </a:ext>
                </a:extLst>
              </p:cNvPr>
              <p:cNvSpPr/>
              <p:nvPr/>
            </p:nvSpPr>
            <p:spPr>
              <a:xfrm>
                <a:off x="5334000" y="1398906"/>
                <a:ext cx="1911928" cy="5412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4677FFD-E569-C146-B02B-9BD02AB752D4}"/>
                  </a:ext>
                </a:extLst>
              </p:cNvPr>
              <p:cNvSpPr/>
              <p:nvPr/>
            </p:nvSpPr>
            <p:spPr>
              <a:xfrm>
                <a:off x="1302326" y="1952465"/>
                <a:ext cx="1911928" cy="15655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16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1600" dirty="0"/>
                  <a:t>//</a:t>
                </a:r>
                <a:r>
                  <a:rPr kumimoji="1" lang="en-US" altLang="ko-Kore-KR" sz="1600" dirty="0" err="1"/>
                  <a:t>task_struct</a:t>
                </a:r>
                <a:endParaRPr kumimoji="1" lang="en-US" altLang="ko-Kore-KR" sz="1600" dirty="0"/>
              </a:p>
              <a:p>
                <a:r>
                  <a:rPr kumimoji="1" lang="en-US" altLang="ko-Kore-KR" sz="1600" dirty="0" err="1"/>
                  <a:t>pid</a:t>
                </a:r>
                <a:r>
                  <a:rPr kumimoji="1" lang="en-US" altLang="ko-Kore-KR" sz="1600" dirty="0"/>
                  <a:t> = 15554</a:t>
                </a:r>
              </a:p>
              <a:p>
                <a:r>
                  <a:rPr kumimoji="1" lang="en-US" altLang="ko-Kore-KR" sz="1600" dirty="0"/>
                  <a:t>memory info</a:t>
                </a:r>
                <a:r>
                  <a:rPr kumimoji="1" lang="en-US" altLang="ko-Kore-KR" sz="800" dirty="0"/>
                  <a:t>.</a:t>
                </a:r>
              </a:p>
              <a:p>
                <a:endParaRPr kumimoji="1" lang="en-US" altLang="ko-Kore-KR" sz="800" dirty="0"/>
              </a:p>
              <a:p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5B4CD3-28F2-D148-9E1F-0A5B845E0AB5}"/>
                  </a:ext>
                </a:extLst>
              </p:cNvPr>
              <p:cNvSpPr/>
              <p:nvPr/>
            </p:nvSpPr>
            <p:spPr>
              <a:xfrm>
                <a:off x="9365674" y="1950025"/>
                <a:ext cx="1911927" cy="15655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1600" dirty="0"/>
              </a:p>
              <a:p>
                <a:r>
                  <a:rPr kumimoji="1" lang="en-US" altLang="ko-Kore-KR" sz="1600" dirty="0"/>
                  <a:t>//</a:t>
                </a:r>
                <a:r>
                  <a:rPr kumimoji="1" lang="en-US" altLang="ko-Kore-KR" sz="1600" dirty="0" err="1"/>
                  <a:t>task_struct</a:t>
                </a:r>
                <a:endParaRPr kumimoji="1" lang="en-US" altLang="ko-Kore-KR" sz="1600" dirty="0"/>
              </a:p>
              <a:p>
                <a:r>
                  <a:rPr kumimoji="1" lang="en-US" altLang="ko-Kore-KR" sz="1600" dirty="0" err="1"/>
                  <a:t>pid</a:t>
                </a:r>
                <a:r>
                  <a:rPr kumimoji="1" lang="en-US" altLang="ko-Kore-KR" sz="1600" dirty="0"/>
                  <a:t> = 15555</a:t>
                </a:r>
              </a:p>
              <a:p>
                <a:r>
                  <a:rPr kumimoji="1" lang="en-US" altLang="ko-Kore-KR" sz="1600" dirty="0"/>
                  <a:t>memory info.</a:t>
                </a:r>
                <a:endParaRPr kumimoji="1" lang="ko-Kore-KR" altLang="en-US" sz="1600" dirty="0"/>
              </a:p>
              <a:p>
                <a:pPr algn="ctr"/>
                <a:endParaRPr kumimoji="1" lang="en-US" altLang="ko-Kore-KR" sz="1600" dirty="0"/>
              </a:p>
              <a:p>
                <a:pPr algn="ctr"/>
                <a:endParaRPr kumimoji="1" lang="en-US" altLang="ko-Kore-KR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8E4217E-1274-C74E-8F76-53C0A5AF574B}"/>
                  </a:ext>
                </a:extLst>
              </p:cNvPr>
              <p:cNvCxnSpPr>
                <a:cxnSpLocks/>
                <a:stCxn id="21" idx="3"/>
                <a:endCxn id="54" idx="1"/>
              </p:cNvCxnSpPr>
              <p:nvPr/>
            </p:nvCxnSpPr>
            <p:spPr>
              <a:xfrm>
                <a:off x="3214254" y="2735246"/>
                <a:ext cx="2128450" cy="117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3CA93EB-C92A-414F-81DC-EBA86E90F0CE}"/>
                  </a:ext>
                </a:extLst>
              </p:cNvPr>
              <p:cNvCxnSpPr>
                <a:cxnSpLocks/>
                <a:stCxn id="21" idx="3"/>
                <a:endCxn id="48" idx="1"/>
              </p:cNvCxnSpPr>
              <p:nvPr/>
            </p:nvCxnSpPr>
            <p:spPr>
              <a:xfrm>
                <a:off x="3214254" y="2735246"/>
                <a:ext cx="2119739" cy="1753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07A15ED-EA14-8949-90C0-07DB27AF389E}"/>
                  </a:ext>
                </a:extLst>
              </p:cNvPr>
              <p:cNvCxnSpPr>
                <a:cxnSpLocks/>
                <a:stCxn id="21" idx="3"/>
                <a:endCxn id="8" idx="1"/>
              </p:cNvCxnSpPr>
              <p:nvPr/>
            </p:nvCxnSpPr>
            <p:spPr>
              <a:xfrm>
                <a:off x="3214254" y="2735246"/>
                <a:ext cx="2119739" cy="2648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CAEDCBC-C265-294C-99CA-360B6B1536A0}"/>
                  </a:ext>
                </a:extLst>
              </p:cNvPr>
              <p:cNvCxnSpPr>
                <a:cxnSpLocks/>
                <a:stCxn id="22" idx="1"/>
                <a:endCxn id="57" idx="3"/>
              </p:cNvCxnSpPr>
              <p:nvPr/>
            </p:nvCxnSpPr>
            <p:spPr>
              <a:xfrm flipH="1" flipV="1">
                <a:off x="7245921" y="2091905"/>
                <a:ext cx="2119752" cy="64090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64C19788-9271-104F-BB97-CE0D353F8DCC}"/>
                  </a:ext>
                </a:extLst>
              </p:cNvPr>
              <p:cNvCxnSpPr>
                <a:cxnSpLocks/>
                <a:stCxn id="22" idx="1"/>
                <a:endCxn id="56" idx="3"/>
              </p:cNvCxnSpPr>
              <p:nvPr/>
            </p:nvCxnSpPr>
            <p:spPr>
              <a:xfrm flipH="1">
                <a:off x="7254633" y="2732806"/>
                <a:ext cx="2111041" cy="85534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84549B4-CA60-5D4E-9354-99BDC464331B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7306004" y="2732806"/>
                <a:ext cx="2059670" cy="356229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63B794-E26C-7B49-9F1B-195A625458DD}"/>
                </a:ext>
              </a:extLst>
            </p:cNvPr>
            <p:cNvSpPr/>
            <p:nvPr/>
          </p:nvSpPr>
          <p:spPr>
            <a:xfrm>
              <a:off x="5365891" y="4918613"/>
              <a:ext cx="1422176" cy="586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data</a:t>
              </a:r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B2E9D37-5AF3-FC4A-937E-74E9F8BB5B31}"/>
                </a:ext>
              </a:extLst>
            </p:cNvPr>
            <p:cNvSpPr/>
            <p:nvPr/>
          </p:nvSpPr>
          <p:spPr>
            <a:xfrm>
              <a:off x="5365891" y="4323815"/>
              <a:ext cx="1422176" cy="445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stack</a:t>
              </a:r>
              <a:endParaRPr kumimoji="1" lang="ko-Kore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313423D-57B3-6E47-9AA6-CD7329FD5A7F}"/>
                </a:ext>
              </a:extLst>
            </p:cNvPr>
            <p:cNvSpPr/>
            <p:nvPr/>
          </p:nvSpPr>
          <p:spPr>
            <a:xfrm>
              <a:off x="5372371" y="3103132"/>
              <a:ext cx="1422176" cy="45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text</a:t>
              </a:r>
              <a:endParaRPr kumimoji="1" lang="ko-Kore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2774C4-593E-0844-87D8-B994405C3D64}"/>
                </a:ext>
              </a:extLst>
            </p:cNvPr>
            <p:cNvSpPr/>
            <p:nvPr/>
          </p:nvSpPr>
          <p:spPr>
            <a:xfrm>
              <a:off x="5372371" y="3650188"/>
              <a:ext cx="1422176" cy="45233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text</a:t>
              </a:r>
              <a:endParaRPr kumimoji="1" lang="ko-Kore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B8DEEE-FA66-604C-A536-0CDFBEC0F589}"/>
                </a:ext>
              </a:extLst>
            </p:cNvPr>
            <p:cNvSpPr/>
            <p:nvPr/>
          </p:nvSpPr>
          <p:spPr>
            <a:xfrm>
              <a:off x="5365891" y="2469964"/>
              <a:ext cx="1422176" cy="58683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data</a:t>
              </a:r>
              <a:endParaRPr kumimoji="1" lang="ko-Kore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60AB01-F874-C141-AD12-FF358F30B044}"/>
                </a:ext>
              </a:extLst>
            </p:cNvPr>
            <p:cNvSpPr/>
            <p:nvPr/>
          </p:nvSpPr>
          <p:spPr>
            <a:xfrm>
              <a:off x="5359422" y="5667261"/>
              <a:ext cx="1422176" cy="44528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stack</a:t>
              </a:r>
              <a:endParaRPr kumimoji="1" lang="ko-Kore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6F25FFE-267F-5F41-A0D2-DD9F33E4BCC1}"/>
              </a:ext>
            </a:extLst>
          </p:cNvPr>
          <p:cNvSpPr txBox="1"/>
          <p:nvPr/>
        </p:nvSpPr>
        <p:spPr>
          <a:xfrm>
            <a:off x="2079603" y="-66660"/>
            <a:ext cx="837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24.2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Creating a New Process: </a:t>
            </a:r>
            <a:r>
              <a:rPr kumimoji="1" lang="en-US" altLang="ko-KR" sz="3200" i="1" dirty="0"/>
              <a:t>fork()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(3/5)</a:t>
            </a:r>
            <a:endParaRPr kumimoji="1" lang="ko-Kore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6CFC1-30DA-0B4C-BE20-1CE387F48924}"/>
              </a:ext>
            </a:extLst>
          </p:cNvPr>
          <p:cNvSpPr txBox="1"/>
          <p:nvPr/>
        </p:nvSpPr>
        <p:spPr>
          <a:xfrm>
            <a:off x="2241932" y="2247900"/>
            <a:ext cx="18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Parent process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D57439-CC96-DF4D-BFB4-8E0C232929AF}"/>
              </a:ext>
            </a:extLst>
          </p:cNvPr>
          <p:cNvSpPr txBox="1"/>
          <p:nvPr/>
        </p:nvSpPr>
        <p:spPr>
          <a:xfrm>
            <a:off x="8277832" y="2247900"/>
            <a:ext cx="18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child process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31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60F5668B-62FC-634D-BFDA-D4A7134B4063}"/>
              </a:ext>
            </a:extLst>
          </p:cNvPr>
          <p:cNvSpPr txBox="1">
            <a:spLocks/>
          </p:cNvSpPr>
          <p:nvPr/>
        </p:nvSpPr>
        <p:spPr>
          <a:xfrm>
            <a:off x="957065" y="1078822"/>
            <a:ext cx="11115873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✓ 프로세스의 메모리 </a:t>
            </a:r>
            <a:r>
              <a:rPr lang="ko-KR" altLang="en-US" sz="1400" dirty="0" err="1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사용공간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footprint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제어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27E5A75-0D0E-134E-9E1A-49A39ACC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58" y="2358055"/>
            <a:ext cx="2967987" cy="391151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fork()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wait()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함께 사용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65EEA75-5A29-5549-8883-59E5EC9777BA}"/>
              </a:ext>
            </a:extLst>
          </p:cNvPr>
          <p:cNvSpPr txBox="1">
            <a:spLocks/>
          </p:cNvSpPr>
          <p:nvPr/>
        </p:nvSpPr>
        <p:spPr>
          <a:xfrm>
            <a:off x="1368487" y="1443953"/>
            <a:ext cx="1501714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footprint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8807F98-E763-4C41-A018-00404B93B0DF}"/>
              </a:ext>
            </a:extLst>
          </p:cNvPr>
          <p:cNvSpPr txBox="1">
            <a:spLocks/>
          </p:cNvSpPr>
          <p:nvPr/>
        </p:nvSpPr>
        <p:spPr>
          <a:xfrm>
            <a:off x="5850123" y="1698707"/>
            <a:ext cx="507517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스택의 변화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변경과 같은 요소에 영향을 받음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E1FE8E-3625-C141-AD19-44188B6BD54C}"/>
              </a:ext>
            </a:extLst>
          </p:cNvPr>
          <p:cNvCxnSpPr>
            <a:cxnSpLocks/>
          </p:cNvCxnSpPr>
          <p:nvPr/>
        </p:nvCxnSpPr>
        <p:spPr>
          <a:xfrm>
            <a:off x="5439674" y="1803451"/>
            <a:ext cx="627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CA687576-C409-1E4E-9076-38871F52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6" y="3656744"/>
            <a:ext cx="6627530" cy="3139804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159149-6C5F-5C46-9287-C8FBC846345C}"/>
              </a:ext>
            </a:extLst>
          </p:cNvPr>
          <p:cNvSpPr/>
          <p:nvPr/>
        </p:nvSpPr>
        <p:spPr>
          <a:xfrm>
            <a:off x="1134462" y="5360897"/>
            <a:ext cx="1328844" cy="27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F3659E-CDB1-BE48-8922-0120D1E12CED}"/>
              </a:ext>
            </a:extLst>
          </p:cNvPr>
          <p:cNvSpPr/>
          <p:nvPr/>
        </p:nvSpPr>
        <p:spPr>
          <a:xfrm>
            <a:off x="1562358" y="4560060"/>
            <a:ext cx="724067" cy="27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DB7BD74-49B8-4F49-B3D3-C46BACD90423}"/>
              </a:ext>
            </a:extLst>
          </p:cNvPr>
          <p:cNvCxnSpPr>
            <a:cxnSpLocks/>
          </p:cNvCxnSpPr>
          <p:nvPr/>
        </p:nvCxnSpPr>
        <p:spPr>
          <a:xfrm>
            <a:off x="4183153" y="2494569"/>
            <a:ext cx="77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17F4588F-D918-424A-9E70-4A4A8CB84F27}"/>
              </a:ext>
            </a:extLst>
          </p:cNvPr>
          <p:cNvSpPr txBox="1">
            <a:spLocks/>
          </p:cNvSpPr>
          <p:nvPr/>
        </p:nvSpPr>
        <p:spPr>
          <a:xfrm>
            <a:off x="4808745" y="2358055"/>
            <a:ext cx="507517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변화가 자식 프로세스에서 발생</a:t>
            </a: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EBEEAD66-ADC6-8346-872D-8C7E550DFDB1}"/>
              </a:ext>
            </a:extLst>
          </p:cNvPr>
          <p:cNvSpPr txBox="1">
            <a:spLocks/>
          </p:cNvSpPr>
          <p:nvPr/>
        </p:nvSpPr>
        <p:spPr>
          <a:xfrm>
            <a:off x="1798884" y="1711453"/>
            <a:ext cx="507517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프로세스가 사용한 가상 메모리 페이지의 범위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10F7F06-EC35-F042-B6C1-7A7B3FDF4011}"/>
              </a:ext>
            </a:extLst>
          </p:cNvPr>
          <p:cNvSpPr txBox="1">
            <a:spLocks/>
          </p:cNvSpPr>
          <p:nvPr/>
        </p:nvSpPr>
        <p:spPr>
          <a:xfrm>
            <a:off x="1368487" y="2103418"/>
            <a:ext cx="1501714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제어 방법</a:t>
            </a:r>
          </a:p>
        </p:txBody>
      </p:sp>
      <p:sp>
        <p:nvSpPr>
          <p:cNvPr id="89" name="내용 개체 틀 2">
            <a:extLst>
              <a:ext uri="{FF2B5EF4-FFF2-40B4-BE49-F238E27FC236}">
                <a16:creationId xmlns:a16="http://schemas.microsoft.com/office/drawing/2014/main" id="{4DBB3349-6564-F14B-9DC0-F7CF755779B7}"/>
              </a:ext>
            </a:extLst>
          </p:cNvPr>
          <p:cNvSpPr txBox="1">
            <a:spLocks/>
          </p:cNvSpPr>
          <p:nvPr/>
        </p:nvSpPr>
        <p:spPr>
          <a:xfrm>
            <a:off x="1390695" y="2729033"/>
            <a:ext cx="1839022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제어를 하는 이유</a:t>
            </a:r>
          </a:p>
        </p:txBody>
      </p: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AC59DAFD-81F4-AA49-8D7C-12D105854442}"/>
              </a:ext>
            </a:extLst>
          </p:cNvPr>
          <p:cNvSpPr txBox="1">
            <a:spLocks/>
          </p:cNvSpPr>
          <p:nvPr/>
        </p:nvSpPr>
        <p:spPr>
          <a:xfrm>
            <a:off x="1857629" y="2972614"/>
            <a:ext cx="296798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누수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심한 단편화 방지</a:t>
            </a:r>
          </a:p>
        </p:txBody>
      </p:sp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60F759A9-B76B-4D4B-A0D3-5C16AA200224}"/>
              </a:ext>
            </a:extLst>
          </p:cNvPr>
          <p:cNvSpPr txBox="1">
            <a:spLocks/>
          </p:cNvSpPr>
          <p:nvPr/>
        </p:nvSpPr>
        <p:spPr>
          <a:xfrm>
            <a:off x="1855764" y="3237934"/>
            <a:ext cx="2967987" cy="39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해제의 단순화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89EAEF7-7125-0F48-B7F6-DE8BAB558444}"/>
              </a:ext>
            </a:extLst>
          </p:cNvPr>
          <p:cNvGrpSpPr/>
          <p:nvPr/>
        </p:nvGrpSpPr>
        <p:grpSpPr>
          <a:xfrm>
            <a:off x="8006754" y="3081295"/>
            <a:ext cx="1115833" cy="2907322"/>
            <a:chOff x="1745495" y="2663703"/>
            <a:chExt cx="1130349" cy="294514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46C0C4F-23FA-D54C-9E21-995D9BDAB3FB}"/>
                </a:ext>
              </a:extLst>
            </p:cNvPr>
            <p:cNvSpPr/>
            <p:nvPr/>
          </p:nvSpPr>
          <p:spPr>
            <a:xfrm>
              <a:off x="1745497" y="2663703"/>
              <a:ext cx="1130347" cy="2940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E1AF16-CEDF-A44B-A084-4F95AFF21574}"/>
                </a:ext>
              </a:extLst>
            </p:cNvPr>
            <p:cNvSpPr/>
            <p:nvPr/>
          </p:nvSpPr>
          <p:spPr>
            <a:xfrm>
              <a:off x="1745497" y="2663703"/>
              <a:ext cx="1130347" cy="808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stack</a:t>
              </a:r>
              <a:endParaRPr kumimoji="1" lang="ko-Kore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FD7899D-C97B-564C-9194-949489A0CC81}"/>
                </a:ext>
              </a:extLst>
            </p:cNvPr>
            <p:cNvSpPr/>
            <p:nvPr/>
          </p:nvSpPr>
          <p:spPr>
            <a:xfrm>
              <a:off x="1745495" y="4651200"/>
              <a:ext cx="1130347" cy="463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data</a:t>
              </a:r>
              <a:endParaRPr kumimoji="1" lang="ko-Kore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39FB45A-7E51-FD48-8C06-915F2554EE4F}"/>
                </a:ext>
              </a:extLst>
            </p:cNvPr>
            <p:cNvSpPr/>
            <p:nvPr/>
          </p:nvSpPr>
          <p:spPr>
            <a:xfrm>
              <a:off x="1745496" y="5119353"/>
              <a:ext cx="1130347" cy="489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text</a:t>
              </a:r>
              <a:endParaRPr kumimoji="1" lang="ko-Kore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98E5205-E7C5-4442-9C50-187594FC2715}"/>
                </a:ext>
              </a:extLst>
            </p:cNvPr>
            <p:cNvSpPr/>
            <p:nvPr/>
          </p:nvSpPr>
          <p:spPr>
            <a:xfrm>
              <a:off x="1745495" y="4161706"/>
              <a:ext cx="1130347" cy="489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heap</a:t>
              </a:r>
              <a:endParaRPr kumimoji="1" lang="ko-Kore-KR" altLang="en-US" dirty="0"/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8F058B4-B0F7-7B41-B61A-61104997B63D}"/>
              </a:ext>
            </a:extLst>
          </p:cNvPr>
          <p:cNvSpPr/>
          <p:nvPr/>
        </p:nvSpPr>
        <p:spPr>
          <a:xfrm>
            <a:off x="9845780" y="3081295"/>
            <a:ext cx="1115831" cy="290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54ACD4-8453-9E41-9F58-84D0CACD1DEE}"/>
              </a:ext>
            </a:extLst>
          </p:cNvPr>
          <p:cNvSpPr/>
          <p:nvPr/>
        </p:nvSpPr>
        <p:spPr>
          <a:xfrm>
            <a:off x="9845780" y="3081296"/>
            <a:ext cx="1115831" cy="7984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BDCCA2-72D1-BA48-9C8F-8DCDB2529472}"/>
              </a:ext>
            </a:extLst>
          </p:cNvPr>
          <p:cNvSpPr/>
          <p:nvPr/>
        </p:nvSpPr>
        <p:spPr>
          <a:xfrm>
            <a:off x="9845778" y="5043268"/>
            <a:ext cx="1115831" cy="4575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FABE820-2672-D745-ACAC-0439B3B4BD4A}"/>
              </a:ext>
            </a:extLst>
          </p:cNvPr>
          <p:cNvSpPr/>
          <p:nvPr/>
        </p:nvSpPr>
        <p:spPr>
          <a:xfrm>
            <a:off x="9845779" y="5505410"/>
            <a:ext cx="1115831" cy="4832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text</a:t>
            </a:r>
            <a:endParaRPr kumimoji="1" lang="ko-Kore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E3A72FB-2684-B649-86D9-E0BE39CE249E}"/>
              </a:ext>
            </a:extLst>
          </p:cNvPr>
          <p:cNvSpPr/>
          <p:nvPr/>
        </p:nvSpPr>
        <p:spPr>
          <a:xfrm>
            <a:off x="9845776" y="4111126"/>
            <a:ext cx="1115831" cy="926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56AAFB-FE81-4A40-82EC-6230C168C40C}"/>
              </a:ext>
            </a:extLst>
          </p:cNvPr>
          <p:cNvSpPr/>
          <p:nvPr/>
        </p:nvSpPr>
        <p:spPr>
          <a:xfrm>
            <a:off x="9845778" y="4571780"/>
            <a:ext cx="1115831" cy="4575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2ACA5-2E69-4E45-A1A6-22CCE924860F}"/>
              </a:ext>
            </a:extLst>
          </p:cNvPr>
          <p:cNvSpPr txBox="1"/>
          <p:nvPr/>
        </p:nvSpPr>
        <p:spPr>
          <a:xfrm>
            <a:off x="2079603" y="-66660"/>
            <a:ext cx="837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24.2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Creating a New Process: </a:t>
            </a:r>
            <a:r>
              <a:rPr kumimoji="1" lang="en-US" altLang="ko-KR" sz="3200" i="1" dirty="0"/>
              <a:t>fork()</a:t>
            </a:r>
            <a:r>
              <a:rPr kumimoji="1" lang="ko-KR" altLang="en-US" sz="3200" i="1" dirty="0"/>
              <a:t> </a:t>
            </a:r>
            <a:r>
              <a:rPr kumimoji="1" lang="en-US" altLang="ko-KR" sz="3200" dirty="0"/>
              <a:t>(4/5)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95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30" grpId="0" animBg="1"/>
    </p:bldLst>
  </p:timing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B776E"/>
      </a:accent1>
      <a:accent2>
        <a:srgbClr val="D488A0"/>
      </a:accent2>
      <a:accent3>
        <a:srgbClr val="C89A68"/>
      </a:accent3>
      <a:accent4>
        <a:srgbClr val="61ADB3"/>
      </a:accent4>
      <a:accent5>
        <a:srgbClr val="7BA6CF"/>
      </a:accent5>
      <a:accent6>
        <a:srgbClr val="6E77CB"/>
      </a:accent6>
      <a:hlink>
        <a:srgbClr val="588C9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1707</Words>
  <Application>Microsoft Macintosh PowerPoint</Application>
  <PresentationFormat>와이드스크린</PresentationFormat>
  <Paragraphs>219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Malgun Gothic</vt:lpstr>
      <vt:lpstr>Arial</vt:lpstr>
      <vt:lpstr>Avenir Next LT Pro</vt:lpstr>
      <vt:lpstr>Calibri</vt:lpstr>
      <vt:lpstr>Sabon Next LT</vt:lpstr>
      <vt:lpstr>Wingdings</vt:lpstr>
      <vt:lpstr>LuminousVTI</vt:lpstr>
      <vt:lpstr>PowerPoint 프레젠테이션</vt:lpstr>
      <vt:lpstr>PowerPoint 프레젠테이션</vt:lpstr>
      <vt:lpstr>fork()</vt:lpstr>
      <vt:lpstr>exit(status)</vt:lpstr>
      <vt:lpstr>execve(pathname, argv, envp)</vt:lpstr>
      <vt:lpstr>fork()</vt:lpstr>
      <vt:lpstr>PowerPoint 프레젠테이션</vt:lpstr>
      <vt:lpstr>PowerPoint 프레젠테이션</vt:lpstr>
      <vt:lpstr>PowerPoint 프레젠테이션</vt:lpstr>
      <vt:lpstr>PowerPoint 프레젠테이션</vt:lpstr>
      <vt:lpstr>vfork() sys call</vt:lpstr>
      <vt:lpstr>Summary for vfork()</vt:lpstr>
      <vt:lpstr>Race condition after fork()</vt:lpstr>
      <vt:lpstr>Discussion about who goes first? Parent process vs Child process.</vt:lpstr>
      <vt:lpstr>Avoiding race conditions by synchronizing with signals</vt:lpstr>
      <vt:lpstr>Avoiding race conditions by synchronizing with signals : 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150</cp:revision>
  <dcterms:created xsi:type="dcterms:W3CDTF">2020-12-28T12:18:08Z</dcterms:created>
  <dcterms:modified xsi:type="dcterms:W3CDTF">2021-02-01T23:08:20Z</dcterms:modified>
</cp:coreProperties>
</file>