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6771"/>
    <p:restoredTop sz="94660"/>
  </p:normalViewPr>
  <p:slideViewPr>
    <p:cSldViewPr snapToGrid="0">
      <p:cViewPr>
        <p:scale>
          <a:sx n="70" d="100"/>
          <a:sy n="70" d="100"/>
        </p:scale>
        <p:origin x="331" y="6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 xmlns:cdr="http://schemas.openxmlformats.org/drawingml/2006/chartDrawing"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view3D>
      <c:rAngAx val="1"/>
      <c:rotX val="30"/>
      <c:rotY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0"/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</c:pie3DChart>
      <c:spPr/>
    </c:plotArea>
    <c:dispBlanksAs val="gap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 xmlns:cdr="http://schemas.openxmlformats.org/drawingml/2006/chartDrawing"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scatterChart>
        <c:scatterStyle val="smooth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323</c:v>
                </c:pt>
                <c:pt idx="1">
                  <c:v>571</c:v>
                </c:pt>
                <c:pt idx="2">
                  <c:v>1023</c:v>
                </c:pt>
                <c:pt idx="3">
                  <c:v>1935</c:v>
                </c:pt>
                <c:pt idx="4">
                  <c:v>3742</c:v>
                </c:pt>
                <c:pt idx="5">
                  <c:v>7295</c:v>
                </c:pt>
              </c:numCache>
            </c:numRef>
          </c:yVal>
          <c:smooth val="1"/>
        </c:ser>
        <c:axId val="245470150"/>
        <c:axId val="525600374"/>
      </c:scatterChart>
      <c:valAx>
        <c:axId val="245470150"/>
        <c:scaling>
          <c:orientation val="minMax"/>
        </c:scaling>
        <c:axPos val="b"/>
        <c:crossAx val="52560037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25600374"/>
        <c:scaling>
          <c:orientation val="minMax"/>
        </c:scaling>
        <c:axPos val="l"/>
        <c:crossAx val="24547015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</c:plotArea>
    <c:legend>
      <c:legendPos val="r"/>
      <c:layout/>
      <c:overlay val="0"/>
    </c:legend>
    <c:dispBlanksAs val="gap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42C50-D2FD-4BEE-B025-908665D5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65FC7-AB34-4FD9-955B-30D68D27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48AC1-EE41-413B-BD69-510D123B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8623F-C5FC-4394-B888-B863DDC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6A2FA-03C3-440A-B3C0-44839FBF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7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C274C-9F2C-4EA0-A691-5FD3E8C0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047CD-3D47-46C3-8E79-35A89C97B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BDC5B-A2FA-4A81-BFCF-A3F4E739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0929E-D926-48B7-B9D2-41B50E60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6DEB-B2EE-45BE-B00C-8D08DD8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3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EE344E-49CA-4E95-A8FA-A401648C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394A4-9ED0-4DA8-BC95-8B1706E3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4014-0192-466E-B97F-26A14E64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0A187-1A43-4743-839A-436B16B6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636AC-34EB-4EB2-B2B1-3BA485B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16729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idx="0"/>
          </p:nvPr>
        </p:nvSpPr>
        <p:spPr>
          <a:xfrm>
            <a:off x="2794002" y="1894049"/>
            <a:ext cx="8174566" cy="1320800"/>
          </a:xfrm>
          <a:prstGeom prst="rect">
            <a:avLst/>
          </a:prstGeo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5000" b="1">
                <a:solidFill>
                  <a:srgbClr val="ff0000"/>
                </a:solidFill>
              </a:rPr>
              <a:t>MEMORY Virtualization</a:t>
            </a:r>
            <a:endParaRPr lang="ko-KR" altLang="en-US" sz="50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562137" y="3916894"/>
            <a:ext cx="5067725" cy="160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/>
              <a:t>January 10, 2020</a:t>
            </a:r>
            <a:endParaRPr lang="en-US" altLang="ko-KR"/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/>
              <a:t>허진, 권영기</a:t>
            </a:r>
            <a:endParaRPr lang="ko-KR" altLang="en-US"/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/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/>
              <a:t>Embedded LAB System Programming Study</a:t>
            </a:r>
            <a:endParaRPr lang="en-US" altLang="ko-KR" sz="1800"/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/>
              <a:t>Dankook University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0800000">
            <a:off x="1219200" y="310183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5"/>
          <p:cNvPicPr>
            <a:picLocks noChangeAspect="1"/>
          </p:cNvPicPr>
          <p:nvPr userDrawn="1"/>
        </p:nvPicPr>
        <p:blipFill rotWithShape="1">
          <a:blip/>
          <a:stretch>
            <a:fillRect/>
          </a:stretch>
        </p:blipFill>
        <p:spPr>
          <a:xfrm>
            <a:off x="127000" y="111336"/>
            <a:ext cx="1146053" cy="577267"/>
          </a:xfrm>
          <a:prstGeom prst="rect">
            <a:avLst/>
          </a:prstGeom>
        </p:spPr>
      </p:pic>
      <p:pic>
        <p:nvPicPr>
          <p:cNvPr id="13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3147" y="121920"/>
            <a:ext cx="1146053" cy="57726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0454-9269-4F21-8A3A-62F6CCCC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7ADEA-F4DE-44C1-A1CD-DF43DC63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5E732-EF0B-42D8-8FA3-B5F1D2D1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F4E90-2100-487B-9A77-34A80B1A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64F39-3AF1-4168-9EE9-0EFB91C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0E11E-EE05-4D2F-9EAB-44643B13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A500E-CC7D-4FB8-8FDC-916BA875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48556-697D-49E7-A5F4-B4DE0C53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AD29F-FF45-4C9E-A6C6-E21DB637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8A635-1079-4ECD-895C-3183DC3E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265FA-BCB9-493E-A6C0-5C03551B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55F69-A462-44F6-979D-CB51FB79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6448F-4CF4-4111-B8D4-F8613284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6B6AB-94F0-4413-B3DE-82E552E3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424CD-6191-4E4D-A7BD-151DB51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A4D67-BD81-4985-AD6C-82CE56C5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4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9395D-8396-4895-B632-3248A46E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82F4-0CC9-4982-9ACB-F3D87266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0C5E6-88E7-4416-8094-FEB635B9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91135-622F-4B79-98BD-43E5E0B6A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CB0748-1CC2-46E8-96A3-05D58B9A9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EBF7CE-F60E-4275-96FB-1CD2B0C5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E6DC4-EB2F-44C8-BC6B-FFFDEE36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9A307-5F65-4794-AB4B-37CE3AE1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6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5DE16-5336-423A-AC83-DF4DC8B8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647B7-7364-4098-B8E8-2F5EF76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E75F9-F372-4892-B473-276C48D1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AAC737-9FE8-4D10-B219-41631D8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80899-2D99-4FCF-B5DC-C83E847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C16C77-EA7D-47AB-8CDA-976946D5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02C1B-174D-4647-890B-E672714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1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F75F-55F7-4AC1-81A5-D8B7A982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155F4-3E27-46C7-B47B-62CECB4A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C2746-09F1-4F12-9E67-88A58E20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1E924-89A5-4979-995A-B5341285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4938D-52D4-4C51-96EF-B7C91387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70B7B-D6BD-412E-8E13-6FABC05F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4BAD-B63E-4973-B88C-852B8178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05FBD-A25E-43DB-8BB0-1F539DEC7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35589-825E-4E2A-A4A8-2DF81CF1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598B6-CFD6-4B7B-BA9F-9E1F93A5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47C-6D90-4A76-8180-40175EA0F93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44B99-9313-4071-8A59-7AF0672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DF15D-1F55-44FA-BA01-818F9571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3F9C-1C9E-436C-B23E-7BB4833F3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328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A22B47C-6D90-4A76-8180-40175EA0F937}" type="datetime1">
              <a:rPr lang="ko-KR" altLang="en-US"/>
              <a:pPr lvl="0">
                <a:defRPr lang="ko-KR" altLang="en-US"/>
              </a:pPr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2F73F9C-1C9E-436C-B23E-7BB4833F391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chart" Target="../charts/char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Relationship Id="rId5" Type="http://schemas.openxmlformats.org/officeDocument/2006/relationships/image" Target="../media/image5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74457" y="1906419"/>
            <a:ext cx="7772400" cy="1320800"/>
          </a:xfrm>
        </p:spPr>
        <p:txBody>
          <a:bodyPr>
            <a:normAutofit lnSpcReduction="0"/>
          </a:bodyPr>
          <a:lstStyle/>
          <a:p>
            <a:pPr lvl="0" algn="ctr">
              <a:defRPr lang="ko-KR" altLang="en-US"/>
            </a:pPr>
            <a:r>
              <a:rPr lang="en-US" altLang="ko-KR" sz="4800" b="1">
                <a:solidFill>
                  <a:srgbClr val="ff0000"/>
                </a:solidFill>
              </a:rPr>
              <a:t>Chapter 6. process</a:t>
            </a:r>
            <a:endParaRPr lang="en-US" altLang="ko-KR" sz="4800" b="1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task_struct</a:t>
            </a:r>
            <a:r>
              <a:rPr lang="ko-KR" altLang="en-US" sz="2777">
                <a:solidFill>
                  <a:srgbClr val="ff0000"/>
                </a:solidFill>
              </a:rPr>
              <a:t> 자료구조</a:t>
            </a:r>
            <a:endParaRPr lang="ko-KR" altLang="en-US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183078" y="915387"/>
            <a:ext cx="7372596" cy="3930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Linux</a:t>
            </a:r>
            <a:r>
              <a:rPr lang="ko-KR" altLang="en-US"/>
              <a:t>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프로세스 생성 -&gt;</a:t>
            </a:r>
            <a:r>
              <a:rPr lang="en-US" altLang="ko-KR"/>
              <a:t> </a:t>
            </a:r>
            <a:r>
              <a:rPr lang="ko-KR" altLang="en-US"/>
              <a:t>'</a:t>
            </a:r>
            <a:r>
              <a:rPr lang="en-US" altLang="ko-KR"/>
              <a:t>task_struct</a:t>
            </a:r>
            <a:r>
              <a:rPr lang="ko-KR" altLang="en-US"/>
              <a:t>' 자료구조 생성 및 관리.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커널 내부에서 '태스크'라는 객체로 프로세스를 관리.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프로세스(스레드)를 식별하기 위한 </a:t>
            </a:r>
            <a:r>
              <a:rPr lang="en-US" altLang="ko-KR"/>
              <a:t>pid</a:t>
            </a:r>
            <a:r>
              <a:rPr lang="ko-KR" altLang="en-US"/>
              <a:t>, </a:t>
            </a:r>
            <a:r>
              <a:rPr lang="en-US" altLang="ko-KR"/>
              <a:t>tgid</a:t>
            </a:r>
            <a:r>
              <a:rPr lang="ko-KR" altLang="en-US"/>
              <a:t> 멤버에 번호 할당.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태스크가 수행될 수 있도록 필요한 자원(가상 주소공간 등)을 할당.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056" y="3224893"/>
            <a:ext cx="6188528" cy="3547292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38369" y="1707696"/>
            <a:ext cx="4167868" cy="114501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34968" y="3918857"/>
            <a:ext cx="4365172" cy="50059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97562" y="5325156"/>
            <a:ext cx="3532414" cy="650016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7490732" y="1292678"/>
            <a:ext cx="3306536" cy="3673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식별</a:t>
            </a: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7656738" y="3429000"/>
            <a:ext cx="3306536" cy="36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상태 </a:t>
            </a: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7673068" y="4860472"/>
            <a:ext cx="3306536" cy="36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메모리 정보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7327447" y="830035"/>
            <a:ext cx="45720" cy="58918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Process ID</a:t>
            </a:r>
            <a:endParaRPr lang="ko-KR" altLang="en-US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204" y="3429000"/>
            <a:ext cx="6180363" cy="3047177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319149" y="942604"/>
            <a:ext cx="6284026" cy="6366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/</a:t>
            </a:r>
            <a:r>
              <a:rPr lang="en-US" altLang="ko-KR"/>
              <a:t>usr/src/</a:t>
            </a:r>
            <a:r>
              <a:rPr lang="ko-KR" altLang="en-US"/>
              <a:t>버전/</a:t>
            </a:r>
            <a:r>
              <a:rPr lang="en-US" altLang="ko-KR"/>
              <a:t>include/linux/sched.h 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436" y="1332387"/>
            <a:ext cx="7198550" cy="1954809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7498770" y="992081"/>
            <a:ext cx="4611588" cy="55782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프로세스를 관리하기 위한 </a:t>
            </a:r>
            <a:r>
              <a:rPr lang="en-US" altLang="ko-KR"/>
              <a:t>PCB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리눅스 커널은 </a:t>
            </a:r>
            <a:r>
              <a:rPr lang="en-US" altLang="ko-KR"/>
              <a:t>'task_struct'</a:t>
            </a:r>
            <a:r>
              <a:rPr lang="ko-KR" altLang="en-US"/>
              <a:t> 자료구조 사용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프로세스 생성 -&gt; (커널) </a:t>
            </a:r>
            <a:r>
              <a:rPr lang="en-US" altLang="ko-KR"/>
              <a:t>task_struct</a:t>
            </a:r>
            <a:r>
              <a:rPr lang="ko-KR" altLang="en-US"/>
              <a:t> 생성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프로세스의 고유한 </a:t>
            </a:r>
            <a:r>
              <a:rPr lang="en-US" altLang="ko-KR"/>
              <a:t>pid</a:t>
            </a:r>
            <a:r>
              <a:rPr lang="ko-KR" altLang="en-US"/>
              <a:t>가 부여됨.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커널 공간에 저장되는 </a:t>
            </a:r>
            <a:r>
              <a:rPr lang="en-US" altLang="ko-KR"/>
              <a:t>pid</a:t>
            </a:r>
            <a:r>
              <a:rPr lang="ko-KR" altLang="en-US"/>
              <a:t>를 알기 위해선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'getpid()'</a:t>
            </a:r>
            <a:r>
              <a:rPr lang="ko-KR" altLang="en-US"/>
              <a:t> 시스템 콜을 통해 합법적으로 접근해야 함.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실제 </a:t>
            </a:r>
            <a:r>
              <a:rPr lang="en-US" altLang="ko-KR"/>
              <a:t>pid</a:t>
            </a:r>
            <a:r>
              <a:rPr lang="ko-KR" altLang="en-US"/>
              <a:t>(</a:t>
            </a:r>
            <a:r>
              <a:rPr lang="en-US" altLang="ko-KR"/>
              <a:t>process id)</a:t>
            </a:r>
            <a:r>
              <a:rPr lang="ko-KR" altLang="en-US"/>
              <a:t>는 스레드 단위로 부여.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tgid(thread group id)</a:t>
            </a:r>
            <a:r>
              <a:rPr lang="ko-KR" altLang="en-US"/>
              <a:t>는 프로세스 단위로 부여.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하나의 프로세스에서 분기되는 스레드는 모두 같은 </a:t>
            </a:r>
            <a:r>
              <a:rPr lang="en-US" altLang="ko-KR"/>
              <a:t>tgid</a:t>
            </a:r>
            <a:r>
              <a:rPr lang="ko-KR" altLang="en-US"/>
              <a:t>를 가진다.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실제 </a:t>
            </a:r>
            <a:r>
              <a:rPr lang="en-US" altLang="ko-KR"/>
              <a:t>getpid()</a:t>
            </a:r>
            <a:r>
              <a:rPr lang="ko-KR" altLang="en-US"/>
              <a:t>를 통해 얻는 </a:t>
            </a:r>
            <a:r>
              <a:rPr lang="en-US" altLang="ko-KR"/>
              <a:t>pid</a:t>
            </a:r>
            <a:r>
              <a:rPr lang="ko-KR" altLang="en-US"/>
              <a:t>는 </a:t>
            </a:r>
            <a:r>
              <a:rPr lang="en-US" altLang="ko-KR"/>
              <a:t>tgid</a:t>
            </a:r>
            <a:r>
              <a:rPr lang="ko-KR" altLang="en-US"/>
              <a:t>인 셈.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Virtual Address Space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2366" y="907378"/>
            <a:ext cx="7085618" cy="595062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Virtual Address Space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16" y="932483"/>
            <a:ext cx="4850719" cy="4073716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95745" y="692726"/>
            <a:ext cx="6033437" cy="6165273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flipV="1">
            <a:off x="3640529" y="1511630"/>
            <a:ext cx="3104902" cy="14844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3674794" y="4901045"/>
            <a:ext cx="3080162" cy="1682337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Address Translation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44" y="1721855"/>
            <a:ext cx="6856578" cy="404461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7076933" y="1133048"/>
            <a:ext cx="1378991" cy="52032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7133797" y="2563674"/>
            <a:ext cx="1620673" cy="17301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Address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Translation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Mechanism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supported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by H/W</a:t>
            </a:r>
            <a:endParaRPr lang="en-US" altLang="ko-KR"/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9257731" y="1070019"/>
          <a:ext cx="2630805" cy="55726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30805"/>
              </a:tblGrid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Physical Memory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6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1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7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46" name=""/>
          <p:cNvCxnSpPr/>
          <p:nvPr/>
        </p:nvCxnSpPr>
        <p:spPr>
          <a:xfrm>
            <a:off x="5769023" y="2469391"/>
            <a:ext cx="1961865" cy="11941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flipV="1">
            <a:off x="7873052" y="2028682"/>
            <a:ext cx="1606455" cy="15922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/>
          <p:nvPr/>
        </p:nvSpPr>
        <p:spPr>
          <a:xfrm>
            <a:off x="4884222" y="2395599"/>
            <a:ext cx="1100941" cy="16081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5584209" y="2298794"/>
            <a:ext cx="331527" cy="3315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Address Translation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728" y="883086"/>
            <a:ext cx="6856578" cy="404461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7091149" y="1133048"/>
            <a:ext cx="1378991" cy="22959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7162229" y="1312629"/>
            <a:ext cx="1620673" cy="173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Address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Translation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Mechanism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supported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by H/W</a:t>
            </a:r>
            <a:endParaRPr lang="en-US" altLang="ko-KR"/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9129785" y="160168"/>
          <a:ext cx="2630805" cy="55149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30805"/>
              </a:tblGrid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Physical Memory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6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Frame 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89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....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2" name=""/>
          <p:cNvGraphicFramePr/>
          <p:nvPr/>
        </p:nvGraphicFramePr>
        <p:xfrm>
          <a:off x="2440107" y="3812844"/>
          <a:ext cx="8534400" cy="41148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3" name=""/>
          <p:cNvSpPr txBox="1"/>
          <p:nvPr/>
        </p:nvSpPr>
        <p:spPr>
          <a:xfrm>
            <a:off x="6835254" y="4871966"/>
            <a:ext cx="1606456" cy="641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Swap partition</a:t>
            </a:r>
            <a:endParaRPr lang="en-US" altLang="ko-KR"/>
          </a:p>
        </p:txBody>
      </p:sp>
      <p:cxnSp>
        <p:nvCxnSpPr>
          <p:cNvPr id="54" name=""/>
          <p:cNvCxnSpPr/>
          <p:nvPr/>
        </p:nvCxnSpPr>
        <p:spPr>
          <a:xfrm rot="5400000" flipH="1" flipV="1">
            <a:off x="7716665" y="3165986"/>
            <a:ext cx="1777048" cy="1521173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 flipV="1">
            <a:off x="8043652" y="3864428"/>
            <a:ext cx="1100348" cy="1050187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/>
          <p:nvPr/>
        </p:nvCxnSpPr>
        <p:spPr>
          <a:xfrm flipV="1">
            <a:off x="8256894" y="4402825"/>
            <a:ext cx="767688" cy="55444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/>
          <p:nvPr/>
        </p:nvCxnSpPr>
        <p:spPr>
          <a:xfrm rot="16200000" flipH="1">
            <a:off x="5776134" y="2860347"/>
            <a:ext cx="2118246" cy="1478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6280813" y="3720436"/>
            <a:ext cx="1734403" cy="363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solidFill>
                  <a:srgbClr val="ff0000"/>
                </a:solidFill>
              </a:rPr>
              <a:t>1) Page fault</a:t>
            </a:r>
            <a:endParaRPr lang="en-US" altLang="ko-KR" b="1">
              <a:solidFill>
                <a:srgbClr val="ff0000"/>
              </a:solidFill>
            </a:endParaRPr>
          </a:p>
        </p:txBody>
      </p:sp>
      <p:cxnSp>
        <p:nvCxnSpPr>
          <p:cNvPr id="60" name=""/>
          <p:cNvCxnSpPr/>
          <p:nvPr/>
        </p:nvCxnSpPr>
        <p:spPr>
          <a:xfrm flipV="1">
            <a:off x="6096000" y="2313011"/>
            <a:ext cx="1663321" cy="1421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/>
          <p:nvPr/>
        </p:nvSpPr>
        <p:spPr>
          <a:xfrm>
            <a:off x="4863358" y="2460913"/>
            <a:ext cx="1100941" cy="16081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1" name=""/>
          <p:cNvCxnSpPr/>
          <p:nvPr/>
        </p:nvCxnSpPr>
        <p:spPr>
          <a:xfrm>
            <a:off x="7854861" y="2323246"/>
            <a:ext cx="1510915" cy="6152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/>
          <p:cNvSpPr txBox="1"/>
          <p:nvPr/>
        </p:nvSpPr>
        <p:spPr>
          <a:xfrm>
            <a:off x="6096000" y="2014465"/>
            <a:ext cx="1933433" cy="364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solidFill>
                  <a:srgbClr val="ff0000"/>
                </a:solidFill>
              </a:rPr>
              <a:t>2) re-access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5596909" y="2394044"/>
            <a:ext cx="331527" cy="3315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0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Page fault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307" y="1857232"/>
            <a:ext cx="7434190" cy="3678774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8029432" y="2042898"/>
            <a:ext cx="4009032" cy="6412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$ ./dummy 0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부모 프로세스 1 =&gt; 총 프로세스 1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8000997" y="3206427"/>
            <a:ext cx="4009032" cy="90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$ ./dummy </a:t>
            </a:r>
            <a:r>
              <a:rPr lang="ko-KR" altLang="en-US"/>
              <a:t>1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부모 프로세스 1 + 자식 프로세스 1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=&gt; 총 프로세스 2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8025451" y="4567222"/>
            <a:ext cx="4009032" cy="90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$ ./dummy </a:t>
            </a:r>
            <a:r>
              <a:rPr lang="ko-KR" altLang="en-US"/>
              <a:t>3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부모 프로세스 1 + 자식 프로세스 3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=&gt; 총 프로세스 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Page fault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5436"/>
            <a:ext cx="6362700" cy="16573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6450" y="979652"/>
            <a:ext cx="6305550" cy="165735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936667"/>
            <a:ext cx="6353175" cy="165735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89185"/>
            <a:ext cx="6362700" cy="16954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Page fault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"/>
          <p:cNvGraphicFramePr/>
          <p:nvPr/>
        </p:nvGraphicFramePr>
        <p:xfrm>
          <a:off x="427264" y="872217"/>
          <a:ext cx="10970078" cy="5976257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47" name=""/>
          <p:cNvSpPr txBox="1"/>
          <p:nvPr/>
        </p:nvSpPr>
        <p:spPr>
          <a:xfrm>
            <a:off x="9810750" y="6223091"/>
            <a:ext cx="1700894" cy="642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프로세스 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Command-Line-Arguments</a:t>
            </a:r>
            <a:endParaRPr lang="en-US" altLang="ko-KR" sz="2888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923295"/>
            <a:ext cx="10816244" cy="182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 sz="2400"/>
              <a:t>〮</a:t>
            </a:r>
            <a:r>
              <a:rPr lang="ko-KR" altLang="en-US"/>
              <a:t> </a:t>
            </a:r>
            <a:r>
              <a:rPr lang="en-US" altLang="ko-KR"/>
              <a:t>Command-Line-Arguments : </a:t>
            </a:r>
            <a:r>
              <a:rPr lang="ko-KR" altLang="en-US"/>
              <a:t>사용자가 명령행에서 명령을 실행할 때 해당 명령과 함께 지정하는 인자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〮 </a:t>
            </a:r>
            <a:r>
              <a:rPr lang="en-US" altLang="ko-KR" b="1" i="1">
                <a:latin typeface="Times New Roman"/>
                <a:cs typeface="Times New Roman"/>
              </a:rPr>
              <a:t>argc</a:t>
            </a:r>
            <a:r>
              <a:rPr lang="en-US" altLang="ko-KR"/>
              <a:t> : argument count 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〮 </a:t>
            </a:r>
            <a:r>
              <a:rPr lang="en-US" altLang="ko-KR" b="1" i="1">
                <a:latin typeface="Times New Roman"/>
                <a:cs typeface="Times New Roman"/>
              </a:rPr>
              <a:t>argv </a:t>
            </a:r>
            <a:r>
              <a:rPr lang="en-US" altLang="ko-KR"/>
              <a:t>: argument vector  </a:t>
            </a:r>
            <a:endParaRPr lang="en-US" altLang="ko-KR"/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5371103" y="3249575"/>
          <a:ext cx="790113" cy="3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37080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8291" y="3249575"/>
            <a:ext cx="790113" cy="358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i="1">
                <a:latin typeface="Times New Roman"/>
                <a:cs typeface="Times New Roman"/>
              </a:rPr>
              <a:t>argc</a:t>
            </a:r>
            <a:endParaRPr lang="ko-KR" altLang="en-US" b="1" i="1">
              <a:latin typeface="Times New Roman"/>
              <a:cs typeface="Times New Roman"/>
            </a:endParaRPr>
          </a:p>
        </p:txBody>
      </p:sp>
      <p:graphicFrame>
        <p:nvGraphicFramePr>
          <p:cNvPr id="19" name="표 7"/>
          <p:cNvGraphicFramePr>
            <a:graphicFrameLocks noGrp="1"/>
          </p:cNvGraphicFramePr>
          <p:nvPr/>
        </p:nvGraphicFramePr>
        <p:xfrm>
          <a:off x="5371102" y="4107923"/>
          <a:ext cx="790113" cy="3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37080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8290" y="4058620"/>
            <a:ext cx="790113" cy="35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i="1">
                <a:latin typeface="Times New Roman"/>
                <a:cs typeface="Times New Roman"/>
              </a:rPr>
              <a:t>argv</a:t>
            </a:r>
            <a:endParaRPr lang="ko-KR" altLang="en-US" b="1" i="1">
              <a:latin typeface="Times New Roman"/>
              <a:cs typeface="Times New Roman"/>
            </a:endParaRPr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6554296" y="4121962"/>
          <a:ext cx="7901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7643936" y="4123152"/>
          <a:ext cx="4439822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85"/>
                <a:gridCol w="369985"/>
                <a:gridCol w="369985"/>
                <a:gridCol w="369985"/>
                <a:gridCol w="369985"/>
                <a:gridCol w="369986"/>
                <a:gridCol w="369986"/>
                <a:gridCol w="369985"/>
                <a:gridCol w="369985"/>
                <a:gridCol w="369985"/>
                <a:gridCol w="369985"/>
                <a:gridCol w="369985"/>
              </a:tblGrid>
              <a:tr h="20395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5"/>
          <p:cNvGraphicFramePr>
            <a:graphicFrameLocks noGrp="1"/>
          </p:cNvGraphicFramePr>
          <p:nvPr/>
        </p:nvGraphicFramePr>
        <p:xfrm>
          <a:off x="7643936" y="4558842"/>
          <a:ext cx="2420112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52"/>
                <a:gridCol w="403352"/>
                <a:gridCol w="403352"/>
                <a:gridCol w="403352"/>
                <a:gridCol w="403352"/>
                <a:gridCol w="40335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6"/>
          <p:cNvGraphicFramePr>
            <a:graphicFrameLocks noGrp="1"/>
          </p:cNvGraphicFramePr>
          <p:nvPr/>
        </p:nvGraphicFramePr>
        <p:xfrm>
          <a:off x="7643938" y="4936912"/>
          <a:ext cx="2420110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51"/>
                <a:gridCol w="403353"/>
                <a:gridCol w="403351"/>
                <a:gridCol w="403351"/>
                <a:gridCol w="403353"/>
                <a:gridCol w="403351"/>
              </a:tblGrid>
              <a:tr h="25687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108619" y="4293323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148858" y="4298159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148857" y="4711242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148857" y="5089312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072038" y="3101281"/>
            <a:ext cx="616253" cy="29559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048" y="4397923"/>
            <a:ext cx="3563808" cy="3626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Program vs Process 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9158" y="2893681"/>
            <a:ext cx="4911683" cy="2880998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170706" y="4641271"/>
            <a:ext cx="4576948" cy="20433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실행 프로그램(</a:t>
            </a:r>
            <a:r>
              <a:rPr lang="en-US" altLang="ko-KR" sz="2000" b="1"/>
              <a:t>Program)</a:t>
            </a:r>
            <a:endParaRPr lang="en-US" altLang="ko-KR" sz="2000" b="1"/>
          </a:p>
          <a:p>
            <a:pPr>
              <a:defRPr lang="ko-KR" altLang="en-US"/>
            </a:pPr>
            <a:r>
              <a:rPr lang="en-US" altLang="ko-KR"/>
              <a:t>: </a:t>
            </a:r>
            <a:r>
              <a:rPr lang="ko-KR" altLang="en-US"/>
              <a:t>실행 가능한 형태의 파일</a:t>
            </a:r>
            <a:r>
              <a:rPr lang="en-US" altLang="ko-KR"/>
              <a:t> / </a:t>
            </a:r>
            <a:r>
              <a:rPr lang="ko-KR" altLang="en-US"/>
              <a:t>수동적인 객체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 (메모리에 직접 복사)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바이너리 기계 명령어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/>
              <a:t>             +             (어떠한 형식을 갖춤)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수행에 필요한 데이터들</a:t>
            </a:r>
            <a:endParaRPr lang="ko-KR" altLang="en-US" b="1"/>
          </a:p>
        </p:txBody>
      </p:sp>
      <p:sp>
        <p:nvSpPr>
          <p:cNvPr id="37" name=""/>
          <p:cNvSpPr txBox="1"/>
          <p:nvPr/>
        </p:nvSpPr>
        <p:spPr>
          <a:xfrm>
            <a:off x="7794415" y="840175"/>
            <a:ext cx="4416138" cy="204399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/>
              <a:t>프로세스(</a:t>
            </a:r>
            <a:r>
              <a:rPr lang="en-US" altLang="ko-KR" sz="2000" b="1"/>
              <a:t>Process)</a:t>
            </a:r>
            <a:endParaRPr lang="en-US" altLang="ko-KR" sz="2000" b="1"/>
          </a:p>
          <a:p>
            <a:pPr>
              <a:defRPr lang="ko-KR" altLang="en-US"/>
            </a:pPr>
            <a:r>
              <a:rPr lang="en-US" altLang="ko-KR"/>
              <a:t>: </a:t>
            </a:r>
            <a:r>
              <a:rPr lang="ko-KR" altLang="en-US"/>
              <a:t>커널로부터 자원을 할당받을 수 있는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동적인 객체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    </a:t>
            </a:r>
            <a:r>
              <a:rPr lang="ko-KR" altLang="en-US" b="1"/>
              <a:t>자원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/>
              <a:t>      +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수행의 흐름</a:t>
            </a: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190499" y="1115784"/>
            <a:ext cx="3510643" cy="11846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Editor</a:t>
            </a:r>
            <a:r>
              <a:rPr lang="ko-KR" altLang="en-US"/>
              <a:t>로 작성</a:t>
            </a:r>
            <a:r>
              <a:rPr lang="en-US" altLang="ko-KR"/>
              <a:t>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소스파일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ASCII</a:t>
            </a:r>
            <a:r>
              <a:rPr lang="ko-KR" altLang="en-US"/>
              <a:t> 코드 </a:t>
            </a:r>
            <a:endParaRPr lang="ko-KR" altLang="en-US"/>
          </a:p>
        </p:txBody>
      </p:sp>
      <p:cxnSp>
        <p:nvCxnSpPr>
          <p:cNvPr id="40" name=""/>
          <p:cNvCxnSpPr/>
          <p:nvPr/>
        </p:nvCxnSpPr>
        <p:spPr>
          <a:xfrm rot="16200000" flipH="1" flipV="1">
            <a:off x="-204106" y="3449410"/>
            <a:ext cx="21635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51732" y="2993571"/>
            <a:ext cx="1197428" cy="8708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415017" y="3108824"/>
            <a:ext cx="1537608" cy="6421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컴파일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Command-Line-Arguments</a:t>
            </a:r>
            <a:endParaRPr lang="en-US" altLang="ko-KR" sz="2888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831217"/>
            <a:ext cx="10816244" cy="524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 sz="2000"/>
              <a:t>〮 </a:t>
            </a:r>
            <a:r>
              <a:rPr lang="en-US" altLang="ko-KR" sz="2000"/>
              <a:t>vim argument.c</a:t>
            </a: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en-US" altLang="ko-KR" sz="2000"/>
              <a:t>	 </a:t>
            </a:r>
            <a:endParaRPr lang="en-US" altLang="ko-KR" sz="2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0630" y="1721972"/>
            <a:ext cx="7178662" cy="17070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0630" y="4208745"/>
            <a:ext cx="8657070" cy="13031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Command-Line-Arguments</a:t>
            </a:r>
            <a:endParaRPr lang="en-US" altLang="ko-KR" sz="2888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072" y="2239882"/>
            <a:ext cx="3600635" cy="397081"/>
          </a:xfrm>
          <a:prstGeom prst="rect">
            <a:avLst/>
          </a:prstGeom>
        </p:spPr>
      </p:pic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5689832" y="1417247"/>
          <a:ext cx="790113" cy="3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37080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81210" y="1418716"/>
            <a:ext cx="79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i="1">
                <a:latin typeface="Times New Roman"/>
                <a:cs typeface="Times New Roman"/>
              </a:rPr>
              <a:t>argc</a:t>
            </a:r>
            <a:endParaRPr lang="ko-KR" altLang="en-US" b="1" i="1">
              <a:latin typeface="Times New Roman"/>
              <a:cs typeface="Times New Roman"/>
            </a:endParaRPr>
          </a:p>
        </p:txBody>
      </p:sp>
      <p:graphicFrame>
        <p:nvGraphicFramePr>
          <p:cNvPr id="19" name="표 7"/>
          <p:cNvGraphicFramePr>
            <a:graphicFrameLocks noGrp="1"/>
          </p:cNvGraphicFramePr>
          <p:nvPr/>
        </p:nvGraphicFramePr>
        <p:xfrm>
          <a:off x="5689832" y="2005232"/>
          <a:ext cx="790113" cy="3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37080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97495" y="2000855"/>
            <a:ext cx="790113" cy="35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i="1">
                <a:latin typeface="Times New Roman"/>
                <a:cs typeface="Times New Roman"/>
              </a:rPr>
              <a:t>argv</a:t>
            </a:r>
            <a:endParaRPr lang="ko-KR" altLang="en-US" b="1" i="1">
              <a:latin typeface="Times New Roman"/>
              <a:cs typeface="Times New Roman"/>
            </a:endParaRPr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6607617" y="2005232"/>
          <a:ext cx="790113" cy="183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3"/>
              </a:tblGrid>
              <a:tr h="296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6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6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6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6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7697256" y="1981713"/>
          <a:ext cx="4439821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0"/>
                <a:gridCol w="403620"/>
                <a:gridCol w="403620"/>
                <a:gridCol w="403620"/>
                <a:gridCol w="403620"/>
                <a:gridCol w="403621"/>
                <a:gridCol w="403620"/>
                <a:gridCol w="403620"/>
                <a:gridCol w="403620"/>
                <a:gridCol w="403620"/>
                <a:gridCol w="403620"/>
              </a:tblGrid>
              <a:tr h="20395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5"/>
          <p:cNvGraphicFramePr>
            <a:graphicFrameLocks noGrp="1"/>
          </p:cNvGraphicFramePr>
          <p:nvPr/>
        </p:nvGraphicFramePr>
        <p:xfrm>
          <a:off x="7697256" y="2376033"/>
          <a:ext cx="24201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52"/>
                <a:gridCol w="403352"/>
                <a:gridCol w="403352"/>
                <a:gridCol w="403352"/>
                <a:gridCol w="403352"/>
                <a:gridCol w="403352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6"/>
          <p:cNvGraphicFramePr>
            <a:graphicFrameLocks noGrp="1"/>
          </p:cNvGraphicFramePr>
          <p:nvPr/>
        </p:nvGraphicFramePr>
        <p:xfrm>
          <a:off x="7697256" y="2767232"/>
          <a:ext cx="1613324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31"/>
                <a:gridCol w="403331"/>
                <a:gridCol w="403331"/>
                <a:gridCol w="403331"/>
              </a:tblGrid>
              <a:tr h="25687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16"/>
          <p:cNvGraphicFramePr>
            <a:graphicFrameLocks noGrp="1"/>
          </p:cNvGraphicFramePr>
          <p:nvPr/>
        </p:nvGraphicFramePr>
        <p:xfrm>
          <a:off x="7697256" y="3158431"/>
          <a:ext cx="1613324" cy="30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31"/>
                <a:gridCol w="403331"/>
                <a:gridCol w="403331"/>
                <a:gridCol w="403331"/>
              </a:tblGrid>
              <a:tr h="25687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216514" y="2190632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202178" y="2190632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202178" y="2553857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09220" y="2919632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209220" y="3291866"/>
            <a:ext cx="39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573075" y="1101840"/>
            <a:ext cx="616253" cy="2679324"/>
          </a:xfrm>
          <a:prstGeom prst="leftBrace">
            <a:avLst>
              <a:gd name="adj1" fmla="val 257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958714" y="4325497"/>
            <a:ext cx="10515600" cy="358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argv[0]		argv[1]		argv[2]		argv[3]		…	argv[argc]</a:t>
            </a:r>
            <a:endParaRPr lang="en-US" altLang="ko-KR"/>
          </a:p>
        </p:txBody>
      </p:sp>
      <p:sp>
        <p:nvSpPr>
          <p:cNvPr id="12" name="화살표: 아래쪽 11"/>
          <p:cNvSpPr/>
          <p:nvPr/>
        </p:nvSpPr>
        <p:spPr>
          <a:xfrm>
            <a:off x="1269505" y="4735304"/>
            <a:ext cx="150921" cy="57704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3234" y="5387818"/>
            <a:ext cx="151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프로그램 이름</a:t>
            </a:r>
            <a:endParaRPr lang="ko-KR" altLang="en-US" sz="1600"/>
          </a:p>
        </p:txBody>
      </p:sp>
      <p:sp>
        <p:nvSpPr>
          <p:cNvPr id="29" name="오른쪽 중괄호 28"/>
          <p:cNvSpPr/>
          <p:nvPr/>
        </p:nvSpPr>
        <p:spPr>
          <a:xfrm rot="5400000">
            <a:off x="5475515" y="2273812"/>
            <a:ext cx="577049" cy="54797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34410" y="5387818"/>
            <a:ext cx="2106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전달하려는 인자들</a:t>
            </a:r>
            <a:endParaRPr lang="ko-KR" altLang="en-US" sz="1600"/>
          </a:p>
        </p:txBody>
      </p:sp>
      <p:sp>
        <p:nvSpPr>
          <p:cNvPr id="36" name="화살표: 아래쪽 35"/>
          <p:cNvSpPr/>
          <p:nvPr/>
        </p:nvSpPr>
        <p:spPr>
          <a:xfrm>
            <a:off x="9841705" y="4735304"/>
            <a:ext cx="150921" cy="57704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06526" y="5386890"/>
            <a:ext cx="681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NULL</a:t>
            </a:r>
            <a:endParaRPr lang="ko-KR" alt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9026982" y="5668463"/>
            <a:ext cx="2058732" cy="4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/>
              <a:t>명령행 인자의 끝을 나타내기 위해 </a:t>
            </a:r>
            <a:r>
              <a:rPr lang="en-US" altLang="ko-KR" sz="1200"/>
              <a:t>NULL</a:t>
            </a:r>
            <a:r>
              <a:rPr lang="ko-KR" altLang="en-US" sz="1200"/>
              <a:t>포인터 사용</a:t>
            </a:r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Command-Line-Options and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getopt()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1290629"/>
            <a:ext cx="10515600" cy="1793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/>
              <a:t>Command-Line-Options</a:t>
            </a:r>
            <a:r>
              <a:rPr lang="en-US" altLang="ko-KR"/>
              <a:t> : ‘-’</a:t>
            </a:r>
            <a:r>
              <a:rPr lang="ko-KR" altLang="en-US"/>
              <a:t> 하이픈과 함께 시작하는 </a:t>
            </a:r>
            <a:r>
              <a:rPr lang="en-US" altLang="ko-KR"/>
              <a:t>Command-Line-Arguments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 i="1">
                <a:latin typeface="Times New Roman"/>
                <a:cs typeface="Times New Roman"/>
              </a:rPr>
              <a:t>getopt()</a:t>
            </a:r>
            <a:r>
              <a:rPr lang="en-US" altLang="ko-KR" sz="2000"/>
              <a:t> </a:t>
            </a:r>
            <a:r>
              <a:rPr lang="en-US" altLang="ko-KR"/>
              <a:t>: Command-Line-Option</a:t>
            </a:r>
            <a:r>
              <a:rPr lang="ko-KR" altLang="en-US"/>
              <a:t>을 분석하는 데 사용되는 </a:t>
            </a:r>
            <a:r>
              <a:rPr lang="en-US" altLang="ko-KR"/>
              <a:t>C </a:t>
            </a:r>
            <a:r>
              <a:rPr lang="ko-KR" altLang="en-US"/>
              <a:t>라이브러리 함수 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389" y="2490324"/>
            <a:ext cx="5585640" cy="4127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12652" y="3224713"/>
            <a:ext cx="7422455" cy="228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i="1">
                <a:latin typeface="Times New Roman"/>
                <a:cs typeface="Times New Roman"/>
              </a:rPr>
              <a:t>      getopt()</a:t>
            </a:r>
            <a:r>
              <a:rPr lang="ko-KR" altLang="en-US" sz="1600"/>
              <a:t>함수가 명령줄 인자에서 찾아야하는 옵션을 지정</a:t>
            </a:r>
            <a:endParaRPr lang="ko-KR" altLang="en-US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ko-KR" altLang="en-US" sz="1600"/>
              <a:t>    옵션으로는 </a:t>
            </a:r>
            <a:r>
              <a:rPr lang="en-US" altLang="ko-KR" sz="1600"/>
              <a:t>[a-z, A-Z, 0-9]</a:t>
            </a:r>
            <a:r>
              <a:rPr lang="ko-KR" altLang="en-US" sz="1600"/>
              <a:t>의 문자 사용 가능</a:t>
            </a:r>
            <a:endParaRPr lang="ko-KR" altLang="en-US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 </a:t>
            </a:r>
            <a:r>
              <a:rPr lang="ko-KR" altLang="en-US" sz="1600"/>
              <a:t>각 옵션 뒤에 콜론</a:t>
            </a:r>
            <a:r>
              <a:rPr lang="en-US" altLang="ko-KR" sz="1600"/>
              <a:t>(:)</a:t>
            </a:r>
            <a:r>
              <a:rPr lang="ko-KR" altLang="en-US" sz="1600"/>
              <a:t>이 올 수 있으며</a:t>
            </a:r>
            <a:r>
              <a:rPr lang="en-US" altLang="ko-KR" sz="1600"/>
              <a:t>, </a:t>
            </a:r>
            <a:r>
              <a:rPr lang="ko-KR" altLang="en-US" sz="1600"/>
              <a:t>이는 옵션에 인수가 필요함을 나타냄</a:t>
            </a:r>
            <a:endParaRPr lang="ko-KR" altLang="en-US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ko-KR" altLang="en-US" sz="1600"/>
              <a:t>     해당 인수는 </a:t>
            </a:r>
            <a:r>
              <a:rPr lang="en-US" altLang="ko-KR" sz="1600"/>
              <a:t>extern char*</a:t>
            </a:r>
            <a:r>
              <a:rPr lang="ko-KR" altLang="en-US" sz="1600"/>
              <a:t> </a:t>
            </a:r>
            <a:r>
              <a:rPr lang="en-US" altLang="ko-KR" sz="1600"/>
              <a:t>optarg</a:t>
            </a:r>
            <a:r>
              <a:rPr lang="ko-KR" altLang="en-US" sz="1600"/>
              <a:t>를 참조하여 접근 가능</a:t>
            </a:r>
            <a:endParaRPr lang="ko-KR" altLang="en-US" sz="1600"/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ko-KR" altLang="en-US" sz="1600"/>
              <a:t>     옵션 발견 시 옵션 문자가 함수의 리턴 값으로 반환됨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8" name="L 도형 37"/>
          <p:cNvSpPr/>
          <p:nvPr/>
        </p:nvSpPr>
        <p:spPr>
          <a:xfrm rot="19017114">
            <a:off x="1728674" y="330229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L 도형 38"/>
          <p:cNvSpPr/>
          <p:nvPr/>
        </p:nvSpPr>
        <p:spPr>
          <a:xfrm rot="19017114">
            <a:off x="1728672" y="3775649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L 도형 39"/>
          <p:cNvSpPr/>
          <p:nvPr/>
        </p:nvSpPr>
        <p:spPr>
          <a:xfrm rot="19017114">
            <a:off x="1728672" y="425016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L 도형 40"/>
          <p:cNvSpPr/>
          <p:nvPr/>
        </p:nvSpPr>
        <p:spPr>
          <a:xfrm rot="19017114">
            <a:off x="1728673" y="472467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L 도형 41"/>
          <p:cNvSpPr/>
          <p:nvPr/>
        </p:nvSpPr>
        <p:spPr>
          <a:xfrm rot="19017114">
            <a:off x="1728672" y="519803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Command-Line-Options and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getopt()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1051633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/>
              <a:t>Example Code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5298" y="1451743"/>
            <a:ext cx="7788315" cy="49915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Command-Line-Options and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getopt()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1051633"/>
            <a:ext cx="10515600" cy="3718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/>
              <a:t>Option</a:t>
            </a:r>
            <a:r>
              <a:rPr lang="ko-KR" altLang="en-US" sz="2000" b="1"/>
              <a:t> </a:t>
            </a:r>
            <a:r>
              <a:rPr lang="en-US" altLang="ko-KR" sz="2000" b="1"/>
              <a:t>–s</a:t>
            </a: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/>
              <a:t>Option –n [argument]</a:t>
            </a: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000" b="1"/>
              <a:t>Option -h</a:t>
            </a:r>
            <a:endParaRPr lang="en-US" altLang="ko-KR" sz="20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185" y="1636692"/>
            <a:ext cx="8254166" cy="4615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185" y="3157934"/>
            <a:ext cx="8254166" cy="4299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7184" y="4640307"/>
            <a:ext cx="8254165" cy="10951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Environment List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113904"/>
            <a:ext cx="10515600" cy="310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/>
              <a:t>Environment List</a:t>
            </a:r>
            <a:endParaRPr lang="en-US" altLang="ko-KR" sz="24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         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/>
          </a:p>
          <a:p>
            <a:pPr lvl="0">
              <a:defRPr lang="ko-KR" altLang="en-US"/>
            </a:pPr>
            <a:endParaRPr lang="en-US" altLang="ko-KR" sz="2400" b="1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/>
              <a:t>Accessing</a:t>
            </a:r>
            <a:r>
              <a:rPr lang="ko-KR" altLang="en-US" sz="2400" b="1"/>
              <a:t> </a:t>
            </a:r>
            <a:r>
              <a:rPr lang="en-US" altLang="ko-KR" sz="2400" b="1"/>
              <a:t>the</a:t>
            </a:r>
            <a:r>
              <a:rPr lang="ko-KR" altLang="en-US" sz="2400" b="1"/>
              <a:t> </a:t>
            </a:r>
            <a:r>
              <a:rPr lang="en-US" altLang="ko-KR" sz="2400" b="1"/>
              <a:t>environment</a:t>
            </a:r>
            <a:r>
              <a:rPr lang="ko-KR" altLang="en-US" sz="2400" b="1"/>
              <a:t> </a:t>
            </a:r>
            <a:r>
              <a:rPr lang="en-US" altLang="ko-KR" sz="2400" b="1"/>
              <a:t>from</a:t>
            </a:r>
            <a:r>
              <a:rPr lang="ko-KR" altLang="en-US" sz="2400" b="1"/>
              <a:t> </a:t>
            </a:r>
            <a:r>
              <a:rPr lang="en-US" altLang="ko-KR" sz="2400" b="1"/>
              <a:t>a</a:t>
            </a:r>
            <a:r>
              <a:rPr lang="ko-KR" altLang="en-US" sz="2400" b="1"/>
              <a:t> </a:t>
            </a:r>
            <a:r>
              <a:rPr lang="en-US" altLang="ko-KR" sz="2400" b="1"/>
              <a:t>program</a:t>
            </a:r>
            <a:endParaRPr lang="en-US" altLang="ko-KR" sz="2400" b="1"/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rot="19017114">
            <a:off x="1202492" y="1860622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21097" y="1816515"/>
            <a:ext cx="9700278" cy="173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모든 프로세스가 가지고 있는 </a:t>
            </a:r>
            <a:r>
              <a:rPr lang="en-US" altLang="ko-KR"/>
              <a:t>name=value </a:t>
            </a:r>
            <a:r>
              <a:rPr lang="ko-KR" altLang="en-US"/>
              <a:t>형태의 문자열 배열로</a:t>
            </a:r>
            <a:r>
              <a:rPr lang="en-US" altLang="ko-KR"/>
              <a:t>, </a:t>
            </a:r>
            <a:r>
              <a:rPr lang="ko-KR" altLang="en-US"/>
              <a:t>쉘에서 정의되고 실행되는 동안 프로세스에 필요한 변수들을 나타낸다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Ex) </a:t>
            </a:r>
            <a:r>
              <a:rPr lang="ko-KR" altLang="en-US"/>
              <a:t>터미널 크기에 맞춰서 내용을 출력하는 </a:t>
            </a:r>
            <a:r>
              <a:rPr lang="en-US" altLang="ko-KR"/>
              <a:t>more</a:t>
            </a:r>
            <a:r>
              <a:rPr lang="ko-KR" altLang="en-US"/>
              <a:t>명령어는 터미널에 대한 정보를 환경 변수를 통해 전달받는다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9" name="L 도형 8"/>
          <p:cNvSpPr/>
          <p:nvPr/>
        </p:nvSpPr>
        <p:spPr>
          <a:xfrm rot="19017114">
            <a:off x="1202492" y="4231675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80099" y="4154097"/>
            <a:ext cx="7896162" cy="358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extern char **environ </a:t>
            </a:r>
            <a:r>
              <a:rPr lang="ko-KR" altLang="en-US"/>
              <a:t>을 통해 접근</a:t>
            </a:r>
            <a:endParaRPr lang="ko-KR" altLang="en-US"/>
          </a:p>
        </p:txBody>
      </p:sp>
      <p:sp>
        <p:nvSpPr>
          <p:cNvPr id="14" name="L 도형 13"/>
          <p:cNvSpPr/>
          <p:nvPr/>
        </p:nvSpPr>
        <p:spPr>
          <a:xfrm rot="19017114">
            <a:off x="1202492" y="5008994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80099" y="4931417"/>
            <a:ext cx="6848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main</a:t>
            </a:r>
            <a:r>
              <a:rPr lang="ko-KR" altLang="en-US"/>
              <a:t>함수의 </a:t>
            </a:r>
            <a:r>
              <a:rPr lang="en-US" altLang="ko-KR"/>
              <a:t>3</a:t>
            </a:r>
            <a:r>
              <a:rPr lang="ko-KR" altLang="en-US"/>
              <a:t>번째 인자로 환경 변수 리스트를 선언하여 접근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Environment List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074198"/>
            <a:ext cx="10515600" cy="310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extern char **environ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 main</a:t>
            </a:r>
            <a:r>
              <a:rPr lang="ko-KR" altLang="en-US"/>
              <a:t>함수의 </a:t>
            </a:r>
            <a:r>
              <a:rPr lang="en-US" altLang="ko-KR"/>
              <a:t>3</a:t>
            </a:r>
            <a:r>
              <a:rPr lang="ko-KR" altLang="en-US"/>
              <a:t>번째 인자로 환경 변수 리스트를 선언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7947" y="1550650"/>
            <a:ext cx="7327882" cy="1771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7947" y="4284083"/>
            <a:ext cx="7327882" cy="169780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Environment List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074198"/>
            <a:ext cx="10515600" cy="44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/>
              <a:t>Environment List</a:t>
            </a:r>
            <a:endParaRPr lang="en-US" altLang="ko-KR" sz="24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7219" y="1678152"/>
            <a:ext cx="5913632" cy="14707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7219" y="3148939"/>
            <a:ext cx="5913632" cy="2057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7219" y="3337552"/>
            <a:ext cx="5913632" cy="1828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77219" y="3520448"/>
            <a:ext cx="5913632" cy="213378"/>
          </a:xfrm>
          <a:prstGeom prst="rect">
            <a:avLst/>
          </a:prstGeom>
        </p:spPr>
      </p:pic>
      <p:sp>
        <p:nvSpPr>
          <p:cNvPr id="23" name="L 도형 22"/>
          <p:cNvSpPr/>
          <p:nvPr/>
        </p:nvSpPr>
        <p:spPr>
          <a:xfrm rot="19017114">
            <a:off x="1213985" y="413388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21098" y="4056302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사용하고 있는 쉘의 경로</a:t>
            </a:r>
            <a:endParaRPr lang="ko-KR" altLang="en-US"/>
          </a:p>
        </p:txBody>
      </p:sp>
      <p:sp>
        <p:nvSpPr>
          <p:cNvPr id="25" name="L 도형 24"/>
          <p:cNvSpPr/>
          <p:nvPr/>
        </p:nvSpPr>
        <p:spPr>
          <a:xfrm rot="19017114">
            <a:off x="4594901" y="4133879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L 도형 26"/>
          <p:cNvSpPr/>
          <p:nvPr/>
        </p:nvSpPr>
        <p:spPr>
          <a:xfrm rot="19017114">
            <a:off x="1193242" y="469730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562" y="4042698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PC</a:t>
            </a:r>
            <a:r>
              <a:rPr lang="ko-KR" altLang="en-US"/>
              <a:t>의 </a:t>
            </a:r>
            <a:r>
              <a:rPr lang="en-US" altLang="ko-KR"/>
              <a:t>Host </a:t>
            </a:r>
            <a:r>
              <a:rPr lang="ko-KR" altLang="en-US"/>
              <a:t>이름</a:t>
            </a:r>
            <a:endParaRPr lang="en-US" altLang="ko-KR"/>
          </a:p>
        </p:txBody>
      </p:sp>
      <p:sp>
        <p:nvSpPr>
          <p:cNvPr id="29" name="L 도형 28"/>
          <p:cNvSpPr/>
          <p:nvPr/>
        </p:nvSpPr>
        <p:spPr>
          <a:xfrm rot="19017114">
            <a:off x="4594901" y="469730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L 도형 29"/>
          <p:cNvSpPr/>
          <p:nvPr/>
        </p:nvSpPr>
        <p:spPr>
          <a:xfrm rot="19017114">
            <a:off x="1193243" y="5257425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902014" y="4611614"/>
            <a:ext cx="2734645" cy="35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현재 위치한 디렉토리</a:t>
            </a:r>
            <a:endParaRPr lang="en-US" altLang="ko-KR"/>
          </a:p>
        </p:txBody>
      </p:sp>
      <p:sp>
        <p:nvSpPr>
          <p:cNvPr id="32" name="TextBox 31"/>
          <p:cNvSpPr txBox="1"/>
          <p:nvPr/>
        </p:nvSpPr>
        <p:spPr>
          <a:xfrm>
            <a:off x="1548646" y="4612972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로그인한 사용자 이름</a:t>
            </a:r>
            <a:endParaRPr lang="en-US" altLang="ko-KR"/>
          </a:p>
        </p:txBody>
      </p:sp>
      <p:sp>
        <p:nvSpPr>
          <p:cNvPr id="33" name="L 도형 32"/>
          <p:cNvSpPr/>
          <p:nvPr/>
        </p:nvSpPr>
        <p:spPr>
          <a:xfrm rot="19017114">
            <a:off x="4594901" y="525509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902014" y="5198607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Home </a:t>
            </a:r>
            <a:r>
              <a:rPr lang="ko-KR" altLang="en-US"/>
              <a:t>디렉토리의 경로</a:t>
            </a:r>
            <a:endParaRPr lang="en-US" altLang="ko-KR"/>
          </a:p>
        </p:txBody>
      </p:sp>
      <p:sp>
        <p:nvSpPr>
          <p:cNvPr id="35" name="L 도형 34"/>
          <p:cNvSpPr/>
          <p:nvPr/>
        </p:nvSpPr>
        <p:spPr>
          <a:xfrm rot="19017114">
            <a:off x="1193242" y="5816066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8646" y="5198607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쉘에서 사용하는 언어</a:t>
            </a:r>
            <a:endParaRPr lang="en-US" altLang="ko-KR"/>
          </a:p>
        </p:txBody>
      </p:sp>
      <p:sp>
        <p:nvSpPr>
          <p:cNvPr id="38" name="L 도형 37"/>
          <p:cNvSpPr/>
          <p:nvPr/>
        </p:nvSpPr>
        <p:spPr>
          <a:xfrm rot="19017114">
            <a:off x="4594901" y="5767868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29562" y="5738489"/>
            <a:ext cx="302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현재 사용되는 터미널 정보</a:t>
            </a:r>
            <a:endParaRPr lang="en-US" altLang="ko-KR"/>
          </a:p>
        </p:txBody>
      </p:sp>
      <p:sp>
        <p:nvSpPr>
          <p:cNvPr id="42" name="TextBox 41"/>
          <p:cNvSpPr txBox="1"/>
          <p:nvPr/>
        </p:nvSpPr>
        <p:spPr>
          <a:xfrm>
            <a:off x="1548646" y="5738489"/>
            <a:ext cx="273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시스템 아키텍처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Modifying the</a:t>
            </a:r>
            <a:r>
              <a:rPr lang="ko-KR" altLang="en-US" sz="2888">
                <a:solidFill>
                  <a:srgbClr val="ff0000"/>
                </a:solidFill>
              </a:rPr>
              <a:t> </a:t>
            </a:r>
            <a:r>
              <a:rPr lang="en-US" altLang="ko-KR" sz="2888">
                <a:solidFill>
                  <a:srgbClr val="ff0000"/>
                </a:solidFill>
              </a:rPr>
              <a:t>environment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074198"/>
            <a:ext cx="10515600" cy="393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int putenv(char *string)</a:t>
            </a: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int setenv(const char *name, const char *value, int overwrite)</a:t>
            </a: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</p:txBody>
      </p:sp>
      <p:sp>
        <p:nvSpPr>
          <p:cNvPr id="36" name="L 도형 35"/>
          <p:cNvSpPr/>
          <p:nvPr/>
        </p:nvSpPr>
        <p:spPr>
          <a:xfrm rot="19017114">
            <a:off x="1209868" y="1788977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6980" y="1702575"/>
            <a:ext cx="4510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환경 변수 </a:t>
            </a:r>
            <a:r>
              <a:rPr lang="en-US" altLang="ko-KR"/>
              <a:t>“name”</a:t>
            </a:r>
            <a:r>
              <a:rPr lang="ko-KR" altLang="en-US"/>
              <a:t>을 추가 또는 수정 가능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16981" y="2164830"/>
            <a:ext cx="6403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i="1">
                <a:latin typeface="Times New Roman"/>
                <a:cs typeface="Times New Roman"/>
              </a:rPr>
              <a:t>putenv(“name=value”);</a:t>
            </a:r>
            <a:endParaRPr lang="en-US" altLang="ko-KR" sz="2000" b="1" i="1">
              <a:latin typeface="Times New Roman"/>
              <a:cs typeface="Times New Roman"/>
            </a:endParaRPr>
          </a:p>
        </p:txBody>
      </p:sp>
      <p:sp>
        <p:nvSpPr>
          <p:cNvPr id="43" name="L 도형 42"/>
          <p:cNvSpPr/>
          <p:nvPr/>
        </p:nvSpPr>
        <p:spPr>
          <a:xfrm rot="19017114">
            <a:off x="1209867" y="2890775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16981" y="2809664"/>
            <a:ext cx="302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환경 변수 </a:t>
            </a:r>
            <a:r>
              <a:rPr lang="en-US" altLang="ko-KR"/>
              <a:t>“name”</a:t>
            </a:r>
            <a:r>
              <a:rPr lang="ko-KR" altLang="en-US"/>
              <a:t>을 삭제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16981" y="3223665"/>
            <a:ext cx="6403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i="1">
                <a:latin typeface="Times New Roman"/>
                <a:cs typeface="Times New Roman"/>
              </a:rPr>
              <a:t>putenv(“name”);</a:t>
            </a:r>
            <a:endParaRPr lang="en-US" altLang="ko-KR" sz="2000" b="1" i="1">
              <a:latin typeface="Times New Roman"/>
              <a:cs typeface="Times New Roman"/>
            </a:endParaRPr>
          </a:p>
        </p:txBody>
      </p:sp>
      <p:sp>
        <p:nvSpPr>
          <p:cNvPr id="47" name="L 도형 46"/>
          <p:cNvSpPr/>
          <p:nvPr/>
        </p:nvSpPr>
        <p:spPr>
          <a:xfrm rot="19017114">
            <a:off x="1211069" y="4805188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516980" y="4747493"/>
            <a:ext cx="936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환경 변수 </a:t>
            </a:r>
            <a:r>
              <a:rPr lang="en-US" altLang="ko-KR"/>
              <a:t>“name”</a:t>
            </a:r>
            <a:r>
              <a:rPr lang="ko-KR" altLang="en-US"/>
              <a:t>을 추가 또는 수정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6980" y="5349727"/>
            <a:ext cx="9836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바로 수정되는</a:t>
            </a:r>
            <a:r>
              <a:rPr lang="en-US" altLang="ko-KR"/>
              <a:t> </a:t>
            </a:r>
            <a:r>
              <a:rPr lang="en-US" altLang="ko-KR" sz="1800" b="1" i="1">
                <a:latin typeface="Times New Roman"/>
                <a:cs typeface="Times New Roman"/>
              </a:rPr>
              <a:t>putenv()</a:t>
            </a:r>
            <a:r>
              <a:rPr lang="ko-KR" altLang="en-US" sz="1800">
                <a:cs typeface="Times New Roman"/>
              </a:rPr>
              <a:t>와 달리 </a:t>
            </a:r>
            <a:r>
              <a:rPr lang="en-US" altLang="ko-KR" sz="1800">
                <a:cs typeface="Times New Roman"/>
              </a:rPr>
              <a:t>overwrite </a:t>
            </a:r>
            <a:r>
              <a:rPr lang="ko-KR" altLang="en-US" sz="1800">
                <a:cs typeface="Times New Roman"/>
              </a:rPr>
              <a:t>매개 변수를 통해 이미 존재하는 변수에 대해서는</a:t>
            </a:r>
            <a:r>
              <a:rPr lang="en-US" altLang="ko-KR"/>
              <a:t> </a:t>
            </a:r>
            <a:r>
              <a:rPr lang="ko-KR" altLang="en-US"/>
              <a:t>수정이 안되도록 설정 가능</a:t>
            </a:r>
            <a:endParaRPr lang="ko-KR" altLang="en-US"/>
          </a:p>
        </p:txBody>
      </p:sp>
      <p:sp>
        <p:nvSpPr>
          <p:cNvPr id="52" name="L 도형 51"/>
          <p:cNvSpPr/>
          <p:nvPr/>
        </p:nvSpPr>
        <p:spPr>
          <a:xfrm rot="19017114">
            <a:off x="1209867" y="5402868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Modifying the</a:t>
            </a:r>
            <a:r>
              <a:rPr lang="ko-KR" altLang="en-US" sz="2888">
                <a:solidFill>
                  <a:srgbClr val="ff0000"/>
                </a:solidFill>
              </a:rPr>
              <a:t> </a:t>
            </a:r>
            <a:r>
              <a:rPr lang="en-US" altLang="ko-KR" sz="2888">
                <a:solidFill>
                  <a:srgbClr val="ff0000"/>
                </a:solidFill>
              </a:rPr>
              <a:t>environment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07419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putenv / setenv</a:t>
            </a:r>
            <a:endParaRPr lang="en-US" altLang="ko-KR" sz="28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6978" y="2037102"/>
            <a:ext cx="3281259" cy="287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6978" y="4454841"/>
            <a:ext cx="3281259" cy="3182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5325" y="4318920"/>
            <a:ext cx="5334462" cy="11049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5325" y="1965036"/>
            <a:ext cx="5342083" cy="1104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0114" y="2543682"/>
            <a:ext cx="3879926" cy="292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환경 변수 </a:t>
            </a:r>
            <a:r>
              <a:rPr lang="en-US" altLang="ko-KR" sz="1400"/>
              <a:t>“USER”</a:t>
            </a:r>
            <a:r>
              <a:rPr lang="ko-KR" altLang="en-US" sz="1400"/>
              <a:t>를 추가 또는 수정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41" name="L 도형 40"/>
          <p:cNvSpPr/>
          <p:nvPr/>
        </p:nvSpPr>
        <p:spPr>
          <a:xfrm rot="19017114">
            <a:off x="1223001" y="2560389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L 도형 42"/>
          <p:cNvSpPr/>
          <p:nvPr/>
        </p:nvSpPr>
        <p:spPr>
          <a:xfrm rot="19017114">
            <a:off x="1221897" y="502986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30114" y="4990293"/>
            <a:ext cx="3879926" cy="513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환경 변수 </a:t>
            </a:r>
            <a:r>
              <a:rPr lang="en-US" altLang="ko-KR" sz="1400"/>
              <a:t>“USER”</a:t>
            </a:r>
            <a:r>
              <a:rPr lang="ko-KR" altLang="en-US" sz="1400"/>
              <a:t> 존재 시 추가 또는 수정</a:t>
            </a:r>
            <a:r>
              <a:rPr lang="en-US" altLang="ko-KR" sz="1400"/>
              <a:t>X</a:t>
            </a:r>
            <a:endParaRPr lang="en-US" altLang="ko-KR" sz="1400"/>
          </a:p>
          <a:p>
            <a:pPr lvl="0">
              <a:defRPr lang="ko-KR" altLang="en-US"/>
            </a:pPr>
            <a:r>
              <a:rPr lang="ko-KR" altLang="en-US" sz="1400"/>
              <a:t>존재하지 않을 시에만 추가됨</a:t>
            </a:r>
            <a:r>
              <a:rPr lang="en-US" altLang="ko-KR" sz="1400"/>
              <a:t> </a:t>
            </a:r>
            <a:endParaRPr lang="ko-KR" altLang="en-US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Program vs Process 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207817" y="818900"/>
            <a:ext cx="5628408" cy="176047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프로그램(</a:t>
            </a:r>
            <a:r>
              <a:rPr lang="en-US" altLang="ko-KR" sz="2000" b="1"/>
              <a:t>Program)</a:t>
            </a:r>
            <a:endParaRPr lang="en-US" altLang="ko-KR" sz="2000" b="1"/>
          </a:p>
          <a:p>
            <a:pPr>
              <a:defRPr lang="ko-KR" altLang="en-US"/>
            </a:pPr>
            <a:r>
              <a:rPr lang="en-US" altLang="ko-KR"/>
              <a:t>: </a:t>
            </a:r>
            <a:r>
              <a:rPr lang="ko-KR" altLang="en-US"/>
              <a:t>실행 가능한 형태의 </a:t>
            </a:r>
            <a:r>
              <a:rPr lang="en-US" altLang="ko-KR"/>
              <a:t>File / </a:t>
            </a:r>
            <a:r>
              <a:rPr lang="ko-KR" altLang="en-US"/>
              <a:t>수동적인 객체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 b="1"/>
              <a:t>바이너리 기계 명령어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/>
              <a:t>             +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수행에 필요한 데이터들</a:t>
            </a:r>
            <a:endParaRPr lang="ko-KR" altLang="en-US" b="1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831953"/>
            <a:ext cx="4552950" cy="54292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26660"/>
            <a:ext cx="4572000" cy="390525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10635838" y="1523998"/>
            <a:ext cx="1830778" cy="362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(Executable)</a:t>
            </a:r>
            <a:endParaRPr lang="en-US" altLang="ko-KR"/>
          </a:p>
        </p:txBody>
      </p:sp>
      <p:sp>
        <p:nvSpPr>
          <p:cNvPr id="43" name=""/>
          <p:cNvSpPr txBox="1"/>
          <p:nvPr/>
        </p:nvSpPr>
        <p:spPr>
          <a:xfrm>
            <a:off x="5821384" y="5672743"/>
            <a:ext cx="6370616" cy="1185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프로그램(실행 가능 목적파일)은 하나의 목적 파일 형태.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현대의 </a:t>
            </a:r>
            <a:r>
              <a:rPr lang="en-US" altLang="ko-KR"/>
              <a:t>x86-64 </a:t>
            </a:r>
            <a:r>
              <a:rPr lang="ko-KR" altLang="en-US"/>
              <a:t>리눅스와 유닉스 시스템들은 </a:t>
            </a:r>
            <a:r>
              <a:rPr lang="en-US" altLang="ko-KR"/>
              <a:t>'ELF'</a:t>
            </a:r>
            <a:r>
              <a:rPr lang="ko-KR" altLang="en-US"/>
              <a:t> 형식을 따르는 목적파일을 사용한다.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607" y="4962896"/>
            <a:ext cx="3886200" cy="50482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81549" y="4939703"/>
            <a:ext cx="7410450" cy="714375"/>
          </a:xfrm>
          <a:prstGeom prst="rect">
            <a:avLst/>
          </a:prstGeom>
        </p:spPr>
      </p:pic>
      <p:cxnSp>
        <p:nvCxnSpPr>
          <p:cNvPr id="46" name=""/>
          <p:cNvCxnSpPr/>
          <p:nvPr/>
        </p:nvCxnSpPr>
        <p:spPr>
          <a:xfrm flipV="1">
            <a:off x="4092034" y="5173189"/>
            <a:ext cx="655621" cy="371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6514108" y="2587830"/>
            <a:ext cx="5677892" cy="22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실행 파일에 담고 있는 정보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바이너리 포맷 식별자: 실행 파일의 포맷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기계 명령어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프로그램 진입점(</a:t>
            </a:r>
            <a:r>
              <a:rPr lang="en-US" altLang="ko-KR"/>
              <a:t>entry-point)</a:t>
            </a:r>
            <a:r>
              <a:rPr lang="ko-KR" altLang="en-US"/>
              <a:t> 주소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데이터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심볼 테이블/재배치 테이블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공유 라이브러리/동적 링크 정보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기타 정보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Modifying the</a:t>
            </a:r>
            <a:r>
              <a:rPr lang="ko-KR" altLang="en-US" sz="2888">
                <a:solidFill>
                  <a:srgbClr val="ff0000"/>
                </a:solidFill>
              </a:rPr>
              <a:t> </a:t>
            </a:r>
            <a:r>
              <a:rPr lang="en-US" altLang="ko-KR" sz="2888">
                <a:solidFill>
                  <a:srgbClr val="ff0000"/>
                </a:solidFill>
              </a:rPr>
              <a:t>environment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07419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int unsetenv(const char *name) </a:t>
            </a:r>
            <a:endParaRPr lang="en-US" altLang="ko-KR" sz="2800" b="1"/>
          </a:p>
        </p:txBody>
      </p:sp>
      <p:sp>
        <p:nvSpPr>
          <p:cNvPr id="13" name="L 도형 12"/>
          <p:cNvSpPr/>
          <p:nvPr/>
        </p:nvSpPr>
        <p:spPr>
          <a:xfrm rot="19017114">
            <a:off x="1359496" y="1842417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2864" y="1764839"/>
            <a:ext cx="4510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“name”</a:t>
            </a:r>
            <a:r>
              <a:rPr lang="ko-KR" altLang="en-US"/>
              <a:t>에 해당하는 환경 변수 삭제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2589885"/>
            <a:ext cx="10515600" cy="51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int clearenv(void) </a:t>
            </a:r>
            <a:endParaRPr lang="en-US" altLang="ko-KR" sz="2800" b="1"/>
          </a:p>
        </p:txBody>
      </p:sp>
      <p:sp>
        <p:nvSpPr>
          <p:cNvPr id="18" name="L 도형 17"/>
          <p:cNvSpPr/>
          <p:nvPr/>
        </p:nvSpPr>
        <p:spPr>
          <a:xfrm rot="19017114">
            <a:off x="1384872" y="3394185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32863" y="3316605"/>
            <a:ext cx="7543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environ </a:t>
            </a:r>
            <a:r>
              <a:rPr lang="ko-KR" altLang="en-US"/>
              <a:t>변수에 </a:t>
            </a:r>
            <a:r>
              <a:rPr lang="en-US" altLang="ko-KR"/>
              <a:t>NULL</a:t>
            </a:r>
            <a:r>
              <a:rPr lang="ko-KR" altLang="en-US"/>
              <a:t>을 할당하여 환경 변수를 모두 지우는 기능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Nonlocal Goto: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setjmp() </a:t>
            </a:r>
            <a:r>
              <a:rPr lang="en-US" altLang="ko-KR" sz="2888">
                <a:solidFill>
                  <a:srgbClr val="ff0000"/>
                </a:solidFill>
              </a:rPr>
              <a:t>/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longjmp()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074198"/>
            <a:ext cx="10515600" cy="307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>
                <a:latin typeface="+mj-ea"/>
                <a:ea typeface="+mj-ea"/>
                <a:cs typeface="Times New Roman"/>
              </a:rPr>
              <a:t>Nonlocal Goto</a:t>
            </a: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ea typeface="+mj-ea"/>
                <a:cs typeface="Times New Roman"/>
              </a:rPr>
              <a:t>int setjmp(jmp_buf env)</a:t>
            </a:r>
            <a:endParaRPr lang="en-US" altLang="ko-KR" sz="2800" b="1" i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0" name="L 도형 9"/>
          <p:cNvSpPr/>
          <p:nvPr/>
        </p:nvSpPr>
        <p:spPr>
          <a:xfrm rot="19017114">
            <a:off x="1384873" y="178086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51983" y="1703283"/>
            <a:ext cx="699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goto</a:t>
            </a:r>
            <a:r>
              <a:rPr lang="ko-KR" altLang="en-US"/>
              <a:t>의 대상이 현재 실행중인 함수 외부의 위치라는 것을 나타냄</a:t>
            </a:r>
            <a:endParaRPr lang="ko-KR" altLang="en-US"/>
          </a:p>
        </p:txBody>
      </p:sp>
      <p:sp>
        <p:nvSpPr>
          <p:cNvPr id="12" name="L 도형 11"/>
          <p:cNvSpPr/>
          <p:nvPr/>
        </p:nvSpPr>
        <p:spPr>
          <a:xfrm rot="19017114">
            <a:off x="1384874" y="251515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51982" y="2437575"/>
            <a:ext cx="847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즉</a:t>
            </a:r>
            <a:r>
              <a:rPr lang="en-US" altLang="ko-KR"/>
              <a:t>, C</a:t>
            </a:r>
            <a:r>
              <a:rPr lang="ko-KR" altLang="en-US"/>
              <a:t>언어의 </a:t>
            </a:r>
            <a:r>
              <a:rPr lang="en-US" altLang="ko-KR"/>
              <a:t>goto</a:t>
            </a:r>
            <a:r>
              <a:rPr lang="ko-KR" altLang="en-US"/>
              <a:t>와 달리 현재 함수에서 다른 함수로 점프할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L 도형 14"/>
          <p:cNvSpPr/>
          <p:nvPr/>
        </p:nvSpPr>
        <p:spPr>
          <a:xfrm rot="19017114">
            <a:off x="1384874" y="4446418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51982" y="4368840"/>
            <a:ext cx="6999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i="1">
                <a:latin typeface="Times New Roman"/>
                <a:cs typeface="Times New Roman"/>
              </a:rPr>
              <a:t>longjmp()</a:t>
            </a:r>
            <a:r>
              <a:rPr lang="ko-KR" altLang="en-US"/>
              <a:t>가 수행된 이후 점프할 위치를 설정</a:t>
            </a:r>
            <a:endParaRPr lang="ko-KR" altLang="en-US"/>
          </a:p>
        </p:txBody>
      </p:sp>
      <p:sp>
        <p:nvSpPr>
          <p:cNvPr id="21" name="L 도형 20"/>
          <p:cNvSpPr/>
          <p:nvPr/>
        </p:nvSpPr>
        <p:spPr>
          <a:xfrm rot="19017114">
            <a:off x="1384874" y="518314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51982" y="5140362"/>
            <a:ext cx="940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호출 시 프로그램 카운터 레지스터와 스택 포인터 레지스터의 사본을 </a:t>
            </a:r>
            <a:r>
              <a:rPr lang="en-US" altLang="ko-KR"/>
              <a:t>env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23" name="L 도형 22"/>
          <p:cNvSpPr/>
          <p:nvPr/>
        </p:nvSpPr>
        <p:spPr>
          <a:xfrm rot="19017114">
            <a:off x="1384873" y="587035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51982" y="5792772"/>
            <a:ext cx="9652586" cy="663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최초 호출 시 </a:t>
            </a:r>
            <a:r>
              <a:rPr lang="en-US" altLang="ko-KR"/>
              <a:t>0</a:t>
            </a:r>
            <a:r>
              <a:rPr lang="ko-KR" altLang="en-US"/>
              <a:t>을 반환하며</a:t>
            </a:r>
            <a:r>
              <a:rPr lang="en-US" altLang="ko-KR"/>
              <a:t>, </a:t>
            </a:r>
            <a:r>
              <a:rPr lang="en-US" altLang="ko-KR" sz="2000" b="1" i="1">
                <a:latin typeface="Times New Roman"/>
                <a:cs typeface="Times New Roman"/>
              </a:rPr>
              <a:t>longjmp()</a:t>
            </a:r>
            <a:r>
              <a:rPr lang="ko-KR" altLang="en-US"/>
              <a:t>를 통해 반환되는 경우에는 </a:t>
            </a:r>
            <a:r>
              <a:rPr lang="en-US" altLang="ko-KR" sz="1800" b="1" i="1">
                <a:latin typeface="Times New Roman"/>
                <a:cs typeface="Times New Roman"/>
              </a:rPr>
              <a:t>longjmp()</a:t>
            </a:r>
            <a:r>
              <a:rPr lang="ko-KR" altLang="en-US"/>
              <a:t>의 두 번째 인자 값을 반환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Nonlocal Goto: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setjmp() </a:t>
            </a:r>
            <a:r>
              <a:rPr lang="en-US" altLang="ko-KR" sz="2888">
                <a:solidFill>
                  <a:srgbClr val="ff0000"/>
                </a:solidFill>
              </a:rPr>
              <a:t>/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longjmp()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97528"/>
            <a:ext cx="10515600" cy="393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void longjmp (jmp_buf env, int val)</a:t>
            </a: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lvl="0">
              <a:defRPr lang="ko-KR" altLang="en-US"/>
            </a:pPr>
            <a:endParaRPr lang="en-US" altLang="ko-KR" sz="28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800" b="1" i="1">
                <a:latin typeface="Times New Roman"/>
                <a:cs typeface="Times New Roman"/>
              </a:rPr>
              <a:t>jmp_buf</a:t>
            </a:r>
            <a:endParaRPr lang="ko-KR" altLang="en-US" sz="2800" b="1" i="1">
              <a:latin typeface="Times New Roman"/>
              <a:cs typeface="Times New Roman"/>
            </a:endParaRPr>
          </a:p>
        </p:txBody>
      </p:sp>
      <p:sp>
        <p:nvSpPr>
          <p:cNvPr id="11" name="L 도형 10"/>
          <p:cNvSpPr/>
          <p:nvPr/>
        </p:nvSpPr>
        <p:spPr>
          <a:xfrm rot="19017114">
            <a:off x="1434750" y="1847529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51983" y="1769951"/>
            <a:ext cx="9401818" cy="39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동일한 매개변수 </a:t>
            </a:r>
            <a:r>
              <a:rPr lang="en-US" altLang="ko-KR"/>
              <a:t>env</a:t>
            </a:r>
            <a:r>
              <a:rPr lang="ko-KR" altLang="en-US"/>
              <a:t>를 가진 </a:t>
            </a:r>
            <a:r>
              <a:rPr lang="en-US" altLang="ko-KR" sz="2000" b="1" i="1">
                <a:latin typeface="Times New Roman"/>
                <a:cs typeface="Times New Roman"/>
              </a:rPr>
              <a:t>setjmp()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위치로 점프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4" name="L 도형 13"/>
          <p:cNvSpPr/>
          <p:nvPr/>
        </p:nvSpPr>
        <p:spPr>
          <a:xfrm rot="19017114">
            <a:off x="1434750" y="2597826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51983" y="2454366"/>
            <a:ext cx="9401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프로그램 카운터 레지스터를 </a:t>
            </a:r>
            <a:r>
              <a:rPr lang="en-US" altLang="ko-KR"/>
              <a:t>env</a:t>
            </a:r>
            <a:r>
              <a:rPr lang="ko-KR" altLang="en-US"/>
              <a:t>에 저장되어 있는 값으로 재설정하여 </a:t>
            </a:r>
            <a:r>
              <a:rPr lang="en-US" altLang="ko-KR" sz="2000" b="1" i="1">
                <a:latin typeface="Times New Roman"/>
                <a:cs typeface="Times New Roman"/>
              </a:rPr>
              <a:t>setjmp()</a:t>
            </a:r>
            <a:r>
              <a:rPr lang="ko-KR" altLang="en-US"/>
              <a:t>를 호출했던 위치에서 수행될 수 있도록 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0" name="L 도형 19"/>
          <p:cNvSpPr/>
          <p:nvPr/>
        </p:nvSpPr>
        <p:spPr>
          <a:xfrm rot="19017114">
            <a:off x="1434751" y="3456816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51982" y="3345473"/>
            <a:ext cx="94018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또한</a:t>
            </a:r>
            <a:r>
              <a:rPr lang="en-US" altLang="ko-KR"/>
              <a:t> </a:t>
            </a:r>
            <a:r>
              <a:rPr lang="ko-KR" altLang="en-US"/>
              <a:t>스택 포인터 레지스터도 </a:t>
            </a:r>
            <a:r>
              <a:rPr lang="en-US" altLang="ko-KR"/>
              <a:t>env</a:t>
            </a:r>
            <a:r>
              <a:rPr lang="ko-KR" altLang="en-US"/>
              <a:t>에 저장되어 있는 값으로 재설정하여 </a:t>
            </a:r>
            <a:r>
              <a:rPr lang="en-US" altLang="ko-KR" sz="2000" b="1" i="1">
                <a:latin typeface="Times New Roman"/>
                <a:cs typeface="Times New Roman"/>
              </a:rPr>
              <a:t>setjmp()</a:t>
            </a:r>
            <a:r>
              <a:rPr lang="ko-KR" altLang="en-US">
                <a:latin typeface="+mn-ea"/>
                <a:cs typeface="Times New Roman"/>
              </a:rPr>
              <a:t>를 호출했던 함수의 스택 프레임으로 돌아갈 수 있도록 해준다</a:t>
            </a:r>
            <a:r>
              <a:rPr lang="en-US" altLang="ko-KR">
                <a:latin typeface="+mn-ea"/>
                <a:cs typeface="Times New Roman"/>
              </a:rPr>
              <a:t>.</a:t>
            </a:r>
            <a:endParaRPr lang="en-US" altLang="ko-KR">
              <a:latin typeface="+mn-ea"/>
              <a:cs typeface="Times New Roman"/>
            </a:endParaRPr>
          </a:p>
          <a:p>
            <a:pPr lvl="0">
              <a:defRPr lang="ko-KR" altLang="en-US"/>
            </a:pPr>
            <a:r>
              <a:rPr lang="ko-KR" altLang="en-US">
                <a:latin typeface="+mn-ea"/>
                <a:cs typeface="Times New Roman"/>
              </a:rPr>
              <a:t>즉</a:t>
            </a:r>
            <a:r>
              <a:rPr lang="en-US" altLang="ko-KR">
                <a:latin typeface="+mn-ea"/>
                <a:cs typeface="Times New Roman"/>
              </a:rPr>
              <a:t>, </a:t>
            </a:r>
            <a:r>
              <a:rPr lang="ko-KR" altLang="en-US">
                <a:latin typeface="+mn-ea"/>
                <a:cs typeface="Times New Roman"/>
              </a:rPr>
              <a:t>스택 포인터가 </a:t>
            </a:r>
            <a:r>
              <a:rPr lang="en-US" altLang="ko-KR" sz="1800" b="1" i="1">
                <a:latin typeface="Times New Roman"/>
                <a:cs typeface="Times New Roman"/>
              </a:rPr>
              <a:t>setjmp() </a:t>
            </a:r>
            <a:r>
              <a:rPr lang="ko-KR" altLang="en-US">
                <a:latin typeface="+mn-ea"/>
                <a:cs typeface="Times New Roman"/>
              </a:rPr>
              <a:t>당시의 값으로 복원됨</a:t>
            </a:r>
            <a:r>
              <a:rPr lang="en-US" altLang="ko-KR">
                <a:latin typeface="+mn-ea"/>
                <a:cs typeface="Times New Roman"/>
              </a:rPr>
              <a:t>.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 </a:t>
            </a:r>
            <a:endParaRPr lang="ko-KR" altLang="en-US">
              <a:latin typeface="+mn-ea"/>
            </a:endParaRPr>
          </a:p>
        </p:txBody>
      </p:sp>
      <p:sp>
        <p:nvSpPr>
          <p:cNvPr id="22" name="L 도형 21"/>
          <p:cNvSpPr/>
          <p:nvPr/>
        </p:nvSpPr>
        <p:spPr>
          <a:xfrm rot="19017114">
            <a:off x="1434750" y="524643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51982" y="5160432"/>
            <a:ext cx="940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해당 위치의 실행 환경 정보를 저장하는 구조체</a:t>
            </a:r>
            <a:endParaRPr lang="ko-KR" altLang="en-US"/>
          </a:p>
        </p:txBody>
      </p:sp>
      <p:sp>
        <p:nvSpPr>
          <p:cNvPr id="24" name="L 도형 23"/>
          <p:cNvSpPr/>
          <p:nvPr/>
        </p:nvSpPr>
        <p:spPr>
          <a:xfrm rot="19017114">
            <a:off x="1434751" y="5870349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1982" y="5740345"/>
            <a:ext cx="7094364" cy="90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구조체 내부에 </a:t>
            </a:r>
            <a:r>
              <a:rPr lang="en-US" altLang="ko-KR"/>
              <a:t>__jmp_buf </a:t>
            </a:r>
            <a:r>
              <a:rPr lang="ko-KR" altLang="en-US"/>
              <a:t>타입이 실제 아키텍처 별 정보를 담는 부분으로 </a:t>
            </a:r>
            <a:r>
              <a:rPr lang="en-US" altLang="ko-KR"/>
              <a:t>x86</a:t>
            </a:r>
            <a:r>
              <a:rPr lang="ko-KR" altLang="en-US"/>
              <a:t>의 경우 레지스터의 정보를 담기 위한 </a:t>
            </a:r>
            <a:r>
              <a:rPr lang="en-US" altLang="ko-KR"/>
              <a:t>6</a:t>
            </a:r>
            <a:r>
              <a:rPr lang="ko-KR" altLang="en-US"/>
              <a:t>개의 정수 배열로 구성됨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8928" y="4285118"/>
            <a:ext cx="1615061" cy="230192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Nonlocal Goto: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setjmp() </a:t>
            </a:r>
            <a:r>
              <a:rPr lang="en-US" altLang="ko-KR" sz="2888">
                <a:solidFill>
                  <a:srgbClr val="ff0000"/>
                </a:solidFill>
              </a:rPr>
              <a:t>/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longjmp()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786225"/>
            <a:ext cx="10515600" cy="45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>
                <a:latin typeface="+mj-ea"/>
                <a:ea typeface="+mj-ea"/>
                <a:cs typeface="Times New Roman"/>
              </a:rPr>
              <a:t>Example</a:t>
            </a:r>
            <a:r>
              <a:rPr lang="ko-KR" altLang="en-US" sz="2400" b="1">
                <a:latin typeface="+mj-ea"/>
                <a:ea typeface="+mj-ea"/>
                <a:cs typeface="Times New Roman"/>
              </a:rPr>
              <a:t> </a:t>
            </a:r>
            <a:r>
              <a:rPr lang="en-US" altLang="ko-KR" sz="2400" b="1">
                <a:latin typeface="+mj-ea"/>
                <a:ea typeface="+mj-ea"/>
                <a:cs typeface="Times New Roman"/>
              </a:rPr>
              <a:t>code</a:t>
            </a:r>
            <a:endParaRPr lang="ko-KR" altLang="en-US" sz="2400" b="1">
              <a:latin typeface="+mj-ea"/>
              <a:ea typeface="+mj-ea"/>
              <a:cs typeface="Times New Roman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1851" y="1244725"/>
            <a:ext cx="3569895" cy="5274728"/>
          </a:xfrm>
          <a:prstGeom prst="rect">
            <a:avLst/>
          </a:prstGeom>
        </p:spPr>
      </p:pic>
      <p:cxnSp>
        <p:nvCxnSpPr>
          <p:cNvPr id="15" name="연결선: 구부러짐 14"/>
          <p:cNvCxnSpPr/>
          <p:nvPr/>
        </p:nvCxnSpPr>
        <p:spPr>
          <a:xfrm flipV="1">
            <a:off x="4358936" y="3133817"/>
            <a:ext cx="2032986" cy="683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/>
          <p:cNvCxnSpPr/>
          <p:nvPr/>
        </p:nvCxnSpPr>
        <p:spPr>
          <a:xfrm flipV="1">
            <a:off x="4358936" y="3204839"/>
            <a:ext cx="2032986" cy="19974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구부러짐 30"/>
          <p:cNvCxnSpPr/>
          <p:nvPr/>
        </p:nvCxnSpPr>
        <p:spPr>
          <a:xfrm rot="5400000" flipH="1" flipV="1">
            <a:off x="4050137" y="3490847"/>
            <a:ext cx="2579563" cy="2104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20441" y="1352645"/>
            <a:ext cx="5745978" cy="5166808"/>
          </a:xfrm>
          <a:prstGeom prst="rect">
            <a:avLst/>
          </a:prstGeom>
        </p:spPr>
      </p:pic>
      <p:cxnSp>
        <p:nvCxnSpPr>
          <p:cNvPr id="12" name="연결선: 구부러짐 11"/>
          <p:cNvCxnSpPr/>
          <p:nvPr/>
        </p:nvCxnSpPr>
        <p:spPr>
          <a:xfrm flipV="1">
            <a:off x="4358936" y="3133816"/>
            <a:ext cx="2032986" cy="683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/>
          <p:cNvCxnSpPr/>
          <p:nvPr/>
        </p:nvCxnSpPr>
        <p:spPr>
          <a:xfrm rot="5400000" flipH="1" flipV="1">
            <a:off x="4050136" y="3490847"/>
            <a:ext cx="2579563" cy="2104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연결선: 구부러짐 13"/>
          <p:cNvCxnSpPr/>
          <p:nvPr/>
        </p:nvCxnSpPr>
        <p:spPr>
          <a:xfrm flipV="1">
            <a:off x="4358935" y="3204839"/>
            <a:ext cx="2032986" cy="19974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>
                <a:solidFill>
                  <a:srgbClr val="ff0000"/>
                </a:solidFill>
              </a:rPr>
              <a:t>Nonlocal Goto: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setjmp() </a:t>
            </a:r>
            <a:r>
              <a:rPr lang="en-US" altLang="ko-KR" sz="2888">
                <a:solidFill>
                  <a:srgbClr val="ff0000"/>
                </a:solidFill>
              </a:rPr>
              <a:t>/ </a:t>
            </a:r>
            <a:r>
              <a:rPr lang="en-US" altLang="ko-KR" sz="2888" i="1">
                <a:solidFill>
                  <a:srgbClr val="ff0000"/>
                </a:solidFill>
                <a:latin typeface="Times New Roman"/>
                <a:cs typeface="Times New Roman"/>
              </a:rPr>
              <a:t>longjmp()</a:t>
            </a:r>
            <a:endParaRPr lang="en-US" altLang="ko-KR" sz="2888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786225"/>
            <a:ext cx="10515600" cy="41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>
                <a:latin typeface="+mj-ea"/>
                <a:ea typeface="+mj-ea"/>
                <a:cs typeface="Times New Roman"/>
              </a:rPr>
              <a:t>Example</a:t>
            </a:r>
            <a:r>
              <a:rPr lang="ko-KR" altLang="en-US" sz="2400" b="1">
                <a:latin typeface="+mj-ea"/>
                <a:ea typeface="+mj-ea"/>
                <a:cs typeface="Times New Roman"/>
              </a:rPr>
              <a:t> </a:t>
            </a:r>
            <a:r>
              <a:rPr lang="en-US" altLang="ko-KR" sz="2400" b="1">
                <a:latin typeface="+mj-ea"/>
                <a:ea typeface="+mj-ea"/>
                <a:cs typeface="Times New Roman"/>
              </a:rPr>
              <a:t>code</a:t>
            </a: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>
              <a:latin typeface="+mj-ea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 i="1">
                <a:latin typeface="Times New Roman"/>
                <a:cs typeface="Times New Roman"/>
              </a:rPr>
              <a:t>longjmp(env, FILE_ERROR)</a:t>
            </a:r>
            <a:endParaRPr lang="en-US" altLang="ko-KR" sz="2400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 i="1">
              <a:latin typeface="Times New Roman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 i="1">
              <a:latin typeface="Times New Roman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 i="1">
              <a:latin typeface="Times New Roman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2400" b="1" i="1">
              <a:latin typeface="Times New Roman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2400" b="1" i="1">
                <a:latin typeface="Times New Roman"/>
                <a:ea typeface="+mj-ea"/>
                <a:cs typeface="Times New Roman"/>
              </a:rPr>
              <a:t>longjmp(env, MEM_ERROR)</a:t>
            </a:r>
            <a:endParaRPr lang="ko-KR" altLang="en-US" sz="2400" b="1">
              <a:latin typeface="+mj-ea"/>
              <a:ea typeface="+mj-ea"/>
              <a:cs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733" y="3338898"/>
            <a:ext cx="7925487" cy="586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733" y="5149421"/>
            <a:ext cx="8024555" cy="7544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7733" y="1483392"/>
            <a:ext cx="7955969" cy="57917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888" b="1">
                <a:solidFill>
                  <a:srgbClr val="ff0000"/>
                </a:solidFill>
                <a:latin typeface="+mn-lt"/>
                <a:cs typeface="Times New Roman"/>
              </a:rPr>
              <a:t>THANK YOU!</a:t>
            </a:r>
            <a:endParaRPr lang="en-US" altLang="ko-KR" sz="2888" b="1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Program 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2719" y="1813576"/>
            <a:ext cx="7653028" cy="48598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"/>
          <p:cNvCxnSpPr/>
          <p:nvPr/>
        </p:nvCxnSpPr>
        <p:spPr>
          <a:xfrm>
            <a:off x="8021411" y="244928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5400000">
            <a:off x="3531056" y="4612824"/>
            <a:ext cx="993316" cy="7483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1598837" y="5851071"/>
            <a:ext cx="2136321" cy="3668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solidFill>
                  <a:srgbClr val="ff0000"/>
                </a:solidFill>
              </a:rPr>
              <a:t>Where?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0" y="5470066"/>
            <a:ext cx="4789715" cy="3668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프로그램의 실행이 시작될 명령의 위치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606233" y="1387930"/>
            <a:ext cx="5803480" cy="362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ELF</a:t>
            </a:r>
            <a:r>
              <a:rPr lang="ko-KR" altLang="en-US"/>
              <a:t> </a:t>
            </a:r>
            <a:r>
              <a:rPr lang="en-US" altLang="ko-KR"/>
              <a:t>header: </a:t>
            </a:r>
            <a:r>
              <a:rPr lang="ko-KR" altLang="en-US"/>
              <a:t>파일의 구성을 나타내는 로드맵 정보들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680" y="1006929"/>
            <a:ext cx="3592970" cy="39732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Entry Point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696" y="838880"/>
            <a:ext cx="4798373" cy="2871862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231321" y="3828555"/>
            <a:ext cx="5925292" cy="14599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프로그램 진입점(</a:t>
            </a:r>
            <a:r>
              <a:rPr lang="en-US" altLang="ko-KR"/>
              <a:t>Entry-point)</a:t>
            </a:r>
            <a:r>
              <a:rPr lang="ko-KR" altLang="en-US"/>
              <a:t> 주소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프로그램의 실행이 시작될 명령의 위치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프로그램의 </a:t>
            </a:r>
            <a:r>
              <a:rPr lang="en-US" altLang="ko-KR"/>
              <a:t>main()</a:t>
            </a:r>
            <a:r>
              <a:rPr lang="ko-KR" altLang="en-US"/>
              <a:t> 함수? (</a:t>
            </a:r>
            <a:r>
              <a:rPr lang="en-US" altLang="ko-KR"/>
              <a:t>X</a:t>
            </a:r>
            <a:r>
              <a:rPr lang="ko-KR" altLang="en-US"/>
              <a:t>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_</a:t>
            </a:r>
            <a:r>
              <a:rPr lang="en-US" altLang="ko-KR"/>
              <a:t>start </a:t>
            </a:r>
            <a:r>
              <a:rPr lang="ko-KR" altLang="en-US"/>
              <a:t>함수에서 부터 시작. 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3563" y="1925226"/>
            <a:ext cx="5232194" cy="546174"/>
          </a:xfrm>
          <a:prstGeom prst="rect">
            <a:avLst/>
          </a:prstGeom>
        </p:spPr>
      </p:pic>
      <p:cxnSp>
        <p:nvCxnSpPr>
          <p:cNvPr id="49" name=""/>
          <p:cNvCxnSpPr/>
          <p:nvPr/>
        </p:nvCxnSpPr>
        <p:spPr>
          <a:xfrm>
            <a:off x="4572000" y="2367642"/>
            <a:ext cx="809624" cy="6395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2587" y="2748241"/>
            <a:ext cx="6682468" cy="4109758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11219090" y="3782786"/>
            <a:ext cx="693964" cy="3586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rgbClr val="0000ff"/>
                </a:solidFill>
              </a:rPr>
              <a:t>?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77910"/>
            <a:ext cx="3765106" cy="39800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User mode vs Kernel mode</a:t>
            </a:r>
            <a:endParaRPr lang="en-US" altLang="ko-KR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 txBox="1"/>
          <p:nvPr/>
        </p:nvSpPr>
        <p:spPr>
          <a:xfrm>
            <a:off x="5910447" y="1268974"/>
            <a:ext cx="6766464" cy="2834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500">
                <a:solidFill>
                  <a:srgbClr val="0000ff"/>
                </a:solidFill>
              </a:rPr>
              <a:t>1. (</a:t>
            </a:r>
            <a:r>
              <a:rPr lang="ko-KR" altLang="en-US" sz="1500">
                <a:solidFill>
                  <a:srgbClr val="0000ff"/>
                </a:solidFill>
              </a:rPr>
              <a:t>쉘) $ 프로그램(명) </a:t>
            </a:r>
            <a:r>
              <a:rPr lang="en-US" altLang="ko-KR" sz="1500">
                <a:solidFill>
                  <a:srgbClr val="0000ff"/>
                </a:solidFill>
              </a:rPr>
              <a:t>arg0 arg1 ...</a:t>
            </a:r>
            <a:endParaRPr lang="en-US" altLang="ko-KR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rgbClr val="0000ff"/>
                </a:solidFill>
              </a:rPr>
              <a:t>  </a:t>
            </a:r>
            <a:r>
              <a:rPr lang="ko-KR" altLang="en-US" sz="1500">
                <a:solidFill>
                  <a:srgbClr val="0000ff"/>
                </a:solidFill>
              </a:rPr>
              <a:t>쉘은 프로그램명, </a:t>
            </a:r>
            <a:r>
              <a:rPr lang="en-US" altLang="ko-KR" sz="1500">
                <a:solidFill>
                  <a:srgbClr val="0000ff"/>
                </a:solidFill>
              </a:rPr>
              <a:t>argc</a:t>
            </a:r>
            <a:r>
              <a:rPr lang="ko-KR" altLang="en-US" sz="1500">
                <a:solidFill>
                  <a:srgbClr val="0000ff"/>
                </a:solidFill>
              </a:rPr>
              <a:t>, </a:t>
            </a:r>
            <a:r>
              <a:rPr lang="en-US" altLang="ko-KR" sz="1500">
                <a:solidFill>
                  <a:srgbClr val="0000ff"/>
                </a:solidFill>
              </a:rPr>
              <a:t>argv</a:t>
            </a:r>
            <a:r>
              <a:rPr lang="ko-KR" altLang="en-US" sz="1500">
                <a:solidFill>
                  <a:srgbClr val="0000ff"/>
                </a:solidFill>
              </a:rPr>
              <a:t>를 가지고 시스템 콜 </a:t>
            </a:r>
            <a:r>
              <a:rPr lang="en-US" altLang="ko-KR" sz="1500">
                <a:solidFill>
                  <a:srgbClr val="0000ff"/>
                </a:solidFill>
              </a:rPr>
              <a:t>execve() </a:t>
            </a:r>
            <a:r>
              <a:rPr lang="ko-KR" altLang="en-US" sz="1500">
                <a:solidFill>
                  <a:srgbClr val="0000ff"/>
                </a:solidFill>
              </a:rPr>
              <a:t>호출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2. 커널의 시스템 콜 핸들러를 통해 시스템 콜을 처리 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   </a:t>
            </a:r>
            <a:r>
              <a:rPr lang="en-US" altLang="ko-KR" sz="1500">
                <a:solidFill>
                  <a:srgbClr val="0000ff"/>
                </a:solidFill>
              </a:rPr>
              <a:t>sys_execve </a:t>
            </a:r>
            <a:r>
              <a:rPr lang="ko-KR" altLang="en-US" sz="1500">
                <a:solidFill>
                  <a:srgbClr val="0000ff"/>
                </a:solidFill>
              </a:rPr>
              <a:t>핸들러 호출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3. 시스템 콜을 호출할 때 인자는 레지스터에 전달.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   </a:t>
            </a:r>
            <a:r>
              <a:rPr lang="en-US" altLang="ko-KR" sz="1500">
                <a:solidFill>
                  <a:srgbClr val="0000ff"/>
                </a:solidFill>
              </a:rPr>
              <a:t>ebx: </a:t>
            </a:r>
            <a:r>
              <a:rPr lang="ko-KR" altLang="en-US" sz="1500">
                <a:solidFill>
                  <a:srgbClr val="0000ff"/>
                </a:solidFill>
              </a:rPr>
              <a:t>프로그램명 문자열 포인터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   </a:t>
            </a:r>
            <a:r>
              <a:rPr lang="en-US" altLang="ko-KR" sz="1500">
                <a:solidFill>
                  <a:srgbClr val="0000ff"/>
                </a:solidFill>
              </a:rPr>
              <a:t>ecx: argv </a:t>
            </a:r>
            <a:r>
              <a:rPr lang="ko-KR" altLang="en-US" sz="1500">
                <a:solidFill>
                  <a:srgbClr val="0000ff"/>
                </a:solidFill>
              </a:rPr>
              <a:t>배열 포인터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   </a:t>
            </a:r>
            <a:r>
              <a:rPr lang="en-US" altLang="ko-KR" sz="1500">
                <a:solidFill>
                  <a:srgbClr val="0000ff"/>
                </a:solidFill>
              </a:rPr>
              <a:t>edx: </a:t>
            </a:r>
            <a:r>
              <a:rPr lang="ko-KR" altLang="en-US" sz="1500">
                <a:solidFill>
                  <a:srgbClr val="0000ff"/>
                </a:solidFill>
              </a:rPr>
              <a:t>환경변수 배열 포인터	</a:t>
            </a:r>
            <a:endParaRPr lang="ko-KR" altLang="en-US" sz="150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   -&gt; </a:t>
            </a:r>
            <a:r>
              <a:rPr lang="en-US" altLang="ko-KR" sz="1500">
                <a:solidFill>
                  <a:srgbClr val="0000ff"/>
                </a:solidFill>
              </a:rPr>
              <a:t>sys_execve</a:t>
            </a:r>
            <a:r>
              <a:rPr lang="ko-KR" altLang="en-US" sz="1500">
                <a:solidFill>
                  <a:srgbClr val="0000ff"/>
                </a:solidFill>
              </a:rPr>
              <a:t>() 내부코드에서 이 레지스터 값을 사용.</a:t>
            </a:r>
            <a:endParaRPr lang="ko-KR" altLang="en-US" sz="1500"/>
          </a:p>
          <a:p>
            <a:pPr>
              <a:defRPr lang="ko-KR" altLang="en-US"/>
            </a:pPr>
            <a:endParaRPr lang="ko-KR" altLang="en-US" sz="1500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4927" y="802140"/>
            <a:ext cx="6804932" cy="370008"/>
          </a:xfrm>
          <a:prstGeom prst="rect">
            <a:avLst/>
          </a:prstGeom>
        </p:spPr>
      </p:pic>
      <p:cxnSp>
        <p:nvCxnSpPr>
          <p:cNvPr id="53" name=""/>
          <p:cNvCxnSpPr/>
          <p:nvPr/>
        </p:nvCxnSpPr>
        <p:spPr>
          <a:xfrm rot="5400000">
            <a:off x="510269" y="2122713"/>
            <a:ext cx="1251857" cy="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346977" y="1047748"/>
            <a:ext cx="5218344" cy="17357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쉘 {</a:t>
            </a:r>
            <a:endParaRPr lang="ko-KR" altLang="en-US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ff"/>
                </a:solidFill>
              </a:rPr>
              <a:t>	</a:t>
            </a:r>
            <a:r>
              <a:rPr lang="en-US" altLang="ko-KR">
                <a:solidFill>
                  <a:srgbClr val="0000ff"/>
                </a:solidFill>
              </a:rPr>
              <a:t>fork()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ff"/>
                </a:solidFill>
              </a:rPr>
              <a:t>	</a:t>
            </a:r>
            <a:r>
              <a:rPr lang="en-US" altLang="ko-KR">
                <a:solidFill>
                  <a:srgbClr val="0000ff"/>
                </a:solidFill>
              </a:rPr>
              <a:t>parsing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ff"/>
                </a:solidFill>
              </a:rPr>
              <a:t>	</a:t>
            </a:r>
            <a:r>
              <a:rPr lang="en-US" altLang="ko-KR">
                <a:solidFill>
                  <a:srgbClr val="0000ff"/>
                </a:solidFill>
              </a:rPr>
              <a:t>exec(</a:t>
            </a:r>
            <a:r>
              <a:rPr lang="ko-KR" altLang="en-US">
                <a:solidFill>
                  <a:srgbClr val="0000ff"/>
                </a:solidFill>
              </a:rPr>
              <a:t>프로그램명, 전달인자</a:t>
            </a:r>
            <a:r>
              <a:rPr lang="en-US" altLang="ko-KR">
                <a:solidFill>
                  <a:srgbClr val="0000ff"/>
                </a:solidFill>
              </a:rPr>
              <a:t>, </a:t>
            </a:r>
            <a:r>
              <a:rPr lang="ko-KR" altLang="en-US">
                <a:solidFill>
                  <a:srgbClr val="0000ff"/>
                </a:solidFill>
              </a:rPr>
              <a:t>환경변수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ff"/>
                </a:solidFill>
              </a:rPr>
              <a:t>          </a:t>
            </a:r>
            <a:endParaRPr lang="ko-KR" altLang="en-US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}        -&gt; 'int' </a:t>
            </a:r>
            <a:r>
              <a:rPr lang="ko-KR" altLang="en-US">
                <a:solidFill>
                  <a:srgbClr val="0000ff"/>
                </a:solidFill>
              </a:rPr>
              <a:t>명령어 -&gt; 커널 모드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4789714" y="2476499"/>
            <a:ext cx="659947" cy="3265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reg</a:t>
            </a:r>
            <a:endParaRPr lang="en-US" altLang="ko-KR"/>
          </a:p>
        </p:txBody>
      </p:sp>
      <p:sp>
        <p:nvSpPr>
          <p:cNvPr id="59" name=""/>
          <p:cNvSpPr/>
          <p:nvPr/>
        </p:nvSpPr>
        <p:spPr>
          <a:xfrm>
            <a:off x="4803321" y="2955472"/>
            <a:ext cx="659947" cy="3265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reg</a:t>
            </a:r>
            <a:endParaRPr lang="en-US" altLang="ko-KR"/>
          </a:p>
        </p:txBody>
      </p:sp>
      <p:sp>
        <p:nvSpPr>
          <p:cNvPr id="60" name=""/>
          <p:cNvSpPr/>
          <p:nvPr/>
        </p:nvSpPr>
        <p:spPr>
          <a:xfrm>
            <a:off x="4816929" y="3429000"/>
            <a:ext cx="659947" cy="3265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reg</a:t>
            </a:r>
            <a:endParaRPr lang="en-US" altLang="ko-KR"/>
          </a:p>
        </p:txBody>
      </p:sp>
      <p:cxnSp>
        <p:nvCxnSpPr>
          <p:cNvPr id="61" name=""/>
          <p:cNvCxnSpPr>
            <a:endCxn id="57" idx="1"/>
          </p:cNvCxnSpPr>
          <p:nvPr/>
        </p:nvCxnSpPr>
        <p:spPr>
          <a:xfrm>
            <a:off x="2701018" y="2177142"/>
            <a:ext cx="2088696" cy="4626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endCxn id="59" idx="1"/>
          </p:cNvCxnSpPr>
          <p:nvPr/>
        </p:nvCxnSpPr>
        <p:spPr>
          <a:xfrm>
            <a:off x="3789589" y="2177142"/>
            <a:ext cx="1013730" cy="9416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endCxn id="60" idx="1"/>
          </p:cNvCxnSpPr>
          <p:nvPr/>
        </p:nvCxnSpPr>
        <p:spPr>
          <a:xfrm rot="16200000" flipH="1">
            <a:off x="4007304" y="2782659"/>
            <a:ext cx="1374321" cy="2449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 txBox="1"/>
          <p:nvPr/>
        </p:nvSpPr>
        <p:spPr>
          <a:xfrm>
            <a:off x="2741838" y="2920636"/>
            <a:ext cx="2109108" cy="3663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kernel mode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204606" y="3809993"/>
            <a:ext cx="7987394" cy="32747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-</a:t>
            </a:r>
            <a:r>
              <a:rPr lang="en-US" altLang="ko-KR" sz="1500">
                <a:solidFill>
                  <a:srgbClr val="ff0000"/>
                </a:solidFill>
              </a:rPr>
              <a:t> do_exeve(filename, argv, envp, ..</a:t>
            </a:r>
            <a:r>
              <a:rPr lang="ko-KR" altLang="en-US" sz="1500">
                <a:solidFill>
                  <a:srgbClr val="ff0000"/>
                </a:solidFill>
              </a:rPr>
              <a:t>.</a:t>
            </a:r>
            <a:r>
              <a:rPr lang="en-US" altLang="ko-KR" sz="1500">
                <a:solidFill>
                  <a:srgbClr val="ff0000"/>
                </a:solidFill>
              </a:rPr>
              <a:t>)</a:t>
            </a:r>
            <a:endParaRPr lang="en-US" altLang="ko-KR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  </a:t>
            </a:r>
            <a:r>
              <a:rPr lang="en-US" altLang="ko-KR" sz="1500">
                <a:solidFill>
                  <a:srgbClr val="ff0000"/>
                </a:solidFill>
              </a:rPr>
              <a:t>:</a:t>
            </a:r>
            <a:r>
              <a:rPr lang="ko-KR" altLang="en-US" sz="1500">
                <a:solidFill>
                  <a:srgbClr val="ff0000"/>
                </a:solidFill>
              </a:rPr>
              <a:t> 파일 시스템에서 </a:t>
            </a:r>
            <a:r>
              <a:rPr lang="en-US" altLang="ko-KR" sz="1500">
                <a:solidFill>
                  <a:srgbClr val="ff0000"/>
                </a:solidFill>
              </a:rPr>
              <a:t>open_exec()</a:t>
            </a:r>
            <a:r>
              <a:rPr lang="ko-KR" altLang="en-US" sz="1500">
                <a:solidFill>
                  <a:srgbClr val="ff0000"/>
                </a:solidFill>
              </a:rPr>
              <a:t>를 이용하여 버퍼 공간을 할당받은 후         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    </a:t>
            </a:r>
            <a:r>
              <a:rPr lang="en-US" altLang="ko-KR" sz="1500">
                <a:solidFill>
                  <a:srgbClr val="ff0000"/>
                </a:solidFill>
              </a:rPr>
              <a:t>linux_binprm</a:t>
            </a:r>
            <a:r>
              <a:rPr lang="ko-KR" altLang="en-US" sz="1500">
                <a:solidFill>
                  <a:srgbClr val="ff0000"/>
                </a:solidFill>
              </a:rPr>
              <a:t> 구조체에 필요한 정보 설정. </a:t>
            </a:r>
            <a:r>
              <a:rPr lang="ko-KR" altLang="en-US" sz="1100">
                <a:solidFill>
                  <a:srgbClr val="ff0000"/>
                </a:solidFill>
              </a:rPr>
              <a:t>(linux_binprm구조체는 실행할 프로그램에 대한 정보를 넘겨 </a:t>
            </a:r>
            <a:endParaRPr lang="ko-KR" altLang="en-US" sz="11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    받아서 저장하며, 실행하기 위해서 필요한 로더(loader)나 번역기(interpreter) 프로그램을 알기위해서 사용</a:t>
            </a:r>
            <a:r>
              <a:rPr lang="ko-KR" altLang="en-US" sz="1100" b="1">
                <a:solidFill>
                  <a:srgbClr val="ff0000"/>
                </a:solidFill>
              </a:rPr>
              <a:t>)</a:t>
            </a:r>
            <a:endParaRPr lang="ko-KR" altLang="en-US" sz="11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-</a:t>
            </a:r>
            <a:r>
              <a:rPr lang="en-US" altLang="ko-KR" sz="1500">
                <a:solidFill>
                  <a:srgbClr val="ff0000"/>
                </a:solidFill>
              </a:rPr>
              <a:t> flush_old_exec(): </a:t>
            </a:r>
            <a:r>
              <a:rPr lang="ko-KR" altLang="en-US" sz="1500">
                <a:solidFill>
                  <a:srgbClr val="ff0000"/>
                </a:solidFill>
              </a:rPr>
              <a:t>기존의 프로그램의 이미지를 삭제.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	          새로운 프로그램 이미지로 설정.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- </a:t>
            </a:r>
            <a:r>
              <a:rPr lang="en-US" altLang="ko-KR" sz="1500">
                <a:solidFill>
                  <a:srgbClr val="ff0000"/>
                </a:solidFill>
              </a:rPr>
              <a:t>elf_mmap(): elf </a:t>
            </a:r>
            <a:r>
              <a:rPr lang="ko-KR" altLang="en-US" sz="1500">
                <a:solidFill>
                  <a:srgbClr val="ff0000"/>
                </a:solidFill>
              </a:rPr>
              <a:t>파일의 각 섹션(</a:t>
            </a:r>
            <a:r>
              <a:rPr lang="en-US" altLang="ko-KR" sz="1500">
                <a:solidFill>
                  <a:srgbClr val="ff0000"/>
                </a:solidFill>
              </a:rPr>
              <a:t>text, data..)</a:t>
            </a:r>
            <a:r>
              <a:rPr lang="ko-KR" altLang="en-US" sz="1500">
                <a:solidFill>
                  <a:srgbClr val="ff0000"/>
                </a:solidFill>
              </a:rPr>
              <a:t>을 메모리(선형)에 맵핑.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- </a:t>
            </a:r>
            <a:r>
              <a:rPr lang="en-US" altLang="ko-KR" sz="1500">
                <a:solidFill>
                  <a:srgbClr val="ff0000"/>
                </a:solidFill>
              </a:rPr>
              <a:t>create_elf_tables(): argc, argv </a:t>
            </a:r>
            <a:r>
              <a:rPr lang="ko-KR" altLang="en-US" sz="1500">
                <a:solidFill>
                  <a:srgbClr val="ff0000"/>
                </a:solidFill>
              </a:rPr>
              <a:t>포인터, </a:t>
            </a:r>
            <a:r>
              <a:rPr lang="en-US" altLang="ko-KR" sz="1500">
                <a:solidFill>
                  <a:srgbClr val="ff0000"/>
                </a:solidFill>
              </a:rPr>
              <a:t>env</a:t>
            </a:r>
            <a:r>
              <a:rPr lang="ko-KR" altLang="en-US" sz="1500">
                <a:solidFill>
                  <a:srgbClr val="ff0000"/>
                </a:solidFill>
              </a:rPr>
              <a:t> 포인터를 유저모드 스택에 </a:t>
            </a:r>
            <a:r>
              <a:rPr lang="en-US" altLang="ko-KR" sz="1500">
                <a:solidFill>
                  <a:srgbClr val="ff0000"/>
                </a:solidFill>
              </a:rPr>
              <a:t>PUSH</a:t>
            </a:r>
            <a:r>
              <a:rPr lang="ko-KR" altLang="en-US" sz="1500">
                <a:solidFill>
                  <a:srgbClr val="ff0000"/>
                </a:solidFill>
              </a:rPr>
              <a:t>.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rgbClr val="ff0000"/>
                </a:solidFill>
              </a:rPr>
              <a:t>=&gt; </a:t>
            </a:r>
            <a:r>
              <a:rPr lang="ko-KR" altLang="en-US" sz="1500">
                <a:solidFill>
                  <a:srgbClr val="ff0000"/>
                </a:solidFill>
              </a:rPr>
              <a:t>이 후 몇몇 과정을 거쳐 </a:t>
            </a:r>
            <a:r>
              <a:rPr lang="en-US" altLang="ko-KR" sz="1500">
                <a:solidFill>
                  <a:srgbClr val="ff0000"/>
                </a:solidFill>
              </a:rPr>
              <a:t>'start'</a:t>
            </a:r>
            <a:r>
              <a:rPr lang="ko-KR" altLang="en-US" sz="1500">
                <a:solidFill>
                  <a:srgbClr val="ff0000"/>
                </a:solidFill>
              </a:rPr>
              <a:t> 코드 수행.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0" y="2843893"/>
            <a:ext cx="4572000" cy="457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0" name=""/>
          <p:cNvCxnSpPr/>
          <p:nvPr/>
        </p:nvCxnSpPr>
        <p:spPr>
          <a:xfrm>
            <a:off x="619125" y="3102429"/>
            <a:ext cx="3646714" cy="830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>
            <a:off x="3615419" y="5023758"/>
            <a:ext cx="623206" cy="78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flipV="1">
            <a:off x="1098097" y="5810250"/>
            <a:ext cx="3140528" cy="465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flipV="1">
            <a:off x="1394732" y="6204858"/>
            <a:ext cx="2816679" cy="408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_start </a:t>
            </a:r>
            <a:r>
              <a:rPr lang="ko-KR" altLang="en-US" sz="2777">
                <a:solidFill>
                  <a:srgbClr val="ff0000"/>
                </a:solidFill>
              </a:rPr>
              <a:t>함수</a:t>
            </a:r>
            <a:endParaRPr lang="ko-KR" altLang="en-US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658" y="938491"/>
            <a:ext cx="6682468" cy="4109758"/>
          </a:xfrm>
          <a:prstGeom prst="rect">
            <a:avLst/>
          </a:prstGeom>
        </p:spPr>
      </p:pic>
      <p:graphicFrame>
        <p:nvGraphicFramePr>
          <p:cNvPr id="53" name=""/>
          <p:cNvGraphicFramePr>
            <a:graphicFrameLocks noGrp="1"/>
          </p:cNvGraphicFramePr>
          <p:nvPr/>
        </p:nvGraphicFramePr>
        <p:xfrm>
          <a:off x="6871608" y="1124857"/>
          <a:ext cx="1646463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646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env</a:t>
                      </a:r>
                      <a:r>
                        <a:rPr lang="ko-KR" altLang="en-US"/>
                        <a:t> 포인터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argv </a:t>
                      </a:r>
                      <a:r>
                        <a:rPr lang="ko-KR" altLang="en-US"/>
                        <a:t>포인터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argc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54" name=""/>
          <p:cNvCxnSpPr/>
          <p:nvPr/>
        </p:nvCxnSpPr>
        <p:spPr>
          <a:xfrm rot="10800000" flipV="1">
            <a:off x="8538482" y="2068286"/>
            <a:ext cx="605518" cy="13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 rot="10800000">
            <a:off x="8565696" y="1700893"/>
            <a:ext cx="578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 txBox="1"/>
          <p:nvPr/>
        </p:nvSpPr>
        <p:spPr>
          <a:xfrm>
            <a:off x="9144000" y="1891393"/>
            <a:ext cx="1068162" cy="3641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esi</a:t>
            </a: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9144000" y="1472292"/>
            <a:ext cx="1068162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esp</a:t>
            </a:r>
            <a:endParaRPr lang="en-US" altLang="ko-KR"/>
          </a:p>
        </p:txBody>
      </p:sp>
      <p:sp>
        <p:nvSpPr>
          <p:cNvPr id="58" name=""/>
          <p:cNvSpPr txBox="1"/>
          <p:nvPr/>
        </p:nvSpPr>
        <p:spPr>
          <a:xfrm>
            <a:off x="7136946" y="3111545"/>
            <a:ext cx="4313466" cy="6394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pop %esi: get argc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move %esp, %ecx: get argv</a:t>
            </a:r>
            <a:r>
              <a:rPr lang="ko-KR" altLang="en-US"/>
              <a:t> 포인터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</a:rPr>
              <a:t>_start </a:t>
            </a:r>
            <a:r>
              <a:rPr lang="ko-KR" altLang="en-US" sz="2777">
                <a:solidFill>
                  <a:srgbClr val="ff0000"/>
                </a:solidFill>
              </a:rPr>
              <a:t>함수</a:t>
            </a:r>
            <a:endParaRPr lang="ko-KR" altLang="en-US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964" y="1251873"/>
            <a:ext cx="5022396" cy="3088804"/>
          </a:xfrm>
          <a:prstGeom prst="rect">
            <a:avLst/>
          </a:prstGeom>
        </p:spPr>
      </p:pic>
      <p:cxnSp>
        <p:nvCxnSpPr>
          <p:cNvPr id="62" name=""/>
          <p:cNvCxnSpPr/>
          <p:nvPr/>
        </p:nvCxnSpPr>
        <p:spPr>
          <a:xfrm rot="16200000" flipH="1">
            <a:off x="2095502" y="5136698"/>
            <a:ext cx="3428998" cy="136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"/>
          <p:cNvGraphicFramePr>
            <a:graphicFrameLocks noGrp="1"/>
          </p:cNvGraphicFramePr>
          <p:nvPr/>
        </p:nvGraphicFramePr>
        <p:xfrm>
          <a:off x="5809707" y="1277030"/>
          <a:ext cx="2164080" cy="37052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40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env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포인터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argv</a:t>
                      </a:r>
                      <a:r>
                        <a:rPr lang="ko-KR" altLang="en-US"/>
                        <a:t> 포인터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eax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esp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edx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0x80483c0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0x8048360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ecx (argv </a:t>
                      </a:r>
                      <a:r>
                        <a:rPr lang="ko-KR" altLang="en-US"/>
                        <a:t>포인터)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esi</a:t>
                      </a:r>
                      <a:r>
                        <a:rPr lang="ko-KR" altLang="en-US"/>
                        <a:t> (</a:t>
                      </a:r>
                      <a:r>
                        <a:rPr lang="en-US" altLang="ko-KR"/>
                        <a:t>argc)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0x804833a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0476" y="1180421"/>
            <a:ext cx="3463016" cy="476561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4223" y="2294772"/>
            <a:ext cx="4158342" cy="712406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23477" y="4093473"/>
            <a:ext cx="4018189" cy="2049968"/>
          </a:xfrm>
          <a:prstGeom prst="rect">
            <a:avLst/>
          </a:prstGeom>
        </p:spPr>
      </p:pic>
      <p:sp>
        <p:nvSpPr>
          <p:cNvPr id="66" name=""/>
          <p:cNvSpPr txBox="1"/>
          <p:nvPr/>
        </p:nvSpPr>
        <p:spPr>
          <a:xfrm>
            <a:off x="8143875" y="1660071"/>
            <a:ext cx="3211286" cy="300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/>
              <a:t>_fini(): </a:t>
            </a:r>
            <a:r>
              <a:rPr lang="ko-KR" altLang="en-US" sz="1400"/>
              <a:t>마지막 정리 함수</a:t>
            </a:r>
            <a:endParaRPr lang="ko-KR" altLang="en-US" sz="1400"/>
          </a:p>
        </p:txBody>
      </p:sp>
      <p:sp>
        <p:nvSpPr>
          <p:cNvPr id="67" name=""/>
          <p:cNvSpPr txBox="1"/>
          <p:nvPr/>
        </p:nvSpPr>
        <p:spPr>
          <a:xfrm>
            <a:off x="8173812" y="3062151"/>
            <a:ext cx="2544536" cy="29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/>
              <a:t>init():</a:t>
            </a:r>
            <a:r>
              <a:rPr lang="ko-KR" altLang="en-US" sz="1400"/>
              <a:t> 초기화 함수</a:t>
            </a:r>
            <a:r>
              <a:rPr lang="en-US" altLang="ko-KR" sz="1400"/>
              <a:t> </a:t>
            </a:r>
            <a:endParaRPr lang="en-US" altLang="ko-KR" sz="1400"/>
          </a:p>
        </p:txBody>
      </p:sp>
      <p:cxnSp>
        <p:nvCxnSpPr>
          <p:cNvPr id="68" name=""/>
          <p:cNvCxnSpPr>
            <a:endCxn id="63" idx="1"/>
          </p:cNvCxnSpPr>
          <p:nvPr/>
        </p:nvCxnSpPr>
        <p:spPr>
          <a:xfrm rot="5400000" flipH="1" flipV="1">
            <a:off x="7021364" y="2309888"/>
            <a:ext cx="2010297" cy="22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rot="5400000" flipH="1" flipV="1">
            <a:off x="7660819" y="3152770"/>
            <a:ext cx="859971" cy="269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5400000" flipH="1" flipV="1">
            <a:off x="7728854" y="4366529"/>
            <a:ext cx="672191" cy="29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 txBox="1"/>
          <p:nvPr/>
        </p:nvSpPr>
        <p:spPr>
          <a:xfrm>
            <a:off x="741588" y="5225142"/>
            <a:ext cx="6150429" cy="907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start</a:t>
            </a:r>
            <a:r>
              <a:rPr lang="ko-KR" altLang="en-US"/>
              <a:t> 함수는 실제로 </a:t>
            </a:r>
            <a:r>
              <a:rPr lang="en-US" altLang="ko-KR"/>
              <a:t>main()</a:t>
            </a:r>
            <a:r>
              <a:rPr lang="ko-KR" altLang="en-US"/>
              <a:t>을 수행시키는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__</a:t>
            </a:r>
            <a:r>
              <a:rPr lang="en-US" altLang="ko-KR"/>
              <a:t>libc</a:t>
            </a:r>
            <a:r>
              <a:rPr lang="ko-KR" altLang="en-US"/>
              <a:t>_</a:t>
            </a:r>
            <a:r>
              <a:rPr lang="en-US" altLang="ko-KR"/>
              <a:t>start_main</a:t>
            </a:r>
            <a:r>
              <a:rPr lang="ko-KR" altLang="en-US"/>
              <a:t> 라이브러리 함수를 위한 인수를 스택에 쌓아놓음.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ko-KR" altLang="en-US" sz="2777">
                <a:solidFill>
                  <a:srgbClr val="ff0000"/>
                </a:solidFill>
              </a:rPr>
              <a:t>동적 라이브러리 링킹</a:t>
            </a:r>
            <a:endParaRPr lang="ko-KR" altLang="en-US" sz="2777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 rot="16200000" flipH="1" flipV="1">
            <a:off x="-306160" y="775606"/>
            <a:ext cx="155121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01560"/>
            <a:ext cx="6034768" cy="850945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2196" y="1033054"/>
            <a:ext cx="4939393" cy="1508760"/>
          </a:xfrm>
          <a:prstGeom prst="rect">
            <a:avLst/>
          </a:prstGeom>
        </p:spPr>
      </p:pic>
      <p:cxnSp>
        <p:nvCxnSpPr>
          <p:cNvPr id="66" name=""/>
          <p:cNvCxnSpPr/>
          <p:nvPr/>
        </p:nvCxnSpPr>
        <p:spPr>
          <a:xfrm>
            <a:off x="5084989" y="1877786"/>
            <a:ext cx="2160814" cy="503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625362"/>
            <a:ext cx="6402161" cy="2499891"/>
          </a:xfrm>
          <a:prstGeom prst="rect">
            <a:avLst/>
          </a:prstGeom>
        </p:spPr>
      </p:pic>
      <p:cxnSp>
        <p:nvCxnSpPr>
          <p:cNvPr id="68" name=""/>
          <p:cNvCxnSpPr/>
          <p:nvPr/>
        </p:nvCxnSpPr>
        <p:spPr>
          <a:xfrm rot="10800000" flipV="1">
            <a:off x="2905125" y="2438474"/>
            <a:ext cx="7298871" cy="12218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 txBox="1"/>
          <p:nvPr/>
        </p:nvSpPr>
        <p:spPr>
          <a:xfrm>
            <a:off x="0" y="3245575"/>
            <a:ext cx="4374695" cy="3624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GNU C</a:t>
            </a:r>
            <a:r>
              <a:rPr lang="ko-KR" altLang="en-US"/>
              <a:t> 라이브러리 (</a:t>
            </a:r>
            <a:r>
              <a:rPr lang="en-US" altLang="ko-KR"/>
              <a:t>ldd program)</a:t>
            </a:r>
            <a:endParaRPr lang="en-US" altLang="ko-KR"/>
          </a:p>
        </p:txBody>
      </p:sp>
      <p:cxnSp>
        <p:nvCxnSpPr>
          <p:cNvPr id="70" name=""/>
          <p:cNvCxnSpPr/>
          <p:nvPr/>
        </p:nvCxnSpPr>
        <p:spPr>
          <a:xfrm rot="5400000">
            <a:off x="2081893" y="6306911"/>
            <a:ext cx="53067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88505" y="4911308"/>
            <a:ext cx="6310990" cy="1504755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2660195" y="6491696"/>
            <a:ext cx="5891894" cy="3643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call %REG(</a:t>
            </a:r>
            <a:r>
              <a:rPr lang="ko-KR" altLang="en-US"/>
              <a:t>= </a:t>
            </a:r>
            <a:r>
              <a:rPr lang="en-US" altLang="ko-KR"/>
              <a:t>main </a:t>
            </a:r>
            <a:r>
              <a:rPr lang="ko-KR" altLang="en-US"/>
              <a:t>주소) </a:t>
            </a:r>
            <a:r>
              <a:rPr lang="en-US" altLang="ko-KR"/>
              <a:t>or displacement(%ebp)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761</ep:Words>
  <ep:PresentationFormat>와이드스크린</ep:PresentationFormat>
  <ep:Paragraphs>227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테마</vt:lpstr>
      <vt:lpstr>Chapter 6. process</vt:lpstr>
      <vt:lpstr>Program vs Process</vt:lpstr>
      <vt:lpstr>Program vs Process</vt:lpstr>
      <vt:lpstr>Program</vt:lpstr>
      <vt:lpstr>Entry Point</vt:lpstr>
      <vt:lpstr>User mode vs Kernel mode</vt:lpstr>
      <vt:lpstr>_start 함수</vt:lpstr>
      <vt:lpstr>_start 함수</vt:lpstr>
      <vt:lpstr>동적 라이브러리 링킹</vt:lpstr>
      <vt:lpstr>Entry Point</vt:lpstr>
      <vt:lpstr>Process ID</vt:lpstr>
      <vt:lpstr>Virtual Address Space</vt:lpstr>
      <vt:lpstr>Address Translation</vt:lpstr>
      <vt:lpstr>Demand Loading(Paging)</vt:lpstr>
      <vt:lpstr>슬라이드 15</vt:lpstr>
      <vt:lpstr>Page fault</vt:lpstr>
      <vt:lpstr>Page fault</vt:lpstr>
      <vt:lpstr>Page fault</vt:lpstr>
      <vt:lpstr>Command-Line-Arguments</vt:lpstr>
      <vt:lpstr>Command-Line-Arguments</vt:lpstr>
      <vt:lpstr>Command-Line-Arguments</vt:lpstr>
      <vt:lpstr>Command-Line-Options and getopt()</vt:lpstr>
      <vt:lpstr>Command-Line-Options and getopt()</vt:lpstr>
      <vt:lpstr>Command-Line-Options and getopt()</vt:lpstr>
      <vt:lpstr>Environment List</vt:lpstr>
      <vt:lpstr>Environment List</vt:lpstr>
      <vt:lpstr>Environment List</vt:lpstr>
      <vt:lpstr>Modifying the environment</vt:lpstr>
      <vt:lpstr>Modifying the environment</vt:lpstr>
      <vt:lpstr>Modifying the environment</vt:lpstr>
      <vt:lpstr>Nonlocal Goto: setjmp() / longjmp()</vt:lpstr>
      <vt:lpstr>Nonlocal Goto: setjmp() / longjmp()</vt:lpstr>
      <vt:lpstr>Nonlocal Goto: setjmp() / longjmp()</vt:lpstr>
      <vt:lpstr>Nonlocal Goto: setjmp() / longjmp()</vt:lpstr>
      <vt:lpstr>THANK YOU!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2021-01-08T10:58:06.000</dcterms:created>
  <dc:creator>권 영기</dc:creator>
  <cp:lastModifiedBy>jinh2</cp:lastModifiedBy>
  <dcterms:modified xsi:type="dcterms:W3CDTF">2021-01-11T23:09:20.725</dcterms:modified>
  <cp:revision>154</cp:revision>
  <dc:title>Memory Alignment </dc:title>
</cp:coreProperties>
</file>