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404" r:id="rId4"/>
    <p:sldId id="406" r:id="rId5"/>
    <p:sldId id="373" r:id="rId6"/>
    <p:sldId id="409" r:id="rId7"/>
    <p:sldId id="410" r:id="rId8"/>
    <p:sldId id="407" r:id="rId9"/>
    <p:sldId id="411" r:id="rId10"/>
    <p:sldId id="418" r:id="rId11"/>
    <p:sldId id="416" r:id="rId12"/>
    <p:sldId id="417" r:id="rId13"/>
    <p:sldId id="412" r:id="rId14"/>
    <p:sldId id="413" r:id="rId15"/>
    <p:sldId id="414" r:id="rId16"/>
    <p:sldId id="415" r:id="rId17"/>
    <p:sldId id="41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5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626C"/>
    <a:srgbClr val="343434"/>
    <a:srgbClr val="FFD961"/>
    <a:srgbClr val="4EC9B0"/>
    <a:srgbClr val="6087CE"/>
    <a:srgbClr val="0184BC"/>
    <a:srgbClr val="FFF7E1"/>
    <a:srgbClr val="FFFFFF"/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3" autoAdjust="0"/>
    <p:restoredTop sz="73877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2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C033B-74F4-4E99-BA4F-696151EE488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6F1649-CAB9-47B5-9C05-F9E88A7B2A68}">
      <dgm:prSet phldrT="[텍스트]"/>
      <dgm:spPr/>
      <dgm:t>
        <a:bodyPr/>
        <a:lstStyle/>
        <a:p>
          <a:pPr latinLnBrk="1"/>
          <a:r>
            <a:rPr lang="en-US" altLang="ko-KR" dirty="0"/>
            <a:t>Compaction</a:t>
          </a:r>
          <a:endParaRPr lang="ko-KR" altLang="en-US" dirty="0"/>
        </a:p>
      </dgm:t>
    </dgm:pt>
    <dgm:pt modelId="{962B4B21-BE59-4046-8423-660C7C70F7D9}" type="parTrans" cxnId="{7810CA38-3008-42AF-B8E7-951ED5AA5721}">
      <dgm:prSet/>
      <dgm:spPr/>
      <dgm:t>
        <a:bodyPr/>
        <a:lstStyle/>
        <a:p>
          <a:pPr latinLnBrk="1"/>
          <a:endParaRPr lang="ko-KR" altLang="en-US"/>
        </a:p>
      </dgm:t>
    </dgm:pt>
    <dgm:pt modelId="{FAC95135-40AB-46BF-BFF7-E666CBD13094}" type="sibTrans" cxnId="{7810CA38-3008-42AF-B8E7-951ED5AA5721}">
      <dgm:prSet/>
      <dgm:spPr/>
      <dgm:t>
        <a:bodyPr/>
        <a:lstStyle/>
        <a:p>
          <a:pPr latinLnBrk="1"/>
          <a:endParaRPr lang="ko-KR" altLang="en-US"/>
        </a:p>
      </dgm:t>
    </dgm:pt>
    <dgm:pt modelId="{55F6FB06-611E-408A-B090-7FF7439F1CFE}">
      <dgm:prSet phldrT="[텍스트]"/>
      <dgm:spPr/>
      <dgm:t>
        <a:bodyPr/>
        <a:lstStyle/>
        <a:p>
          <a:pPr latinLnBrk="1"/>
          <a:r>
            <a:rPr lang="en-US" altLang="ko-KR" dirty="0"/>
            <a:t>Decoding</a:t>
          </a:r>
          <a:endParaRPr lang="ko-KR" altLang="en-US" dirty="0"/>
        </a:p>
      </dgm:t>
    </dgm:pt>
    <dgm:pt modelId="{CF293E73-D4BA-47BB-B990-E405C3948180}" type="parTrans" cxnId="{74CDE281-8F45-4D68-AFA5-FF1E7B4A06EF}">
      <dgm:prSet/>
      <dgm:spPr/>
      <dgm:t>
        <a:bodyPr/>
        <a:lstStyle/>
        <a:p>
          <a:pPr latinLnBrk="1"/>
          <a:endParaRPr lang="ko-KR" altLang="en-US"/>
        </a:p>
      </dgm:t>
    </dgm:pt>
    <dgm:pt modelId="{BEFB0633-79DC-4F61-847E-D7DE6564A068}" type="sibTrans" cxnId="{74CDE281-8F45-4D68-AFA5-FF1E7B4A06EF}">
      <dgm:prSet/>
      <dgm:spPr/>
      <dgm:t>
        <a:bodyPr/>
        <a:lstStyle/>
        <a:p>
          <a:pPr latinLnBrk="1"/>
          <a:endParaRPr lang="ko-KR" altLang="en-US"/>
        </a:p>
      </dgm:t>
    </dgm:pt>
    <dgm:pt modelId="{B94ED49E-0166-41BE-BC9B-FF7EB6CEE56C}">
      <dgm:prSet phldrT="[텍스트]"/>
      <dgm:spPr/>
      <dgm:t>
        <a:bodyPr/>
        <a:lstStyle/>
        <a:p>
          <a:pPr latinLnBrk="1"/>
          <a:r>
            <a:rPr lang="en-US" altLang="ko-KR" dirty="0"/>
            <a:t>Merging</a:t>
          </a:r>
          <a:endParaRPr lang="ko-KR" altLang="en-US" dirty="0"/>
        </a:p>
      </dgm:t>
    </dgm:pt>
    <dgm:pt modelId="{5EB63064-5438-4B5E-A8B6-4780C2A911B2}" type="parTrans" cxnId="{7291026A-E34D-42A9-92FC-06B7B49444BD}">
      <dgm:prSet/>
      <dgm:spPr/>
      <dgm:t>
        <a:bodyPr/>
        <a:lstStyle/>
        <a:p>
          <a:pPr latinLnBrk="1"/>
          <a:endParaRPr lang="ko-KR" altLang="en-US"/>
        </a:p>
      </dgm:t>
    </dgm:pt>
    <dgm:pt modelId="{ED894AE7-CC03-4086-BF9C-27FE57908244}" type="sibTrans" cxnId="{7291026A-E34D-42A9-92FC-06B7B49444BD}">
      <dgm:prSet/>
      <dgm:spPr/>
      <dgm:t>
        <a:bodyPr/>
        <a:lstStyle/>
        <a:p>
          <a:pPr latinLnBrk="1"/>
          <a:endParaRPr lang="ko-KR" altLang="en-US"/>
        </a:p>
      </dgm:t>
    </dgm:pt>
    <dgm:pt modelId="{0BE5CF96-6136-4F65-A45E-4D4D5B6AF42F}">
      <dgm:prSet phldrT="[텍스트]"/>
      <dgm:spPr/>
      <dgm:t>
        <a:bodyPr/>
        <a:lstStyle/>
        <a:p>
          <a:pPr latinLnBrk="1"/>
          <a:r>
            <a:rPr lang="en-US" altLang="ko-KR" dirty="0"/>
            <a:t>Encoding</a:t>
          </a:r>
          <a:endParaRPr lang="ko-KR" altLang="en-US" dirty="0"/>
        </a:p>
      </dgm:t>
    </dgm:pt>
    <dgm:pt modelId="{F8D71386-42BC-4BBC-B6B3-1584C7F0E626}" type="parTrans" cxnId="{DD0BEEA0-1264-46DA-982F-952302D6DE6F}">
      <dgm:prSet/>
      <dgm:spPr/>
      <dgm:t>
        <a:bodyPr/>
        <a:lstStyle/>
        <a:p>
          <a:pPr latinLnBrk="1"/>
          <a:endParaRPr lang="ko-KR" altLang="en-US"/>
        </a:p>
      </dgm:t>
    </dgm:pt>
    <dgm:pt modelId="{418975BC-7A3E-4E03-908D-EC227FB4A715}" type="sibTrans" cxnId="{DD0BEEA0-1264-46DA-982F-952302D6DE6F}">
      <dgm:prSet/>
      <dgm:spPr/>
      <dgm:t>
        <a:bodyPr/>
        <a:lstStyle/>
        <a:p>
          <a:pPr latinLnBrk="1"/>
          <a:endParaRPr lang="ko-KR" altLang="en-US"/>
        </a:p>
      </dgm:t>
    </dgm:pt>
    <dgm:pt modelId="{FFDBBA64-1A3B-44C2-9653-9C870127F896}" type="pres">
      <dgm:prSet presAssocID="{D4BC033B-74F4-4E99-BA4F-696151EE488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6B89D6B-F922-44DD-9069-25DC185A99B4}" type="pres">
      <dgm:prSet presAssocID="{616F1649-CAB9-47B5-9C05-F9E88A7B2A68}" presName="horFlow" presStyleCnt="0"/>
      <dgm:spPr/>
    </dgm:pt>
    <dgm:pt modelId="{F1D93248-93E0-41A2-831A-1C86357A1114}" type="pres">
      <dgm:prSet presAssocID="{616F1649-CAB9-47B5-9C05-F9E88A7B2A68}" presName="bigChev" presStyleLbl="node1" presStyleIdx="0" presStyleCnt="1"/>
      <dgm:spPr/>
    </dgm:pt>
    <dgm:pt modelId="{3A40A47A-28F4-4821-BABA-C8B60464C811}" type="pres">
      <dgm:prSet presAssocID="{CF293E73-D4BA-47BB-B990-E405C3948180}" presName="parTrans" presStyleCnt="0"/>
      <dgm:spPr/>
    </dgm:pt>
    <dgm:pt modelId="{55428162-F927-464F-8E53-6021F1882EF7}" type="pres">
      <dgm:prSet presAssocID="{55F6FB06-611E-408A-B090-7FF7439F1CFE}" presName="node" presStyleLbl="alignAccFollowNode1" presStyleIdx="0" presStyleCnt="3">
        <dgm:presLayoutVars>
          <dgm:bulletEnabled val="1"/>
        </dgm:presLayoutVars>
      </dgm:prSet>
      <dgm:spPr/>
    </dgm:pt>
    <dgm:pt modelId="{7D0848C9-F5F8-4850-ADA7-D815E77916B0}" type="pres">
      <dgm:prSet presAssocID="{BEFB0633-79DC-4F61-847E-D7DE6564A068}" presName="sibTrans" presStyleCnt="0"/>
      <dgm:spPr/>
    </dgm:pt>
    <dgm:pt modelId="{1CC4ABEE-9534-4BB7-90D6-4F285432F0A6}" type="pres">
      <dgm:prSet presAssocID="{B94ED49E-0166-41BE-BC9B-FF7EB6CEE56C}" presName="node" presStyleLbl="alignAccFollowNode1" presStyleIdx="1" presStyleCnt="3">
        <dgm:presLayoutVars>
          <dgm:bulletEnabled val="1"/>
        </dgm:presLayoutVars>
      </dgm:prSet>
      <dgm:spPr/>
    </dgm:pt>
    <dgm:pt modelId="{C92B5427-4A8B-413F-9D39-45B0242BA951}" type="pres">
      <dgm:prSet presAssocID="{ED894AE7-CC03-4086-BF9C-27FE57908244}" presName="sibTrans" presStyleCnt="0"/>
      <dgm:spPr/>
    </dgm:pt>
    <dgm:pt modelId="{1D6E5081-66C3-4DA6-BE2D-7B5097B7ACA3}" type="pres">
      <dgm:prSet presAssocID="{0BE5CF96-6136-4F65-A45E-4D4D5B6AF42F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D6175817-6CE7-4668-9643-DA94FE2E242E}" type="presOf" srcId="{0BE5CF96-6136-4F65-A45E-4D4D5B6AF42F}" destId="{1D6E5081-66C3-4DA6-BE2D-7B5097B7ACA3}" srcOrd="0" destOrd="0" presId="urn:microsoft.com/office/officeart/2005/8/layout/lProcess3"/>
    <dgm:cxn modelId="{15829D28-83EF-4021-9000-4A96A11F8CF9}" type="presOf" srcId="{55F6FB06-611E-408A-B090-7FF7439F1CFE}" destId="{55428162-F927-464F-8E53-6021F1882EF7}" srcOrd="0" destOrd="0" presId="urn:microsoft.com/office/officeart/2005/8/layout/lProcess3"/>
    <dgm:cxn modelId="{7810CA38-3008-42AF-B8E7-951ED5AA5721}" srcId="{D4BC033B-74F4-4E99-BA4F-696151EE488A}" destId="{616F1649-CAB9-47B5-9C05-F9E88A7B2A68}" srcOrd="0" destOrd="0" parTransId="{962B4B21-BE59-4046-8423-660C7C70F7D9}" sibTransId="{FAC95135-40AB-46BF-BFF7-E666CBD13094}"/>
    <dgm:cxn modelId="{7291026A-E34D-42A9-92FC-06B7B49444BD}" srcId="{616F1649-CAB9-47B5-9C05-F9E88A7B2A68}" destId="{B94ED49E-0166-41BE-BC9B-FF7EB6CEE56C}" srcOrd="1" destOrd="0" parTransId="{5EB63064-5438-4B5E-A8B6-4780C2A911B2}" sibTransId="{ED894AE7-CC03-4086-BF9C-27FE57908244}"/>
    <dgm:cxn modelId="{74CDE281-8F45-4D68-AFA5-FF1E7B4A06EF}" srcId="{616F1649-CAB9-47B5-9C05-F9E88A7B2A68}" destId="{55F6FB06-611E-408A-B090-7FF7439F1CFE}" srcOrd="0" destOrd="0" parTransId="{CF293E73-D4BA-47BB-B990-E405C3948180}" sibTransId="{BEFB0633-79DC-4F61-847E-D7DE6564A068}"/>
    <dgm:cxn modelId="{6A9CCB9E-915F-4C36-B69A-6D49D67D6233}" type="presOf" srcId="{616F1649-CAB9-47B5-9C05-F9E88A7B2A68}" destId="{F1D93248-93E0-41A2-831A-1C86357A1114}" srcOrd="0" destOrd="0" presId="urn:microsoft.com/office/officeart/2005/8/layout/lProcess3"/>
    <dgm:cxn modelId="{DD0BEEA0-1264-46DA-982F-952302D6DE6F}" srcId="{616F1649-CAB9-47B5-9C05-F9E88A7B2A68}" destId="{0BE5CF96-6136-4F65-A45E-4D4D5B6AF42F}" srcOrd="2" destOrd="0" parTransId="{F8D71386-42BC-4BBC-B6B3-1584C7F0E626}" sibTransId="{418975BC-7A3E-4E03-908D-EC227FB4A715}"/>
    <dgm:cxn modelId="{C80517B8-859C-4085-9064-7988D6795558}" type="presOf" srcId="{B94ED49E-0166-41BE-BC9B-FF7EB6CEE56C}" destId="{1CC4ABEE-9534-4BB7-90D6-4F285432F0A6}" srcOrd="0" destOrd="0" presId="urn:microsoft.com/office/officeart/2005/8/layout/lProcess3"/>
    <dgm:cxn modelId="{4735B6CC-03AB-4D5F-9291-3C35B9033470}" type="presOf" srcId="{D4BC033B-74F4-4E99-BA4F-696151EE488A}" destId="{FFDBBA64-1A3B-44C2-9653-9C870127F896}" srcOrd="0" destOrd="0" presId="urn:microsoft.com/office/officeart/2005/8/layout/lProcess3"/>
    <dgm:cxn modelId="{EB8B56E4-1E13-4C51-A861-86BBBB666673}" type="presParOf" srcId="{FFDBBA64-1A3B-44C2-9653-9C870127F896}" destId="{F6B89D6B-F922-44DD-9069-25DC185A99B4}" srcOrd="0" destOrd="0" presId="urn:microsoft.com/office/officeart/2005/8/layout/lProcess3"/>
    <dgm:cxn modelId="{80245AB2-B90F-4FB9-A367-9C1E00765F71}" type="presParOf" srcId="{F6B89D6B-F922-44DD-9069-25DC185A99B4}" destId="{F1D93248-93E0-41A2-831A-1C86357A1114}" srcOrd="0" destOrd="0" presId="urn:microsoft.com/office/officeart/2005/8/layout/lProcess3"/>
    <dgm:cxn modelId="{95BC5BD6-D0B2-494B-90FF-64FAB9E6BB67}" type="presParOf" srcId="{F6B89D6B-F922-44DD-9069-25DC185A99B4}" destId="{3A40A47A-28F4-4821-BABA-C8B60464C811}" srcOrd="1" destOrd="0" presId="urn:microsoft.com/office/officeart/2005/8/layout/lProcess3"/>
    <dgm:cxn modelId="{97371062-CCBA-4991-80A3-DD125CD2AB78}" type="presParOf" srcId="{F6B89D6B-F922-44DD-9069-25DC185A99B4}" destId="{55428162-F927-464F-8E53-6021F1882EF7}" srcOrd="2" destOrd="0" presId="urn:microsoft.com/office/officeart/2005/8/layout/lProcess3"/>
    <dgm:cxn modelId="{2AE93DB6-DCE8-46E3-A5E3-D38EB59986CD}" type="presParOf" srcId="{F6B89D6B-F922-44DD-9069-25DC185A99B4}" destId="{7D0848C9-F5F8-4850-ADA7-D815E77916B0}" srcOrd="3" destOrd="0" presId="urn:microsoft.com/office/officeart/2005/8/layout/lProcess3"/>
    <dgm:cxn modelId="{5557F148-75D4-4091-B2CB-EB5AB0FD9820}" type="presParOf" srcId="{F6B89D6B-F922-44DD-9069-25DC185A99B4}" destId="{1CC4ABEE-9534-4BB7-90D6-4F285432F0A6}" srcOrd="4" destOrd="0" presId="urn:microsoft.com/office/officeart/2005/8/layout/lProcess3"/>
    <dgm:cxn modelId="{FDCD0D40-83D9-4EA0-B5C0-70D5A14F5561}" type="presParOf" srcId="{F6B89D6B-F922-44DD-9069-25DC185A99B4}" destId="{C92B5427-4A8B-413F-9D39-45B0242BA951}" srcOrd="5" destOrd="0" presId="urn:microsoft.com/office/officeart/2005/8/layout/lProcess3"/>
    <dgm:cxn modelId="{F23EEE07-A168-42BF-B318-F9A590E5A58E}" type="presParOf" srcId="{F6B89D6B-F922-44DD-9069-25DC185A99B4}" destId="{1D6E5081-66C3-4DA6-BE2D-7B5097B7ACA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3248-93E0-41A2-831A-1C86357A1114}">
      <dsp:nvSpPr>
        <dsp:cNvPr id="0" name=""/>
        <dsp:cNvSpPr/>
      </dsp:nvSpPr>
      <dsp:spPr>
        <a:xfrm>
          <a:off x="3346" y="34425"/>
          <a:ext cx="1716707" cy="6866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Compaction</a:t>
          </a:r>
          <a:endParaRPr lang="ko-KR" altLang="en-US" sz="1400" kern="1200" dirty="0"/>
        </a:p>
      </dsp:txBody>
      <dsp:txXfrm>
        <a:off x="346688" y="34425"/>
        <a:ext cx="1030024" cy="686683"/>
      </dsp:txXfrm>
    </dsp:sp>
    <dsp:sp modelId="{55428162-F927-464F-8E53-6021F1882EF7}">
      <dsp:nvSpPr>
        <dsp:cNvPr id="0" name=""/>
        <dsp:cNvSpPr/>
      </dsp:nvSpPr>
      <dsp:spPr>
        <a:xfrm>
          <a:off x="1496881" y="92793"/>
          <a:ext cx="1424867" cy="5699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Decoding</a:t>
          </a:r>
          <a:endParaRPr lang="ko-KR" altLang="en-US" sz="1500" kern="1200" dirty="0"/>
        </a:p>
      </dsp:txBody>
      <dsp:txXfrm>
        <a:off x="1781854" y="92793"/>
        <a:ext cx="854921" cy="569946"/>
      </dsp:txXfrm>
    </dsp:sp>
    <dsp:sp modelId="{1CC4ABEE-9534-4BB7-90D6-4F285432F0A6}">
      <dsp:nvSpPr>
        <dsp:cNvPr id="0" name=""/>
        <dsp:cNvSpPr/>
      </dsp:nvSpPr>
      <dsp:spPr>
        <a:xfrm>
          <a:off x="2722267" y="92793"/>
          <a:ext cx="1424867" cy="5699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Merging</a:t>
          </a:r>
          <a:endParaRPr lang="ko-KR" altLang="en-US" sz="1500" kern="1200" dirty="0"/>
        </a:p>
      </dsp:txBody>
      <dsp:txXfrm>
        <a:off x="3007240" y="92793"/>
        <a:ext cx="854921" cy="569946"/>
      </dsp:txXfrm>
    </dsp:sp>
    <dsp:sp modelId="{1D6E5081-66C3-4DA6-BE2D-7B5097B7ACA3}">
      <dsp:nvSpPr>
        <dsp:cNvPr id="0" name=""/>
        <dsp:cNvSpPr/>
      </dsp:nvSpPr>
      <dsp:spPr>
        <a:xfrm>
          <a:off x="3947653" y="92793"/>
          <a:ext cx="1424867" cy="5699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Encoding</a:t>
          </a:r>
          <a:endParaRPr lang="ko-KR" altLang="en-US" sz="1500" kern="1200" dirty="0"/>
        </a:p>
      </dsp:txBody>
      <dsp:txXfrm>
        <a:off x="4232626" y="92793"/>
        <a:ext cx="854921" cy="56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2021-08-22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2021-08-22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48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FPGA</a:t>
            </a:r>
            <a:r>
              <a:rPr lang="ko-KR" altLang="en-US" dirty="0"/>
              <a:t>를 통한 </a:t>
            </a:r>
            <a:r>
              <a:rPr lang="en-US" altLang="ko-KR" dirty="0"/>
              <a:t>compaction</a:t>
            </a:r>
            <a:r>
              <a:rPr lang="ko-KR" altLang="en-US" dirty="0"/>
              <a:t>가속화가 있는데 </a:t>
            </a:r>
            <a:r>
              <a:rPr lang="ko-KR" altLang="en-US" dirty="0" err="1"/>
              <a:t>컴팩션</a:t>
            </a:r>
            <a:r>
              <a:rPr lang="ko-KR" altLang="en-US" dirty="0"/>
              <a:t> 내용을 말씀드리기 전에 </a:t>
            </a:r>
            <a:r>
              <a:rPr lang="en-US" altLang="ko-KR" dirty="0"/>
              <a:t>FPGA</a:t>
            </a:r>
            <a:r>
              <a:rPr lang="ko-KR" altLang="en-US" dirty="0"/>
              <a:t>이야기를 잠깐 하자면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FPGA</a:t>
            </a:r>
            <a:r>
              <a:rPr lang="ko-KR" altLang="en-US" dirty="0"/>
              <a:t>는 다음과 같은 구조로 되어있습니다</a:t>
            </a:r>
            <a:r>
              <a:rPr lang="en-US" altLang="ko-KR" dirty="0"/>
              <a:t>. Controllable logic block, I/O block, Routing channel</a:t>
            </a:r>
            <a:r>
              <a:rPr lang="ko-KR" altLang="en-US" dirty="0" err="1"/>
              <a:t>이있는데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Controllable logic block</a:t>
            </a:r>
            <a:r>
              <a:rPr lang="ko-KR" altLang="en-US" dirty="0"/>
              <a:t>은 레지스터의 역할을 </a:t>
            </a:r>
            <a:r>
              <a:rPr lang="ko-KR" altLang="en-US" dirty="0" err="1"/>
              <a:t>할수</a:t>
            </a:r>
            <a:r>
              <a:rPr lang="ko-KR" altLang="en-US" dirty="0"/>
              <a:t> 있는 </a:t>
            </a:r>
            <a:r>
              <a:rPr lang="en-US" altLang="ko-KR" dirty="0"/>
              <a:t>flip flop, </a:t>
            </a:r>
            <a:r>
              <a:rPr lang="ko-KR" altLang="en-US" dirty="0"/>
              <a:t>그리고 </a:t>
            </a:r>
            <a:r>
              <a:rPr lang="en-US" altLang="ko-KR" dirty="0" err="1"/>
              <a:t>lookuptable</a:t>
            </a:r>
            <a:r>
              <a:rPr lang="en-US" altLang="ko-KR" dirty="0"/>
              <a:t>, multiplexer</a:t>
            </a:r>
            <a:r>
              <a:rPr lang="ko-KR" altLang="en-US" dirty="0" err="1"/>
              <a:t>가있어서</a:t>
            </a:r>
            <a:r>
              <a:rPr lang="ko-KR" altLang="en-US" dirty="0"/>
              <a:t> </a:t>
            </a:r>
            <a:r>
              <a:rPr lang="ko-KR" altLang="en-US" dirty="0" err="1"/>
              <a:t>이런것들을</a:t>
            </a:r>
            <a:r>
              <a:rPr lang="ko-KR" altLang="en-US" dirty="0"/>
              <a:t> 활용을 해서 특정 연산을 할 수 있게 </a:t>
            </a:r>
            <a:r>
              <a:rPr lang="en-US" altLang="ko-KR" dirty="0"/>
              <a:t>logic block</a:t>
            </a:r>
            <a:r>
              <a:rPr lang="ko-KR" altLang="en-US" dirty="0"/>
              <a:t>을 </a:t>
            </a:r>
            <a:r>
              <a:rPr lang="ko-KR" altLang="en-US" dirty="0" err="1"/>
              <a:t>만들수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Routing </a:t>
            </a:r>
            <a:r>
              <a:rPr lang="en-US" altLang="ko-KR" dirty="0" err="1"/>
              <a:t>channe</a:t>
            </a:r>
            <a:r>
              <a:rPr lang="ko-KR" altLang="en-US" dirty="0"/>
              <a:t>을 통해서 이러한 </a:t>
            </a:r>
            <a:r>
              <a:rPr lang="en-US" altLang="ko-KR" dirty="0"/>
              <a:t>logic </a:t>
            </a:r>
            <a:r>
              <a:rPr lang="ko-KR" altLang="en-US" dirty="0" err="1"/>
              <a:t>블럭들의</a:t>
            </a:r>
            <a:r>
              <a:rPr lang="ko-KR" altLang="en-US" dirty="0"/>
              <a:t> 입출력 경로를 프로그래밍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데이터를 처리하는 </a:t>
            </a:r>
            <a:r>
              <a:rPr lang="ko-KR" altLang="en-US" dirty="0" err="1"/>
              <a:t>블럭들을</a:t>
            </a:r>
            <a:r>
              <a:rPr lang="ko-KR" altLang="en-US" dirty="0"/>
              <a:t> 파이프라인화해서 처리량을 대폭 증가시킬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46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FPGA</a:t>
            </a:r>
            <a:r>
              <a:rPr lang="ko-KR" altLang="en-US" dirty="0"/>
              <a:t>를 통한 </a:t>
            </a:r>
            <a:r>
              <a:rPr lang="en-US" altLang="ko-KR" dirty="0"/>
              <a:t>Compaction</a:t>
            </a:r>
            <a:r>
              <a:rPr lang="ko-KR" altLang="en-US" dirty="0"/>
              <a:t>가속화는 </a:t>
            </a:r>
            <a:r>
              <a:rPr lang="en-US" altLang="ko-KR" dirty="0"/>
              <a:t>offloading</a:t>
            </a:r>
            <a:r>
              <a:rPr lang="ko-KR" altLang="en-US" dirty="0"/>
              <a:t>의 효율성을 </a:t>
            </a:r>
            <a:r>
              <a:rPr lang="ko-KR" altLang="en-US" dirty="0" err="1"/>
              <a:t>높이기위해서</a:t>
            </a:r>
            <a:endParaRPr lang="en-US" altLang="ko-KR" dirty="0"/>
          </a:p>
          <a:p>
            <a:r>
              <a:rPr lang="en-US" altLang="ko-KR" dirty="0"/>
              <a:t>task queue</a:t>
            </a:r>
            <a:r>
              <a:rPr lang="ko-KR" altLang="en-US" dirty="0"/>
              <a:t>에 데이터를 집어넣고 </a:t>
            </a:r>
            <a:r>
              <a:rPr lang="en-US" altLang="ko-KR" dirty="0" err="1"/>
              <a:t>fpga</a:t>
            </a:r>
            <a:r>
              <a:rPr lang="ko-KR" altLang="en-US" dirty="0"/>
              <a:t>의 </a:t>
            </a:r>
            <a:r>
              <a:rPr lang="en-US" altLang="ko-KR" dirty="0"/>
              <a:t>compaction unit</a:t>
            </a:r>
            <a:r>
              <a:rPr lang="ko-KR" altLang="en-US" dirty="0"/>
              <a:t>이 처리한 결과를 </a:t>
            </a:r>
            <a:r>
              <a:rPr lang="en-US" altLang="ko-KR" dirty="0"/>
              <a:t>result queue</a:t>
            </a:r>
            <a:r>
              <a:rPr lang="ko-KR" altLang="en-US" dirty="0"/>
              <a:t>에 넣어 결과를 받아오는 방식으로 비동기적으로 진행이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87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컴팩션은</a:t>
            </a:r>
            <a:r>
              <a:rPr lang="ko-KR" altLang="en-US" dirty="0"/>
              <a:t> </a:t>
            </a:r>
            <a:r>
              <a:rPr lang="en-US" altLang="ko-KR" dirty="0"/>
              <a:t>decoding, merging, encoding </a:t>
            </a:r>
            <a:r>
              <a:rPr lang="ko-KR" altLang="en-US" dirty="0"/>
              <a:t>과정을 거쳐 진행이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디코더는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개로구성되어</a:t>
            </a:r>
            <a:r>
              <a:rPr lang="ko-KR" altLang="en-US" dirty="0"/>
              <a:t> </a:t>
            </a:r>
            <a:r>
              <a:rPr lang="en-US" altLang="ko-KR" dirty="0" err="1"/>
              <a:t>kv</a:t>
            </a:r>
            <a:r>
              <a:rPr lang="ko-KR" altLang="en-US" dirty="0"/>
              <a:t>쌍의 압축작업을 진행합니다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 err="1"/>
              <a:t>kv</a:t>
            </a:r>
            <a:r>
              <a:rPr lang="en-US" altLang="ko-KR" dirty="0"/>
              <a:t> ring buffer</a:t>
            </a:r>
            <a:r>
              <a:rPr lang="ko-KR" altLang="en-US" dirty="0"/>
              <a:t>에서는 </a:t>
            </a:r>
            <a:r>
              <a:rPr lang="ko-KR" altLang="en-US" dirty="0" err="1"/>
              <a:t>디코딩된</a:t>
            </a:r>
            <a:r>
              <a:rPr lang="ko-KR" altLang="en-US" dirty="0"/>
              <a:t> </a:t>
            </a:r>
            <a:r>
              <a:rPr lang="en-US" altLang="ko-KR" dirty="0" err="1"/>
              <a:t>kv</a:t>
            </a:r>
            <a:r>
              <a:rPr lang="ko-KR" altLang="en-US" dirty="0"/>
              <a:t>쌍을 버퍼에 임시로 저장하고</a:t>
            </a:r>
            <a:r>
              <a:rPr lang="en-US" altLang="ko-KR" dirty="0"/>
              <a:t>, </a:t>
            </a:r>
            <a:r>
              <a:rPr lang="en-US" altLang="ko-KR" dirty="0" err="1"/>
              <a:t>ementy</a:t>
            </a:r>
            <a:r>
              <a:rPr lang="en-US" altLang="ko-KR" dirty="0"/>
              <a:t>, </a:t>
            </a:r>
            <a:r>
              <a:rPr lang="en-US" altLang="ko-KR" dirty="0" err="1"/>
              <a:t>half_full</a:t>
            </a:r>
            <a:r>
              <a:rPr lang="en-US" altLang="ko-KR" dirty="0"/>
              <a:t>, full</a:t>
            </a:r>
            <a:r>
              <a:rPr lang="ko-KR" altLang="en-US" dirty="0"/>
              <a:t>세가지 상태를 유지하면서 </a:t>
            </a:r>
            <a:r>
              <a:rPr lang="en-US" altLang="ko-KR" dirty="0"/>
              <a:t>decode</a:t>
            </a:r>
            <a:r>
              <a:rPr lang="ko-KR" altLang="en-US" dirty="0"/>
              <a:t>가 디코딩 작업을 계속할지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 err="1"/>
              <a:t>kv</a:t>
            </a:r>
            <a:r>
              <a:rPr lang="en-US" altLang="ko-KR" dirty="0"/>
              <a:t> transfer</a:t>
            </a:r>
            <a:r>
              <a:rPr lang="ko-KR" altLang="en-US" dirty="0"/>
              <a:t>는 </a:t>
            </a:r>
            <a:r>
              <a:rPr lang="en-US" altLang="ko-KR" dirty="0"/>
              <a:t>key buffer</a:t>
            </a:r>
            <a:r>
              <a:rPr lang="ko-KR" altLang="en-US" dirty="0"/>
              <a:t>로 키를 전송하는 역할을 하고 </a:t>
            </a:r>
            <a:r>
              <a:rPr lang="en-US" altLang="ko-KR" dirty="0"/>
              <a:t>compaction pe</a:t>
            </a:r>
            <a:r>
              <a:rPr lang="ko-KR" altLang="en-US" dirty="0"/>
              <a:t>는 키를 비교하여 </a:t>
            </a:r>
            <a:r>
              <a:rPr lang="en-US" altLang="ko-KR" dirty="0"/>
              <a:t>controller</a:t>
            </a:r>
            <a:r>
              <a:rPr lang="ko-KR" altLang="en-US" dirty="0"/>
              <a:t>로 비교결과를 전송합니다</a:t>
            </a:r>
            <a:endParaRPr lang="en-US" altLang="ko-KR" dirty="0"/>
          </a:p>
          <a:p>
            <a:r>
              <a:rPr lang="ko-KR" altLang="en-US" dirty="0"/>
              <a:t>전송된 비교결과에 따라 </a:t>
            </a:r>
            <a:r>
              <a:rPr lang="en-US" altLang="ko-KR" dirty="0"/>
              <a:t>encoder</a:t>
            </a:r>
            <a:r>
              <a:rPr lang="ko-KR" altLang="en-US" dirty="0"/>
              <a:t>가 </a:t>
            </a:r>
            <a:r>
              <a:rPr lang="en-US" altLang="ko-KR" dirty="0" err="1"/>
              <a:t>kv</a:t>
            </a:r>
            <a:r>
              <a:rPr lang="ko-KR" altLang="en-US" dirty="0"/>
              <a:t>쌍을 인코딩하여 결과를 출력하게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0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X-</a:t>
            </a:r>
            <a:r>
              <a:rPr lang="en-US" altLang="ko-KR" dirty="0" err="1"/>
              <a:t>engin</a:t>
            </a:r>
            <a:r>
              <a:rPr lang="ko-KR" altLang="en-US" dirty="0"/>
              <a:t>을 </a:t>
            </a:r>
            <a:r>
              <a:rPr lang="ko-KR" altLang="en-US" dirty="0" err="1"/>
              <a:t>이커머스</a:t>
            </a:r>
            <a:r>
              <a:rPr lang="ko-KR" altLang="en-US" dirty="0"/>
              <a:t> 트랜잭션 워크로드에서 성능을 </a:t>
            </a:r>
            <a:r>
              <a:rPr lang="ko-KR" altLang="en-US" dirty="0" err="1"/>
              <a:t>측정했을때의</a:t>
            </a:r>
            <a:r>
              <a:rPr lang="ko-KR" altLang="en-US" dirty="0"/>
              <a:t> 결과구요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워크로드는</a:t>
            </a:r>
            <a:r>
              <a:rPr lang="en-US" altLang="ko-KR" dirty="0"/>
              <a:t> </a:t>
            </a:r>
            <a:r>
              <a:rPr lang="ko-KR" altLang="en-US" dirty="0"/>
              <a:t>다음과 같은 비율로 </a:t>
            </a:r>
            <a:r>
              <a:rPr lang="en-US" altLang="ko-KR" dirty="0"/>
              <a:t>read intensive</a:t>
            </a:r>
            <a:r>
              <a:rPr lang="ko-KR" altLang="en-US" dirty="0"/>
              <a:t>한 작업이고</a:t>
            </a:r>
            <a:r>
              <a:rPr lang="en-US" altLang="ko-KR" dirty="0"/>
              <a:t>, D</a:t>
            </a:r>
            <a:r>
              <a:rPr lang="ko-KR" altLang="en-US" dirty="0" err="1"/>
              <a:t>로갈수록</a:t>
            </a:r>
            <a:r>
              <a:rPr lang="ko-KR" altLang="en-US" dirty="0"/>
              <a:t> </a:t>
            </a:r>
            <a:r>
              <a:rPr lang="en-US" altLang="ko-KR" dirty="0"/>
              <a:t>write intensive</a:t>
            </a:r>
            <a:r>
              <a:rPr lang="ko-KR" altLang="en-US" dirty="0"/>
              <a:t>한 작업입니다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위의 워크로드를 보시면</a:t>
            </a:r>
            <a:r>
              <a:rPr lang="en-US" altLang="ko-KR" dirty="0"/>
              <a:t>, read</a:t>
            </a:r>
            <a:r>
              <a:rPr lang="ko-KR" altLang="en-US" dirty="0"/>
              <a:t> </a:t>
            </a:r>
            <a:r>
              <a:rPr lang="en-US" altLang="ko-KR" dirty="0" err="1"/>
              <a:t>intensiv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 err="1"/>
              <a:t>innoDB</a:t>
            </a:r>
            <a:r>
              <a:rPr lang="ko-KR" altLang="en-US" dirty="0"/>
              <a:t> 가 </a:t>
            </a:r>
            <a:r>
              <a:rPr lang="en-US" altLang="ko-KR" dirty="0" err="1"/>
              <a:t>rocksDB</a:t>
            </a:r>
            <a:r>
              <a:rPr lang="en-US" altLang="ko-KR" dirty="0"/>
              <a:t>, X-engine</a:t>
            </a:r>
            <a:r>
              <a:rPr lang="ko-KR" altLang="en-US" dirty="0"/>
              <a:t>보다 성능이 앞섰지만</a:t>
            </a:r>
            <a:r>
              <a:rPr lang="en-US" altLang="ko-KR" dirty="0"/>
              <a:t>, write intensive</a:t>
            </a:r>
            <a:r>
              <a:rPr lang="ko-KR" altLang="en-US" dirty="0"/>
              <a:t> 한 작업에서는 </a:t>
            </a:r>
            <a:r>
              <a:rPr lang="en-US" altLang="ko-KR" dirty="0"/>
              <a:t>x engine</a:t>
            </a:r>
            <a:r>
              <a:rPr lang="ko-KR" altLang="en-US" dirty="0"/>
              <a:t> 이</a:t>
            </a:r>
            <a:endParaRPr lang="en-US" altLang="ko-KR" dirty="0"/>
          </a:p>
          <a:p>
            <a:r>
              <a:rPr lang="en-US" altLang="ko-KR" dirty="0" err="1"/>
              <a:t>Innodb</a:t>
            </a:r>
            <a:r>
              <a:rPr lang="ko-KR" altLang="en-US" dirty="0"/>
              <a:t>보다는 물론 </a:t>
            </a:r>
            <a:r>
              <a:rPr lang="en-US" altLang="ko-KR" dirty="0" err="1"/>
              <a:t>rokcsdb</a:t>
            </a:r>
            <a:r>
              <a:rPr lang="en-US" altLang="ko-KR" dirty="0"/>
              <a:t> </a:t>
            </a:r>
            <a:r>
              <a:rPr lang="ko-KR" altLang="en-US" dirty="0"/>
              <a:t>보다도 성능이 </a:t>
            </a:r>
            <a:r>
              <a:rPr lang="ko-KR" altLang="en-US" dirty="0" err="1"/>
              <a:t>앞서는것을</a:t>
            </a:r>
            <a:r>
              <a:rPr lang="ko-KR" altLang="en-US" dirty="0"/>
              <a:t>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8377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그다음은</a:t>
            </a:r>
            <a:r>
              <a:rPr lang="ko-KR" altLang="en-US" dirty="0"/>
              <a:t> 스레드의 개수를 늘려가면서 </a:t>
            </a:r>
            <a:r>
              <a:rPr lang="en-US" altLang="ko-KR" dirty="0"/>
              <a:t>Put,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의 </a:t>
            </a:r>
            <a:r>
              <a:rPr lang="en-US" altLang="ko-KR" dirty="0"/>
              <a:t>throughput</a:t>
            </a:r>
            <a:r>
              <a:rPr lang="ko-KR" altLang="en-US" dirty="0"/>
              <a:t>과 응답시간을 측정했는데 이부분도 역시 </a:t>
            </a:r>
            <a:r>
              <a:rPr lang="en-US" altLang="ko-KR" dirty="0" err="1"/>
              <a:t>Rocksdb</a:t>
            </a:r>
            <a:r>
              <a:rPr lang="ko-KR" altLang="en-US" dirty="0"/>
              <a:t>보다 좋은 성능이 나왔고</a:t>
            </a:r>
            <a:r>
              <a:rPr lang="en-US" altLang="ko-KR" dirty="0"/>
              <a:t>, </a:t>
            </a:r>
            <a:r>
              <a:rPr lang="ko-KR" altLang="en-US" dirty="0"/>
              <a:t>이러한 성능향상의 이유는 앞서 보여드린 여러 </a:t>
            </a:r>
            <a:r>
              <a:rPr lang="en-US" altLang="ko-KR" dirty="0"/>
              <a:t>task queue</a:t>
            </a:r>
            <a:r>
              <a:rPr lang="ko-KR" altLang="en-US" dirty="0"/>
              <a:t>로 나누어 비동기적으로 쓰기작업을 </a:t>
            </a:r>
            <a:r>
              <a:rPr lang="ko-KR" altLang="en-US" dirty="0" err="1"/>
              <a:t>한것의</a:t>
            </a:r>
            <a:r>
              <a:rPr lang="ko-KR" altLang="en-US" dirty="0"/>
              <a:t> 효과라고 이야기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아래그림은 </a:t>
            </a:r>
            <a:r>
              <a:rPr lang="en-US" altLang="ko-KR" dirty="0"/>
              <a:t>task queue</a:t>
            </a:r>
            <a:r>
              <a:rPr lang="ko-KR" altLang="en-US" dirty="0"/>
              <a:t>를 늘려가면서 </a:t>
            </a:r>
            <a:r>
              <a:rPr lang="en-US" altLang="ko-KR" dirty="0"/>
              <a:t>throughput</a:t>
            </a:r>
            <a:r>
              <a:rPr lang="ko-KR" altLang="en-US" dirty="0"/>
              <a:t>측정한 결과인데 큐의 개수가 늘어날 수록 </a:t>
            </a:r>
            <a:r>
              <a:rPr lang="en-US" altLang="ko-KR" dirty="0"/>
              <a:t>insert</a:t>
            </a:r>
            <a:r>
              <a:rPr lang="ko-KR" altLang="en-US" dirty="0"/>
              <a:t>에서 좋은 성능을 보였습니다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3242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SQL</a:t>
            </a:r>
            <a:r>
              <a:rPr lang="ko-KR" altLang="en-US" dirty="0"/>
              <a:t>인터페이스를 활용해서 </a:t>
            </a:r>
            <a:r>
              <a:rPr lang="en-US" altLang="ko-KR" dirty="0"/>
              <a:t>X-</a:t>
            </a:r>
            <a:r>
              <a:rPr lang="en-US" altLang="ko-KR" dirty="0" err="1"/>
              <a:t>engin</a:t>
            </a:r>
            <a:r>
              <a:rPr lang="ko-KR" altLang="en-US" dirty="0"/>
              <a:t>을 </a:t>
            </a:r>
            <a:r>
              <a:rPr lang="en-US" altLang="ko-KR" dirty="0" err="1"/>
              <a:t>rocksDB</a:t>
            </a:r>
            <a:r>
              <a:rPr lang="ko-KR" altLang="en-US" dirty="0"/>
              <a:t>와 </a:t>
            </a:r>
            <a:r>
              <a:rPr lang="en-US" altLang="ko-KR" dirty="0" err="1"/>
              <a:t>innoDB</a:t>
            </a:r>
            <a:r>
              <a:rPr lang="ko-KR" altLang="en-US" dirty="0"/>
              <a:t>랑 비교 실험한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그래프에서</a:t>
            </a:r>
            <a:r>
              <a:rPr lang="en-US" altLang="ko-KR" dirty="0"/>
              <a:t>, </a:t>
            </a:r>
            <a:r>
              <a:rPr lang="ko-KR" altLang="en-US" dirty="0"/>
              <a:t>세로축은 </a:t>
            </a:r>
            <a:r>
              <a:rPr lang="en-US" altLang="ko-KR" dirty="0"/>
              <a:t>Query per </a:t>
            </a:r>
            <a:r>
              <a:rPr lang="en-US" altLang="ko-KR" dirty="0" err="1"/>
              <a:t>secon</a:t>
            </a:r>
            <a:r>
              <a:rPr lang="ko-KR" altLang="en-US" dirty="0"/>
              <a:t>로 시간당 더 많은 쿼리를 </a:t>
            </a:r>
            <a:r>
              <a:rPr lang="ko-KR" altLang="en-US" dirty="0" err="1"/>
              <a:t>처리할수</a:t>
            </a:r>
            <a:r>
              <a:rPr lang="ko-KR" altLang="en-US" dirty="0"/>
              <a:t> 있어 </a:t>
            </a:r>
            <a:r>
              <a:rPr lang="en-US" altLang="ko-KR" dirty="0" err="1"/>
              <a:t>throughpu</a:t>
            </a:r>
            <a:r>
              <a:rPr lang="ko-KR" altLang="en-US" dirty="0"/>
              <a:t>이 </a:t>
            </a:r>
            <a:r>
              <a:rPr lang="ko-KR" altLang="en-US" dirty="0" err="1"/>
              <a:t>더좋다</a:t>
            </a:r>
            <a:r>
              <a:rPr lang="ko-KR" altLang="en-US" dirty="0"/>
              <a:t> 라고 이야기 하고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아래에 그래프에서는 빨간 그래프의 </a:t>
            </a:r>
            <a:r>
              <a:rPr lang="en-US" altLang="ko-KR" dirty="0"/>
              <a:t>x-engine</a:t>
            </a:r>
            <a:r>
              <a:rPr lang="ko-KR" altLang="en-US" dirty="0"/>
              <a:t>이 </a:t>
            </a:r>
            <a:r>
              <a:rPr lang="ko-KR" altLang="en-US" dirty="0" err="1"/>
              <a:t>모든경우에서</a:t>
            </a:r>
            <a:r>
              <a:rPr lang="ko-KR" altLang="en-US" dirty="0"/>
              <a:t> 응답시간이 앞섰습니다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717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그래프에서는 </a:t>
            </a:r>
            <a:r>
              <a:rPr lang="en-US" altLang="ko-KR" dirty="0"/>
              <a:t>Compaction</a:t>
            </a:r>
            <a:r>
              <a:rPr lang="ko-KR" altLang="en-US" dirty="0"/>
              <a:t>을 </a:t>
            </a:r>
            <a:r>
              <a:rPr lang="en-US" altLang="ko-KR" dirty="0"/>
              <a:t>CPU</a:t>
            </a:r>
            <a:r>
              <a:rPr lang="ko-KR" altLang="en-US" dirty="0"/>
              <a:t>만 사용해서 진행한 경우와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FPGA</a:t>
            </a:r>
            <a:r>
              <a:rPr lang="ko-KR" altLang="en-US" dirty="0"/>
              <a:t>를 통한 가속화를 사용해서 진행한 경우의 </a:t>
            </a:r>
            <a:r>
              <a:rPr lang="en-US" altLang="ko-KR" dirty="0"/>
              <a:t>throughput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이경우에서 </a:t>
            </a:r>
            <a:r>
              <a:rPr lang="en-US" altLang="ko-KR" dirty="0" err="1"/>
              <a:t>fpga</a:t>
            </a:r>
            <a:r>
              <a:rPr lang="ko-KR" altLang="en-US" dirty="0"/>
              <a:t>를 활용한 경우에 평균적으로 더 높은 </a:t>
            </a:r>
            <a:r>
              <a:rPr lang="en-US" altLang="ko-KR" dirty="0"/>
              <a:t>throughput </a:t>
            </a:r>
            <a:r>
              <a:rPr lang="ko-KR" altLang="en-US" dirty="0"/>
              <a:t>을 보여주고 있음을 확인할 수 </a:t>
            </a:r>
            <a:r>
              <a:rPr lang="ko-KR" altLang="en-US" dirty="0" err="1"/>
              <a:t>있구요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오른쪽 그래프는 동일한 레벨에서 </a:t>
            </a:r>
            <a:r>
              <a:rPr lang="en-US" altLang="ko-KR" dirty="0"/>
              <a:t>compaction</a:t>
            </a:r>
            <a:r>
              <a:rPr lang="ko-KR" altLang="en-US" dirty="0"/>
              <a:t>이 일어난다고 </a:t>
            </a:r>
            <a:r>
              <a:rPr lang="ko-KR" altLang="en-US" dirty="0" err="1"/>
              <a:t>가정할때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ko-KR" altLang="en-US" dirty="0"/>
              <a:t>사용률을 보여주는데 </a:t>
            </a:r>
            <a:r>
              <a:rPr lang="en-US" altLang="ko-KR" dirty="0" err="1"/>
              <a:t>fpga</a:t>
            </a:r>
            <a:r>
              <a:rPr lang="ko-KR" altLang="en-US" dirty="0"/>
              <a:t>를 사용한 경우에 </a:t>
            </a:r>
            <a:r>
              <a:rPr lang="en-US" altLang="ko-KR" dirty="0" err="1"/>
              <a:t>cpu</a:t>
            </a:r>
            <a:r>
              <a:rPr lang="ko-KR" altLang="en-US" dirty="0"/>
              <a:t>사용률이 </a:t>
            </a:r>
            <a:r>
              <a:rPr lang="en-US" altLang="ko-KR" dirty="0"/>
              <a:t>6</a:t>
            </a:r>
            <a:r>
              <a:rPr lang="ko-KR" altLang="en-US" dirty="0" err="1"/>
              <a:t>배이상</a:t>
            </a:r>
            <a:r>
              <a:rPr lang="ko-KR" altLang="en-US" dirty="0"/>
              <a:t> </a:t>
            </a:r>
            <a:r>
              <a:rPr lang="ko-KR" altLang="en-US" dirty="0" err="1"/>
              <a:t>차이나는것을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93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46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이벤트 기간 </a:t>
            </a:r>
            <a:r>
              <a:rPr lang="en-US" altLang="ko-KR" dirty="0" err="1"/>
              <a:t>transacation</a:t>
            </a:r>
            <a:r>
              <a:rPr lang="en-US" altLang="ko-KR" dirty="0"/>
              <a:t> </a:t>
            </a:r>
            <a:r>
              <a:rPr lang="ko-KR" altLang="en-US" dirty="0"/>
              <a:t>폭증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Hot</a:t>
            </a:r>
            <a:r>
              <a:rPr lang="ko-KR" altLang="en-US" dirty="0"/>
              <a:t> </a:t>
            </a:r>
            <a:r>
              <a:rPr lang="en-US" altLang="ko-KR" dirty="0"/>
              <a:t>record</a:t>
            </a:r>
            <a:r>
              <a:rPr lang="ko-KR" altLang="en-US" dirty="0"/>
              <a:t>의 </a:t>
            </a:r>
            <a:r>
              <a:rPr lang="en-US" altLang="ko-KR" dirty="0"/>
              <a:t>transaction</a:t>
            </a:r>
            <a:r>
              <a:rPr lang="ko-KR" altLang="en-US" dirty="0"/>
              <a:t>이 </a:t>
            </a:r>
            <a:r>
              <a:rPr lang="en-US" altLang="ko-KR" dirty="0"/>
              <a:t>System buffer</a:t>
            </a:r>
            <a:r>
              <a:rPr lang="ko-KR" altLang="en-US" dirty="0"/>
              <a:t>를 쉽게 넘김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Cold record</a:t>
            </a:r>
            <a:r>
              <a:rPr lang="ko-KR" altLang="en-US" dirty="0"/>
              <a:t>와 </a:t>
            </a:r>
            <a:r>
              <a:rPr lang="en-US" altLang="ko-KR" dirty="0"/>
              <a:t>hot record</a:t>
            </a:r>
            <a:r>
              <a:rPr lang="ko-KR" altLang="en-US" dirty="0"/>
              <a:t>의 전환이 빠름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할인행사를 진행하는 상품은 자주 사람들이 접근을 해서 </a:t>
            </a:r>
            <a:r>
              <a:rPr lang="ko-KR" altLang="en-US" dirty="0" err="1"/>
              <a:t>핫한</a:t>
            </a:r>
            <a:r>
              <a:rPr lang="ko-KR" altLang="en-US" dirty="0"/>
              <a:t> 레코드라고 하고</a:t>
            </a:r>
            <a:r>
              <a:rPr lang="en-US" altLang="ko-KR" dirty="0"/>
              <a:t>, </a:t>
            </a:r>
            <a:r>
              <a:rPr lang="ko-KR" altLang="en-US" dirty="0"/>
              <a:t>좀 </a:t>
            </a:r>
            <a:r>
              <a:rPr lang="ko-KR" altLang="en-US" dirty="0" err="1"/>
              <a:t>잘팔리지</a:t>
            </a:r>
            <a:r>
              <a:rPr lang="ko-KR" altLang="en-US" dirty="0"/>
              <a:t> 않는 상품들은 </a:t>
            </a:r>
            <a:r>
              <a:rPr lang="ko-KR" altLang="en-US" dirty="0" err="1"/>
              <a:t>콜드한</a:t>
            </a:r>
            <a:r>
              <a:rPr lang="ko-KR" altLang="en-US" dirty="0"/>
              <a:t> 레코드라고 한다면</a:t>
            </a:r>
            <a:r>
              <a:rPr lang="en-US" altLang="ko-KR" dirty="0"/>
              <a:t>, </a:t>
            </a:r>
            <a:r>
              <a:rPr lang="ko-KR" altLang="en-US" dirty="0"/>
              <a:t>이러한 할인행사가 금방금방 끝나고 시작하기 때문에 </a:t>
            </a:r>
            <a:r>
              <a:rPr lang="ko-KR" altLang="en-US" dirty="0" err="1"/>
              <a:t>핫한</a:t>
            </a:r>
            <a:r>
              <a:rPr lang="ko-KR" altLang="en-US" dirty="0"/>
              <a:t> 레코드가 금방금방 </a:t>
            </a:r>
            <a:r>
              <a:rPr lang="ko-KR" altLang="en-US" dirty="0" err="1"/>
              <a:t>콜드한</a:t>
            </a:r>
            <a:r>
              <a:rPr lang="ko-KR" altLang="en-US" dirty="0"/>
              <a:t> 레코드가 되고</a:t>
            </a:r>
            <a:r>
              <a:rPr lang="en-US" altLang="ko-KR" dirty="0"/>
              <a:t>, </a:t>
            </a:r>
            <a:r>
              <a:rPr lang="ko-KR" altLang="en-US" dirty="0"/>
              <a:t>또 그 반대도 빈번하게 일어나서 캐시의 활용도가 </a:t>
            </a:r>
            <a:r>
              <a:rPr lang="ko-KR" altLang="en-US" dirty="0" err="1"/>
              <a:t>떨어지게되는</a:t>
            </a:r>
            <a:r>
              <a:rPr lang="ko-KR" altLang="en-US" dirty="0"/>
              <a:t> 문제가 발생하게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0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5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트랜잭션 처리에서는 다음 그림과 같이 데이터가 들어오면</a:t>
            </a:r>
            <a:r>
              <a:rPr lang="en-US" altLang="ko-KR" dirty="0"/>
              <a:t>, </a:t>
            </a:r>
            <a:r>
              <a:rPr lang="ko-KR" altLang="en-US" dirty="0"/>
              <a:t>읽기 쓰기 단계에서 충돌이 없으면 </a:t>
            </a:r>
            <a:r>
              <a:rPr lang="ko-KR" altLang="en-US" dirty="0" err="1"/>
              <a:t>트랜젝션</a:t>
            </a:r>
            <a:r>
              <a:rPr lang="ko-KR" altLang="en-US" dirty="0"/>
              <a:t> 버퍼에 데이터를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단계에서는 여러 </a:t>
            </a:r>
            <a:r>
              <a:rPr lang="en-US" altLang="ko-KR" dirty="0"/>
              <a:t>task queue</a:t>
            </a:r>
            <a:r>
              <a:rPr lang="ko-KR" altLang="en-US" dirty="0"/>
              <a:t>로 나누어 비동기적으로 쓰기작업을 진행을 하는데</a:t>
            </a:r>
            <a:r>
              <a:rPr lang="en-US" altLang="ko-KR" dirty="0"/>
              <a:t>, </a:t>
            </a:r>
            <a:r>
              <a:rPr lang="ko-KR" altLang="en-US" dirty="0"/>
              <a:t>이렇게 비동기적으로 작업을 진행을 해서</a:t>
            </a:r>
            <a:r>
              <a:rPr lang="en-US" altLang="ko-KR" dirty="0"/>
              <a:t>, </a:t>
            </a:r>
            <a:r>
              <a:rPr lang="ko-KR" altLang="en-US" dirty="0" err="1"/>
              <a:t>테스크</a:t>
            </a:r>
            <a:r>
              <a:rPr lang="ko-KR" altLang="en-US" dirty="0"/>
              <a:t> </a:t>
            </a:r>
            <a:r>
              <a:rPr lang="ko-KR" altLang="en-US" dirty="0" err="1"/>
              <a:t>큐마나</a:t>
            </a:r>
            <a:r>
              <a:rPr lang="ko-KR" altLang="en-US" dirty="0"/>
              <a:t> 한 개의 스레드만 남기고</a:t>
            </a:r>
            <a:r>
              <a:rPr lang="en-US" altLang="ko-KR" dirty="0"/>
              <a:t>, </a:t>
            </a:r>
            <a:r>
              <a:rPr lang="ko-KR" altLang="en-US" dirty="0"/>
              <a:t>다른 스레드들은 트랜잭션을 처리하는데 집중할 수 있도록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그림을 보시면 </a:t>
            </a:r>
            <a:r>
              <a:rPr lang="en-US" altLang="ko-KR" dirty="0"/>
              <a:t>Commit phase</a:t>
            </a:r>
            <a:r>
              <a:rPr lang="ko-KR" altLang="en-US" dirty="0"/>
              <a:t>를 파이프라인화 하였는데 </a:t>
            </a:r>
            <a:endParaRPr lang="en-US" altLang="ko-KR" dirty="0"/>
          </a:p>
          <a:p>
            <a:r>
              <a:rPr lang="ko-KR" altLang="en-US" dirty="0"/>
              <a:t>이런 파이프라인 기법을 통해 명령어 처리를 단계마다 독립적으로 구성해서 각 단계에서 스레드들이 </a:t>
            </a:r>
            <a:r>
              <a:rPr lang="ko-KR" altLang="en-US" dirty="0" err="1"/>
              <a:t>쉬지않고</a:t>
            </a:r>
            <a:r>
              <a:rPr lang="ko-KR" altLang="en-US" dirty="0"/>
              <a:t> 명령어를 </a:t>
            </a:r>
            <a:r>
              <a:rPr lang="ko-KR" altLang="en-US" dirty="0" err="1"/>
              <a:t>처리할수</a:t>
            </a:r>
            <a:r>
              <a:rPr lang="ko-KR" altLang="en-US" dirty="0"/>
              <a:t> </a:t>
            </a:r>
            <a:r>
              <a:rPr lang="ko-KR" altLang="en-US" dirty="0" err="1"/>
              <a:t>있게하였습니다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057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다음은 </a:t>
            </a:r>
            <a:r>
              <a:rPr lang="en-US" altLang="ko-KR" sz="1000" dirty="0"/>
              <a:t>X-engine</a:t>
            </a:r>
            <a:r>
              <a:rPr lang="ko-KR" altLang="en-US" sz="1000" dirty="0"/>
              <a:t>의 데이터 구조입니다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각 단계의 </a:t>
            </a:r>
            <a:r>
              <a:rPr lang="en-US" altLang="ko-KR" sz="1000" dirty="0"/>
              <a:t>Extent</a:t>
            </a:r>
            <a:r>
              <a:rPr lang="ko-KR" altLang="en-US" sz="1000" dirty="0"/>
              <a:t>는 </a:t>
            </a:r>
            <a:r>
              <a:rPr lang="en-US" altLang="ko-KR" sz="1000" dirty="0"/>
              <a:t>meta index</a:t>
            </a:r>
            <a:r>
              <a:rPr lang="ko-KR" altLang="en-US" sz="1000" dirty="0"/>
              <a:t>가 가리키고 있는 형태로 되어있습니다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meta index</a:t>
            </a:r>
            <a:r>
              <a:rPr lang="ko-KR" altLang="en-US" sz="1000" dirty="0"/>
              <a:t>는 </a:t>
            </a:r>
            <a:r>
              <a:rPr lang="en-US" altLang="ko-KR" sz="1000" dirty="0"/>
              <a:t>B-tree</a:t>
            </a:r>
            <a:r>
              <a:rPr lang="ko-KR" altLang="en-US" sz="1000" dirty="0"/>
              <a:t>와 유사한 형태로 되어있고</a:t>
            </a:r>
            <a:r>
              <a:rPr lang="en-US" altLang="ko-KR" sz="1000" dirty="0"/>
              <a:t>, </a:t>
            </a:r>
            <a:r>
              <a:rPr lang="ko-KR" altLang="en-US" sz="1000" dirty="0"/>
              <a:t>루트 노드는 </a:t>
            </a:r>
            <a:r>
              <a:rPr lang="en-US" altLang="ko-KR" sz="1000" dirty="0"/>
              <a:t>Metadata Snapshot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이런 </a:t>
            </a:r>
            <a:r>
              <a:rPr lang="en-US" altLang="ko-KR" sz="1000" dirty="0"/>
              <a:t>metadata tree</a:t>
            </a:r>
            <a:r>
              <a:rPr lang="ko-KR" altLang="en-US" sz="1000" dirty="0"/>
              <a:t>는 빠르게 </a:t>
            </a:r>
            <a:r>
              <a:rPr lang="en-US" altLang="ko-KR" sz="1000" dirty="0"/>
              <a:t>extent</a:t>
            </a:r>
            <a:r>
              <a:rPr lang="ko-KR" altLang="en-US" sz="1000" dirty="0"/>
              <a:t>의 위치를 특정할 수 있도록 해줍니다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모든 읽기 작업은 </a:t>
            </a:r>
            <a:r>
              <a:rPr lang="en-US" altLang="ko-KR" sz="1000" dirty="0"/>
              <a:t>metadata snapshot</a:t>
            </a:r>
            <a:r>
              <a:rPr lang="ko-KR" altLang="en-US" sz="1000" dirty="0"/>
              <a:t>으로 부터 시작되고</a:t>
            </a:r>
            <a:r>
              <a:rPr lang="en-US" altLang="ko-KR" sz="1000" dirty="0"/>
              <a:t>, </a:t>
            </a:r>
            <a:r>
              <a:rPr lang="ko-KR" altLang="en-US" sz="1000" dirty="0"/>
              <a:t>만약 </a:t>
            </a:r>
            <a:r>
              <a:rPr lang="ko-KR" altLang="en-US" sz="1000" dirty="0" err="1"/>
              <a:t>컴팩션이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일어난다거나</a:t>
            </a:r>
            <a:r>
              <a:rPr lang="ko-KR" altLang="en-US" sz="1000" dirty="0"/>
              <a:t> 해서 새로운 </a:t>
            </a:r>
            <a:r>
              <a:rPr lang="en-US" altLang="ko-KR" sz="1000" dirty="0"/>
              <a:t>extent</a:t>
            </a:r>
            <a:r>
              <a:rPr lang="ko-KR" altLang="en-US" sz="1000" dirty="0"/>
              <a:t>가 만들어진다 하면</a:t>
            </a:r>
            <a:r>
              <a:rPr lang="en-US" altLang="ko-KR" sz="1000" dirty="0"/>
              <a:t>, </a:t>
            </a:r>
            <a:r>
              <a:rPr lang="ko-KR" altLang="en-US" sz="1000" dirty="0"/>
              <a:t>기존 메타데이터 스냅샷을 수정하지 않고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copy on write</a:t>
            </a:r>
            <a:r>
              <a:rPr lang="ko-KR" altLang="en-US" sz="1000" dirty="0"/>
              <a:t>방식으로 새로운 </a:t>
            </a:r>
            <a:r>
              <a:rPr lang="en-US" altLang="ko-KR" sz="1000" dirty="0"/>
              <a:t>metadata snapshot</a:t>
            </a:r>
            <a:r>
              <a:rPr lang="ko-KR" altLang="en-US" sz="1000" dirty="0"/>
              <a:t>을 만듭니다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974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다음은 읽기 작업에 관한 내용입니다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LSM</a:t>
            </a:r>
            <a:r>
              <a:rPr lang="ko-KR" altLang="en-US" sz="1000" dirty="0"/>
              <a:t>트리에서 단일 레코드에 대한 쿼리는 만약에 레코드가 </a:t>
            </a:r>
            <a:r>
              <a:rPr lang="ko-KR" altLang="en-US" sz="1000" dirty="0" err="1"/>
              <a:t>멤테이블이나</a:t>
            </a:r>
            <a:r>
              <a:rPr lang="en-US" altLang="ko-KR" sz="1000" dirty="0"/>
              <a:t>, </a:t>
            </a:r>
            <a:r>
              <a:rPr lang="ko-KR" altLang="en-US" sz="1000" dirty="0"/>
              <a:t>그와 가까운 </a:t>
            </a:r>
            <a:r>
              <a:rPr lang="ko-KR" altLang="en-US" sz="1000" dirty="0" err="1"/>
              <a:t>높은레벨에</a:t>
            </a:r>
            <a:r>
              <a:rPr lang="ko-KR" altLang="en-US" sz="1000" dirty="0"/>
              <a:t> 위치한다면 물론 빠르게 </a:t>
            </a:r>
            <a:r>
              <a:rPr lang="ko-KR" altLang="en-US" sz="1000" dirty="0" err="1"/>
              <a:t>찾아낼수</a:t>
            </a:r>
            <a:r>
              <a:rPr lang="ko-KR" altLang="en-US" sz="1000" dirty="0"/>
              <a:t>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낮은 레벨에 존재한다면 </a:t>
            </a:r>
            <a:r>
              <a:rPr lang="ko-KR" altLang="en-US" sz="1000" dirty="0" err="1"/>
              <a:t>한레벨씩</a:t>
            </a:r>
            <a:r>
              <a:rPr lang="ko-KR" altLang="en-US" sz="1000" dirty="0"/>
              <a:t> 내려가면서 확인해야 하므로 읽기 속도가 느립니다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/>
              <a:t>그래서 </a:t>
            </a:r>
            <a:r>
              <a:rPr lang="en-US" altLang="ko-KR" sz="1000" dirty="0"/>
              <a:t>x-engine </a:t>
            </a:r>
            <a:r>
              <a:rPr lang="ko-KR" altLang="en-US" sz="1000" dirty="0"/>
              <a:t>에서는 </a:t>
            </a:r>
            <a:r>
              <a:rPr lang="en-US" altLang="ko-KR" sz="1000" dirty="0" err="1"/>
              <a:t>memtable</a:t>
            </a:r>
            <a:r>
              <a:rPr lang="ko-KR" altLang="en-US" sz="1000" dirty="0"/>
              <a:t>에 접근을 한 후 찾고자 하는 데이터가 없으면</a:t>
            </a:r>
            <a:r>
              <a:rPr lang="en-US" altLang="ko-KR" sz="1000" dirty="0"/>
              <a:t>, row </a:t>
            </a:r>
            <a:r>
              <a:rPr lang="ko-KR" altLang="en-US" sz="1000" dirty="0"/>
              <a:t>캐시에 접근을 하는데 이 </a:t>
            </a:r>
            <a:r>
              <a:rPr lang="en-US" altLang="ko-KR" sz="1000" dirty="0"/>
              <a:t>row</a:t>
            </a:r>
            <a:r>
              <a:rPr lang="ko-KR" altLang="en-US" sz="1000" dirty="0"/>
              <a:t>캐시는 가장 최근의 </a:t>
            </a:r>
            <a:r>
              <a:rPr lang="en-US" altLang="ko-KR" sz="1000" dirty="0"/>
              <a:t>sequence number </a:t>
            </a:r>
            <a:r>
              <a:rPr lang="ko-KR" altLang="en-US" sz="1000" dirty="0"/>
              <a:t>를 가지는 레코드를 레벨에 상관없이 </a:t>
            </a:r>
            <a:r>
              <a:rPr lang="en-US" altLang="ko-KR" sz="1000" dirty="0" err="1"/>
              <a:t>lru</a:t>
            </a:r>
            <a:r>
              <a:rPr lang="en-US" altLang="ko-KR" sz="1000" dirty="0"/>
              <a:t> </a:t>
            </a:r>
            <a:r>
              <a:rPr lang="ko-KR" altLang="en-US" sz="1000" dirty="0"/>
              <a:t>방식으로 저장을 합니다</a:t>
            </a:r>
            <a:r>
              <a:rPr lang="en-US" altLang="ko-KR" sz="1000" dirty="0"/>
              <a:t>. Row</a:t>
            </a:r>
            <a:r>
              <a:rPr lang="ko-KR" altLang="en-US" sz="1000" dirty="0"/>
              <a:t>캐시에도 데이터가 없으면</a:t>
            </a:r>
            <a:r>
              <a:rPr lang="en-US" altLang="ko-KR" sz="1000" dirty="0"/>
              <a:t>, block</a:t>
            </a:r>
            <a:r>
              <a:rPr lang="ko-KR" altLang="en-US" sz="1000" dirty="0"/>
              <a:t>캐시에 접근하여 레코드의 위치를 찾게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그리고 </a:t>
            </a:r>
            <a:r>
              <a:rPr lang="en-US" altLang="ko-KR" sz="1000" dirty="0"/>
              <a:t>Range scan</a:t>
            </a:r>
            <a:r>
              <a:rPr lang="ko-KR" altLang="en-US" sz="1000" dirty="0"/>
              <a:t>의 경우에는 </a:t>
            </a:r>
            <a:r>
              <a:rPr lang="en-US" altLang="ko-KR" sz="1000" dirty="0" err="1"/>
              <a:t>SuRF</a:t>
            </a:r>
            <a:r>
              <a:rPr lang="ko-KR" altLang="en-US" sz="1000" dirty="0"/>
              <a:t>라는 </a:t>
            </a:r>
            <a:r>
              <a:rPr lang="en-US" altLang="ko-KR" sz="1000" dirty="0"/>
              <a:t>Range scan filter</a:t>
            </a:r>
            <a:r>
              <a:rPr lang="ko-KR" altLang="en-US" sz="1000" dirty="0"/>
              <a:t>를 사용해서 스캔할 레벨의 수를 줄였다고 합니다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01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컴팩션에</a:t>
            </a:r>
            <a:r>
              <a:rPr lang="ko-KR" altLang="en-US" dirty="0"/>
              <a:t> 관한 부분인데</a:t>
            </a:r>
            <a:r>
              <a:rPr lang="en-US" altLang="ko-KR" dirty="0"/>
              <a:t>, </a:t>
            </a:r>
            <a:r>
              <a:rPr lang="ko-KR" altLang="en-US" dirty="0" err="1"/>
              <a:t>컴팩션</a:t>
            </a:r>
            <a:r>
              <a:rPr lang="ko-KR" altLang="en-US" dirty="0"/>
              <a:t> </a:t>
            </a:r>
            <a:r>
              <a:rPr lang="ko-KR" altLang="en-US" dirty="0" err="1"/>
              <a:t>설명드리기</a:t>
            </a:r>
            <a:r>
              <a:rPr lang="ko-KR" altLang="en-US" dirty="0"/>
              <a:t> 전에 </a:t>
            </a:r>
            <a:r>
              <a:rPr lang="en-US" altLang="ko-KR" dirty="0"/>
              <a:t>Extent</a:t>
            </a:r>
            <a:r>
              <a:rPr lang="ko-KR" altLang="en-US" dirty="0"/>
              <a:t>의 레이아웃과 </a:t>
            </a:r>
            <a:r>
              <a:rPr lang="en-US" altLang="ko-KR" dirty="0"/>
              <a:t>data reuse</a:t>
            </a:r>
            <a:r>
              <a:rPr lang="ko-KR" altLang="en-US" dirty="0" err="1"/>
              <a:t>에대해서</a:t>
            </a:r>
            <a:r>
              <a:rPr lang="ko-KR" altLang="en-US" dirty="0"/>
              <a:t> 먼저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Extent</a:t>
            </a:r>
            <a:r>
              <a:rPr lang="ko-KR" altLang="en-US" dirty="0"/>
              <a:t>의 구조는 </a:t>
            </a:r>
            <a:r>
              <a:rPr lang="en-US" altLang="ko-KR" dirty="0" err="1"/>
              <a:t>rocksdb</a:t>
            </a:r>
            <a:r>
              <a:rPr lang="ko-KR" altLang="en-US" dirty="0"/>
              <a:t>와 유사하게 여러 개의 </a:t>
            </a:r>
            <a:r>
              <a:rPr lang="en-US" altLang="ko-KR" dirty="0" err="1"/>
              <a:t>datablock</a:t>
            </a:r>
            <a:r>
              <a:rPr lang="ko-KR" altLang="en-US" dirty="0"/>
              <a:t>과 </a:t>
            </a:r>
            <a:r>
              <a:rPr lang="en-US" altLang="ko-KR" dirty="0"/>
              <a:t>index block</a:t>
            </a:r>
            <a:r>
              <a:rPr lang="ko-KR" altLang="en-US" dirty="0" err="1"/>
              <a:t>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schema</a:t>
            </a:r>
            <a:r>
              <a:rPr lang="ko-KR" altLang="en-US" dirty="0"/>
              <a:t> </a:t>
            </a:r>
            <a:r>
              <a:rPr lang="ko-KR" altLang="en-US" dirty="0" err="1"/>
              <a:t>데이터가있는데</a:t>
            </a:r>
            <a:r>
              <a:rPr lang="ko-KR" altLang="en-US" dirty="0"/>
              <a:t> 이거는</a:t>
            </a:r>
            <a:r>
              <a:rPr lang="en-US" altLang="ko-KR" dirty="0"/>
              <a:t>, </a:t>
            </a:r>
            <a:r>
              <a:rPr lang="ko-KR" altLang="en-US" dirty="0"/>
              <a:t>만약에 새로운 컬럼을 추가하면</a:t>
            </a:r>
            <a:r>
              <a:rPr lang="en-US" altLang="ko-KR" dirty="0"/>
              <a:t>, </a:t>
            </a:r>
            <a:r>
              <a:rPr lang="ko-KR" altLang="en-US" dirty="0"/>
              <a:t>스키마 데이터만 수정한 형태로 새로운 </a:t>
            </a:r>
            <a:r>
              <a:rPr lang="en-US" altLang="ko-KR" dirty="0" err="1"/>
              <a:t>exten</a:t>
            </a:r>
            <a:r>
              <a:rPr lang="ko-KR" altLang="en-US" dirty="0"/>
              <a:t>를 만들어서 </a:t>
            </a:r>
            <a:r>
              <a:rPr lang="ko-KR" altLang="en-US" dirty="0" err="1"/>
              <a:t>이커머스에서</a:t>
            </a:r>
            <a:r>
              <a:rPr lang="ko-KR" altLang="en-US" dirty="0"/>
              <a:t> 자주 사용되는 </a:t>
            </a:r>
            <a:r>
              <a:rPr lang="ko-KR" altLang="en-US" dirty="0" err="1"/>
              <a:t>데이터정의어를</a:t>
            </a:r>
            <a:r>
              <a:rPr lang="ko-KR" altLang="en-US" dirty="0"/>
              <a:t> 좀더 빨리 </a:t>
            </a:r>
            <a:r>
              <a:rPr lang="ko-KR" altLang="en-US" dirty="0" err="1"/>
              <a:t>처리할수</a:t>
            </a:r>
            <a:r>
              <a:rPr lang="ko-KR" altLang="en-US" dirty="0"/>
              <a:t> 있게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그담에</a:t>
            </a:r>
            <a:r>
              <a:rPr lang="ko-KR" altLang="en-US" dirty="0"/>
              <a:t> 앞서 데이터 구조를 </a:t>
            </a:r>
            <a:r>
              <a:rPr lang="ko-KR" altLang="en-US" dirty="0" err="1"/>
              <a:t>설명드리면서</a:t>
            </a:r>
            <a:r>
              <a:rPr lang="ko-KR" altLang="en-US" dirty="0"/>
              <a:t> </a:t>
            </a:r>
            <a:r>
              <a:rPr lang="ko-KR" altLang="en-US" dirty="0" err="1"/>
              <a:t>컴팩션이</a:t>
            </a:r>
            <a:r>
              <a:rPr lang="ko-KR" altLang="en-US" dirty="0"/>
              <a:t> 일어나 키레인지가 바뀌게 되면 </a:t>
            </a:r>
            <a:r>
              <a:rPr lang="ko-KR" altLang="en-US" dirty="0" err="1"/>
              <a:t>그에따라</a:t>
            </a:r>
            <a:r>
              <a:rPr lang="ko-KR" altLang="en-US" dirty="0"/>
              <a:t> 새로운 </a:t>
            </a:r>
            <a:r>
              <a:rPr lang="ko-KR" altLang="en-US" dirty="0" err="1"/>
              <a:t>메타인덱스와</a:t>
            </a:r>
            <a:r>
              <a:rPr lang="en-US" altLang="ko-KR" dirty="0"/>
              <a:t>,</a:t>
            </a:r>
            <a:r>
              <a:rPr lang="ko-KR" altLang="en-US" dirty="0"/>
              <a:t> 스냅샷을 생성한다 하였습니다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 </a:t>
            </a:r>
            <a:r>
              <a:rPr lang="ko-KR" altLang="en-US" dirty="0"/>
              <a:t>그중 키레인지가 바뀌지 않은 </a:t>
            </a:r>
            <a:r>
              <a:rPr lang="en-US" altLang="ko-KR" dirty="0"/>
              <a:t>extent</a:t>
            </a:r>
            <a:r>
              <a:rPr lang="ko-KR" altLang="en-US" dirty="0"/>
              <a:t>도 존재하기때문에 새로 생성된 스냅샷은 이렇게 바뀌지 않은 기존의 </a:t>
            </a:r>
            <a:r>
              <a:rPr lang="en-US" altLang="ko-KR" dirty="0"/>
              <a:t>extent</a:t>
            </a:r>
            <a:r>
              <a:rPr lang="ko-KR" altLang="en-US" dirty="0"/>
              <a:t>를 </a:t>
            </a:r>
            <a:r>
              <a:rPr lang="ko-KR" altLang="en-US" dirty="0" err="1"/>
              <a:t>가리키게됩니다</a:t>
            </a:r>
            <a:r>
              <a:rPr lang="en-US" altLang="ko-KR" dirty="0"/>
              <a:t>. </a:t>
            </a:r>
            <a:r>
              <a:rPr lang="ko-KR" altLang="en-US" dirty="0"/>
              <a:t>이를 데이터 </a:t>
            </a:r>
            <a:r>
              <a:rPr lang="ko-KR" altLang="en-US" dirty="0" err="1"/>
              <a:t>리유즈라고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 err="1"/>
              <a:t>이를통해</a:t>
            </a:r>
            <a:r>
              <a:rPr lang="ko-KR" altLang="en-US" dirty="0"/>
              <a:t> </a:t>
            </a:r>
            <a:r>
              <a:rPr lang="ko-KR" altLang="en-US" dirty="0" err="1"/>
              <a:t>병합해야하는</a:t>
            </a:r>
            <a:r>
              <a:rPr lang="ko-KR" altLang="en-US" dirty="0"/>
              <a:t> </a:t>
            </a:r>
            <a:r>
              <a:rPr lang="en-US" altLang="ko-KR" dirty="0"/>
              <a:t>extent</a:t>
            </a:r>
            <a:r>
              <a:rPr lang="ko-KR" altLang="en-US" dirty="0"/>
              <a:t>의 개수를 줄였다고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05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컴팩션이</a:t>
            </a:r>
            <a:r>
              <a:rPr lang="ko-KR" altLang="en-US" dirty="0"/>
              <a:t> </a:t>
            </a:r>
            <a:r>
              <a:rPr lang="ko-KR" altLang="en-US" dirty="0" err="1"/>
              <a:t>일어나게되면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key range</a:t>
            </a:r>
            <a:r>
              <a:rPr lang="ko-KR" altLang="en-US" dirty="0"/>
              <a:t>가 변하지 않은 </a:t>
            </a:r>
            <a:r>
              <a:rPr lang="en-US" altLang="ko-KR" dirty="0"/>
              <a:t>extent</a:t>
            </a:r>
            <a:r>
              <a:rPr lang="ko-KR" altLang="en-US" dirty="0"/>
              <a:t> 를 새롭게 생성된 </a:t>
            </a:r>
            <a:r>
              <a:rPr lang="en-US" altLang="ko-KR" dirty="0"/>
              <a:t>metadata </a:t>
            </a:r>
            <a:r>
              <a:rPr lang="ko-KR" altLang="en-US" dirty="0"/>
              <a:t>스냅샷의 메타 인덱스가 가리키고 있는 형태로</a:t>
            </a:r>
            <a:r>
              <a:rPr lang="en-US" altLang="ko-KR" dirty="0"/>
              <a:t>,</a:t>
            </a:r>
            <a:r>
              <a:rPr lang="ko-KR" altLang="en-US" dirty="0"/>
              <a:t> 기존의 </a:t>
            </a:r>
            <a:r>
              <a:rPr lang="en-US" altLang="ko-KR" dirty="0"/>
              <a:t>extent</a:t>
            </a:r>
            <a:r>
              <a:rPr lang="ko-KR" altLang="en-US" dirty="0"/>
              <a:t>를 재활용하여</a:t>
            </a:r>
            <a:r>
              <a:rPr lang="en-US" altLang="ko-KR" dirty="0"/>
              <a:t>, </a:t>
            </a:r>
            <a:r>
              <a:rPr lang="ko-KR" altLang="en-US" dirty="0"/>
              <a:t>추가적인 연산을 줄였습니다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이런 데이터 재사용의 확률을 높이기 위해서는 </a:t>
            </a:r>
            <a:r>
              <a:rPr lang="en-US" altLang="ko-KR" dirty="0"/>
              <a:t>extent</a:t>
            </a:r>
            <a:r>
              <a:rPr lang="ko-KR" altLang="en-US" dirty="0"/>
              <a:t>의 크기를 </a:t>
            </a:r>
            <a:r>
              <a:rPr lang="en-US" altLang="ko-KR" dirty="0"/>
              <a:t>2mb</a:t>
            </a:r>
            <a:r>
              <a:rPr lang="ko-KR" altLang="en-US" dirty="0"/>
              <a:t>로 </a:t>
            </a:r>
            <a:r>
              <a:rPr lang="ko-KR" altLang="en-US" dirty="0" err="1"/>
              <a:t>유지하는것이</a:t>
            </a:r>
            <a:r>
              <a:rPr lang="ko-KR" altLang="en-US" dirty="0"/>
              <a:t> 좋다 라고 이야기를 </a:t>
            </a:r>
            <a:r>
              <a:rPr lang="ko-KR" altLang="en-US" dirty="0" err="1"/>
              <a:t>하고있습니다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77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F95ED-5F71-0D4E-A4D1-48CDEA1509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921" y="114036"/>
            <a:ext cx="395681" cy="39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68FF0-CBC5-6948-B371-BDA4F3D610B4}"/>
              </a:ext>
            </a:extLst>
          </p:cNvPr>
          <p:cNvSpPr txBox="1"/>
          <p:nvPr userDrawn="1"/>
        </p:nvSpPr>
        <p:spPr>
          <a:xfrm>
            <a:off x="486602" y="152070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176705-AAC5-4F00-AC95-1E2D95E8BE2B}"/>
              </a:ext>
            </a:extLst>
          </p:cNvPr>
          <p:cNvGrpSpPr/>
          <p:nvPr userDrawn="1"/>
        </p:nvGrpSpPr>
        <p:grpSpPr>
          <a:xfrm>
            <a:off x="9511560" y="47129"/>
            <a:ext cx="2677075" cy="394886"/>
            <a:chOff x="9511560" y="47129"/>
            <a:chExt cx="2677075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3EB84C-38B6-324A-899E-C84C00B6AC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F677ED-D2EC-BB49-B0E9-72F06CCF80F6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281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Embedded System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E3592C-0B80-445F-9EA5-8396F3E8C7C6}"/>
              </a:ext>
            </a:extLst>
          </p:cNvPr>
          <p:cNvGrpSpPr/>
          <p:nvPr userDrawn="1"/>
        </p:nvGrpSpPr>
        <p:grpSpPr>
          <a:xfrm>
            <a:off x="9511560" y="47129"/>
            <a:ext cx="2677075" cy="394886"/>
            <a:chOff x="9511560" y="47129"/>
            <a:chExt cx="2677075" cy="3948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03B292-4427-46EF-A182-307E3C132C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3AA16-E41B-4FEF-BFBA-FA4A0783417B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281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Embedded System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45785F3-6878-4915-AE7B-3CC34951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767650"/>
            <a:ext cx="11424355" cy="563314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4000"/>
            </a:lvl1pPr>
            <a:lvl2pPr>
              <a:lnSpc>
                <a:spcPct val="100000"/>
              </a:lnSpc>
              <a:spcBef>
                <a:spcPts val="600"/>
              </a:spcBef>
              <a:defRPr sz="2800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5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80E21B3-A495-42B3-8C93-74C06CE7EC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45F7DD-27B3-4BA6-A1DD-FA31293B37F8}"/>
              </a:ext>
            </a:extLst>
          </p:cNvPr>
          <p:cNvGrpSpPr/>
          <p:nvPr userDrawn="1"/>
        </p:nvGrpSpPr>
        <p:grpSpPr>
          <a:xfrm>
            <a:off x="9511560" y="47129"/>
            <a:ext cx="2677075" cy="394886"/>
            <a:chOff x="9511560" y="47129"/>
            <a:chExt cx="2677075" cy="39488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7CC453-03C4-4D3E-958B-E13D0F2621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511560" y="47129"/>
              <a:ext cx="395681" cy="39488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FCB42-42AF-4702-B17A-55F864ACDFD5}"/>
                </a:ext>
              </a:extLst>
            </p:cNvPr>
            <p:cNvSpPr txBox="1"/>
            <p:nvPr userDrawn="1"/>
          </p:nvSpPr>
          <p:spPr>
            <a:xfrm>
              <a:off x="9907241" y="85163"/>
              <a:ext cx="2281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Embedded System Lab.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21" y="1915745"/>
            <a:ext cx="11554232" cy="97308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X-Engine: An Optimized Storage Engine for </a:t>
            </a:r>
            <a:b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Large-scale E-commerce Transaction Processing</a:t>
            </a:r>
            <a:endParaRPr kumimoji="1"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2021. 07. 23</a:t>
            </a:r>
          </a:p>
          <a:p>
            <a:r>
              <a:rPr kumimoji="1" lang="en-US" altLang="ko-KR" dirty="0"/>
              <a:t>Presentation by San Kim</a:t>
            </a:r>
          </a:p>
          <a:p>
            <a:r>
              <a:rPr kumimoji="1" lang="en-US" altLang="ko-KR" dirty="0"/>
              <a:t>waterfog9580@dankook.ac.kr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357621" y="3103210"/>
            <a:ext cx="8241017" cy="2217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Huang,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Xuntao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Cheng,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Jianying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Wang,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Yujie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Wang,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Dengcheng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Tieying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Feifei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Li, Sheng Wang, Wei Cao, and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Qiang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</a:t>
            </a: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2019 International Conference on Management of Data (SIGMOD’19), June 30-July 5, 2019, </a:t>
            </a:r>
            <a:r>
              <a:rPr lang="en-US" altLang="ko-KR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Amsterdam,Netherlands</a:t>
            </a:r>
            <a:r>
              <a:rPr lang="en-US" altLang="ko-K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Alibaba Group</a:t>
            </a:r>
            <a:endParaRPr lang="en-US" altLang="ko-KR" sz="16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내용 개체 틀 3">
            <a:extLst>
              <a:ext uri="{FF2B5EF4-FFF2-40B4-BE49-F238E27FC236}">
                <a16:creationId xmlns:a16="http://schemas.microsoft.com/office/drawing/2014/main" id="{A0FCC976-25FB-4127-8CA3-6F62F86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0" y="609588"/>
            <a:ext cx="2998087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Compaction - FPGA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7F2EE660-47E8-4CBA-9C8E-8FC0C398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26" y="1737318"/>
            <a:ext cx="4732721" cy="36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7E3E28-1A5D-4FAE-9445-8C30D5DC658D}"/>
              </a:ext>
            </a:extLst>
          </p:cNvPr>
          <p:cNvSpPr/>
          <p:nvPr/>
        </p:nvSpPr>
        <p:spPr>
          <a:xfrm>
            <a:off x="6725696" y="4699335"/>
            <a:ext cx="897653" cy="65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FF3A44-377C-4E70-B805-A4472C4A3E8D}"/>
              </a:ext>
            </a:extLst>
          </p:cNvPr>
          <p:cNvSpPr/>
          <p:nvPr/>
        </p:nvSpPr>
        <p:spPr>
          <a:xfrm>
            <a:off x="8231302" y="4699335"/>
            <a:ext cx="897653" cy="65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D426D1-5E81-42C5-8746-0129A024AD20}"/>
              </a:ext>
            </a:extLst>
          </p:cNvPr>
          <p:cNvSpPr/>
          <p:nvPr/>
        </p:nvSpPr>
        <p:spPr>
          <a:xfrm>
            <a:off x="9815592" y="4699335"/>
            <a:ext cx="897653" cy="65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CLB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DF0507-1B35-4C73-8961-CD7ABFA1B992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623349" y="5026430"/>
            <a:ext cx="60795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E18E94-FD7E-416C-92D0-276F5D37F0B9}"/>
              </a:ext>
            </a:extLst>
          </p:cNvPr>
          <p:cNvSpPr txBox="1"/>
          <p:nvPr/>
        </p:nvSpPr>
        <p:spPr>
          <a:xfrm>
            <a:off x="4813984" y="4011469"/>
            <a:ext cx="145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(Routing channel)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5C679B-203A-49D9-B91D-D294B5C25BC7}"/>
              </a:ext>
            </a:extLst>
          </p:cNvPr>
          <p:cNvSpPr txBox="1"/>
          <p:nvPr/>
        </p:nvSpPr>
        <p:spPr>
          <a:xfrm>
            <a:off x="6270172" y="130844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Controllable Logic Block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D8D671-4E39-416B-B8D3-A507CF35C803}"/>
              </a:ext>
            </a:extLst>
          </p:cNvPr>
          <p:cNvSpPr/>
          <p:nvPr/>
        </p:nvSpPr>
        <p:spPr>
          <a:xfrm>
            <a:off x="6725696" y="2258116"/>
            <a:ext cx="897653" cy="65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CLB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EAE4A-94C1-47A5-B1AD-F7996305A1A6}"/>
              </a:ext>
            </a:extLst>
          </p:cNvPr>
          <p:cNvSpPr txBox="1"/>
          <p:nvPr/>
        </p:nvSpPr>
        <p:spPr>
          <a:xfrm>
            <a:off x="6286945" y="3749660"/>
            <a:ext cx="4426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Routing channel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- programming the path between function component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91902-1E6B-4F45-8FF4-008AF6BB51B4}"/>
              </a:ext>
            </a:extLst>
          </p:cNvPr>
          <p:cNvSpPr txBox="1"/>
          <p:nvPr/>
        </p:nvSpPr>
        <p:spPr>
          <a:xfrm>
            <a:off x="8511818" y="1894005"/>
            <a:ext cx="17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Flip Flop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6A4CCA-6F93-4138-8E37-E90071A9A60C}"/>
              </a:ext>
            </a:extLst>
          </p:cNvPr>
          <p:cNvSpPr txBox="1"/>
          <p:nvPr/>
        </p:nvSpPr>
        <p:spPr>
          <a:xfrm>
            <a:off x="8511818" y="2474348"/>
            <a:ext cx="17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Look-up table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506E9B-AC95-4F35-B2ED-8E4F3624B205}"/>
              </a:ext>
            </a:extLst>
          </p:cNvPr>
          <p:cNvSpPr txBox="1"/>
          <p:nvPr/>
        </p:nvSpPr>
        <p:spPr>
          <a:xfrm>
            <a:off x="8511818" y="3053962"/>
            <a:ext cx="170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Multiplexer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9D33B5-0CA5-4DAA-A8D7-E75BBA9AF20E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 flipV="1">
            <a:off x="7623349" y="2078671"/>
            <a:ext cx="888469" cy="50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FC0EA4-4A3F-47AA-A64F-C4BEF0612A2D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>
            <a:off x="7623349" y="2585211"/>
            <a:ext cx="888469" cy="7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2893B7-8B13-4A87-9016-556513A68259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623349" y="2585211"/>
            <a:ext cx="888469" cy="65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3424DE7-6C14-4FF9-B337-3CD46E9EA5E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128955" y="5026430"/>
            <a:ext cx="68663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내용 개체 틀 3">
            <a:extLst>
              <a:ext uri="{FF2B5EF4-FFF2-40B4-BE49-F238E27FC236}">
                <a16:creationId xmlns:a16="http://schemas.microsoft.com/office/drawing/2014/main" id="{A0FCC976-25FB-4127-8CA3-6F62F86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0" y="609588"/>
            <a:ext cx="252581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Compaction - FPGA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3503B-A67B-431A-BF15-F360CC94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34" y="1242273"/>
            <a:ext cx="5214213" cy="3379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27B3E-D3C6-4A85-BCAE-B24ACDB4694C}"/>
              </a:ext>
            </a:extLst>
          </p:cNvPr>
          <p:cNvSpPr txBox="1"/>
          <p:nvPr/>
        </p:nvSpPr>
        <p:spPr>
          <a:xfrm>
            <a:off x="3798282" y="5113568"/>
            <a:ext cx="10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CC132-B69D-4F6E-A02C-C79C65034AC5}"/>
              </a:ext>
            </a:extLst>
          </p:cNvPr>
          <p:cNvSpPr txBox="1"/>
          <p:nvPr/>
        </p:nvSpPr>
        <p:spPr>
          <a:xfrm>
            <a:off x="6159644" y="5113568"/>
            <a:ext cx="10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866AF5-6392-4537-B921-D41B6DA19DB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823214" y="5298234"/>
            <a:ext cx="133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06FB36-1628-4111-815E-4316C027BCE4}"/>
              </a:ext>
            </a:extLst>
          </p:cNvPr>
          <p:cNvSpPr txBox="1"/>
          <p:nvPr/>
        </p:nvSpPr>
        <p:spPr>
          <a:xfrm>
            <a:off x="3798282" y="5567086"/>
            <a:ext cx="345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Asynchronous is more efficient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7DEBF-E38F-413F-A090-4E4BBFF75243}"/>
              </a:ext>
            </a:extLst>
          </p:cNvPr>
          <p:cNvSpPr txBox="1"/>
          <p:nvPr/>
        </p:nvSpPr>
        <p:spPr>
          <a:xfrm>
            <a:off x="4823214" y="4817410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Offloading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215BD2-D226-4B93-AAF7-EC4D108BE0DA}"/>
              </a:ext>
            </a:extLst>
          </p:cNvPr>
          <p:cNvSpPr/>
          <p:nvPr/>
        </p:nvSpPr>
        <p:spPr>
          <a:xfrm>
            <a:off x="4963890" y="1779842"/>
            <a:ext cx="1024932" cy="149720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1599728-772D-43DF-B176-86D481F9823E}"/>
              </a:ext>
            </a:extLst>
          </p:cNvPr>
          <p:cNvCxnSpPr>
            <a:stCxn id="17" idx="2"/>
            <a:endCxn id="15" idx="1"/>
          </p:cNvCxnSpPr>
          <p:nvPr/>
        </p:nvCxnSpPr>
        <p:spPr>
          <a:xfrm rot="10800000" flipV="1">
            <a:off x="3798282" y="2528444"/>
            <a:ext cx="1165608" cy="3223308"/>
          </a:xfrm>
          <a:prstGeom prst="curvedConnector3">
            <a:avLst>
              <a:gd name="adj1" fmla="val 18685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내용 개체 틀 3">
            <a:extLst>
              <a:ext uri="{FF2B5EF4-FFF2-40B4-BE49-F238E27FC236}">
                <a16:creationId xmlns:a16="http://schemas.microsoft.com/office/drawing/2014/main" id="{A0FCC976-25FB-4127-8CA3-6F62F86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0" y="609588"/>
            <a:ext cx="276697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Compaction - FPGA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63454CA2-FF91-48D4-BBCD-8095BFA71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293606"/>
              </p:ext>
            </p:extLst>
          </p:nvPr>
        </p:nvGraphicFramePr>
        <p:xfrm>
          <a:off x="3408066" y="1242273"/>
          <a:ext cx="5375867" cy="75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86A8C90-3A0F-4ECC-BF35-99A2FAAD7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520" y="2217658"/>
            <a:ext cx="7582958" cy="36485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6F1A55-E2AD-45EC-8570-514866CD0FB2}"/>
              </a:ext>
            </a:extLst>
          </p:cNvPr>
          <p:cNvSpPr/>
          <p:nvPr/>
        </p:nvSpPr>
        <p:spPr>
          <a:xfrm>
            <a:off x="7003701" y="3135085"/>
            <a:ext cx="1517301" cy="31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Compaction PE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68B1FE-3CF9-420B-98AE-A338A31A2B3E}"/>
              </a:ext>
            </a:extLst>
          </p:cNvPr>
          <p:cNvSpPr/>
          <p:nvPr/>
        </p:nvSpPr>
        <p:spPr>
          <a:xfrm>
            <a:off x="7003700" y="4797502"/>
            <a:ext cx="1517301" cy="588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Encoding KV</a:t>
            </a:r>
          </a:p>
          <a:p>
            <a:pPr algn="ctr"/>
            <a:r>
              <a:rPr lang="en-US" altLang="ko-KR" sz="1400" dirty="0"/>
              <a:t>Ring Buffer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41DE59-96E5-4735-B436-82076F0B2BA4}"/>
              </a:ext>
            </a:extLst>
          </p:cNvPr>
          <p:cNvCxnSpPr/>
          <p:nvPr/>
        </p:nvCxnSpPr>
        <p:spPr>
          <a:xfrm flipV="1">
            <a:off x="6095999" y="1777709"/>
            <a:ext cx="3352801" cy="144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DE844-4FA6-437E-9253-E93AEB99A36A}"/>
              </a:ext>
            </a:extLst>
          </p:cNvPr>
          <p:cNvSpPr txBox="1"/>
          <p:nvPr/>
        </p:nvSpPr>
        <p:spPr>
          <a:xfrm>
            <a:off x="9438652" y="1184403"/>
            <a:ext cx="1886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FLAG_EMENTY</a:t>
            </a:r>
            <a:endParaRPr lang="en-US" altLang="ko-KR" dirty="0">
              <a:solidFill>
                <a:srgbClr val="000000"/>
              </a:solidFill>
              <a:latin typeface="Noto Sans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FLAG_HALF_FULL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FLAG_FULL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18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3AE41-6357-42BC-A669-F0925A52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0" y="1207928"/>
            <a:ext cx="11525460" cy="2617646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F07E054-558A-4EDB-B99A-210F8498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3651230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E-commerce transaction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97F9DA-D948-477E-A18E-AF56E85BBDC8}"/>
              </a:ext>
            </a:extLst>
          </p:cNvPr>
          <p:cNvSpPr/>
          <p:nvPr/>
        </p:nvSpPr>
        <p:spPr>
          <a:xfrm>
            <a:off x="655867" y="4731243"/>
            <a:ext cx="1730156" cy="10550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Point Look up: 80%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Range Look up: 11%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Updates	 :  6%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Inserts	 :  3%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B09C78-0B31-4F6D-B8DF-BA1EEE360F65}"/>
              </a:ext>
            </a:extLst>
          </p:cNvPr>
          <p:cNvSpPr/>
          <p:nvPr/>
        </p:nvSpPr>
        <p:spPr>
          <a:xfrm>
            <a:off x="4466934" y="4722868"/>
            <a:ext cx="1730156" cy="10550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Point Look up: 42%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Range Look up: 10%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Updates	 : 32%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Inserts	 : 12%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3B9506-CB60-4CB9-9AC2-90F4BC257A04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2386023" y="5250407"/>
            <a:ext cx="2080911" cy="83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994E52-BB0E-4596-AAE4-A4FF531B7B91}"/>
              </a:ext>
            </a:extLst>
          </p:cNvPr>
          <p:cNvSpPr txBox="1"/>
          <p:nvPr/>
        </p:nvSpPr>
        <p:spPr>
          <a:xfrm>
            <a:off x="1184555" y="2926582"/>
            <a:ext cx="2863781" cy="37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A       B       C       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F4570-7750-41C5-A9B0-AB109E432B4F}"/>
              </a:ext>
            </a:extLst>
          </p:cNvPr>
          <p:cNvSpPr txBox="1"/>
          <p:nvPr/>
        </p:nvSpPr>
        <p:spPr>
          <a:xfrm>
            <a:off x="1085221" y="4361911"/>
            <a:ext cx="511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A                 B       C                  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2B714-EE81-4BDA-A09E-8AD5BDDEA960}"/>
              </a:ext>
            </a:extLst>
          </p:cNvPr>
          <p:cNvSpPr txBox="1"/>
          <p:nvPr/>
        </p:nvSpPr>
        <p:spPr>
          <a:xfrm>
            <a:off x="2485817" y="5387558"/>
            <a:ext cx="30190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Updates : Inserts = 2:1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FDC90F-7C48-47FE-8F30-D432F785277C}"/>
              </a:ext>
            </a:extLst>
          </p:cNvPr>
          <p:cNvSpPr txBox="1"/>
          <p:nvPr/>
        </p:nvSpPr>
        <p:spPr>
          <a:xfrm>
            <a:off x="2582407" y="4745414"/>
            <a:ext cx="2854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Point, Range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Updates, Inserts </a:t>
            </a:r>
            <a:endParaRPr lang="ko-KR" altLang="en-US" sz="1200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45B202E-EE0D-454E-9B6F-B852D346A8D2}"/>
              </a:ext>
            </a:extLst>
          </p:cNvPr>
          <p:cNvSpPr/>
          <p:nvPr/>
        </p:nvSpPr>
        <p:spPr>
          <a:xfrm>
            <a:off x="3641155" y="4810101"/>
            <a:ext cx="129479" cy="152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B2489CE-8589-4569-AFD6-160668E80FA2}"/>
              </a:ext>
            </a:extLst>
          </p:cNvPr>
          <p:cNvSpPr/>
          <p:nvPr/>
        </p:nvSpPr>
        <p:spPr>
          <a:xfrm>
            <a:off x="3950152" y="4981993"/>
            <a:ext cx="129479" cy="152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25EB6F-5542-439B-B164-B58EC07A64F9}"/>
              </a:ext>
            </a:extLst>
          </p:cNvPr>
          <p:cNvSpPr txBox="1"/>
          <p:nvPr/>
        </p:nvSpPr>
        <p:spPr>
          <a:xfrm>
            <a:off x="6511554" y="4560748"/>
            <a:ext cx="173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Read intensive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2ECE1-EB96-4B87-A385-03D451B0918E}"/>
              </a:ext>
            </a:extLst>
          </p:cNvPr>
          <p:cNvSpPr txBox="1"/>
          <p:nvPr/>
        </p:nvSpPr>
        <p:spPr>
          <a:xfrm>
            <a:off x="6511553" y="5333697"/>
            <a:ext cx="31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Write intensive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54DDF-B427-477D-B743-20D4D3D27D8A}"/>
              </a:ext>
            </a:extLst>
          </p:cNvPr>
          <p:cNvSpPr txBox="1"/>
          <p:nvPr/>
        </p:nvSpPr>
        <p:spPr>
          <a:xfrm>
            <a:off x="8276078" y="4538202"/>
            <a:ext cx="38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InnoDB</a:t>
            </a:r>
            <a:r>
              <a:rPr lang="en-US" altLang="ko-KR" dirty="0"/>
              <a:t> &gt; </a:t>
            </a:r>
            <a:r>
              <a:rPr lang="en-US" altLang="ko-KR" dirty="0" err="1"/>
              <a:t>rocksDB</a:t>
            </a:r>
            <a:r>
              <a:rPr lang="en-US" altLang="ko-KR" dirty="0"/>
              <a:t>, X-engine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BE7EC7-4DC6-4393-A0CE-F3A3433006EF}"/>
              </a:ext>
            </a:extLst>
          </p:cNvPr>
          <p:cNvSpPr txBox="1"/>
          <p:nvPr/>
        </p:nvSpPr>
        <p:spPr>
          <a:xfrm>
            <a:off x="8276078" y="5311151"/>
            <a:ext cx="38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InnoDB</a:t>
            </a:r>
            <a:r>
              <a:rPr lang="en-US" altLang="ko-KR" dirty="0"/>
              <a:t> &lt; </a:t>
            </a:r>
            <a:r>
              <a:rPr lang="en-US" altLang="ko-KR" dirty="0" err="1"/>
              <a:t>rocksDB</a:t>
            </a:r>
            <a:r>
              <a:rPr lang="en-US" altLang="ko-KR" dirty="0"/>
              <a:t> &lt; X-engine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94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F07E054-558A-4EDB-B99A-210F8498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3651230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E-commerce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0A145-C98B-465A-A365-D9E0F84BDCFB}"/>
              </a:ext>
            </a:extLst>
          </p:cNvPr>
          <p:cNvSpPr txBox="1"/>
          <p:nvPr/>
        </p:nvSpPr>
        <p:spPr>
          <a:xfrm>
            <a:off x="7895922" y="1166095"/>
            <a:ext cx="23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Response Time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40E21-E874-4194-A372-A53C4A37DE26}"/>
              </a:ext>
            </a:extLst>
          </p:cNvPr>
          <p:cNvSpPr txBox="1"/>
          <p:nvPr/>
        </p:nvSpPr>
        <p:spPr>
          <a:xfrm>
            <a:off x="2351126" y="1166095"/>
            <a:ext cx="173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Throughput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CB512A-4136-407E-AF44-492B53A5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75" y="1503326"/>
            <a:ext cx="4948943" cy="1876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E79D56-B021-437A-B775-872EF017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2" y="1601437"/>
            <a:ext cx="4948943" cy="18473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1E5687-81FE-4029-8E36-86BBF5BB40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25" r="50358" b="8382"/>
          <a:stretch/>
        </p:blipFill>
        <p:spPr>
          <a:xfrm>
            <a:off x="2260690" y="4506433"/>
            <a:ext cx="2198436" cy="1522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D2B5A9-EFFC-4C39-AB5F-07B2A966AC58}"/>
              </a:ext>
            </a:extLst>
          </p:cNvPr>
          <p:cNvSpPr txBox="1"/>
          <p:nvPr/>
        </p:nvSpPr>
        <p:spPr>
          <a:xfrm>
            <a:off x="2658880" y="3526856"/>
            <a:ext cx="816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impacts of asynchronous writes, the write task queues, and the multi staged pipeline </a:t>
            </a:r>
            <a:endParaRPr lang="ko-KR" altLang="en-US" sz="1600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DC45FE-65FE-4F12-BB57-66A6A3F8FD90}"/>
              </a:ext>
            </a:extLst>
          </p:cNvPr>
          <p:cNvSpPr/>
          <p:nvPr/>
        </p:nvSpPr>
        <p:spPr>
          <a:xfrm>
            <a:off x="1857204" y="3526856"/>
            <a:ext cx="801676" cy="336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2CF2BD7-D772-48F7-BC2D-385F7804F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126" y="4086750"/>
            <a:ext cx="4707575" cy="25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F07E054-558A-4EDB-B99A-210F8498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3651230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E-commerce transaction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586847-79B1-4AC9-B160-FE1A17E7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72" y="980966"/>
            <a:ext cx="9058856" cy="51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F07E054-558A-4EDB-B99A-210F8498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3651230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E-commerce transaction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0C341-BECD-44E6-ADF0-3BBA3F5F7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0" t="2028" r="4075" b="21838"/>
          <a:stretch/>
        </p:blipFill>
        <p:spPr>
          <a:xfrm>
            <a:off x="1075173" y="2263122"/>
            <a:ext cx="5757705" cy="2331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36E2A-0916-4ACF-AF69-205FF2595B3C}"/>
              </a:ext>
            </a:extLst>
          </p:cNvPr>
          <p:cNvSpPr txBox="1"/>
          <p:nvPr/>
        </p:nvSpPr>
        <p:spPr>
          <a:xfrm>
            <a:off x="2407320" y="4577709"/>
            <a:ext cx="22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Without FPGA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D8C46-8243-4122-B7E1-03A36CCB514D}"/>
              </a:ext>
            </a:extLst>
          </p:cNvPr>
          <p:cNvSpPr txBox="1"/>
          <p:nvPr/>
        </p:nvSpPr>
        <p:spPr>
          <a:xfrm>
            <a:off x="4176766" y="4577709"/>
            <a:ext cx="191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With FPGA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A8BA6A-484B-42A2-B57A-25B9437F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967" y="2183465"/>
            <a:ext cx="4245464" cy="23942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1D5D0-B24D-4F46-9BF8-1474ACEAA442}"/>
              </a:ext>
            </a:extLst>
          </p:cNvPr>
          <p:cNvSpPr txBox="1"/>
          <p:nvPr/>
        </p:nvSpPr>
        <p:spPr>
          <a:xfrm>
            <a:off x="7865446" y="4587609"/>
            <a:ext cx="22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Without FPGA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ED749-284E-40CE-B304-3205DE502FF3}"/>
              </a:ext>
            </a:extLst>
          </p:cNvPr>
          <p:cNvSpPr txBox="1"/>
          <p:nvPr/>
        </p:nvSpPr>
        <p:spPr>
          <a:xfrm>
            <a:off x="9309059" y="4597509"/>
            <a:ext cx="191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With FPGA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78319-C01A-4EE2-8DAE-34E6F444FD4F}"/>
              </a:ext>
            </a:extLst>
          </p:cNvPr>
          <p:cNvSpPr txBox="1"/>
          <p:nvPr/>
        </p:nvSpPr>
        <p:spPr>
          <a:xfrm>
            <a:off x="9448800" y="3115583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x6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FE2DAB-CFBA-48AE-9A73-C7EA090601EA}"/>
              </a:ext>
            </a:extLst>
          </p:cNvPr>
          <p:cNvCxnSpPr/>
          <p:nvPr/>
        </p:nvCxnSpPr>
        <p:spPr>
          <a:xfrm>
            <a:off x="9448800" y="3115583"/>
            <a:ext cx="0" cy="56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&amp; A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82DA6D5-C099-48D2-B673-BB4296C6E866}"/>
              </a:ext>
            </a:extLst>
          </p:cNvPr>
          <p:cNvSpPr txBox="1">
            <a:spLocks/>
          </p:cNvSpPr>
          <p:nvPr/>
        </p:nvSpPr>
        <p:spPr>
          <a:xfrm>
            <a:off x="5496292" y="3246437"/>
            <a:ext cx="11994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Q</a:t>
            </a:r>
            <a:r>
              <a:rPr lang="ko-KR" altLang="en-US" sz="2400" dirty="0"/>
              <a:t> </a:t>
            </a:r>
            <a:r>
              <a:rPr lang="en-US" altLang="ko-KR" sz="2400" dirty="0"/>
              <a:t>&amp; 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80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508500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Overview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Design</a:t>
            </a:r>
          </a:p>
          <a:p>
            <a:pPr marL="342900" indent="-342900">
              <a:lnSpc>
                <a:spcPct val="150000"/>
              </a:lnSpc>
            </a:pPr>
            <a:r>
              <a:rPr kumimoji="1"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E2543DE-BDBE-4DB2-8E9A-C7577F95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z="1000" smtClean="0"/>
              <a:pPr/>
              <a:t>2</a:t>
            </a:fld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678E4D24-7CBA-4563-A324-A812DC64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8" y="3891761"/>
            <a:ext cx="4274183" cy="25520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EABED1-95A1-406A-BF1B-F0148E0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B3CBE1-4180-4EAC-A7AB-BEA288D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1028" name="Picture 4" descr="Taobao Live Enriches its Ecosystem to Fuel Further Success for Partners |  Business Wire">
            <a:extLst>
              <a:ext uri="{FF2B5EF4-FFF2-40B4-BE49-F238E27FC236}">
                <a16:creationId xmlns:a16="http://schemas.microsoft.com/office/drawing/2014/main" id="{2C4E2EBB-6A8E-41C5-89F3-F365AC385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29" y="1017946"/>
            <a:ext cx="2262701" cy="14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mpFusion&amp;#39;s Products Enter Asia Through Alibaba Group&amp;#39;s Tmall Global |  Business Wire">
            <a:extLst>
              <a:ext uri="{FF2B5EF4-FFF2-40B4-BE49-F238E27FC236}">
                <a16:creationId xmlns:a16="http://schemas.microsoft.com/office/drawing/2014/main" id="{0D9AEC21-E658-4F57-A957-B127B0A3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75" y="962590"/>
            <a:ext cx="2826327" cy="14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3E2386-7350-44F8-82D6-AC982944A55D}"/>
              </a:ext>
            </a:extLst>
          </p:cNvPr>
          <p:cNvSpPr/>
          <p:nvPr/>
        </p:nvSpPr>
        <p:spPr>
          <a:xfrm>
            <a:off x="3106192" y="1030923"/>
            <a:ext cx="5705299" cy="144537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91C870A-B72D-4808-B64F-98660AF2D937}"/>
              </a:ext>
            </a:extLst>
          </p:cNvPr>
          <p:cNvSpPr/>
          <p:nvPr/>
        </p:nvSpPr>
        <p:spPr>
          <a:xfrm rot="16200000">
            <a:off x="8993000" y="1571189"/>
            <a:ext cx="505922" cy="62061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EC6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BE6D42-550C-40E6-B57F-1A7958329117}"/>
              </a:ext>
            </a:extLst>
          </p:cNvPr>
          <p:cNvSpPr txBox="1"/>
          <p:nvPr/>
        </p:nvSpPr>
        <p:spPr>
          <a:xfrm>
            <a:off x="10133023" y="170096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Transaction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AB895D-FD3D-46DA-84DD-FA7578038FA4}"/>
              </a:ext>
            </a:extLst>
          </p:cNvPr>
          <p:cNvGrpSpPr/>
          <p:nvPr/>
        </p:nvGrpSpPr>
        <p:grpSpPr>
          <a:xfrm>
            <a:off x="8212627" y="3558703"/>
            <a:ext cx="2987728" cy="2489850"/>
            <a:chOff x="8398282" y="3635732"/>
            <a:chExt cx="2987728" cy="2489850"/>
          </a:xfrm>
        </p:grpSpPr>
        <p:pic>
          <p:nvPicPr>
            <p:cNvPr id="1032" name="Picture 8" descr="475,091 Heat Temperature Illustrations &amp;amp; Clip Art - iStock">
              <a:extLst>
                <a:ext uri="{FF2B5EF4-FFF2-40B4-BE49-F238E27FC236}">
                  <a16:creationId xmlns:a16="http://schemas.microsoft.com/office/drawing/2014/main" id="{3140BE1D-FDCF-418C-8618-C4DBAEAB3D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877"/>
            <a:stretch/>
          </p:blipFill>
          <p:spPr bwMode="auto">
            <a:xfrm>
              <a:off x="8430343" y="3635732"/>
              <a:ext cx="1311578" cy="24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475,091 Heat Temperature Illustrations &amp;amp; Clip Art - iStock">
              <a:extLst>
                <a:ext uri="{FF2B5EF4-FFF2-40B4-BE49-F238E27FC236}">
                  <a16:creationId xmlns:a16="http://schemas.microsoft.com/office/drawing/2014/main" id="{04DF7790-B62D-4E5F-BB47-98D42C3AE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77"/>
            <a:stretch/>
          </p:blipFill>
          <p:spPr bwMode="auto">
            <a:xfrm>
              <a:off x="10074432" y="3635732"/>
              <a:ext cx="1311578" cy="246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7326E4A-A92B-4DC4-822A-D03D96310593}"/>
                </a:ext>
              </a:extLst>
            </p:cNvPr>
            <p:cNvCxnSpPr>
              <a:cxnSpLocks/>
            </p:cNvCxnSpPr>
            <p:nvPr/>
          </p:nvCxnSpPr>
          <p:spPr>
            <a:xfrm>
              <a:off x="9501215" y="4640778"/>
              <a:ext cx="90371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A982767-E904-4C5D-BCB4-F78798B52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579" y="4793178"/>
              <a:ext cx="9413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A14F7A-F3B5-453A-A195-04D6C7FF20BA}"/>
                </a:ext>
              </a:extLst>
            </p:cNvPr>
            <p:cNvSpPr txBox="1"/>
            <p:nvPr/>
          </p:nvSpPr>
          <p:spPr>
            <a:xfrm>
              <a:off x="9469487" y="4179629"/>
              <a:ext cx="1247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badi" panose="020B0604020104020204" pitchFamily="34" charset="0"/>
                </a:rPr>
                <a:t>Quick Shift</a:t>
              </a:r>
              <a:endParaRPr lang="ko-KR" altLang="en-US" sz="1400" dirty="0">
                <a:latin typeface="Abadi" panose="020B06040201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5E3C53-B19C-48BB-9C66-14F818FF6C84}"/>
                </a:ext>
              </a:extLst>
            </p:cNvPr>
            <p:cNvSpPr txBox="1"/>
            <p:nvPr/>
          </p:nvSpPr>
          <p:spPr>
            <a:xfrm>
              <a:off x="10106492" y="5625795"/>
              <a:ext cx="1247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" panose="020B0604020104020204" pitchFamily="34" charset="0"/>
                </a:rPr>
                <a:t>Hot Record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4D3892-5691-4127-AC6A-4BA7E52A0FCE}"/>
                </a:ext>
              </a:extLst>
            </p:cNvPr>
            <p:cNvSpPr txBox="1"/>
            <p:nvPr/>
          </p:nvSpPr>
          <p:spPr>
            <a:xfrm>
              <a:off x="8398282" y="5602362"/>
              <a:ext cx="1247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" panose="020B0604020104020204" pitchFamily="34" charset="0"/>
                </a:rPr>
                <a:t>Cold/Warm Record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951D8E-20C6-419D-BF40-E7E21173C0B5}"/>
              </a:ext>
            </a:extLst>
          </p:cNvPr>
          <p:cNvCxnSpPr>
            <a:cxnSpLocks/>
          </p:cNvCxnSpPr>
          <p:nvPr/>
        </p:nvCxnSpPr>
        <p:spPr>
          <a:xfrm>
            <a:off x="2280976" y="3891761"/>
            <a:ext cx="462224" cy="196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E3F32E-62C1-453C-B426-31063D05FB1C}"/>
              </a:ext>
            </a:extLst>
          </p:cNvPr>
          <p:cNvSpPr txBox="1"/>
          <p:nvPr/>
        </p:nvSpPr>
        <p:spPr>
          <a:xfrm>
            <a:off x="1056737" y="3415324"/>
            <a:ext cx="309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Abadi" panose="020B0604020104020204" pitchFamily="34" charset="0"/>
              </a:rPr>
              <a:t>Sales</a:t>
            </a:r>
            <a:r>
              <a:rPr lang="en-US" altLang="ko-KR" sz="1400" b="1" dirty="0">
                <a:latin typeface="Abadi" panose="020B0604020104020204" pitchFamily="34" charset="0"/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  <a:latin typeface="Abadi" panose="020B0604020104020204" pitchFamily="34" charset="0"/>
              </a:rPr>
              <a:t>Promotion</a:t>
            </a:r>
            <a:r>
              <a:rPr lang="en-US" altLang="ko-KR" sz="1400" b="1" dirty="0">
                <a:latin typeface="Abadi" panose="020B0604020104020204" pitchFamily="34" charset="0"/>
              </a:rPr>
              <a:t> Events</a:t>
            </a:r>
          </a:p>
          <a:p>
            <a:r>
              <a:rPr lang="en-US" altLang="ko-KR" sz="1400" dirty="0">
                <a:latin typeface="Abadi" panose="020B0604020104020204" pitchFamily="34" charset="0"/>
              </a:rPr>
              <a:t>- drastic increase of transaction</a:t>
            </a:r>
            <a:endParaRPr lang="ko-KR" altLang="en-US" sz="1400" dirty="0">
              <a:latin typeface="Abadi" panose="020B0604020104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CC9D10-062A-4CA0-8F60-C3C6D142ED48}"/>
              </a:ext>
            </a:extLst>
          </p:cNvPr>
          <p:cNvGrpSpPr/>
          <p:nvPr/>
        </p:nvGrpSpPr>
        <p:grpSpPr>
          <a:xfrm>
            <a:off x="5202894" y="3830047"/>
            <a:ext cx="2262701" cy="2160670"/>
            <a:chOff x="4711688" y="3830047"/>
            <a:chExt cx="2262701" cy="216067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20330AE-5163-4BCD-B7CC-B0F219A8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1688" y="3830047"/>
              <a:ext cx="2262701" cy="216067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7A8950-6DA2-4421-8213-DF14777BD580}"/>
                </a:ext>
              </a:extLst>
            </p:cNvPr>
            <p:cNvSpPr txBox="1"/>
            <p:nvPr/>
          </p:nvSpPr>
          <p:spPr>
            <a:xfrm>
              <a:off x="5006558" y="4531568"/>
              <a:ext cx="1571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  <a:latin typeface="Abadi" panose="020B0604020104020204" pitchFamily="34" charset="0"/>
                </a:rPr>
                <a:t>System </a:t>
              </a:r>
            </a:p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  <a:latin typeface="Abadi" panose="020B0604020104020204" pitchFamily="34" charset="0"/>
                </a:rPr>
                <a:t>Resource</a:t>
              </a:r>
              <a:endParaRPr lang="ko-KR" altLang="en-US" sz="1400" b="1" dirty="0">
                <a:solidFill>
                  <a:srgbClr val="0000F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E444AF-F17D-4A5B-827E-A870D9DAAEF5}"/>
                </a:ext>
              </a:extLst>
            </p:cNvPr>
            <p:cNvSpPr txBox="1"/>
            <p:nvPr/>
          </p:nvSpPr>
          <p:spPr>
            <a:xfrm>
              <a:off x="5301651" y="4008136"/>
              <a:ext cx="12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Abadi" panose="020B0604020104020204" pitchFamily="34" charset="0"/>
                </a:rPr>
                <a:t>Transaction</a:t>
              </a:r>
              <a:endParaRPr lang="ko-KR" altLang="en-US" sz="1400" b="1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1034" name="Picture 10" descr="Alibaba Group Announces December Quarter 2019 Results | Business Wire">
            <a:extLst>
              <a:ext uri="{FF2B5EF4-FFF2-40B4-BE49-F238E27FC236}">
                <a16:creationId xmlns:a16="http://schemas.microsoft.com/office/drawing/2014/main" id="{2BF6BF69-C945-4821-B4BD-44B4A3D5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7" y="1272207"/>
            <a:ext cx="1724496" cy="8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D19CCE15-F62C-4E71-AEDD-4C6AD874CDB7}"/>
              </a:ext>
            </a:extLst>
          </p:cNvPr>
          <p:cNvSpPr/>
          <p:nvPr/>
        </p:nvSpPr>
        <p:spPr>
          <a:xfrm>
            <a:off x="9748599" y="1374399"/>
            <a:ext cx="2080426" cy="1076740"/>
          </a:xfrm>
          <a:prstGeom prst="irregularSeal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74E45-80CD-4EAA-B111-464F8FBECF90}"/>
              </a:ext>
            </a:extLst>
          </p:cNvPr>
          <p:cNvSpPr txBox="1"/>
          <p:nvPr/>
        </p:nvSpPr>
        <p:spPr>
          <a:xfrm>
            <a:off x="4806084" y="67478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badi" panose="020B0604020104020204" pitchFamily="34" charset="0"/>
              </a:rPr>
              <a:t>E-commerce platform</a:t>
            </a:r>
            <a:endParaRPr lang="ko-KR" altLang="en-US" dirty="0">
              <a:solidFill>
                <a:schemeClr val="accent2"/>
              </a:solidFill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CB9A2C-476D-4127-8D16-3CFE8A95B8DF}"/>
              </a:ext>
            </a:extLst>
          </p:cNvPr>
          <p:cNvSpPr txBox="1"/>
          <p:nvPr/>
        </p:nvSpPr>
        <p:spPr>
          <a:xfrm>
            <a:off x="2115464" y="30177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Abadi" panose="020B0604020104020204" pitchFamily="34" charset="0"/>
              </a:rPr>
              <a:t>1. Tsunami</a:t>
            </a:r>
            <a:endParaRPr lang="ko-KR" altLang="en-US" dirty="0">
              <a:solidFill>
                <a:srgbClr val="0000FF"/>
              </a:solidFill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AB80C7-E10C-427D-B39B-02230C015E12}"/>
              </a:ext>
            </a:extLst>
          </p:cNvPr>
          <p:cNvSpPr txBox="1"/>
          <p:nvPr/>
        </p:nvSpPr>
        <p:spPr>
          <a:xfrm>
            <a:off x="5321787" y="2999361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2. Flood discharge</a:t>
            </a:r>
            <a:endParaRPr lang="ko-KR" alt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9F407-61E4-422E-B2A5-B1BB7016C01E}"/>
              </a:ext>
            </a:extLst>
          </p:cNvPr>
          <p:cNvSpPr txBox="1"/>
          <p:nvPr/>
        </p:nvSpPr>
        <p:spPr>
          <a:xfrm>
            <a:off x="8626252" y="300059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Abadi" panose="020B0604020104020204" pitchFamily="34" charset="0"/>
              </a:rPr>
              <a:t>3. Fast-moving Current</a:t>
            </a:r>
            <a:endParaRPr lang="ko-KR" altLang="en-US" dirty="0">
              <a:solidFill>
                <a:schemeClr val="accent6"/>
              </a:solidFill>
              <a:latin typeface="Abadi" panose="020B060402010402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E227F24-631C-4A95-B767-E88A8E6AA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535" y="3051618"/>
            <a:ext cx="410627" cy="392111"/>
          </a:xfrm>
          <a:prstGeom prst="rect">
            <a:avLst/>
          </a:prstGeom>
        </p:spPr>
      </p:pic>
      <p:pic>
        <p:nvPicPr>
          <p:cNvPr id="1026" name="Picture 2" descr="Tsunami  free icon">
            <a:extLst>
              <a:ext uri="{FF2B5EF4-FFF2-40B4-BE49-F238E27FC236}">
                <a16:creationId xmlns:a16="http://schemas.microsoft.com/office/drawing/2014/main" id="{4E58AE33-036B-48EE-89C8-77C7525D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55" y="3028814"/>
            <a:ext cx="366960" cy="3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475,091 Heat Temperature Illustrations &amp;amp; Clip Art - iStock">
            <a:extLst>
              <a:ext uri="{FF2B5EF4-FFF2-40B4-BE49-F238E27FC236}">
                <a16:creationId xmlns:a16="http://schemas.microsoft.com/office/drawing/2014/main" id="{C0D83742-4C20-4F94-9A57-73AD6973D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7"/>
          <a:stretch/>
        </p:blipFill>
        <p:spPr bwMode="auto">
          <a:xfrm>
            <a:off x="11097200" y="2894164"/>
            <a:ext cx="294182" cy="5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BED1-95A1-406A-BF1B-F0148E0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System Overview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B3CBE1-4180-4EAC-A7AB-BEA288D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B33B8-6739-4267-B108-3C50D414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26" y="1449255"/>
            <a:ext cx="5003738" cy="42580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62FDDD-68C0-4EA5-BEA6-381FA650D13D}"/>
              </a:ext>
            </a:extLst>
          </p:cNvPr>
          <p:cNvSpPr txBox="1"/>
          <p:nvPr/>
        </p:nvSpPr>
        <p:spPr>
          <a:xfrm>
            <a:off x="487330" y="880007"/>
            <a:ext cx="243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Abadi" panose="020B0604020104020204" pitchFamily="34" charset="0"/>
              </a:rPr>
              <a:t>Asynchronous writes &amp;</a:t>
            </a:r>
          </a:p>
          <a:p>
            <a:pPr algn="ctr"/>
            <a:r>
              <a:rPr lang="en-US" altLang="ko-KR" dirty="0">
                <a:solidFill>
                  <a:srgbClr val="0000FF"/>
                </a:solidFill>
                <a:latin typeface="Abadi" panose="020B0604020104020204" pitchFamily="34" charset="0"/>
              </a:rPr>
              <a:t>Multi-staged pipeline</a:t>
            </a:r>
            <a:endParaRPr lang="ko-KR" altLang="en-US" dirty="0">
              <a:solidFill>
                <a:srgbClr val="0000FF"/>
              </a:solidFill>
              <a:latin typeface="Abadi" panose="020B0604020104020204" pitchFamily="34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E6B398A-2266-4672-BF81-F31CDA60CDD1}"/>
              </a:ext>
            </a:extLst>
          </p:cNvPr>
          <p:cNvCxnSpPr>
            <a:cxnSpLocks/>
          </p:cNvCxnSpPr>
          <p:nvPr/>
        </p:nvCxnSpPr>
        <p:spPr>
          <a:xfrm rot="10800000">
            <a:off x="2863392" y="1215461"/>
            <a:ext cx="733918" cy="32316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04DC925-4268-468F-A44D-09E43A9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3" y="1480198"/>
            <a:ext cx="2876154" cy="1079979"/>
          </a:xfrm>
          <a:prstGeom prst="rect">
            <a:avLst/>
          </a:prstGeom>
        </p:spPr>
      </p:pic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BACAE59-9AE9-476B-AFCF-CDFF59D09764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414956" y="3947629"/>
            <a:ext cx="931146" cy="33121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8B0A82-181F-412C-BDBB-D5FE2521656D}"/>
              </a:ext>
            </a:extLst>
          </p:cNvPr>
          <p:cNvSpPr txBox="1"/>
          <p:nvPr/>
        </p:nvSpPr>
        <p:spPr>
          <a:xfrm>
            <a:off x="900622" y="3751641"/>
            <a:ext cx="1330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FPGA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compaction Accel</a:t>
            </a:r>
            <a:endParaRPr lang="ko-KR" altLang="en-US" sz="12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6A064E6-0FC8-4662-8670-0610FCB9B206}"/>
              </a:ext>
            </a:extLst>
          </p:cNvPr>
          <p:cNvSpPr/>
          <p:nvPr/>
        </p:nvSpPr>
        <p:spPr>
          <a:xfrm>
            <a:off x="3346102" y="3427814"/>
            <a:ext cx="1014883" cy="170206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62F05D87-CBB9-40E2-97A9-C5ED8D8116E2}"/>
              </a:ext>
            </a:extLst>
          </p:cNvPr>
          <p:cNvCxnSpPr>
            <a:cxnSpLocks/>
            <a:endCxn id="42" idx="3"/>
          </p:cNvCxnSpPr>
          <p:nvPr/>
        </p:nvCxnSpPr>
        <p:spPr>
          <a:xfrm rot="10800000" flipV="1">
            <a:off x="2918679" y="4588324"/>
            <a:ext cx="2321539" cy="7490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71382E-B4E6-4C26-9837-606C4852A776}"/>
              </a:ext>
            </a:extLst>
          </p:cNvPr>
          <p:cNvSpPr txBox="1"/>
          <p:nvPr/>
        </p:nvSpPr>
        <p:spPr>
          <a:xfrm>
            <a:off x="448130" y="4983461"/>
            <a:ext cx="247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Data Reuse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Reusing extents with non-overlapped 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key ranges in compactions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4789B6-E07D-4290-819A-D23B74DEF369}"/>
              </a:ext>
            </a:extLst>
          </p:cNvPr>
          <p:cNvCxnSpPr/>
          <p:nvPr/>
        </p:nvCxnSpPr>
        <p:spPr>
          <a:xfrm flipH="1">
            <a:off x="5144756" y="4397972"/>
            <a:ext cx="190919" cy="410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6" name="Picture 2" descr="Tsunami  free icon">
            <a:extLst>
              <a:ext uri="{FF2B5EF4-FFF2-40B4-BE49-F238E27FC236}">
                <a16:creationId xmlns:a16="http://schemas.microsoft.com/office/drawing/2014/main" id="{34C385B5-EC3E-4E1B-A840-C2A0BD60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3" y="1010082"/>
            <a:ext cx="366960" cy="3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0C4A003-DFEB-4526-8FE4-1EDCBB35F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03" y="3685398"/>
            <a:ext cx="410627" cy="39211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B802004-BE2A-4B3F-806F-6B703736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33" y="4859690"/>
            <a:ext cx="410627" cy="392111"/>
          </a:xfrm>
          <a:prstGeom prst="rect">
            <a:avLst/>
          </a:prstGeom>
        </p:spPr>
      </p:pic>
      <p:pic>
        <p:nvPicPr>
          <p:cNvPr id="58" name="Picture 8" descr="475,091 Heat Temperature Illustrations &amp;amp; Clip Art - iStock">
            <a:extLst>
              <a:ext uri="{FF2B5EF4-FFF2-40B4-BE49-F238E27FC236}">
                <a16:creationId xmlns:a16="http://schemas.microsoft.com/office/drawing/2014/main" id="{9F1E71D2-2159-433A-9E77-54845FDBC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7"/>
          <a:stretch/>
        </p:blipFill>
        <p:spPr bwMode="auto">
          <a:xfrm>
            <a:off x="10681303" y="3427814"/>
            <a:ext cx="294182" cy="5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A9394DAE-F096-4B71-825E-A894BAAE92B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662057" y="3924794"/>
            <a:ext cx="1977256" cy="36926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E9B04DD-AE22-4EDB-8F7D-FC1400D81CA8}"/>
              </a:ext>
            </a:extLst>
          </p:cNvPr>
          <p:cNvSpPr txBox="1"/>
          <p:nvPr/>
        </p:nvSpPr>
        <p:spPr>
          <a:xfrm>
            <a:off x="8639313" y="3570851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Optimizing extents</a:t>
            </a:r>
          </a:p>
          <a:p>
            <a:pPr algn="ctr"/>
            <a:r>
              <a:rPr lang="en-US" altLang="ko-KR" sz="1100" dirty="0">
                <a:solidFill>
                  <a:srgbClr val="00B050"/>
                </a:solidFill>
              </a:rPr>
              <a:t>Packaging data blocks, filters, </a:t>
            </a:r>
          </a:p>
          <a:p>
            <a:pPr algn="ctr"/>
            <a:r>
              <a:rPr lang="en-US" altLang="ko-KR" sz="1100" dirty="0">
                <a:solidFill>
                  <a:srgbClr val="00B050"/>
                </a:solidFill>
              </a:rPr>
              <a:t>indexes in extents.</a:t>
            </a:r>
            <a:endParaRPr lang="en-US" altLang="ko-KR" sz="1100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D3708CD-1BDD-4838-B6F5-B5CF07C71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0790" y="4276787"/>
            <a:ext cx="2247604" cy="2262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35F334-25A6-4A11-A499-2D8043208E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0565" y="448914"/>
            <a:ext cx="1814117" cy="1127153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F3B632C-694E-4329-8A21-7B91B1886A98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5232984" y="1193933"/>
            <a:ext cx="1499023" cy="113614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416BB1-0CD3-4AA8-9130-62139ACE5AFC}"/>
              </a:ext>
            </a:extLst>
          </p:cNvPr>
          <p:cNvSpPr txBox="1"/>
          <p:nvPr/>
        </p:nvSpPr>
        <p:spPr>
          <a:xfrm>
            <a:off x="8429931" y="584604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Caches</a:t>
            </a:r>
          </a:p>
          <a:p>
            <a:pPr algn="ctr"/>
            <a:r>
              <a:rPr lang="en-US" altLang="ko-KR" sz="1100" dirty="0">
                <a:solidFill>
                  <a:srgbClr val="00B050"/>
                </a:solidFill>
              </a:rPr>
              <a:t>Buffering hot records using </a:t>
            </a:r>
          </a:p>
          <a:p>
            <a:pPr algn="ctr"/>
            <a:r>
              <a:rPr lang="en-US" altLang="ko-KR" sz="1100" dirty="0">
                <a:solidFill>
                  <a:srgbClr val="00B050"/>
                </a:solidFill>
              </a:rPr>
              <a:t>multiple kinds of caches</a:t>
            </a:r>
            <a:endParaRPr lang="en-US" altLang="ko-KR" sz="1100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pic>
        <p:nvPicPr>
          <p:cNvPr id="34" name="Picture 8" descr="475,091 Heat Temperature Illustrations &amp;amp; Clip Art - iStock">
            <a:extLst>
              <a:ext uri="{FF2B5EF4-FFF2-40B4-BE49-F238E27FC236}">
                <a16:creationId xmlns:a16="http://schemas.microsoft.com/office/drawing/2014/main" id="{A1D5C976-5A9B-444D-8A6D-5D85CBE07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7"/>
          <a:stretch/>
        </p:blipFill>
        <p:spPr bwMode="auto">
          <a:xfrm>
            <a:off x="9933082" y="363763"/>
            <a:ext cx="294182" cy="5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5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9CA0C-CD17-458C-A972-852F5BE00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83"/>
          <a:stretch/>
        </p:blipFill>
        <p:spPr>
          <a:xfrm>
            <a:off x="1754784" y="887211"/>
            <a:ext cx="8063538" cy="3085927"/>
          </a:xfrm>
          <a:prstGeom prst="rect">
            <a:avLst/>
          </a:prstGeom>
        </p:spPr>
      </p:pic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6B88588E-FEF4-4B91-A5DB-D771E9550C02}"/>
              </a:ext>
            </a:extLst>
          </p:cNvPr>
          <p:cNvSpPr/>
          <p:nvPr/>
        </p:nvSpPr>
        <p:spPr>
          <a:xfrm>
            <a:off x="2524404" y="4548349"/>
            <a:ext cx="1344211" cy="51533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altLang="ko-KR" sz="1200" dirty="0"/>
              <a:t>Read/Write Phase</a:t>
            </a:r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D63DE99-0BE0-40B5-9B73-2F135F292812}"/>
              </a:ext>
            </a:extLst>
          </p:cNvPr>
          <p:cNvSpPr/>
          <p:nvPr/>
        </p:nvSpPr>
        <p:spPr>
          <a:xfrm>
            <a:off x="2524404" y="5813662"/>
            <a:ext cx="1344211" cy="5153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Commit Phase</a:t>
            </a:r>
            <a:endParaRPr lang="ko-KR" altLang="en-US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63B8435-B0E2-4892-B299-2700B188090E}"/>
              </a:ext>
            </a:extLst>
          </p:cNvPr>
          <p:cNvSpPr/>
          <p:nvPr/>
        </p:nvSpPr>
        <p:spPr>
          <a:xfrm>
            <a:off x="4150939" y="4548349"/>
            <a:ext cx="2269958" cy="515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write-write, </a:t>
            </a:r>
          </a:p>
          <a:p>
            <a:pPr algn="ctr"/>
            <a:r>
              <a:rPr lang="en-US" altLang="ko-KR" sz="1200" dirty="0"/>
              <a:t>read-write conflicts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A02FDE-AE0D-4D31-A8A0-8952ACC3CBBA}"/>
              </a:ext>
            </a:extLst>
          </p:cNvPr>
          <p:cNvSpPr/>
          <p:nvPr/>
        </p:nvSpPr>
        <p:spPr>
          <a:xfrm>
            <a:off x="4150939" y="5813662"/>
            <a:ext cx="1344210" cy="515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Copying logs to the log buffer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30C4B8F-14ED-4FBB-90F7-68478043F8CE}"/>
              </a:ext>
            </a:extLst>
          </p:cNvPr>
          <p:cNvSpPr/>
          <p:nvPr/>
        </p:nvSpPr>
        <p:spPr>
          <a:xfrm>
            <a:off x="6795330" y="4197356"/>
            <a:ext cx="2269958" cy="5153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Roll back, Lock, …</a:t>
            </a:r>
            <a:endParaRPr lang="ko-KR" altLang="en-US" sz="12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3AF5D2-1934-48A9-B330-BB0CAE458F54}"/>
              </a:ext>
            </a:extLst>
          </p:cNvPr>
          <p:cNvSpPr/>
          <p:nvPr/>
        </p:nvSpPr>
        <p:spPr>
          <a:xfrm>
            <a:off x="6795330" y="4865539"/>
            <a:ext cx="2269958" cy="5153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Write data to </a:t>
            </a:r>
          </a:p>
          <a:p>
            <a:pPr algn="ctr"/>
            <a:r>
              <a:rPr lang="en-US" altLang="ko-KR" sz="1200" dirty="0"/>
              <a:t>transaction buffer</a:t>
            </a:r>
            <a:endParaRPr lang="ko-KR" altLang="en-US" sz="1200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6B586CE-5390-46EE-AF49-60E57A4959A8}"/>
              </a:ext>
            </a:extLst>
          </p:cNvPr>
          <p:cNvCxnSpPr>
            <a:stCxn id="229" idx="3"/>
            <a:endCxn id="43" idx="1"/>
          </p:cNvCxnSpPr>
          <p:nvPr/>
        </p:nvCxnSpPr>
        <p:spPr>
          <a:xfrm>
            <a:off x="3868615" y="4806018"/>
            <a:ext cx="28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2BEACAB-A224-4659-9096-44DD4D2C8FB2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6420897" y="4455025"/>
            <a:ext cx="374433" cy="35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4FD40F-25C7-4D90-A56E-59B65919C4B8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420897" y="4806018"/>
            <a:ext cx="374433" cy="31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4DDCB19-205C-4E31-AAE2-85BC4B0D52B0}"/>
              </a:ext>
            </a:extLst>
          </p:cNvPr>
          <p:cNvSpPr/>
          <p:nvPr/>
        </p:nvSpPr>
        <p:spPr>
          <a:xfrm>
            <a:off x="5635827" y="5813662"/>
            <a:ext cx="1344210" cy="515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Flushing logs to disks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055133-0E4D-410F-AE38-89BF80EA3F49}"/>
              </a:ext>
            </a:extLst>
          </p:cNvPr>
          <p:cNvSpPr/>
          <p:nvPr/>
        </p:nvSpPr>
        <p:spPr>
          <a:xfrm>
            <a:off x="7120715" y="5813662"/>
            <a:ext cx="1344210" cy="515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Writing data to memory tables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E6A6755-C567-4A4E-A325-8F69160B8880}"/>
              </a:ext>
            </a:extLst>
          </p:cNvPr>
          <p:cNvSpPr/>
          <p:nvPr/>
        </p:nvSpPr>
        <p:spPr>
          <a:xfrm>
            <a:off x="8605603" y="5813662"/>
            <a:ext cx="1344210" cy="515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Committing</a:t>
            </a:r>
          </a:p>
          <a:p>
            <a:pPr algn="ctr"/>
            <a:r>
              <a:rPr lang="en-US" altLang="ko-KR" sz="1200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the data</a:t>
            </a:r>
          </a:p>
        </p:txBody>
      </p:sp>
      <p:sp>
        <p:nvSpPr>
          <p:cNvPr id="60" name="내용 개체 틀 3">
            <a:extLst>
              <a:ext uri="{FF2B5EF4-FFF2-40B4-BE49-F238E27FC236}">
                <a16:creationId xmlns:a16="http://schemas.microsoft.com/office/drawing/2014/main" id="{67B1AE99-3E02-4F88-B711-75B6B287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2696636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Transaction processing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584534-6D32-4A6A-BDCF-FE320D20DA03}"/>
              </a:ext>
            </a:extLst>
          </p:cNvPr>
          <p:cNvSpPr txBox="1"/>
          <p:nvPr/>
        </p:nvSpPr>
        <p:spPr>
          <a:xfrm>
            <a:off x="103721" y="2965029"/>
            <a:ext cx="2269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Asynchronously </a:t>
            </a:r>
            <a:r>
              <a:rPr lang="en-US" altLang="ko-KR" sz="1600" dirty="0">
                <a:latin typeface="Abadi" panose="020B0604020104020204" pitchFamily="34" charset="0"/>
              </a:rPr>
              <a:t>process other transaction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badi" panose="020B0604020104020204" pitchFamily="34" charset="0"/>
              </a:rPr>
              <a:t>Leaving one thread per queue</a:t>
            </a: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D503BD7-ACD5-41CC-AD62-9A467AD7FF9D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1238701" y="2592475"/>
            <a:ext cx="1886341" cy="3725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6" name="화살표: 아래쪽 245">
            <a:extLst>
              <a:ext uri="{FF2B5EF4-FFF2-40B4-BE49-F238E27FC236}">
                <a16:creationId xmlns:a16="http://schemas.microsoft.com/office/drawing/2014/main" id="{D870B2FD-451D-4B00-BBB7-A36CACCD0807}"/>
              </a:ext>
            </a:extLst>
          </p:cNvPr>
          <p:cNvSpPr/>
          <p:nvPr/>
        </p:nvSpPr>
        <p:spPr>
          <a:xfrm>
            <a:off x="3034602" y="5271990"/>
            <a:ext cx="371789" cy="33336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7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60" name="내용 개체 틀 3">
            <a:extLst>
              <a:ext uri="{FF2B5EF4-FFF2-40B4-BE49-F238E27FC236}">
                <a16:creationId xmlns:a16="http://schemas.microsoft.com/office/drawing/2014/main" id="{67B1AE99-3E02-4F88-B711-75B6B287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2696636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Data</a:t>
            </a:r>
            <a:r>
              <a:rPr lang="ko-KR" altLang="en-US" sz="2000" dirty="0">
                <a:latin typeface="Abadi" panose="020B0604020104020204" pitchFamily="34" charset="0"/>
              </a:rPr>
              <a:t> </a:t>
            </a:r>
            <a:r>
              <a:rPr lang="en-US" altLang="ko-KR" sz="2000" dirty="0">
                <a:latin typeface="Abadi" panose="020B0604020104020204" pitchFamily="34" charset="0"/>
              </a:rPr>
              <a:t>structuring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BDB57-ECC6-4F29-AD56-FD7D3D69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3" y="1845413"/>
            <a:ext cx="5219460" cy="3438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669544-DEE7-4B74-B6C1-EE3439575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67" y="1840780"/>
            <a:ext cx="5199285" cy="343895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14D24F-7BBD-48D9-A9E1-F749426BCB4C}"/>
              </a:ext>
            </a:extLst>
          </p:cNvPr>
          <p:cNvSpPr/>
          <p:nvPr/>
        </p:nvSpPr>
        <p:spPr>
          <a:xfrm>
            <a:off x="5757705" y="3178420"/>
            <a:ext cx="676590" cy="76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AA85A-0E57-4E15-9D2E-AB800CC74A8D}"/>
              </a:ext>
            </a:extLst>
          </p:cNvPr>
          <p:cNvSpPr txBox="1"/>
          <p:nvPr/>
        </p:nvSpPr>
        <p:spPr>
          <a:xfrm>
            <a:off x="5355661" y="394209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Abadi" panose="020B0604020104020204" pitchFamily="34" charset="0"/>
              </a:rPr>
              <a:t>Compaction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E604A-F959-437E-A772-81A558E4912F}"/>
              </a:ext>
            </a:extLst>
          </p:cNvPr>
          <p:cNvSpPr txBox="1"/>
          <p:nvPr/>
        </p:nvSpPr>
        <p:spPr>
          <a:xfrm>
            <a:off x="7354950" y="537916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Create new metadata Snapshot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8707A-0280-4735-85E9-6A0F1CAB60F0}"/>
              </a:ext>
            </a:extLst>
          </p:cNvPr>
          <p:cNvSpPr txBox="1"/>
          <p:nvPr/>
        </p:nvSpPr>
        <p:spPr>
          <a:xfrm>
            <a:off x="4289186" y="2347087"/>
            <a:ext cx="124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badi" panose="020B0604020104020204" pitchFamily="34" charset="0"/>
              </a:rPr>
              <a:t>Root node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681BAC-8050-4B52-A9EA-1B5DF62B4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665" y="5563830"/>
            <a:ext cx="2533978" cy="9444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3A8655-0575-4C50-A958-BC7974BD33B5}"/>
              </a:ext>
            </a:extLst>
          </p:cNvPr>
          <p:cNvSpPr txBox="1"/>
          <p:nvPr/>
        </p:nvSpPr>
        <p:spPr>
          <a:xfrm>
            <a:off x="2501308" y="5563830"/>
            <a:ext cx="124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badi" panose="020B0604020104020204" pitchFamily="34" charset="0"/>
              </a:rPr>
              <a:t>B-tree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902A75-24F1-441D-9ED3-753A9D5F1487}"/>
              </a:ext>
            </a:extLst>
          </p:cNvPr>
          <p:cNvSpPr txBox="1"/>
          <p:nvPr/>
        </p:nvSpPr>
        <p:spPr>
          <a:xfrm>
            <a:off x="2021540" y="5358793"/>
            <a:ext cx="5099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0" dirty="0">
                <a:solidFill>
                  <a:srgbClr val="FF0000"/>
                </a:solidFill>
                <a:effectLst/>
                <a:latin typeface="Google Sans"/>
              </a:rPr>
              <a:t>≒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60" name="내용 개체 틀 3">
            <a:extLst>
              <a:ext uri="{FF2B5EF4-FFF2-40B4-BE49-F238E27FC236}">
                <a16:creationId xmlns:a16="http://schemas.microsoft.com/office/drawing/2014/main" id="{67B1AE99-3E02-4F88-B711-75B6B287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2696636" cy="365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Read</a:t>
            </a:r>
            <a:r>
              <a:rPr lang="ko-KR" altLang="en-US" sz="2000" dirty="0">
                <a:latin typeface="Abadi" panose="020B0604020104020204" pitchFamily="34" charset="0"/>
              </a:rPr>
              <a:t> </a:t>
            </a:r>
            <a:r>
              <a:rPr lang="en-US" altLang="ko-KR" sz="2000" dirty="0">
                <a:latin typeface="Abadi" panose="020B0604020104020204" pitchFamily="34" charset="0"/>
              </a:rPr>
              <a:t>operation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068129F-0796-458E-97CE-DE98B447E043}"/>
              </a:ext>
            </a:extLst>
          </p:cNvPr>
          <p:cNvSpPr txBox="1">
            <a:spLocks/>
          </p:cNvSpPr>
          <p:nvPr/>
        </p:nvSpPr>
        <p:spPr>
          <a:xfrm>
            <a:off x="2231505" y="1382655"/>
            <a:ext cx="269663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Single-record query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381F9898-0D21-42DB-B580-9CD5012CED5B}"/>
              </a:ext>
            </a:extLst>
          </p:cNvPr>
          <p:cNvSpPr txBox="1">
            <a:spLocks/>
          </p:cNvSpPr>
          <p:nvPr/>
        </p:nvSpPr>
        <p:spPr>
          <a:xfrm>
            <a:off x="7633841" y="1419163"/>
            <a:ext cx="2696636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Range scans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2C50C7-8A3C-4A1B-911C-4EA07AA8EED5}"/>
              </a:ext>
            </a:extLst>
          </p:cNvPr>
          <p:cNvSpPr txBox="1"/>
          <p:nvPr/>
        </p:nvSpPr>
        <p:spPr>
          <a:xfrm>
            <a:off x="7957363" y="4415536"/>
            <a:ext cx="1771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ko-KR" b="0" i="0" dirty="0" err="1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SuRF</a:t>
            </a:r>
            <a:endParaRPr lang="en-US" altLang="ko-KR" b="0" i="0" dirty="0">
              <a:solidFill>
                <a:srgbClr val="373D41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rgbClr val="373D41"/>
                </a:solidFill>
                <a:latin typeface="Roboto" panose="02000000000000000000" pitchFamily="2" charset="0"/>
              </a:rPr>
              <a:t>Range scan filter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3DBCBF-68EF-4E76-BD08-26A4C30525C1}"/>
              </a:ext>
            </a:extLst>
          </p:cNvPr>
          <p:cNvSpPr txBox="1"/>
          <p:nvPr/>
        </p:nvSpPr>
        <p:spPr>
          <a:xfrm>
            <a:off x="7167219" y="5201498"/>
            <a:ext cx="3387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SuRF</a:t>
            </a:r>
            <a:r>
              <a:rPr lang="en-US" altLang="ko-KR" sz="1400" dirty="0"/>
              <a:t>: Practical Range Query Filtering </a:t>
            </a:r>
          </a:p>
          <a:p>
            <a:pPr algn="ctr"/>
            <a:r>
              <a:rPr lang="en-US" altLang="ko-KR" sz="1400" dirty="0"/>
              <a:t>with Fast Succinct Tries</a:t>
            </a:r>
            <a:endParaRPr lang="ko-KR" altLang="en-US" sz="14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4DC263F-2CB6-44BE-BB43-25E10389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29" y="2132113"/>
            <a:ext cx="3620005" cy="1952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40B707-30F5-41C5-86D3-89E48F3B1A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" t="5583"/>
          <a:stretch/>
        </p:blipFill>
        <p:spPr>
          <a:xfrm>
            <a:off x="1404530" y="2463583"/>
            <a:ext cx="4058992" cy="2444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AAEDDA-F3E5-4F63-87E4-D79430C970D2}"/>
              </a:ext>
            </a:extLst>
          </p:cNvPr>
          <p:cNvSpPr txBox="1"/>
          <p:nvPr/>
        </p:nvSpPr>
        <p:spPr>
          <a:xfrm>
            <a:off x="-108530" y="4415536"/>
            <a:ext cx="1771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73D41"/>
                </a:solidFill>
                <a:effectLst/>
                <a:latin typeface="Roboto" panose="02000000000000000000" pitchFamily="2" charset="0"/>
              </a:rPr>
              <a:t> LRU</a:t>
            </a:r>
          </a:p>
          <a:p>
            <a:pPr algn="ctr"/>
            <a:r>
              <a:rPr lang="en-US" altLang="ko-KR" sz="1400" dirty="0">
                <a:solidFill>
                  <a:srgbClr val="373D41"/>
                </a:solidFill>
                <a:latin typeface="Roboto" panose="02000000000000000000" pitchFamily="2" charset="0"/>
              </a:rPr>
              <a:t>All level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537935-A023-40C6-9FC9-F41ADE3C74A8}"/>
              </a:ext>
            </a:extLst>
          </p:cNvPr>
          <p:cNvCxnSpPr>
            <a:cxnSpLocks/>
          </p:cNvCxnSpPr>
          <p:nvPr/>
        </p:nvCxnSpPr>
        <p:spPr>
          <a:xfrm flipH="1">
            <a:off x="1154430" y="4415536"/>
            <a:ext cx="508318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0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내용 개체 틀 3">
            <a:extLst>
              <a:ext uri="{FF2B5EF4-FFF2-40B4-BE49-F238E27FC236}">
                <a16:creationId xmlns:a16="http://schemas.microsoft.com/office/drawing/2014/main" id="{A0FCC976-25FB-4127-8CA3-6F62F86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2083688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Compaction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4DBEE-21AC-4A2C-A88C-83775E87D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125" b="7032"/>
          <a:stretch/>
        </p:blipFill>
        <p:spPr>
          <a:xfrm>
            <a:off x="463653" y="1843504"/>
            <a:ext cx="3603508" cy="32069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1DBD08-8AF7-434C-A652-B707576A8622}"/>
              </a:ext>
            </a:extLst>
          </p:cNvPr>
          <p:cNvSpPr txBox="1"/>
          <p:nvPr/>
        </p:nvSpPr>
        <p:spPr>
          <a:xfrm>
            <a:off x="4279129" y="1909706"/>
            <a:ext cx="177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Accelerate DDL 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operation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F22FE12-72C1-4D2F-9CB2-28C0C0A4CD45}"/>
              </a:ext>
            </a:extLst>
          </p:cNvPr>
          <p:cNvCxnSpPr>
            <a:cxnSpLocks/>
          </p:cNvCxnSpPr>
          <p:nvPr/>
        </p:nvCxnSpPr>
        <p:spPr>
          <a:xfrm flipV="1">
            <a:off x="3288772" y="2408322"/>
            <a:ext cx="1192193" cy="103112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D142A8-7C9E-438A-9243-C6079B70ABC9}"/>
              </a:ext>
            </a:extLst>
          </p:cNvPr>
          <p:cNvSpPr/>
          <p:nvPr/>
        </p:nvSpPr>
        <p:spPr>
          <a:xfrm>
            <a:off x="4500022" y="3648565"/>
            <a:ext cx="1514021" cy="572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Old extent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A1414F-65D3-4A8E-AED1-5831B5787BF7}"/>
              </a:ext>
            </a:extLst>
          </p:cNvPr>
          <p:cNvSpPr/>
          <p:nvPr/>
        </p:nvSpPr>
        <p:spPr>
          <a:xfrm>
            <a:off x="4449145" y="4793982"/>
            <a:ext cx="1615537" cy="572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extent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81DF-4357-4289-AB49-5A3682D4B64C}"/>
              </a:ext>
            </a:extLst>
          </p:cNvPr>
          <p:cNvSpPr txBox="1"/>
          <p:nvPr/>
        </p:nvSpPr>
        <p:spPr>
          <a:xfrm>
            <a:off x="4137080" y="2635911"/>
            <a:ext cx="221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New column to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88FFB-51CE-4A2B-81D9-40F12C6E32D1}"/>
              </a:ext>
            </a:extLst>
          </p:cNvPr>
          <p:cNvSpPr txBox="1"/>
          <p:nvPr/>
        </p:nvSpPr>
        <p:spPr>
          <a:xfrm>
            <a:off x="4488609" y="4513649"/>
            <a:ext cx="1564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Create new extent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C5799F-4DBC-434A-8481-E34A2E86417A}"/>
              </a:ext>
            </a:extLst>
          </p:cNvPr>
          <p:cNvSpPr/>
          <p:nvPr/>
        </p:nvSpPr>
        <p:spPr>
          <a:xfrm>
            <a:off x="4258863" y="3054653"/>
            <a:ext cx="1987602" cy="268039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C1802-5762-4113-BCC7-EC8323AC3C3E}"/>
              </a:ext>
            </a:extLst>
          </p:cNvPr>
          <p:cNvSpPr txBox="1"/>
          <p:nvPr/>
        </p:nvSpPr>
        <p:spPr>
          <a:xfrm>
            <a:off x="4108231" y="3212418"/>
            <a:ext cx="2288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</a:rPr>
              <a:t>Without modifying old one</a:t>
            </a:r>
          </a:p>
        </p:txBody>
      </p:sp>
      <p:pic>
        <p:nvPicPr>
          <p:cNvPr id="225" name="그림 224">
            <a:extLst>
              <a:ext uri="{FF2B5EF4-FFF2-40B4-BE49-F238E27FC236}">
                <a16:creationId xmlns:a16="http://schemas.microsoft.com/office/drawing/2014/main" id="{FE58A2E4-5D66-47CF-99B2-74491CC45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272" y="4087952"/>
            <a:ext cx="1086002" cy="266737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F7F76A69-21AD-4CBF-A37D-0C914DA7E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116" y="5261645"/>
            <a:ext cx="1524213" cy="276264"/>
          </a:xfrm>
          <a:prstGeom prst="rect">
            <a:avLst/>
          </a:prstGeom>
        </p:spPr>
      </p:pic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F2CAE4-E4CE-4BA8-9955-1C4AF35B3BDF}"/>
              </a:ext>
            </a:extLst>
          </p:cNvPr>
          <p:cNvSpPr txBox="1">
            <a:spLocks/>
          </p:cNvSpPr>
          <p:nvPr/>
        </p:nvSpPr>
        <p:spPr>
          <a:xfrm>
            <a:off x="2053392" y="1185552"/>
            <a:ext cx="208368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Extent layout</a:t>
            </a: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9B1220D1-2E38-4D20-B1B7-7ED340E617F6}"/>
              </a:ext>
            </a:extLst>
          </p:cNvPr>
          <p:cNvSpPr txBox="1">
            <a:spLocks/>
          </p:cNvSpPr>
          <p:nvPr/>
        </p:nvSpPr>
        <p:spPr>
          <a:xfrm>
            <a:off x="7940315" y="1183388"/>
            <a:ext cx="208368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Data reuse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9DFBF76-11C3-40AA-A23B-74629A1D5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842" y="1973409"/>
            <a:ext cx="2370376" cy="15617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FDAF500-A360-446E-BE78-32B9A5DB0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1973409"/>
            <a:ext cx="2361215" cy="1561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54D72D-5345-479D-8B3D-9126E7EE0642}"/>
              </a:ext>
            </a:extLst>
          </p:cNvPr>
          <p:cNvSpPr txBox="1"/>
          <p:nvPr/>
        </p:nvSpPr>
        <p:spPr>
          <a:xfrm>
            <a:off x="9105677" y="2599361"/>
            <a:ext cx="343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Google Sans"/>
              </a:rPr>
              <a:t>≒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F850-F05D-4492-9645-1D87B847630C}"/>
              </a:ext>
            </a:extLst>
          </p:cNvPr>
          <p:cNvSpPr txBox="1"/>
          <p:nvPr/>
        </p:nvSpPr>
        <p:spPr>
          <a:xfrm>
            <a:off x="7779708" y="382310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Only </a:t>
            </a:r>
            <a:r>
              <a:rPr lang="en-US" altLang="ko-KR" dirty="0">
                <a:solidFill>
                  <a:srgbClr val="FF0000"/>
                </a:solidFill>
              </a:rPr>
              <a:t>small portion </a:t>
            </a:r>
            <a:r>
              <a:rPr lang="en-US" altLang="ko-KR" dirty="0"/>
              <a:t>need to be modified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C14A4646-70D5-455A-BB5B-A46A74A6555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rot="5400000">
            <a:off x="9740299" y="2483466"/>
            <a:ext cx="750653" cy="19286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4EAAEB-EEB5-4826-A5FE-9E9D1E9D9518}"/>
              </a:ext>
            </a:extLst>
          </p:cNvPr>
          <p:cNvSpPr txBox="1"/>
          <p:nvPr/>
        </p:nvSpPr>
        <p:spPr>
          <a:xfrm>
            <a:off x="6104146" y="4868494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effectLst/>
                <a:latin typeface="Roboto" panose="02000000000000000000" pitchFamily="2" charset="0"/>
              </a:rPr>
              <a:t>snapshots 1 and 2 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share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ko-KR" dirty="0">
                <a:latin typeface="Roboto" panose="02000000000000000000" pitchFamily="2" charset="0"/>
              </a:rPr>
              <a:t>the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rest of data structures that not modified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D5498E-E59D-4256-AADA-631175C09C85}"/>
              </a:ext>
            </a:extLst>
          </p:cNvPr>
          <p:cNvCxnSpPr>
            <a:stCxn id="7" idx="2"/>
            <a:endCxn id="32" idx="0"/>
          </p:cNvCxnSpPr>
          <p:nvPr/>
        </p:nvCxnSpPr>
        <p:spPr>
          <a:xfrm>
            <a:off x="9151308" y="4469440"/>
            <a:ext cx="0" cy="399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B499D8-5AAE-4B22-9E6F-5C452E91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8" y="5615288"/>
            <a:ext cx="3603508" cy="8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내용 개체 틀 3">
            <a:extLst>
              <a:ext uri="{FF2B5EF4-FFF2-40B4-BE49-F238E27FC236}">
                <a16:creationId xmlns:a16="http://schemas.microsoft.com/office/drawing/2014/main" id="{0BADBDB0-59C0-43BC-AE21-C8FADEDA8ABD}"/>
              </a:ext>
            </a:extLst>
          </p:cNvPr>
          <p:cNvSpPr txBox="1">
            <a:spLocks/>
          </p:cNvSpPr>
          <p:nvPr/>
        </p:nvSpPr>
        <p:spPr>
          <a:xfrm>
            <a:off x="938643" y="5261645"/>
            <a:ext cx="208368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Rocks DB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sst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775746-813D-413A-AB4B-E522D77534BB}"/>
              </a:ext>
            </a:extLst>
          </p:cNvPr>
          <p:cNvSpPr/>
          <p:nvPr/>
        </p:nvSpPr>
        <p:spPr>
          <a:xfrm>
            <a:off x="10708466" y="2610791"/>
            <a:ext cx="742950" cy="46166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8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4CD2A3-62CD-441B-93C1-F7D2CB7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80" y="999792"/>
            <a:ext cx="10370439" cy="4561235"/>
          </a:xfrm>
          <a:prstGeom prst="rect">
            <a:avLst/>
          </a:prstGeom>
        </p:spPr>
      </p:pic>
      <p:sp>
        <p:nvSpPr>
          <p:cNvPr id="227" name="내용 개체 틀 3">
            <a:extLst>
              <a:ext uri="{FF2B5EF4-FFF2-40B4-BE49-F238E27FC236}">
                <a16:creationId xmlns:a16="http://schemas.microsoft.com/office/drawing/2014/main" id="{A0FCC976-25FB-4127-8CA3-6F62F86C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01" y="609588"/>
            <a:ext cx="2083688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Abadi" panose="020B0604020104020204" pitchFamily="34" charset="0"/>
              </a:rPr>
              <a:t>Compaction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8691A-1705-40C3-9D73-9D7E7FBA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Detailed Design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262A5E-E6F3-407F-94BB-B781388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E439857F-B779-4D3C-A386-6EBAB0AB8F0D}"/>
              </a:ext>
            </a:extLst>
          </p:cNvPr>
          <p:cNvSpPr/>
          <p:nvPr/>
        </p:nvSpPr>
        <p:spPr>
          <a:xfrm>
            <a:off x="272130" y="3740688"/>
            <a:ext cx="962122" cy="1700308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A6D7F31-7995-40F2-A026-02CFB1D7586E}"/>
              </a:ext>
            </a:extLst>
          </p:cNvPr>
          <p:cNvSpPr/>
          <p:nvPr/>
        </p:nvSpPr>
        <p:spPr>
          <a:xfrm>
            <a:off x="5552979" y="4410962"/>
            <a:ext cx="962121" cy="351692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F91F08-D511-4761-9957-873BB594FD3E}"/>
              </a:ext>
            </a:extLst>
          </p:cNvPr>
          <p:cNvSpPr txBox="1"/>
          <p:nvPr/>
        </p:nvSpPr>
        <p:spPr>
          <a:xfrm>
            <a:off x="96808" y="3433802"/>
            <a:ext cx="962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Compaction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6E87F-6ED5-4C8D-93D6-41810D4ACB7E}"/>
              </a:ext>
            </a:extLst>
          </p:cNvPr>
          <p:cNvSpPr txBox="1"/>
          <p:nvPr/>
        </p:nvSpPr>
        <p:spPr>
          <a:xfrm>
            <a:off x="2000250" y="5646605"/>
            <a:ext cx="42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increase the opportunities for reuse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4851B-9626-4F51-80AE-DBF49C2DC914}"/>
              </a:ext>
            </a:extLst>
          </p:cNvPr>
          <p:cNvSpPr txBox="1"/>
          <p:nvPr/>
        </p:nvSpPr>
        <p:spPr>
          <a:xfrm>
            <a:off x="6846570" y="5646605"/>
            <a:ext cx="14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2MB extent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BC9E117-5BF4-4EE4-973E-62E43B05DAB1}"/>
              </a:ext>
            </a:extLst>
          </p:cNvPr>
          <p:cNvSpPr/>
          <p:nvPr/>
        </p:nvSpPr>
        <p:spPr>
          <a:xfrm>
            <a:off x="6347210" y="5646605"/>
            <a:ext cx="339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C77AD63-5B30-4FE9-AB8A-38205EE983A1}"/>
              </a:ext>
            </a:extLst>
          </p:cNvPr>
          <p:cNvSpPr/>
          <p:nvPr/>
        </p:nvSpPr>
        <p:spPr>
          <a:xfrm>
            <a:off x="5712788" y="3072149"/>
            <a:ext cx="962121" cy="351692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EE5EA6-7856-4387-A183-F8E535E60D34}"/>
              </a:ext>
            </a:extLst>
          </p:cNvPr>
          <p:cNvSpPr/>
          <p:nvPr/>
        </p:nvSpPr>
        <p:spPr>
          <a:xfrm>
            <a:off x="4043815" y="3061635"/>
            <a:ext cx="962121" cy="351692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5148B9-162E-49A3-B388-1724B85041E3}"/>
              </a:ext>
            </a:extLst>
          </p:cNvPr>
          <p:cNvSpPr/>
          <p:nvPr/>
        </p:nvSpPr>
        <p:spPr>
          <a:xfrm>
            <a:off x="4043815" y="4433420"/>
            <a:ext cx="962121" cy="351692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22245</TotalTime>
  <Words>1484</Words>
  <Application>Microsoft Office PowerPoint</Application>
  <PresentationFormat>와이드스크린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D2Coding</vt:lpstr>
      <vt:lpstr>Google Sans</vt:lpstr>
      <vt:lpstr>Noto Sans</vt:lpstr>
      <vt:lpstr>맑은 고딕</vt:lpstr>
      <vt:lpstr>Abadi</vt:lpstr>
      <vt:lpstr>Arial</vt:lpstr>
      <vt:lpstr>Roboto</vt:lpstr>
      <vt:lpstr>Tahoma</vt:lpstr>
      <vt:lpstr>Office 테마</vt:lpstr>
      <vt:lpstr>X-Engine: An Optimized Storage Engine for   Large-scale E-commerce Transaction Processing</vt:lpstr>
      <vt:lpstr>PowerPoint 프레젠테이션</vt:lpstr>
      <vt:lpstr>1. Introduction</vt:lpstr>
      <vt:lpstr>2. System Overview</vt:lpstr>
      <vt:lpstr>3. Detailed Design</vt:lpstr>
      <vt:lpstr>3. Detailed Design</vt:lpstr>
      <vt:lpstr>3. Detailed Design</vt:lpstr>
      <vt:lpstr>3. Detailed Design</vt:lpstr>
      <vt:lpstr>3. Detailed Design</vt:lpstr>
      <vt:lpstr>3. Detailed Design</vt:lpstr>
      <vt:lpstr>3. Detailed Design</vt:lpstr>
      <vt:lpstr>3. Detailed Design</vt:lpstr>
      <vt:lpstr>4. Evaluation</vt:lpstr>
      <vt:lpstr>4. Evaluation</vt:lpstr>
      <vt:lpstr>4. Evaluation</vt:lpstr>
      <vt:lpstr>4. Evaluation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forensics : Challenges and case study</dc:title>
  <dc:creator>기무산</dc:creator>
  <cp:lastModifiedBy>김 산</cp:lastModifiedBy>
  <cp:revision>362</cp:revision>
  <dcterms:created xsi:type="dcterms:W3CDTF">2020-07-31T07:45:08Z</dcterms:created>
  <dcterms:modified xsi:type="dcterms:W3CDTF">2021-08-22T13:07:48Z</dcterms:modified>
</cp:coreProperties>
</file>