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tags/tag36.xml" ContentType="application/vnd.openxmlformats-officedocument.presentationml.tags+xml"/>
  <Override PartName="/ppt/notesSlides/notesSlide38.xml" ContentType="application/vnd.openxmlformats-officedocument.presentationml.notesSlide+xml"/>
  <Override PartName="/ppt/tags/tag37.xml" ContentType="application/vnd.openxmlformats-officedocument.presentationml.tags+xml"/>
  <Override PartName="/ppt/notesSlides/notesSlide39.xml" ContentType="application/vnd.openxmlformats-officedocument.presentationml.notesSlide+xml"/>
  <Override PartName="/ppt/tags/tag38.xml" ContentType="application/vnd.openxmlformats-officedocument.presentationml.tags+xml"/>
  <Override PartName="/ppt/notesSlides/notesSlide40.xml" ContentType="application/vnd.openxmlformats-officedocument.presentationml.notesSlide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tags/tag40.xml" ContentType="application/vnd.openxmlformats-officedocument.presentationml.tags+xml"/>
  <Override PartName="/ppt/notesSlides/notesSlide42.xml" ContentType="application/vnd.openxmlformats-officedocument.presentationml.notesSlide+xml"/>
  <Override PartName="/ppt/tags/tag41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260" r:id="rId3"/>
    <p:sldId id="341" r:id="rId4"/>
    <p:sldId id="359" r:id="rId5"/>
    <p:sldId id="360" r:id="rId6"/>
    <p:sldId id="354" r:id="rId7"/>
    <p:sldId id="355" r:id="rId8"/>
    <p:sldId id="356" r:id="rId9"/>
    <p:sldId id="361" r:id="rId10"/>
    <p:sldId id="363" r:id="rId11"/>
    <p:sldId id="364" r:id="rId12"/>
    <p:sldId id="357" r:id="rId13"/>
    <p:sldId id="367" r:id="rId14"/>
    <p:sldId id="368" r:id="rId15"/>
    <p:sldId id="365" r:id="rId16"/>
    <p:sldId id="366" r:id="rId17"/>
    <p:sldId id="369" r:id="rId18"/>
    <p:sldId id="371" r:id="rId19"/>
    <p:sldId id="372" r:id="rId20"/>
    <p:sldId id="373" r:id="rId21"/>
    <p:sldId id="370" r:id="rId22"/>
    <p:sldId id="374" r:id="rId23"/>
    <p:sldId id="377" r:id="rId24"/>
    <p:sldId id="378" r:id="rId25"/>
    <p:sldId id="379" r:id="rId26"/>
    <p:sldId id="380" r:id="rId27"/>
    <p:sldId id="375" r:id="rId28"/>
    <p:sldId id="384" r:id="rId29"/>
    <p:sldId id="385" r:id="rId30"/>
    <p:sldId id="376" r:id="rId31"/>
    <p:sldId id="381" r:id="rId32"/>
    <p:sldId id="386" r:id="rId33"/>
    <p:sldId id="387" r:id="rId34"/>
    <p:sldId id="388" r:id="rId35"/>
    <p:sldId id="389" r:id="rId36"/>
    <p:sldId id="390" r:id="rId37"/>
    <p:sldId id="383" r:id="rId38"/>
    <p:sldId id="392" r:id="rId39"/>
    <p:sldId id="393" r:id="rId40"/>
    <p:sldId id="394" r:id="rId41"/>
    <p:sldId id="395" r:id="rId42"/>
    <p:sldId id="396" r:id="rId43"/>
    <p:sldId id="391" r:id="rId44"/>
    <p:sldId id="353" r:id="rId4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광희" initials="이광" lastIdx="1" clrIdx="0">
    <p:extLst>
      <p:ext uri="{19B8F6BF-5375-455C-9EA6-DF929625EA0E}">
        <p15:presenceInfo xmlns:p15="http://schemas.microsoft.com/office/powerpoint/2012/main" userId="176097582386f618" providerId="Windows Live"/>
      </p:ext>
    </p:extLst>
  </p:cmAuthor>
  <p:cmAuthor id="2" name="신 호진" initials="신호" lastIdx="1" clrIdx="1">
    <p:extLst>
      <p:ext uri="{19B8F6BF-5375-455C-9EA6-DF929625EA0E}">
        <p15:presenceInfo xmlns:p15="http://schemas.microsoft.com/office/powerpoint/2012/main" userId="bda8475fa9fa8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000"/>
    <a:srgbClr val="FFB11A"/>
    <a:srgbClr val="00FD02"/>
    <a:srgbClr val="083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/>
    <p:restoredTop sz="76457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5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4481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2021-01-11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2021-01-11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58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3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31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1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4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8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6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13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6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7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281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3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6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756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683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561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9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128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50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58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061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934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3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55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048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762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84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506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38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020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817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948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44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773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3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4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4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6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6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37489"/>
            <a:ext cx="11554232" cy="639243"/>
          </a:xfrm>
        </p:spPr>
        <p:txBody>
          <a:bodyPr anchor="t"/>
          <a:lstStyle/>
          <a:p>
            <a:r>
              <a:rPr kumimoji="1" lang="en-US" altLang="ko-KR" sz="3600" dirty="0" err="1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PinK</a:t>
            </a:r>
            <a:r>
              <a:rPr kumimoji="1" lang="en-US" altLang="ko-KR" sz="3600" dirty="0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: High-speed In-storage Key-value store with Bounded Tails</a:t>
            </a:r>
            <a:endParaRPr kumimoji="1" lang="ko-KR" altLang="en-US" sz="36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99989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Presenter: </a:t>
            </a:r>
            <a:r>
              <a:rPr kumimoji="1" lang="ko-KR" altLang="en-US" dirty="0"/>
              <a:t>신호진</a:t>
            </a:r>
            <a:endParaRPr kumimoji="1" lang="en-US" altLang="ko-KR" dirty="0"/>
          </a:p>
          <a:p>
            <a:r>
              <a:rPr kumimoji="1" lang="en-US" altLang="ko-KR" dirty="0"/>
              <a:t>ghwls03s@gmail.com or hj03s@naver.com </a:t>
            </a:r>
          </a:p>
          <a:p>
            <a:r>
              <a:rPr kumimoji="1" lang="en-US" altLang="ko-KR" dirty="0"/>
              <a:t>2021. 01. 11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112DC79-2BC5-44B7-B4A8-F8C21FAB3555}"/>
              </a:ext>
            </a:extLst>
          </p:cNvPr>
          <p:cNvSpPr txBox="1">
            <a:spLocks/>
          </p:cNvSpPr>
          <p:nvPr/>
        </p:nvSpPr>
        <p:spPr>
          <a:xfrm>
            <a:off x="157313" y="3543293"/>
            <a:ext cx="8129348" cy="123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J. S. and Bae J. W.,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Chanwoo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Chung and Arvind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 USENIX Annual Technical Conference, July, 2020</a:t>
            </a:r>
            <a:endParaRPr kumimoji="1" lang="en-US" altLang="ko-KR" sz="1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A380-23D5-4107-9A31-D71BD8AD29D5}"/>
              </a:ext>
            </a:extLst>
          </p:cNvPr>
          <p:cNvSpPr txBox="1"/>
          <p:nvPr/>
        </p:nvSpPr>
        <p:spPr>
          <a:xfrm>
            <a:off x="273106" y="815688"/>
            <a:ext cx="9707172" cy="15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Most of KV-SSDs are based on hash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Hash-based KV-SSD maintains a hash table in the controller DRAM. =&gt; (4TB SSD – 144GB DRAM)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But, not large enough to accommodate all the hash table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Parts of the hash table must be stored in flash.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DEB0B3-F7EA-4AAB-9C30-9125E74C133C}"/>
              </a:ext>
            </a:extLst>
          </p:cNvPr>
          <p:cNvSpPr/>
          <p:nvPr/>
        </p:nvSpPr>
        <p:spPr>
          <a:xfrm>
            <a:off x="353466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Data(KV pair)</a:t>
            </a:r>
          </a:p>
          <a:p>
            <a:pPr algn="ctr"/>
            <a:r>
              <a:rPr lang="en-US" altLang="ko-KR" sz="1400" dirty="0"/>
              <a:t>(5GB)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4B300-0AEA-4B5C-9AC5-E4F977EF8014}"/>
              </a:ext>
            </a:extLst>
          </p:cNvPr>
          <p:cNvCxnSpPr>
            <a:cxnSpLocks/>
          </p:cNvCxnSpPr>
          <p:nvPr/>
        </p:nvCxnSpPr>
        <p:spPr>
          <a:xfrm>
            <a:off x="830138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7F79B-E0CE-44F0-AA9C-B988D9E878EE}"/>
              </a:ext>
            </a:extLst>
          </p:cNvPr>
          <p:cNvSpPr txBox="1"/>
          <p:nvPr/>
        </p:nvSpPr>
        <p:spPr>
          <a:xfrm>
            <a:off x="3535306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3BF6C-9B83-45F9-84FE-CFF99A211B0F}"/>
              </a:ext>
            </a:extLst>
          </p:cNvPr>
          <p:cNvSpPr txBox="1"/>
          <p:nvPr/>
        </p:nvSpPr>
        <p:spPr>
          <a:xfrm>
            <a:off x="3535306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72E5F-E917-46C6-BA3E-5043067B4E22}"/>
              </a:ext>
            </a:extLst>
          </p:cNvPr>
          <p:cNvSpPr txBox="1"/>
          <p:nvPr/>
        </p:nvSpPr>
        <p:spPr>
          <a:xfrm>
            <a:off x="1916469" y="309044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24BFCE-8FB1-437D-8112-5091B98A136D}"/>
              </a:ext>
            </a:extLst>
          </p:cNvPr>
          <p:cNvSpPr/>
          <p:nvPr/>
        </p:nvSpPr>
        <p:spPr>
          <a:xfrm>
            <a:off x="1459973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2A0EFC-2E8E-477B-B48A-6CF5D90A74E3}"/>
              </a:ext>
            </a:extLst>
          </p:cNvPr>
          <p:cNvSpPr/>
          <p:nvPr/>
        </p:nvSpPr>
        <p:spPr>
          <a:xfrm>
            <a:off x="1459972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63C543-AE90-4847-856E-134CBECFCE3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1409629" y="2787378"/>
            <a:ext cx="638560" cy="1283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744CD5-9490-4BCC-BF43-40AFC4D9CB5F}"/>
              </a:ext>
            </a:extLst>
          </p:cNvPr>
          <p:cNvSpPr/>
          <p:nvPr/>
        </p:nvSpPr>
        <p:spPr>
          <a:xfrm>
            <a:off x="5379212" y="3769153"/>
            <a:ext cx="1014292" cy="619369"/>
          </a:xfrm>
          <a:prstGeom prst="rightArrow">
            <a:avLst/>
          </a:prstGeom>
          <a:solidFill>
            <a:srgbClr val="F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54C35-EE7A-409E-AC20-8F45F7F21FA0}"/>
              </a:ext>
            </a:extLst>
          </p:cNvPr>
          <p:cNvSpPr txBox="1"/>
          <p:nvPr/>
        </p:nvSpPr>
        <p:spPr>
          <a:xfrm>
            <a:off x="4994639" y="3419859"/>
            <a:ext cx="1783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GET request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A66A6A-8268-4799-8211-746E0CBB04F5}"/>
              </a:ext>
            </a:extLst>
          </p:cNvPr>
          <p:cNvSpPr/>
          <p:nvPr/>
        </p:nvSpPr>
        <p:spPr>
          <a:xfrm>
            <a:off x="7214027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 Clients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6DB15-6BF3-4683-A308-3341ECB21743}"/>
              </a:ext>
            </a:extLst>
          </p:cNvPr>
          <p:cNvCxnSpPr>
            <a:cxnSpLocks/>
          </p:cNvCxnSpPr>
          <p:nvPr/>
        </p:nvCxnSpPr>
        <p:spPr>
          <a:xfrm>
            <a:off x="7529335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DDE7C-80CD-42CD-B1F5-880627C000E1}"/>
              </a:ext>
            </a:extLst>
          </p:cNvPr>
          <p:cNvSpPr txBox="1"/>
          <p:nvPr/>
        </p:nvSpPr>
        <p:spPr>
          <a:xfrm>
            <a:off x="10234503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F071D-1783-47D2-8311-AD164DFA7DE4}"/>
              </a:ext>
            </a:extLst>
          </p:cNvPr>
          <p:cNvSpPr txBox="1"/>
          <p:nvPr/>
        </p:nvSpPr>
        <p:spPr>
          <a:xfrm>
            <a:off x="10234503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5E3FA6-FDE4-4597-A744-0201442E131A}"/>
              </a:ext>
            </a:extLst>
          </p:cNvPr>
          <p:cNvSpPr/>
          <p:nvPr/>
        </p:nvSpPr>
        <p:spPr>
          <a:xfrm>
            <a:off x="8159170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69FE8FA-8F34-4A7C-BC4D-5ADB7F404A26}"/>
              </a:ext>
            </a:extLst>
          </p:cNvPr>
          <p:cNvSpPr/>
          <p:nvPr/>
        </p:nvSpPr>
        <p:spPr>
          <a:xfrm>
            <a:off x="8159169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42EAE0-B2AA-4549-B24E-218D3D195A5F}"/>
              </a:ext>
            </a:extLst>
          </p:cNvPr>
          <p:cNvCxnSpPr>
            <a:stCxn id="14" idx="2"/>
          </p:cNvCxnSpPr>
          <p:nvPr/>
        </p:nvCxnSpPr>
        <p:spPr>
          <a:xfrm>
            <a:off x="7947852" y="3109717"/>
            <a:ext cx="496901" cy="87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폭발: 14pt 9">
            <a:extLst>
              <a:ext uri="{FF2B5EF4-FFF2-40B4-BE49-F238E27FC236}">
                <a16:creationId xmlns:a16="http://schemas.microsoft.com/office/drawing/2014/main" id="{6699AA7B-30C3-499C-80BE-232FDC018063}"/>
              </a:ext>
            </a:extLst>
          </p:cNvPr>
          <p:cNvSpPr/>
          <p:nvPr/>
        </p:nvSpPr>
        <p:spPr>
          <a:xfrm>
            <a:off x="8327794" y="3353701"/>
            <a:ext cx="1597712" cy="1114121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No matching Data</a:t>
            </a:r>
            <a:endParaRPr lang="ko-KR" altLang="en-US" sz="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23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A380-23D5-4107-9A31-D71BD8AD29D5}"/>
              </a:ext>
            </a:extLst>
          </p:cNvPr>
          <p:cNvSpPr txBox="1"/>
          <p:nvPr/>
        </p:nvSpPr>
        <p:spPr>
          <a:xfrm>
            <a:off x="273106" y="815688"/>
            <a:ext cx="9707172" cy="15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Most of KV-SSDs are based on hash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Hash-based KV-SSD maintains a hash table in the controller DRAM. =&gt; (4TB SSD – 144GB DRAM)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But, not large enough to accommodate all the hash table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Parts of the hash table must be stored in flash.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DEB0B3-F7EA-4AAB-9C30-9125E74C133C}"/>
              </a:ext>
            </a:extLst>
          </p:cNvPr>
          <p:cNvSpPr/>
          <p:nvPr/>
        </p:nvSpPr>
        <p:spPr>
          <a:xfrm>
            <a:off x="353466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Data(KV pair)</a:t>
            </a:r>
          </a:p>
          <a:p>
            <a:pPr algn="ctr"/>
            <a:r>
              <a:rPr lang="en-US" altLang="ko-KR" sz="1400" dirty="0"/>
              <a:t>(5GB)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4B300-0AEA-4B5C-9AC5-E4F977EF8014}"/>
              </a:ext>
            </a:extLst>
          </p:cNvPr>
          <p:cNvCxnSpPr>
            <a:cxnSpLocks/>
          </p:cNvCxnSpPr>
          <p:nvPr/>
        </p:nvCxnSpPr>
        <p:spPr>
          <a:xfrm>
            <a:off x="830138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7F79B-E0CE-44F0-AA9C-B988D9E878EE}"/>
              </a:ext>
            </a:extLst>
          </p:cNvPr>
          <p:cNvSpPr txBox="1"/>
          <p:nvPr/>
        </p:nvSpPr>
        <p:spPr>
          <a:xfrm>
            <a:off x="3535306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3BF6C-9B83-45F9-84FE-CFF99A211B0F}"/>
              </a:ext>
            </a:extLst>
          </p:cNvPr>
          <p:cNvSpPr txBox="1"/>
          <p:nvPr/>
        </p:nvSpPr>
        <p:spPr>
          <a:xfrm>
            <a:off x="3535306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72E5F-E917-46C6-BA3E-5043067B4E22}"/>
              </a:ext>
            </a:extLst>
          </p:cNvPr>
          <p:cNvSpPr txBox="1"/>
          <p:nvPr/>
        </p:nvSpPr>
        <p:spPr>
          <a:xfrm>
            <a:off x="1916469" y="309044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24BFCE-8FB1-437D-8112-5091B98A136D}"/>
              </a:ext>
            </a:extLst>
          </p:cNvPr>
          <p:cNvSpPr/>
          <p:nvPr/>
        </p:nvSpPr>
        <p:spPr>
          <a:xfrm>
            <a:off x="1459973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2A0EFC-2E8E-477B-B48A-6CF5D90A74E3}"/>
              </a:ext>
            </a:extLst>
          </p:cNvPr>
          <p:cNvSpPr/>
          <p:nvPr/>
        </p:nvSpPr>
        <p:spPr>
          <a:xfrm>
            <a:off x="1459972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63C543-AE90-4847-856E-134CBECFCE3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1409629" y="2787378"/>
            <a:ext cx="638560" cy="1283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744CD5-9490-4BCC-BF43-40AFC4D9CB5F}"/>
              </a:ext>
            </a:extLst>
          </p:cNvPr>
          <p:cNvSpPr/>
          <p:nvPr/>
        </p:nvSpPr>
        <p:spPr>
          <a:xfrm>
            <a:off x="5379212" y="3769153"/>
            <a:ext cx="1014292" cy="619369"/>
          </a:xfrm>
          <a:prstGeom prst="rightArrow">
            <a:avLst/>
          </a:prstGeom>
          <a:solidFill>
            <a:srgbClr val="F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54C35-EE7A-409E-AC20-8F45F7F21FA0}"/>
              </a:ext>
            </a:extLst>
          </p:cNvPr>
          <p:cNvSpPr txBox="1"/>
          <p:nvPr/>
        </p:nvSpPr>
        <p:spPr>
          <a:xfrm>
            <a:off x="4994639" y="3419859"/>
            <a:ext cx="1783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GET request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A66A6A-8268-4799-8211-746E0CBB04F5}"/>
              </a:ext>
            </a:extLst>
          </p:cNvPr>
          <p:cNvSpPr/>
          <p:nvPr/>
        </p:nvSpPr>
        <p:spPr>
          <a:xfrm>
            <a:off x="7214027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 Clients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6DB15-6BF3-4683-A308-3341ECB21743}"/>
              </a:ext>
            </a:extLst>
          </p:cNvPr>
          <p:cNvCxnSpPr>
            <a:cxnSpLocks/>
          </p:cNvCxnSpPr>
          <p:nvPr/>
        </p:nvCxnSpPr>
        <p:spPr>
          <a:xfrm>
            <a:off x="7529335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DDE7C-80CD-42CD-B1F5-880627C000E1}"/>
              </a:ext>
            </a:extLst>
          </p:cNvPr>
          <p:cNvSpPr txBox="1"/>
          <p:nvPr/>
        </p:nvSpPr>
        <p:spPr>
          <a:xfrm>
            <a:off x="10234503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F071D-1783-47D2-8311-AD164DFA7DE4}"/>
              </a:ext>
            </a:extLst>
          </p:cNvPr>
          <p:cNvSpPr txBox="1"/>
          <p:nvPr/>
        </p:nvSpPr>
        <p:spPr>
          <a:xfrm>
            <a:off x="10234503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5E3FA6-FDE4-4597-A744-0201442E131A}"/>
              </a:ext>
            </a:extLst>
          </p:cNvPr>
          <p:cNvSpPr/>
          <p:nvPr/>
        </p:nvSpPr>
        <p:spPr>
          <a:xfrm>
            <a:off x="8159170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69FE8FA-8F34-4A7C-BC4D-5ADB7F404A26}"/>
              </a:ext>
            </a:extLst>
          </p:cNvPr>
          <p:cNvSpPr/>
          <p:nvPr/>
        </p:nvSpPr>
        <p:spPr>
          <a:xfrm>
            <a:off x="8159169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42EAE0-B2AA-4549-B24E-218D3D195A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47852" y="3109717"/>
            <a:ext cx="412377" cy="169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38751-5A56-4519-BA60-43EB59C84B92}"/>
              </a:ext>
            </a:extLst>
          </p:cNvPr>
          <p:cNvSpPr/>
          <p:nvPr/>
        </p:nvSpPr>
        <p:spPr>
          <a:xfrm>
            <a:off x="7626404" y="3498101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05E1D-5067-4180-B5F1-3ED5F4BBB70C}"/>
              </a:ext>
            </a:extLst>
          </p:cNvPr>
          <p:cNvSpPr txBox="1"/>
          <p:nvPr/>
        </p:nvSpPr>
        <p:spPr>
          <a:xfrm>
            <a:off x="5852988" y="5141075"/>
            <a:ext cx="624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Cause expensive flash access and complex hash table management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704F01-CA69-4653-A5CF-2132D256D848}"/>
              </a:ext>
            </a:extLst>
          </p:cNvPr>
          <p:cNvSpPr txBox="1"/>
          <p:nvPr/>
        </p:nvSpPr>
        <p:spPr>
          <a:xfrm>
            <a:off x="5886357" y="5467904"/>
            <a:ext cx="624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bucket collision and signature collision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49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3BF4-9492-44E9-B62C-7608EEF4B76D}"/>
              </a:ext>
            </a:extLst>
          </p:cNvPr>
          <p:cNvSpPr txBox="1"/>
          <p:nvPr/>
        </p:nvSpPr>
        <p:spPr>
          <a:xfrm>
            <a:off x="273106" y="815688"/>
            <a:ext cx="6619472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Performance Comparison of KV-SSD &amp; Block-SSD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856955-F6B7-48BE-AD88-1100F4344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0" y="1571748"/>
            <a:ext cx="7476965" cy="417193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7266C-75F3-4EB4-AA21-A01209B00230}"/>
              </a:ext>
            </a:extLst>
          </p:cNvPr>
          <p:cNvCxnSpPr/>
          <p:nvPr/>
        </p:nvCxnSpPr>
        <p:spPr>
          <a:xfrm>
            <a:off x="2136161" y="1636699"/>
            <a:ext cx="0" cy="24742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489A89E-6E81-490A-818B-C1E9BF87B4F0}"/>
              </a:ext>
            </a:extLst>
          </p:cNvPr>
          <p:cNvSpPr/>
          <p:nvPr/>
        </p:nvSpPr>
        <p:spPr>
          <a:xfrm>
            <a:off x="4810204" y="2539572"/>
            <a:ext cx="2581835" cy="668511"/>
          </a:xfrm>
          <a:custGeom>
            <a:avLst/>
            <a:gdLst>
              <a:gd name="connsiteX0" fmla="*/ 0 w 2581835"/>
              <a:gd name="connsiteY0" fmla="*/ 0 h 668511"/>
              <a:gd name="connsiteX1" fmla="*/ 38420 w 2581835"/>
              <a:gd name="connsiteY1" fmla="*/ 15368 h 668511"/>
              <a:gd name="connsiteX2" fmla="*/ 61472 w 2581835"/>
              <a:gd name="connsiteY2" fmla="*/ 30736 h 668511"/>
              <a:gd name="connsiteX3" fmla="*/ 84524 w 2581835"/>
              <a:gd name="connsiteY3" fmla="*/ 38420 h 668511"/>
              <a:gd name="connsiteX4" fmla="*/ 145997 w 2581835"/>
              <a:gd name="connsiteY4" fmla="*/ 61472 h 668511"/>
              <a:gd name="connsiteX5" fmla="*/ 184417 w 2581835"/>
              <a:gd name="connsiteY5" fmla="*/ 76840 h 668511"/>
              <a:gd name="connsiteX6" fmla="*/ 245889 w 2581835"/>
              <a:gd name="connsiteY6" fmla="*/ 92208 h 668511"/>
              <a:gd name="connsiteX7" fmla="*/ 338098 w 2581835"/>
              <a:gd name="connsiteY7" fmla="*/ 122945 h 668511"/>
              <a:gd name="connsiteX8" fmla="*/ 422622 w 2581835"/>
              <a:gd name="connsiteY8" fmla="*/ 145997 h 668511"/>
              <a:gd name="connsiteX9" fmla="*/ 461042 w 2581835"/>
              <a:gd name="connsiteY9" fmla="*/ 153681 h 668511"/>
              <a:gd name="connsiteX10" fmla="*/ 522514 w 2581835"/>
              <a:gd name="connsiteY10" fmla="*/ 161365 h 668511"/>
              <a:gd name="connsiteX11" fmla="*/ 553250 w 2581835"/>
              <a:gd name="connsiteY11" fmla="*/ 169049 h 668511"/>
              <a:gd name="connsiteX12" fmla="*/ 591671 w 2581835"/>
              <a:gd name="connsiteY12" fmla="*/ 176733 h 668511"/>
              <a:gd name="connsiteX13" fmla="*/ 622407 w 2581835"/>
              <a:gd name="connsiteY13" fmla="*/ 184417 h 668511"/>
              <a:gd name="connsiteX14" fmla="*/ 660827 w 2581835"/>
              <a:gd name="connsiteY14" fmla="*/ 192101 h 668511"/>
              <a:gd name="connsiteX15" fmla="*/ 691563 w 2581835"/>
              <a:gd name="connsiteY15" fmla="*/ 199785 h 668511"/>
              <a:gd name="connsiteX16" fmla="*/ 799140 w 2581835"/>
              <a:gd name="connsiteY16" fmla="*/ 222837 h 668511"/>
              <a:gd name="connsiteX17" fmla="*/ 845244 w 2581835"/>
              <a:gd name="connsiteY17" fmla="*/ 238205 h 668511"/>
              <a:gd name="connsiteX18" fmla="*/ 914400 w 2581835"/>
              <a:gd name="connsiteY18" fmla="*/ 261257 h 668511"/>
              <a:gd name="connsiteX19" fmla="*/ 937452 w 2581835"/>
              <a:gd name="connsiteY19" fmla="*/ 268941 h 668511"/>
              <a:gd name="connsiteX20" fmla="*/ 960504 w 2581835"/>
              <a:gd name="connsiteY20" fmla="*/ 276625 h 668511"/>
              <a:gd name="connsiteX21" fmla="*/ 991240 w 2581835"/>
              <a:gd name="connsiteY21" fmla="*/ 284309 h 668511"/>
              <a:gd name="connsiteX22" fmla="*/ 1037345 w 2581835"/>
              <a:gd name="connsiteY22" fmla="*/ 299677 h 668511"/>
              <a:gd name="connsiteX23" fmla="*/ 1129553 w 2581835"/>
              <a:gd name="connsiteY23" fmla="*/ 330414 h 668511"/>
              <a:gd name="connsiteX24" fmla="*/ 1198709 w 2581835"/>
              <a:gd name="connsiteY24" fmla="*/ 353466 h 668511"/>
              <a:gd name="connsiteX25" fmla="*/ 1221761 w 2581835"/>
              <a:gd name="connsiteY25" fmla="*/ 361150 h 668511"/>
              <a:gd name="connsiteX26" fmla="*/ 1244813 w 2581835"/>
              <a:gd name="connsiteY26" fmla="*/ 368834 h 668511"/>
              <a:gd name="connsiteX27" fmla="*/ 1306286 w 2581835"/>
              <a:gd name="connsiteY27" fmla="*/ 399570 h 668511"/>
              <a:gd name="connsiteX28" fmla="*/ 1398494 w 2581835"/>
              <a:gd name="connsiteY28" fmla="*/ 430306 h 668511"/>
              <a:gd name="connsiteX29" fmla="*/ 1444598 w 2581835"/>
              <a:gd name="connsiteY29" fmla="*/ 453358 h 668511"/>
              <a:gd name="connsiteX30" fmla="*/ 1490703 w 2581835"/>
              <a:gd name="connsiteY30" fmla="*/ 468726 h 668511"/>
              <a:gd name="connsiteX31" fmla="*/ 1513755 w 2581835"/>
              <a:gd name="connsiteY31" fmla="*/ 484094 h 668511"/>
              <a:gd name="connsiteX32" fmla="*/ 1590595 w 2581835"/>
              <a:gd name="connsiteY32" fmla="*/ 507146 h 668511"/>
              <a:gd name="connsiteX33" fmla="*/ 1613647 w 2581835"/>
              <a:gd name="connsiteY33" fmla="*/ 514830 h 668511"/>
              <a:gd name="connsiteX34" fmla="*/ 1721224 w 2581835"/>
              <a:gd name="connsiteY34" fmla="*/ 537882 h 668511"/>
              <a:gd name="connsiteX35" fmla="*/ 1767328 w 2581835"/>
              <a:gd name="connsiteY35" fmla="*/ 553250 h 668511"/>
              <a:gd name="connsiteX36" fmla="*/ 1798064 w 2581835"/>
              <a:gd name="connsiteY36" fmla="*/ 560935 h 668511"/>
              <a:gd name="connsiteX37" fmla="*/ 1836484 w 2581835"/>
              <a:gd name="connsiteY37" fmla="*/ 568619 h 668511"/>
              <a:gd name="connsiteX38" fmla="*/ 1859536 w 2581835"/>
              <a:gd name="connsiteY38" fmla="*/ 576303 h 668511"/>
              <a:gd name="connsiteX39" fmla="*/ 1913324 w 2581835"/>
              <a:gd name="connsiteY39" fmla="*/ 583987 h 668511"/>
              <a:gd name="connsiteX40" fmla="*/ 1944061 w 2581835"/>
              <a:gd name="connsiteY40" fmla="*/ 591671 h 668511"/>
              <a:gd name="connsiteX41" fmla="*/ 1982481 w 2581835"/>
              <a:gd name="connsiteY41" fmla="*/ 599355 h 668511"/>
              <a:gd name="connsiteX42" fmla="*/ 2005533 w 2581835"/>
              <a:gd name="connsiteY42" fmla="*/ 607039 h 668511"/>
              <a:gd name="connsiteX43" fmla="*/ 2097741 w 2581835"/>
              <a:gd name="connsiteY43" fmla="*/ 622407 h 668511"/>
              <a:gd name="connsiteX44" fmla="*/ 2136161 w 2581835"/>
              <a:gd name="connsiteY44" fmla="*/ 630091 h 668511"/>
              <a:gd name="connsiteX45" fmla="*/ 2159213 w 2581835"/>
              <a:gd name="connsiteY45" fmla="*/ 637775 h 668511"/>
              <a:gd name="connsiteX46" fmla="*/ 2420471 w 2581835"/>
              <a:gd name="connsiteY46" fmla="*/ 660827 h 668511"/>
              <a:gd name="connsiteX47" fmla="*/ 2581835 w 2581835"/>
              <a:gd name="connsiteY47" fmla="*/ 668511 h 66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81835" h="668511">
                <a:moveTo>
                  <a:pt x="0" y="0"/>
                </a:moveTo>
                <a:cubicBezTo>
                  <a:pt x="12807" y="5123"/>
                  <a:pt x="26083" y="9199"/>
                  <a:pt x="38420" y="15368"/>
                </a:cubicBezTo>
                <a:cubicBezTo>
                  <a:pt x="46680" y="19498"/>
                  <a:pt x="53212" y="26606"/>
                  <a:pt x="61472" y="30736"/>
                </a:cubicBezTo>
                <a:cubicBezTo>
                  <a:pt x="68717" y="34358"/>
                  <a:pt x="77079" y="35229"/>
                  <a:pt x="84524" y="38420"/>
                </a:cubicBezTo>
                <a:cubicBezTo>
                  <a:pt x="194565" y="85579"/>
                  <a:pt x="39744" y="26054"/>
                  <a:pt x="145997" y="61472"/>
                </a:cubicBezTo>
                <a:cubicBezTo>
                  <a:pt x="159082" y="65834"/>
                  <a:pt x="171234" y="72784"/>
                  <a:pt x="184417" y="76840"/>
                </a:cubicBezTo>
                <a:cubicBezTo>
                  <a:pt x="204604" y="83051"/>
                  <a:pt x="245889" y="92208"/>
                  <a:pt x="245889" y="92208"/>
                </a:cubicBezTo>
                <a:cubicBezTo>
                  <a:pt x="315196" y="126864"/>
                  <a:pt x="229225" y="86654"/>
                  <a:pt x="338098" y="122945"/>
                </a:cubicBezTo>
                <a:cubicBezTo>
                  <a:pt x="371217" y="133985"/>
                  <a:pt x="379291" y="137331"/>
                  <a:pt x="422622" y="145997"/>
                </a:cubicBezTo>
                <a:cubicBezTo>
                  <a:pt x="435429" y="148558"/>
                  <a:pt x="448134" y="151695"/>
                  <a:pt x="461042" y="153681"/>
                </a:cubicBezTo>
                <a:cubicBezTo>
                  <a:pt x="481452" y="156821"/>
                  <a:pt x="502145" y="157970"/>
                  <a:pt x="522514" y="161365"/>
                </a:cubicBezTo>
                <a:cubicBezTo>
                  <a:pt x="532931" y="163101"/>
                  <a:pt x="542941" y="166758"/>
                  <a:pt x="553250" y="169049"/>
                </a:cubicBezTo>
                <a:cubicBezTo>
                  <a:pt x="566000" y="171882"/>
                  <a:pt x="578921" y="173900"/>
                  <a:pt x="591671" y="176733"/>
                </a:cubicBezTo>
                <a:cubicBezTo>
                  <a:pt x="601980" y="179024"/>
                  <a:pt x="612098" y="182126"/>
                  <a:pt x="622407" y="184417"/>
                </a:cubicBezTo>
                <a:cubicBezTo>
                  <a:pt x="635156" y="187250"/>
                  <a:pt x="648078" y="189268"/>
                  <a:pt x="660827" y="192101"/>
                </a:cubicBezTo>
                <a:cubicBezTo>
                  <a:pt x="671136" y="194392"/>
                  <a:pt x="681237" y="197572"/>
                  <a:pt x="691563" y="199785"/>
                </a:cubicBezTo>
                <a:cubicBezTo>
                  <a:pt x="712375" y="204245"/>
                  <a:pt x="769902" y="214066"/>
                  <a:pt x="799140" y="222837"/>
                </a:cubicBezTo>
                <a:cubicBezTo>
                  <a:pt x="814656" y="227492"/>
                  <a:pt x="829876" y="233082"/>
                  <a:pt x="845244" y="238205"/>
                </a:cubicBezTo>
                <a:lnTo>
                  <a:pt x="914400" y="261257"/>
                </a:lnTo>
                <a:lnTo>
                  <a:pt x="937452" y="268941"/>
                </a:lnTo>
                <a:cubicBezTo>
                  <a:pt x="945136" y="271502"/>
                  <a:pt x="952646" y="274661"/>
                  <a:pt x="960504" y="276625"/>
                </a:cubicBezTo>
                <a:cubicBezTo>
                  <a:pt x="970749" y="279186"/>
                  <a:pt x="981125" y="281274"/>
                  <a:pt x="991240" y="284309"/>
                </a:cubicBezTo>
                <a:cubicBezTo>
                  <a:pt x="1006756" y="288964"/>
                  <a:pt x="1021977" y="294554"/>
                  <a:pt x="1037345" y="299677"/>
                </a:cubicBezTo>
                <a:lnTo>
                  <a:pt x="1129553" y="330414"/>
                </a:lnTo>
                <a:lnTo>
                  <a:pt x="1198709" y="353466"/>
                </a:lnTo>
                <a:lnTo>
                  <a:pt x="1221761" y="361150"/>
                </a:lnTo>
                <a:lnTo>
                  <a:pt x="1244813" y="368834"/>
                </a:lnTo>
                <a:cubicBezTo>
                  <a:pt x="1271637" y="395656"/>
                  <a:pt x="1253309" y="381911"/>
                  <a:pt x="1306286" y="399570"/>
                </a:cubicBezTo>
                <a:lnTo>
                  <a:pt x="1398494" y="430306"/>
                </a:lnTo>
                <a:cubicBezTo>
                  <a:pt x="1482569" y="458331"/>
                  <a:pt x="1355219" y="413635"/>
                  <a:pt x="1444598" y="453358"/>
                </a:cubicBezTo>
                <a:cubicBezTo>
                  <a:pt x="1459401" y="459937"/>
                  <a:pt x="1490703" y="468726"/>
                  <a:pt x="1490703" y="468726"/>
                </a:cubicBezTo>
                <a:cubicBezTo>
                  <a:pt x="1498387" y="473849"/>
                  <a:pt x="1505316" y="480343"/>
                  <a:pt x="1513755" y="484094"/>
                </a:cubicBezTo>
                <a:cubicBezTo>
                  <a:pt x="1546624" y="498702"/>
                  <a:pt x="1559303" y="498205"/>
                  <a:pt x="1590595" y="507146"/>
                </a:cubicBezTo>
                <a:cubicBezTo>
                  <a:pt x="1598383" y="509371"/>
                  <a:pt x="1605755" y="513009"/>
                  <a:pt x="1613647" y="514830"/>
                </a:cubicBezTo>
                <a:cubicBezTo>
                  <a:pt x="1639414" y="520776"/>
                  <a:pt x="1689983" y="528510"/>
                  <a:pt x="1721224" y="537882"/>
                </a:cubicBezTo>
                <a:cubicBezTo>
                  <a:pt x="1736740" y="542537"/>
                  <a:pt x="1751612" y="549321"/>
                  <a:pt x="1767328" y="553250"/>
                </a:cubicBezTo>
                <a:cubicBezTo>
                  <a:pt x="1777573" y="555812"/>
                  <a:pt x="1787755" y="558644"/>
                  <a:pt x="1798064" y="560935"/>
                </a:cubicBezTo>
                <a:cubicBezTo>
                  <a:pt x="1810813" y="563768"/>
                  <a:pt x="1823814" y="565451"/>
                  <a:pt x="1836484" y="568619"/>
                </a:cubicBezTo>
                <a:cubicBezTo>
                  <a:pt x="1844342" y="570583"/>
                  <a:pt x="1851594" y="574715"/>
                  <a:pt x="1859536" y="576303"/>
                </a:cubicBezTo>
                <a:cubicBezTo>
                  <a:pt x="1877296" y="579855"/>
                  <a:pt x="1895505" y="580747"/>
                  <a:pt x="1913324" y="583987"/>
                </a:cubicBezTo>
                <a:cubicBezTo>
                  <a:pt x="1923715" y="585876"/>
                  <a:pt x="1933752" y="589380"/>
                  <a:pt x="1944061" y="591671"/>
                </a:cubicBezTo>
                <a:cubicBezTo>
                  <a:pt x="1956810" y="594504"/>
                  <a:pt x="1969811" y="596187"/>
                  <a:pt x="1982481" y="599355"/>
                </a:cubicBezTo>
                <a:cubicBezTo>
                  <a:pt x="1990339" y="601319"/>
                  <a:pt x="1997591" y="605451"/>
                  <a:pt x="2005533" y="607039"/>
                </a:cubicBezTo>
                <a:cubicBezTo>
                  <a:pt x="2036088" y="613150"/>
                  <a:pt x="2067186" y="616296"/>
                  <a:pt x="2097741" y="622407"/>
                </a:cubicBezTo>
                <a:cubicBezTo>
                  <a:pt x="2110548" y="624968"/>
                  <a:pt x="2123491" y="626923"/>
                  <a:pt x="2136161" y="630091"/>
                </a:cubicBezTo>
                <a:cubicBezTo>
                  <a:pt x="2144019" y="632055"/>
                  <a:pt x="2151188" y="636681"/>
                  <a:pt x="2159213" y="637775"/>
                </a:cubicBezTo>
                <a:cubicBezTo>
                  <a:pt x="2246087" y="649621"/>
                  <a:pt x="2333040" y="655831"/>
                  <a:pt x="2420471" y="660827"/>
                </a:cubicBezTo>
                <a:cubicBezTo>
                  <a:pt x="2557180" y="668639"/>
                  <a:pt x="2523836" y="668511"/>
                  <a:pt x="2581835" y="66851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924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3BF4-9492-44E9-B62C-7608EEF4B76D}"/>
              </a:ext>
            </a:extLst>
          </p:cNvPr>
          <p:cNvSpPr txBox="1"/>
          <p:nvPr/>
        </p:nvSpPr>
        <p:spPr>
          <a:xfrm>
            <a:off x="273106" y="815688"/>
            <a:ext cx="6619472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Performance Comparison of KV-SSD &amp; Block-SSD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856955-F6B7-48BE-AD88-1100F4344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0" y="1571748"/>
            <a:ext cx="7476965" cy="417193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7266C-75F3-4EB4-AA21-A01209B00230}"/>
              </a:ext>
            </a:extLst>
          </p:cNvPr>
          <p:cNvCxnSpPr/>
          <p:nvPr/>
        </p:nvCxnSpPr>
        <p:spPr>
          <a:xfrm>
            <a:off x="2136161" y="1636699"/>
            <a:ext cx="0" cy="24742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489A89E-6E81-490A-818B-C1E9BF87B4F0}"/>
              </a:ext>
            </a:extLst>
          </p:cNvPr>
          <p:cNvSpPr/>
          <p:nvPr/>
        </p:nvSpPr>
        <p:spPr>
          <a:xfrm>
            <a:off x="4810204" y="2539572"/>
            <a:ext cx="2581835" cy="668511"/>
          </a:xfrm>
          <a:custGeom>
            <a:avLst/>
            <a:gdLst>
              <a:gd name="connsiteX0" fmla="*/ 0 w 2581835"/>
              <a:gd name="connsiteY0" fmla="*/ 0 h 668511"/>
              <a:gd name="connsiteX1" fmla="*/ 38420 w 2581835"/>
              <a:gd name="connsiteY1" fmla="*/ 15368 h 668511"/>
              <a:gd name="connsiteX2" fmla="*/ 61472 w 2581835"/>
              <a:gd name="connsiteY2" fmla="*/ 30736 h 668511"/>
              <a:gd name="connsiteX3" fmla="*/ 84524 w 2581835"/>
              <a:gd name="connsiteY3" fmla="*/ 38420 h 668511"/>
              <a:gd name="connsiteX4" fmla="*/ 145997 w 2581835"/>
              <a:gd name="connsiteY4" fmla="*/ 61472 h 668511"/>
              <a:gd name="connsiteX5" fmla="*/ 184417 w 2581835"/>
              <a:gd name="connsiteY5" fmla="*/ 76840 h 668511"/>
              <a:gd name="connsiteX6" fmla="*/ 245889 w 2581835"/>
              <a:gd name="connsiteY6" fmla="*/ 92208 h 668511"/>
              <a:gd name="connsiteX7" fmla="*/ 338098 w 2581835"/>
              <a:gd name="connsiteY7" fmla="*/ 122945 h 668511"/>
              <a:gd name="connsiteX8" fmla="*/ 422622 w 2581835"/>
              <a:gd name="connsiteY8" fmla="*/ 145997 h 668511"/>
              <a:gd name="connsiteX9" fmla="*/ 461042 w 2581835"/>
              <a:gd name="connsiteY9" fmla="*/ 153681 h 668511"/>
              <a:gd name="connsiteX10" fmla="*/ 522514 w 2581835"/>
              <a:gd name="connsiteY10" fmla="*/ 161365 h 668511"/>
              <a:gd name="connsiteX11" fmla="*/ 553250 w 2581835"/>
              <a:gd name="connsiteY11" fmla="*/ 169049 h 668511"/>
              <a:gd name="connsiteX12" fmla="*/ 591671 w 2581835"/>
              <a:gd name="connsiteY12" fmla="*/ 176733 h 668511"/>
              <a:gd name="connsiteX13" fmla="*/ 622407 w 2581835"/>
              <a:gd name="connsiteY13" fmla="*/ 184417 h 668511"/>
              <a:gd name="connsiteX14" fmla="*/ 660827 w 2581835"/>
              <a:gd name="connsiteY14" fmla="*/ 192101 h 668511"/>
              <a:gd name="connsiteX15" fmla="*/ 691563 w 2581835"/>
              <a:gd name="connsiteY15" fmla="*/ 199785 h 668511"/>
              <a:gd name="connsiteX16" fmla="*/ 799140 w 2581835"/>
              <a:gd name="connsiteY16" fmla="*/ 222837 h 668511"/>
              <a:gd name="connsiteX17" fmla="*/ 845244 w 2581835"/>
              <a:gd name="connsiteY17" fmla="*/ 238205 h 668511"/>
              <a:gd name="connsiteX18" fmla="*/ 914400 w 2581835"/>
              <a:gd name="connsiteY18" fmla="*/ 261257 h 668511"/>
              <a:gd name="connsiteX19" fmla="*/ 937452 w 2581835"/>
              <a:gd name="connsiteY19" fmla="*/ 268941 h 668511"/>
              <a:gd name="connsiteX20" fmla="*/ 960504 w 2581835"/>
              <a:gd name="connsiteY20" fmla="*/ 276625 h 668511"/>
              <a:gd name="connsiteX21" fmla="*/ 991240 w 2581835"/>
              <a:gd name="connsiteY21" fmla="*/ 284309 h 668511"/>
              <a:gd name="connsiteX22" fmla="*/ 1037345 w 2581835"/>
              <a:gd name="connsiteY22" fmla="*/ 299677 h 668511"/>
              <a:gd name="connsiteX23" fmla="*/ 1129553 w 2581835"/>
              <a:gd name="connsiteY23" fmla="*/ 330414 h 668511"/>
              <a:gd name="connsiteX24" fmla="*/ 1198709 w 2581835"/>
              <a:gd name="connsiteY24" fmla="*/ 353466 h 668511"/>
              <a:gd name="connsiteX25" fmla="*/ 1221761 w 2581835"/>
              <a:gd name="connsiteY25" fmla="*/ 361150 h 668511"/>
              <a:gd name="connsiteX26" fmla="*/ 1244813 w 2581835"/>
              <a:gd name="connsiteY26" fmla="*/ 368834 h 668511"/>
              <a:gd name="connsiteX27" fmla="*/ 1306286 w 2581835"/>
              <a:gd name="connsiteY27" fmla="*/ 399570 h 668511"/>
              <a:gd name="connsiteX28" fmla="*/ 1398494 w 2581835"/>
              <a:gd name="connsiteY28" fmla="*/ 430306 h 668511"/>
              <a:gd name="connsiteX29" fmla="*/ 1444598 w 2581835"/>
              <a:gd name="connsiteY29" fmla="*/ 453358 h 668511"/>
              <a:gd name="connsiteX30" fmla="*/ 1490703 w 2581835"/>
              <a:gd name="connsiteY30" fmla="*/ 468726 h 668511"/>
              <a:gd name="connsiteX31" fmla="*/ 1513755 w 2581835"/>
              <a:gd name="connsiteY31" fmla="*/ 484094 h 668511"/>
              <a:gd name="connsiteX32" fmla="*/ 1590595 w 2581835"/>
              <a:gd name="connsiteY32" fmla="*/ 507146 h 668511"/>
              <a:gd name="connsiteX33" fmla="*/ 1613647 w 2581835"/>
              <a:gd name="connsiteY33" fmla="*/ 514830 h 668511"/>
              <a:gd name="connsiteX34" fmla="*/ 1721224 w 2581835"/>
              <a:gd name="connsiteY34" fmla="*/ 537882 h 668511"/>
              <a:gd name="connsiteX35" fmla="*/ 1767328 w 2581835"/>
              <a:gd name="connsiteY35" fmla="*/ 553250 h 668511"/>
              <a:gd name="connsiteX36" fmla="*/ 1798064 w 2581835"/>
              <a:gd name="connsiteY36" fmla="*/ 560935 h 668511"/>
              <a:gd name="connsiteX37" fmla="*/ 1836484 w 2581835"/>
              <a:gd name="connsiteY37" fmla="*/ 568619 h 668511"/>
              <a:gd name="connsiteX38" fmla="*/ 1859536 w 2581835"/>
              <a:gd name="connsiteY38" fmla="*/ 576303 h 668511"/>
              <a:gd name="connsiteX39" fmla="*/ 1913324 w 2581835"/>
              <a:gd name="connsiteY39" fmla="*/ 583987 h 668511"/>
              <a:gd name="connsiteX40" fmla="*/ 1944061 w 2581835"/>
              <a:gd name="connsiteY40" fmla="*/ 591671 h 668511"/>
              <a:gd name="connsiteX41" fmla="*/ 1982481 w 2581835"/>
              <a:gd name="connsiteY41" fmla="*/ 599355 h 668511"/>
              <a:gd name="connsiteX42" fmla="*/ 2005533 w 2581835"/>
              <a:gd name="connsiteY42" fmla="*/ 607039 h 668511"/>
              <a:gd name="connsiteX43" fmla="*/ 2097741 w 2581835"/>
              <a:gd name="connsiteY43" fmla="*/ 622407 h 668511"/>
              <a:gd name="connsiteX44" fmla="*/ 2136161 w 2581835"/>
              <a:gd name="connsiteY44" fmla="*/ 630091 h 668511"/>
              <a:gd name="connsiteX45" fmla="*/ 2159213 w 2581835"/>
              <a:gd name="connsiteY45" fmla="*/ 637775 h 668511"/>
              <a:gd name="connsiteX46" fmla="*/ 2420471 w 2581835"/>
              <a:gd name="connsiteY46" fmla="*/ 660827 h 668511"/>
              <a:gd name="connsiteX47" fmla="*/ 2581835 w 2581835"/>
              <a:gd name="connsiteY47" fmla="*/ 668511 h 66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81835" h="668511">
                <a:moveTo>
                  <a:pt x="0" y="0"/>
                </a:moveTo>
                <a:cubicBezTo>
                  <a:pt x="12807" y="5123"/>
                  <a:pt x="26083" y="9199"/>
                  <a:pt x="38420" y="15368"/>
                </a:cubicBezTo>
                <a:cubicBezTo>
                  <a:pt x="46680" y="19498"/>
                  <a:pt x="53212" y="26606"/>
                  <a:pt x="61472" y="30736"/>
                </a:cubicBezTo>
                <a:cubicBezTo>
                  <a:pt x="68717" y="34358"/>
                  <a:pt x="77079" y="35229"/>
                  <a:pt x="84524" y="38420"/>
                </a:cubicBezTo>
                <a:cubicBezTo>
                  <a:pt x="194565" y="85579"/>
                  <a:pt x="39744" y="26054"/>
                  <a:pt x="145997" y="61472"/>
                </a:cubicBezTo>
                <a:cubicBezTo>
                  <a:pt x="159082" y="65834"/>
                  <a:pt x="171234" y="72784"/>
                  <a:pt x="184417" y="76840"/>
                </a:cubicBezTo>
                <a:cubicBezTo>
                  <a:pt x="204604" y="83051"/>
                  <a:pt x="245889" y="92208"/>
                  <a:pt x="245889" y="92208"/>
                </a:cubicBezTo>
                <a:cubicBezTo>
                  <a:pt x="315196" y="126864"/>
                  <a:pt x="229225" y="86654"/>
                  <a:pt x="338098" y="122945"/>
                </a:cubicBezTo>
                <a:cubicBezTo>
                  <a:pt x="371217" y="133985"/>
                  <a:pt x="379291" y="137331"/>
                  <a:pt x="422622" y="145997"/>
                </a:cubicBezTo>
                <a:cubicBezTo>
                  <a:pt x="435429" y="148558"/>
                  <a:pt x="448134" y="151695"/>
                  <a:pt x="461042" y="153681"/>
                </a:cubicBezTo>
                <a:cubicBezTo>
                  <a:pt x="481452" y="156821"/>
                  <a:pt x="502145" y="157970"/>
                  <a:pt x="522514" y="161365"/>
                </a:cubicBezTo>
                <a:cubicBezTo>
                  <a:pt x="532931" y="163101"/>
                  <a:pt x="542941" y="166758"/>
                  <a:pt x="553250" y="169049"/>
                </a:cubicBezTo>
                <a:cubicBezTo>
                  <a:pt x="566000" y="171882"/>
                  <a:pt x="578921" y="173900"/>
                  <a:pt x="591671" y="176733"/>
                </a:cubicBezTo>
                <a:cubicBezTo>
                  <a:pt x="601980" y="179024"/>
                  <a:pt x="612098" y="182126"/>
                  <a:pt x="622407" y="184417"/>
                </a:cubicBezTo>
                <a:cubicBezTo>
                  <a:pt x="635156" y="187250"/>
                  <a:pt x="648078" y="189268"/>
                  <a:pt x="660827" y="192101"/>
                </a:cubicBezTo>
                <a:cubicBezTo>
                  <a:pt x="671136" y="194392"/>
                  <a:pt x="681237" y="197572"/>
                  <a:pt x="691563" y="199785"/>
                </a:cubicBezTo>
                <a:cubicBezTo>
                  <a:pt x="712375" y="204245"/>
                  <a:pt x="769902" y="214066"/>
                  <a:pt x="799140" y="222837"/>
                </a:cubicBezTo>
                <a:cubicBezTo>
                  <a:pt x="814656" y="227492"/>
                  <a:pt x="829876" y="233082"/>
                  <a:pt x="845244" y="238205"/>
                </a:cubicBezTo>
                <a:lnTo>
                  <a:pt x="914400" y="261257"/>
                </a:lnTo>
                <a:lnTo>
                  <a:pt x="937452" y="268941"/>
                </a:lnTo>
                <a:cubicBezTo>
                  <a:pt x="945136" y="271502"/>
                  <a:pt x="952646" y="274661"/>
                  <a:pt x="960504" y="276625"/>
                </a:cubicBezTo>
                <a:cubicBezTo>
                  <a:pt x="970749" y="279186"/>
                  <a:pt x="981125" y="281274"/>
                  <a:pt x="991240" y="284309"/>
                </a:cubicBezTo>
                <a:cubicBezTo>
                  <a:pt x="1006756" y="288964"/>
                  <a:pt x="1021977" y="294554"/>
                  <a:pt x="1037345" y="299677"/>
                </a:cubicBezTo>
                <a:lnTo>
                  <a:pt x="1129553" y="330414"/>
                </a:lnTo>
                <a:lnTo>
                  <a:pt x="1198709" y="353466"/>
                </a:lnTo>
                <a:lnTo>
                  <a:pt x="1221761" y="361150"/>
                </a:lnTo>
                <a:lnTo>
                  <a:pt x="1244813" y="368834"/>
                </a:lnTo>
                <a:cubicBezTo>
                  <a:pt x="1271637" y="395656"/>
                  <a:pt x="1253309" y="381911"/>
                  <a:pt x="1306286" y="399570"/>
                </a:cubicBezTo>
                <a:lnTo>
                  <a:pt x="1398494" y="430306"/>
                </a:lnTo>
                <a:cubicBezTo>
                  <a:pt x="1482569" y="458331"/>
                  <a:pt x="1355219" y="413635"/>
                  <a:pt x="1444598" y="453358"/>
                </a:cubicBezTo>
                <a:cubicBezTo>
                  <a:pt x="1459401" y="459937"/>
                  <a:pt x="1490703" y="468726"/>
                  <a:pt x="1490703" y="468726"/>
                </a:cubicBezTo>
                <a:cubicBezTo>
                  <a:pt x="1498387" y="473849"/>
                  <a:pt x="1505316" y="480343"/>
                  <a:pt x="1513755" y="484094"/>
                </a:cubicBezTo>
                <a:cubicBezTo>
                  <a:pt x="1546624" y="498702"/>
                  <a:pt x="1559303" y="498205"/>
                  <a:pt x="1590595" y="507146"/>
                </a:cubicBezTo>
                <a:cubicBezTo>
                  <a:pt x="1598383" y="509371"/>
                  <a:pt x="1605755" y="513009"/>
                  <a:pt x="1613647" y="514830"/>
                </a:cubicBezTo>
                <a:cubicBezTo>
                  <a:pt x="1639414" y="520776"/>
                  <a:pt x="1689983" y="528510"/>
                  <a:pt x="1721224" y="537882"/>
                </a:cubicBezTo>
                <a:cubicBezTo>
                  <a:pt x="1736740" y="542537"/>
                  <a:pt x="1751612" y="549321"/>
                  <a:pt x="1767328" y="553250"/>
                </a:cubicBezTo>
                <a:cubicBezTo>
                  <a:pt x="1777573" y="555812"/>
                  <a:pt x="1787755" y="558644"/>
                  <a:pt x="1798064" y="560935"/>
                </a:cubicBezTo>
                <a:cubicBezTo>
                  <a:pt x="1810813" y="563768"/>
                  <a:pt x="1823814" y="565451"/>
                  <a:pt x="1836484" y="568619"/>
                </a:cubicBezTo>
                <a:cubicBezTo>
                  <a:pt x="1844342" y="570583"/>
                  <a:pt x="1851594" y="574715"/>
                  <a:pt x="1859536" y="576303"/>
                </a:cubicBezTo>
                <a:cubicBezTo>
                  <a:pt x="1877296" y="579855"/>
                  <a:pt x="1895505" y="580747"/>
                  <a:pt x="1913324" y="583987"/>
                </a:cubicBezTo>
                <a:cubicBezTo>
                  <a:pt x="1923715" y="585876"/>
                  <a:pt x="1933752" y="589380"/>
                  <a:pt x="1944061" y="591671"/>
                </a:cubicBezTo>
                <a:cubicBezTo>
                  <a:pt x="1956810" y="594504"/>
                  <a:pt x="1969811" y="596187"/>
                  <a:pt x="1982481" y="599355"/>
                </a:cubicBezTo>
                <a:cubicBezTo>
                  <a:pt x="1990339" y="601319"/>
                  <a:pt x="1997591" y="605451"/>
                  <a:pt x="2005533" y="607039"/>
                </a:cubicBezTo>
                <a:cubicBezTo>
                  <a:pt x="2036088" y="613150"/>
                  <a:pt x="2067186" y="616296"/>
                  <a:pt x="2097741" y="622407"/>
                </a:cubicBezTo>
                <a:cubicBezTo>
                  <a:pt x="2110548" y="624968"/>
                  <a:pt x="2123491" y="626923"/>
                  <a:pt x="2136161" y="630091"/>
                </a:cubicBezTo>
                <a:cubicBezTo>
                  <a:pt x="2144019" y="632055"/>
                  <a:pt x="2151188" y="636681"/>
                  <a:pt x="2159213" y="637775"/>
                </a:cubicBezTo>
                <a:cubicBezTo>
                  <a:pt x="2246087" y="649621"/>
                  <a:pt x="2333040" y="655831"/>
                  <a:pt x="2420471" y="660827"/>
                </a:cubicBezTo>
                <a:cubicBezTo>
                  <a:pt x="2557180" y="668639"/>
                  <a:pt x="2523836" y="668511"/>
                  <a:pt x="2581835" y="66851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5FBD7-C72E-4C8D-A216-BD1446FF8B2D}"/>
              </a:ext>
            </a:extLst>
          </p:cNvPr>
          <p:cNvSpPr txBox="1"/>
          <p:nvPr/>
        </p:nvSpPr>
        <p:spPr>
          <a:xfrm>
            <a:off x="7898105" y="1759186"/>
            <a:ext cx="343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isn’t KV-SSD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worse than Block-SSD?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6DA0601-B20F-4AF6-91A8-952D93F10EC1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16200000" flipH="1">
            <a:off x="6794980" y="-1063609"/>
            <a:ext cx="187438" cy="5458152"/>
          </a:xfrm>
          <a:prstGeom prst="curvedConnector3">
            <a:avLst>
              <a:gd name="adj1" fmla="val -1219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9947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3BF4-9492-44E9-B62C-7608EEF4B76D}"/>
              </a:ext>
            </a:extLst>
          </p:cNvPr>
          <p:cNvSpPr txBox="1"/>
          <p:nvPr/>
        </p:nvSpPr>
        <p:spPr>
          <a:xfrm>
            <a:off x="273106" y="815688"/>
            <a:ext cx="6619472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Performance Comparison of KV-SSD &amp; Block-SSD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856955-F6B7-48BE-AD88-1100F4344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0" y="1571748"/>
            <a:ext cx="7476965" cy="417193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7266C-75F3-4EB4-AA21-A01209B00230}"/>
              </a:ext>
            </a:extLst>
          </p:cNvPr>
          <p:cNvCxnSpPr/>
          <p:nvPr/>
        </p:nvCxnSpPr>
        <p:spPr>
          <a:xfrm>
            <a:off x="2136161" y="1636699"/>
            <a:ext cx="0" cy="24742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489A89E-6E81-490A-818B-C1E9BF87B4F0}"/>
              </a:ext>
            </a:extLst>
          </p:cNvPr>
          <p:cNvSpPr/>
          <p:nvPr/>
        </p:nvSpPr>
        <p:spPr>
          <a:xfrm>
            <a:off x="4810204" y="2539572"/>
            <a:ext cx="2581835" cy="668511"/>
          </a:xfrm>
          <a:custGeom>
            <a:avLst/>
            <a:gdLst>
              <a:gd name="connsiteX0" fmla="*/ 0 w 2581835"/>
              <a:gd name="connsiteY0" fmla="*/ 0 h 668511"/>
              <a:gd name="connsiteX1" fmla="*/ 38420 w 2581835"/>
              <a:gd name="connsiteY1" fmla="*/ 15368 h 668511"/>
              <a:gd name="connsiteX2" fmla="*/ 61472 w 2581835"/>
              <a:gd name="connsiteY2" fmla="*/ 30736 h 668511"/>
              <a:gd name="connsiteX3" fmla="*/ 84524 w 2581835"/>
              <a:gd name="connsiteY3" fmla="*/ 38420 h 668511"/>
              <a:gd name="connsiteX4" fmla="*/ 145997 w 2581835"/>
              <a:gd name="connsiteY4" fmla="*/ 61472 h 668511"/>
              <a:gd name="connsiteX5" fmla="*/ 184417 w 2581835"/>
              <a:gd name="connsiteY5" fmla="*/ 76840 h 668511"/>
              <a:gd name="connsiteX6" fmla="*/ 245889 w 2581835"/>
              <a:gd name="connsiteY6" fmla="*/ 92208 h 668511"/>
              <a:gd name="connsiteX7" fmla="*/ 338098 w 2581835"/>
              <a:gd name="connsiteY7" fmla="*/ 122945 h 668511"/>
              <a:gd name="connsiteX8" fmla="*/ 422622 w 2581835"/>
              <a:gd name="connsiteY8" fmla="*/ 145997 h 668511"/>
              <a:gd name="connsiteX9" fmla="*/ 461042 w 2581835"/>
              <a:gd name="connsiteY9" fmla="*/ 153681 h 668511"/>
              <a:gd name="connsiteX10" fmla="*/ 522514 w 2581835"/>
              <a:gd name="connsiteY10" fmla="*/ 161365 h 668511"/>
              <a:gd name="connsiteX11" fmla="*/ 553250 w 2581835"/>
              <a:gd name="connsiteY11" fmla="*/ 169049 h 668511"/>
              <a:gd name="connsiteX12" fmla="*/ 591671 w 2581835"/>
              <a:gd name="connsiteY12" fmla="*/ 176733 h 668511"/>
              <a:gd name="connsiteX13" fmla="*/ 622407 w 2581835"/>
              <a:gd name="connsiteY13" fmla="*/ 184417 h 668511"/>
              <a:gd name="connsiteX14" fmla="*/ 660827 w 2581835"/>
              <a:gd name="connsiteY14" fmla="*/ 192101 h 668511"/>
              <a:gd name="connsiteX15" fmla="*/ 691563 w 2581835"/>
              <a:gd name="connsiteY15" fmla="*/ 199785 h 668511"/>
              <a:gd name="connsiteX16" fmla="*/ 799140 w 2581835"/>
              <a:gd name="connsiteY16" fmla="*/ 222837 h 668511"/>
              <a:gd name="connsiteX17" fmla="*/ 845244 w 2581835"/>
              <a:gd name="connsiteY17" fmla="*/ 238205 h 668511"/>
              <a:gd name="connsiteX18" fmla="*/ 914400 w 2581835"/>
              <a:gd name="connsiteY18" fmla="*/ 261257 h 668511"/>
              <a:gd name="connsiteX19" fmla="*/ 937452 w 2581835"/>
              <a:gd name="connsiteY19" fmla="*/ 268941 h 668511"/>
              <a:gd name="connsiteX20" fmla="*/ 960504 w 2581835"/>
              <a:gd name="connsiteY20" fmla="*/ 276625 h 668511"/>
              <a:gd name="connsiteX21" fmla="*/ 991240 w 2581835"/>
              <a:gd name="connsiteY21" fmla="*/ 284309 h 668511"/>
              <a:gd name="connsiteX22" fmla="*/ 1037345 w 2581835"/>
              <a:gd name="connsiteY22" fmla="*/ 299677 h 668511"/>
              <a:gd name="connsiteX23" fmla="*/ 1129553 w 2581835"/>
              <a:gd name="connsiteY23" fmla="*/ 330414 h 668511"/>
              <a:gd name="connsiteX24" fmla="*/ 1198709 w 2581835"/>
              <a:gd name="connsiteY24" fmla="*/ 353466 h 668511"/>
              <a:gd name="connsiteX25" fmla="*/ 1221761 w 2581835"/>
              <a:gd name="connsiteY25" fmla="*/ 361150 h 668511"/>
              <a:gd name="connsiteX26" fmla="*/ 1244813 w 2581835"/>
              <a:gd name="connsiteY26" fmla="*/ 368834 h 668511"/>
              <a:gd name="connsiteX27" fmla="*/ 1306286 w 2581835"/>
              <a:gd name="connsiteY27" fmla="*/ 399570 h 668511"/>
              <a:gd name="connsiteX28" fmla="*/ 1398494 w 2581835"/>
              <a:gd name="connsiteY28" fmla="*/ 430306 h 668511"/>
              <a:gd name="connsiteX29" fmla="*/ 1444598 w 2581835"/>
              <a:gd name="connsiteY29" fmla="*/ 453358 h 668511"/>
              <a:gd name="connsiteX30" fmla="*/ 1490703 w 2581835"/>
              <a:gd name="connsiteY30" fmla="*/ 468726 h 668511"/>
              <a:gd name="connsiteX31" fmla="*/ 1513755 w 2581835"/>
              <a:gd name="connsiteY31" fmla="*/ 484094 h 668511"/>
              <a:gd name="connsiteX32" fmla="*/ 1590595 w 2581835"/>
              <a:gd name="connsiteY32" fmla="*/ 507146 h 668511"/>
              <a:gd name="connsiteX33" fmla="*/ 1613647 w 2581835"/>
              <a:gd name="connsiteY33" fmla="*/ 514830 h 668511"/>
              <a:gd name="connsiteX34" fmla="*/ 1721224 w 2581835"/>
              <a:gd name="connsiteY34" fmla="*/ 537882 h 668511"/>
              <a:gd name="connsiteX35" fmla="*/ 1767328 w 2581835"/>
              <a:gd name="connsiteY35" fmla="*/ 553250 h 668511"/>
              <a:gd name="connsiteX36" fmla="*/ 1798064 w 2581835"/>
              <a:gd name="connsiteY36" fmla="*/ 560935 h 668511"/>
              <a:gd name="connsiteX37" fmla="*/ 1836484 w 2581835"/>
              <a:gd name="connsiteY37" fmla="*/ 568619 h 668511"/>
              <a:gd name="connsiteX38" fmla="*/ 1859536 w 2581835"/>
              <a:gd name="connsiteY38" fmla="*/ 576303 h 668511"/>
              <a:gd name="connsiteX39" fmla="*/ 1913324 w 2581835"/>
              <a:gd name="connsiteY39" fmla="*/ 583987 h 668511"/>
              <a:gd name="connsiteX40" fmla="*/ 1944061 w 2581835"/>
              <a:gd name="connsiteY40" fmla="*/ 591671 h 668511"/>
              <a:gd name="connsiteX41" fmla="*/ 1982481 w 2581835"/>
              <a:gd name="connsiteY41" fmla="*/ 599355 h 668511"/>
              <a:gd name="connsiteX42" fmla="*/ 2005533 w 2581835"/>
              <a:gd name="connsiteY42" fmla="*/ 607039 h 668511"/>
              <a:gd name="connsiteX43" fmla="*/ 2097741 w 2581835"/>
              <a:gd name="connsiteY43" fmla="*/ 622407 h 668511"/>
              <a:gd name="connsiteX44" fmla="*/ 2136161 w 2581835"/>
              <a:gd name="connsiteY44" fmla="*/ 630091 h 668511"/>
              <a:gd name="connsiteX45" fmla="*/ 2159213 w 2581835"/>
              <a:gd name="connsiteY45" fmla="*/ 637775 h 668511"/>
              <a:gd name="connsiteX46" fmla="*/ 2420471 w 2581835"/>
              <a:gd name="connsiteY46" fmla="*/ 660827 h 668511"/>
              <a:gd name="connsiteX47" fmla="*/ 2581835 w 2581835"/>
              <a:gd name="connsiteY47" fmla="*/ 668511 h 66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81835" h="668511">
                <a:moveTo>
                  <a:pt x="0" y="0"/>
                </a:moveTo>
                <a:cubicBezTo>
                  <a:pt x="12807" y="5123"/>
                  <a:pt x="26083" y="9199"/>
                  <a:pt x="38420" y="15368"/>
                </a:cubicBezTo>
                <a:cubicBezTo>
                  <a:pt x="46680" y="19498"/>
                  <a:pt x="53212" y="26606"/>
                  <a:pt x="61472" y="30736"/>
                </a:cubicBezTo>
                <a:cubicBezTo>
                  <a:pt x="68717" y="34358"/>
                  <a:pt x="77079" y="35229"/>
                  <a:pt x="84524" y="38420"/>
                </a:cubicBezTo>
                <a:cubicBezTo>
                  <a:pt x="194565" y="85579"/>
                  <a:pt x="39744" y="26054"/>
                  <a:pt x="145997" y="61472"/>
                </a:cubicBezTo>
                <a:cubicBezTo>
                  <a:pt x="159082" y="65834"/>
                  <a:pt x="171234" y="72784"/>
                  <a:pt x="184417" y="76840"/>
                </a:cubicBezTo>
                <a:cubicBezTo>
                  <a:pt x="204604" y="83051"/>
                  <a:pt x="245889" y="92208"/>
                  <a:pt x="245889" y="92208"/>
                </a:cubicBezTo>
                <a:cubicBezTo>
                  <a:pt x="315196" y="126864"/>
                  <a:pt x="229225" y="86654"/>
                  <a:pt x="338098" y="122945"/>
                </a:cubicBezTo>
                <a:cubicBezTo>
                  <a:pt x="371217" y="133985"/>
                  <a:pt x="379291" y="137331"/>
                  <a:pt x="422622" y="145997"/>
                </a:cubicBezTo>
                <a:cubicBezTo>
                  <a:pt x="435429" y="148558"/>
                  <a:pt x="448134" y="151695"/>
                  <a:pt x="461042" y="153681"/>
                </a:cubicBezTo>
                <a:cubicBezTo>
                  <a:pt x="481452" y="156821"/>
                  <a:pt x="502145" y="157970"/>
                  <a:pt x="522514" y="161365"/>
                </a:cubicBezTo>
                <a:cubicBezTo>
                  <a:pt x="532931" y="163101"/>
                  <a:pt x="542941" y="166758"/>
                  <a:pt x="553250" y="169049"/>
                </a:cubicBezTo>
                <a:cubicBezTo>
                  <a:pt x="566000" y="171882"/>
                  <a:pt x="578921" y="173900"/>
                  <a:pt x="591671" y="176733"/>
                </a:cubicBezTo>
                <a:cubicBezTo>
                  <a:pt x="601980" y="179024"/>
                  <a:pt x="612098" y="182126"/>
                  <a:pt x="622407" y="184417"/>
                </a:cubicBezTo>
                <a:cubicBezTo>
                  <a:pt x="635156" y="187250"/>
                  <a:pt x="648078" y="189268"/>
                  <a:pt x="660827" y="192101"/>
                </a:cubicBezTo>
                <a:cubicBezTo>
                  <a:pt x="671136" y="194392"/>
                  <a:pt x="681237" y="197572"/>
                  <a:pt x="691563" y="199785"/>
                </a:cubicBezTo>
                <a:cubicBezTo>
                  <a:pt x="712375" y="204245"/>
                  <a:pt x="769902" y="214066"/>
                  <a:pt x="799140" y="222837"/>
                </a:cubicBezTo>
                <a:cubicBezTo>
                  <a:pt x="814656" y="227492"/>
                  <a:pt x="829876" y="233082"/>
                  <a:pt x="845244" y="238205"/>
                </a:cubicBezTo>
                <a:lnTo>
                  <a:pt x="914400" y="261257"/>
                </a:lnTo>
                <a:lnTo>
                  <a:pt x="937452" y="268941"/>
                </a:lnTo>
                <a:cubicBezTo>
                  <a:pt x="945136" y="271502"/>
                  <a:pt x="952646" y="274661"/>
                  <a:pt x="960504" y="276625"/>
                </a:cubicBezTo>
                <a:cubicBezTo>
                  <a:pt x="970749" y="279186"/>
                  <a:pt x="981125" y="281274"/>
                  <a:pt x="991240" y="284309"/>
                </a:cubicBezTo>
                <a:cubicBezTo>
                  <a:pt x="1006756" y="288964"/>
                  <a:pt x="1021977" y="294554"/>
                  <a:pt x="1037345" y="299677"/>
                </a:cubicBezTo>
                <a:lnTo>
                  <a:pt x="1129553" y="330414"/>
                </a:lnTo>
                <a:lnTo>
                  <a:pt x="1198709" y="353466"/>
                </a:lnTo>
                <a:lnTo>
                  <a:pt x="1221761" y="361150"/>
                </a:lnTo>
                <a:lnTo>
                  <a:pt x="1244813" y="368834"/>
                </a:lnTo>
                <a:cubicBezTo>
                  <a:pt x="1271637" y="395656"/>
                  <a:pt x="1253309" y="381911"/>
                  <a:pt x="1306286" y="399570"/>
                </a:cubicBezTo>
                <a:lnTo>
                  <a:pt x="1398494" y="430306"/>
                </a:lnTo>
                <a:cubicBezTo>
                  <a:pt x="1482569" y="458331"/>
                  <a:pt x="1355219" y="413635"/>
                  <a:pt x="1444598" y="453358"/>
                </a:cubicBezTo>
                <a:cubicBezTo>
                  <a:pt x="1459401" y="459937"/>
                  <a:pt x="1490703" y="468726"/>
                  <a:pt x="1490703" y="468726"/>
                </a:cubicBezTo>
                <a:cubicBezTo>
                  <a:pt x="1498387" y="473849"/>
                  <a:pt x="1505316" y="480343"/>
                  <a:pt x="1513755" y="484094"/>
                </a:cubicBezTo>
                <a:cubicBezTo>
                  <a:pt x="1546624" y="498702"/>
                  <a:pt x="1559303" y="498205"/>
                  <a:pt x="1590595" y="507146"/>
                </a:cubicBezTo>
                <a:cubicBezTo>
                  <a:pt x="1598383" y="509371"/>
                  <a:pt x="1605755" y="513009"/>
                  <a:pt x="1613647" y="514830"/>
                </a:cubicBezTo>
                <a:cubicBezTo>
                  <a:pt x="1639414" y="520776"/>
                  <a:pt x="1689983" y="528510"/>
                  <a:pt x="1721224" y="537882"/>
                </a:cubicBezTo>
                <a:cubicBezTo>
                  <a:pt x="1736740" y="542537"/>
                  <a:pt x="1751612" y="549321"/>
                  <a:pt x="1767328" y="553250"/>
                </a:cubicBezTo>
                <a:cubicBezTo>
                  <a:pt x="1777573" y="555812"/>
                  <a:pt x="1787755" y="558644"/>
                  <a:pt x="1798064" y="560935"/>
                </a:cubicBezTo>
                <a:cubicBezTo>
                  <a:pt x="1810813" y="563768"/>
                  <a:pt x="1823814" y="565451"/>
                  <a:pt x="1836484" y="568619"/>
                </a:cubicBezTo>
                <a:cubicBezTo>
                  <a:pt x="1844342" y="570583"/>
                  <a:pt x="1851594" y="574715"/>
                  <a:pt x="1859536" y="576303"/>
                </a:cubicBezTo>
                <a:cubicBezTo>
                  <a:pt x="1877296" y="579855"/>
                  <a:pt x="1895505" y="580747"/>
                  <a:pt x="1913324" y="583987"/>
                </a:cubicBezTo>
                <a:cubicBezTo>
                  <a:pt x="1923715" y="585876"/>
                  <a:pt x="1933752" y="589380"/>
                  <a:pt x="1944061" y="591671"/>
                </a:cubicBezTo>
                <a:cubicBezTo>
                  <a:pt x="1956810" y="594504"/>
                  <a:pt x="1969811" y="596187"/>
                  <a:pt x="1982481" y="599355"/>
                </a:cubicBezTo>
                <a:cubicBezTo>
                  <a:pt x="1990339" y="601319"/>
                  <a:pt x="1997591" y="605451"/>
                  <a:pt x="2005533" y="607039"/>
                </a:cubicBezTo>
                <a:cubicBezTo>
                  <a:pt x="2036088" y="613150"/>
                  <a:pt x="2067186" y="616296"/>
                  <a:pt x="2097741" y="622407"/>
                </a:cubicBezTo>
                <a:cubicBezTo>
                  <a:pt x="2110548" y="624968"/>
                  <a:pt x="2123491" y="626923"/>
                  <a:pt x="2136161" y="630091"/>
                </a:cubicBezTo>
                <a:cubicBezTo>
                  <a:pt x="2144019" y="632055"/>
                  <a:pt x="2151188" y="636681"/>
                  <a:pt x="2159213" y="637775"/>
                </a:cubicBezTo>
                <a:cubicBezTo>
                  <a:pt x="2246087" y="649621"/>
                  <a:pt x="2333040" y="655831"/>
                  <a:pt x="2420471" y="660827"/>
                </a:cubicBezTo>
                <a:cubicBezTo>
                  <a:pt x="2557180" y="668639"/>
                  <a:pt x="2523836" y="668511"/>
                  <a:pt x="2581835" y="66851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5FBD7-C72E-4C8D-A216-BD1446FF8B2D}"/>
              </a:ext>
            </a:extLst>
          </p:cNvPr>
          <p:cNvSpPr txBox="1"/>
          <p:nvPr/>
        </p:nvSpPr>
        <p:spPr>
          <a:xfrm>
            <a:off x="7898105" y="1759186"/>
            <a:ext cx="343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isn’t KV-SSD</a:t>
            </a: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worse than Block-SSD?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6DA0601-B20F-4AF6-91A8-952D93F10EC1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16200000" flipH="1">
            <a:off x="6794980" y="-1063609"/>
            <a:ext cx="187438" cy="5458152"/>
          </a:xfrm>
          <a:prstGeom prst="curvedConnector3">
            <a:avLst>
              <a:gd name="adj1" fmla="val -1219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1D4634-A070-4FEE-A986-4F53E5226EF7}"/>
              </a:ext>
            </a:extLst>
          </p:cNvPr>
          <p:cNvSpPr/>
          <p:nvPr/>
        </p:nvSpPr>
        <p:spPr>
          <a:xfrm rot="5400000">
            <a:off x="9399334" y="2806747"/>
            <a:ext cx="737267" cy="309684"/>
          </a:xfrm>
          <a:prstGeom prst="rightArrow">
            <a:avLst>
              <a:gd name="adj1" fmla="val 4503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E04F5FEA-9857-48CF-AF2B-1E0CA5D31F28}"/>
              </a:ext>
            </a:extLst>
          </p:cNvPr>
          <p:cNvSpPr/>
          <p:nvPr/>
        </p:nvSpPr>
        <p:spPr>
          <a:xfrm>
            <a:off x="7732478" y="3330223"/>
            <a:ext cx="4070978" cy="2185970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Log-Structured</a:t>
            </a:r>
          </a:p>
          <a:p>
            <a:pPr algn="ctr"/>
            <a:r>
              <a:rPr lang="en-US" altLang="ko-K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Merger tree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20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DD41-3C99-4C41-826A-8C140692D2E2}"/>
              </a:ext>
            </a:extLst>
          </p:cNvPr>
          <p:cNvSpPr txBox="1"/>
          <p:nvPr/>
        </p:nvSpPr>
        <p:spPr>
          <a:xfrm>
            <a:off x="273106" y="815688"/>
            <a:ext cx="6619472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LSM-Tree(Log-Structured Merge Tree)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Indices KV pairs in a multi-level </a:t>
            </a:r>
            <a:r>
              <a:rPr lang="en-US" altLang="ko-KR" sz="1400" b="1" i="1" dirty="0"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Required much smaller DRAM for indexing KV pairs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759CC-F418-4FAA-B1ED-1903B1229DA0}"/>
              </a:ext>
            </a:extLst>
          </p:cNvPr>
          <p:cNvSpPr txBox="1"/>
          <p:nvPr/>
        </p:nvSpPr>
        <p:spPr>
          <a:xfrm>
            <a:off x="273106" y="1929443"/>
            <a:ext cx="6619472" cy="138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But Conventional LSM-tree showed </a:t>
            </a:r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worse performance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 than hash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Probabilistic nature of 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Bloom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write amplification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Rebuilding bloom filter and sorting KV pairs for 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Mahbub's Blog: February 2017">
            <a:extLst>
              <a:ext uri="{FF2B5EF4-FFF2-40B4-BE49-F238E27FC236}">
                <a16:creationId xmlns:a16="http://schemas.microsoft.com/office/drawing/2014/main" id="{B7156023-C2F2-4081-BCDC-91C7D5F9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31" y="2778661"/>
            <a:ext cx="3451696" cy="30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086DB-3779-46D3-8A37-88EAEDF2B78B}"/>
              </a:ext>
            </a:extLst>
          </p:cNvPr>
          <p:cNvSpPr txBox="1"/>
          <p:nvPr/>
        </p:nvSpPr>
        <p:spPr>
          <a:xfrm>
            <a:off x="8844748" y="5861016"/>
            <a:ext cx="1796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LSM-Tree abstract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30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16C6-112F-4413-ADB6-0383D7A9AD40}"/>
              </a:ext>
            </a:extLst>
          </p:cNvPr>
          <p:cNvSpPr txBox="1"/>
          <p:nvPr/>
        </p:nvSpPr>
        <p:spPr>
          <a:xfrm>
            <a:off x="273105" y="815688"/>
            <a:ext cx="7664501" cy="17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Propose an LSM-tree-based in-storage key-value store engine, called </a:t>
            </a:r>
            <a:r>
              <a:rPr lang="en-US" altLang="ko-K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PinK</a:t>
            </a:r>
            <a:endParaRPr lang="en-US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Level pinning – instead of keeping probabilistic Bloom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Reduce flash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caused by compaction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Reduce GC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by delaying index update operations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Hardware comparators - Accelerator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388" name="Picture 4" descr="Notice Board at Rs 95/square feet | White Notice Board, Noticeboard, Note  Board, Office Notice Board, सूचना पट्ट - SS Wood Works, Coimbatore | ID:  8822092691">
            <a:extLst>
              <a:ext uri="{FF2B5EF4-FFF2-40B4-BE49-F238E27FC236}">
                <a16:creationId xmlns:a16="http://schemas.microsoft.com/office/drawing/2014/main" id="{26259BAF-5752-442C-BC93-3FC27D10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909" y="2712985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C9947-406D-4D27-81D6-9083B03705C4}"/>
              </a:ext>
            </a:extLst>
          </p:cNvPr>
          <p:cNvSpPr txBox="1"/>
          <p:nvPr/>
        </p:nvSpPr>
        <p:spPr>
          <a:xfrm>
            <a:off x="8901256" y="3028971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BTS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7E638-690D-43F9-B9CA-765410D16C50}"/>
              </a:ext>
            </a:extLst>
          </p:cNvPr>
          <p:cNvSpPr txBox="1"/>
          <p:nvPr/>
        </p:nvSpPr>
        <p:spPr>
          <a:xfrm>
            <a:off x="9167451" y="544014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COVID-19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47769-B92A-468D-B61A-C111DAEAFD5B}"/>
              </a:ext>
            </a:extLst>
          </p:cNvPr>
          <p:cNvSpPr txBox="1"/>
          <p:nvPr/>
        </p:nvSpPr>
        <p:spPr>
          <a:xfrm>
            <a:off x="9903838" y="3790431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Samsung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D294F-8068-45A8-AC3D-F886A9D4A7F0}"/>
              </a:ext>
            </a:extLst>
          </p:cNvPr>
          <p:cNvSpPr txBox="1"/>
          <p:nvPr/>
        </p:nvSpPr>
        <p:spPr>
          <a:xfrm>
            <a:off x="8214657" y="5263097"/>
            <a:ext cx="6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Twice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B6302-50A3-44A2-ADB2-8AC4B43AD519}"/>
              </a:ext>
            </a:extLst>
          </p:cNvPr>
          <p:cNvSpPr txBox="1"/>
          <p:nvPr/>
        </p:nvSpPr>
        <p:spPr>
          <a:xfrm>
            <a:off x="8850155" y="3976757"/>
            <a:ext cx="788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endParaRPr lang="ko-KR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62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Hypothesis Testing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1A6E-8871-4D04-B007-C54A0749DC09}"/>
              </a:ext>
            </a:extLst>
          </p:cNvPr>
          <p:cNvSpPr txBox="1"/>
          <p:nvPr/>
        </p:nvSpPr>
        <p:spPr>
          <a:xfrm>
            <a:off x="273105" y="815688"/>
            <a:ext cx="8240804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LSM-Tree Unique properties</a:t>
            </a:r>
            <a:endParaRPr lang="en-US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For each level KV objects are unique and kept 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by their key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The key range of one level may 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overlap the key range 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of other levels due to overlap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7DC21-8348-4E6C-B6A9-A69DA5D24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7" y="2625257"/>
            <a:ext cx="5305425" cy="280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2FD53E-1F63-4BDF-ABB8-7614AF8E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566" y="2925856"/>
            <a:ext cx="5105400" cy="2499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B61E59-2F92-4131-A95F-9F0FD0340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200" y="5752068"/>
            <a:ext cx="5485600" cy="580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9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Hypothesis Testing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1A6E-8871-4D04-B007-C54A0749DC09}"/>
              </a:ext>
            </a:extLst>
          </p:cNvPr>
          <p:cNvSpPr txBox="1"/>
          <p:nvPr/>
        </p:nvSpPr>
        <p:spPr>
          <a:xfrm>
            <a:off x="273105" y="815688"/>
            <a:ext cx="8240804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LSM-Tree Unique properties</a:t>
            </a:r>
            <a:endParaRPr lang="en-US" altLang="ko-KR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For each level KV objects are unique and kept </a:t>
            </a:r>
            <a:r>
              <a:rPr lang="en-US" altLang="ko-KR" sz="1400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sorted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by their key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The key range of one level may </a:t>
            </a:r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overlap the key range</a:t>
            </a:r>
            <a:r>
              <a: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of other levels due to overlap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7DC21-8348-4E6C-B6A9-A69DA5D24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7" y="2625257"/>
            <a:ext cx="5305425" cy="280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2FD53E-1F63-4BDF-ABB8-7614AF8E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566" y="2925856"/>
            <a:ext cx="5105400" cy="2499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B61E59-2F92-4131-A95F-9F0FD0340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200" y="5752068"/>
            <a:ext cx="5485600" cy="580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E43395-EDEB-467D-BA06-B215C6CA5CBF}"/>
              </a:ext>
            </a:extLst>
          </p:cNvPr>
          <p:cNvSpPr/>
          <p:nvPr/>
        </p:nvSpPr>
        <p:spPr>
          <a:xfrm>
            <a:off x="2674044" y="3949593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F7BC13-B94D-4CD0-8788-F2E28C2C7DCB}"/>
              </a:ext>
            </a:extLst>
          </p:cNvPr>
          <p:cNvSpPr/>
          <p:nvPr/>
        </p:nvSpPr>
        <p:spPr>
          <a:xfrm>
            <a:off x="1888992" y="4539983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875965-E49F-4DA0-A25C-014C7A4EA5BC}"/>
              </a:ext>
            </a:extLst>
          </p:cNvPr>
          <p:cNvSpPr/>
          <p:nvPr/>
        </p:nvSpPr>
        <p:spPr>
          <a:xfrm>
            <a:off x="2474259" y="4539983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28B48F-5842-45DC-89C6-9E57D92BA0F3}"/>
              </a:ext>
            </a:extLst>
          </p:cNvPr>
          <p:cNvSpPr/>
          <p:nvPr/>
        </p:nvSpPr>
        <p:spPr>
          <a:xfrm>
            <a:off x="3082820" y="3949593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0E6331-E9D8-4400-B7ED-6634F2D1B42B}"/>
              </a:ext>
            </a:extLst>
          </p:cNvPr>
          <p:cNvSpPr/>
          <p:nvPr/>
        </p:nvSpPr>
        <p:spPr>
          <a:xfrm>
            <a:off x="2883035" y="4548253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6890A0-D03E-4514-8F0C-D82ACB2A4A77}"/>
              </a:ext>
            </a:extLst>
          </p:cNvPr>
          <p:cNvSpPr/>
          <p:nvPr/>
        </p:nvSpPr>
        <p:spPr>
          <a:xfrm>
            <a:off x="3063851" y="4557109"/>
            <a:ext cx="199785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F53BBF-60A3-49B7-A330-4760D93C2957}"/>
              </a:ext>
            </a:extLst>
          </p:cNvPr>
          <p:cNvSpPr/>
          <p:nvPr/>
        </p:nvSpPr>
        <p:spPr>
          <a:xfrm>
            <a:off x="3376494" y="3244583"/>
            <a:ext cx="388682" cy="353466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0CF6F-7C35-4E7F-81DD-6592B5C6E59D}"/>
              </a:ext>
            </a:extLst>
          </p:cNvPr>
          <p:cNvSpPr/>
          <p:nvPr/>
        </p:nvSpPr>
        <p:spPr>
          <a:xfrm>
            <a:off x="7332490" y="4539983"/>
            <a:ext cx="2764330" cy="353466"/>
          </a:xfrm>
          <a:prstGeom prst="rect">
            <a:avLst/>
          </a:prstGeom>
          <a:solidFill>
            <a:srgbClr val="0070C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87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Hypothesis Testing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1A6E-8871-4D04-B007-C54A0749DC09}"/>
              </a:ext>
            </a:extLst>
          </p:cNvPr>
          <p:cNvSpPr txBox="1"/>
          <p:nvPr/>
        </p:nvSpPr>
        <p:spPr>
          <a:xfrm>
            <a:off x="273105" y="815688"/>
            <a:ext cx="8240804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Performance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BF = Bloom Filter, YCSB-C = Read 100%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W = with, W/O = without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1A96E-0F22-4E52-BA5E-FF979F01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1" y="2009775"/>
            <a:ext cx="2647266" cy="25524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F987EF-4800-4943-8B5C-EB274C10C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109" y="2138212"/>
            <a:ext cx="2834056" cy="22955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08E4EC-F698-4A87-8372-6CB0979C0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277" y="2054771"/>
            <a:ext cx="3052882" cy="2462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F29E3A-B973-4768-8188-66F86AE8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271" y="1785218"/>
            <a:ext cx="2817498" cy="27770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F4130D-8424-4D44-A460-D0F9C6953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18" y="4678897"/>
            <a:ext cx="9610364" cy="3303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65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837288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PinK</a:t>
            </a: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In-storage Key-value store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4. Hypothesis Testing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1A6E-8871-4D04-B007-C54A0749DC09}"/>
              </a:ext>
            </a:extLst>
          </p:cNvPr>
          <p:cNvSpPr txBox="1"/>
          <p:nvPr/>
        </p:nvSpPr>
        <p:spPr>
          <a:xfrm>
            <a:off x="273105" y="815688"/>
            <a:ext cx="6742418" cy="20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Observed Problem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Higher average-latency because of multi-level search, unpredictable tail latency because of Bloom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Bloom filter require lots of computational power to reconstruct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Level compaction also requires a lot of computation and I/O bandwidth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Compaction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may trigger GC -&gt; High write amplification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410" name="Picture 2" descr="띠용 - 띠용 | Facebook">
            <a:extLst>
              <a:ext uri="{FF2B5EF4-FFF2-40B4-BE49-F238E27FC236}">
                <a16:creationId xmlns:a16="http://schemas.microsoft.com/office/drawing/2014/main" id="{BA4A94E6-368E-4C6F-B927-FB154B0C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909" y="4008743"/>
            <a:ext cx="2811879" cy="2175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61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74C9-3886-4950-AD23-9D0DAA1B8D28}"/>
              </a:ext>
            </a:extLst>
          </p:cNvPr>
          <p:cNvSpPr txBox="1"/>
          <p:nvPr/>
        </p:nvSpPr>
        <p:spPr>
          <a:xfrm>
            <a:off x="273104" y="815688"/>
            <a:ext cx="7603029" cy="272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Design of </a:t>
            </a:r>
            <a:r>
              <a:rPr lang="en-US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PinK</a:t>
            </a:r>
            <a:endParaRPr lang="en-US" altLang="ko-KR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Eliminate Bloom filter -&gt; keep popular KV indices in DRAM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Mitigate the increased read latency by pinning top-K levels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Benefits for level pinning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Eliminates the flash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required for compaction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Throughput can be further improved by using hardware accelerators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Alleviate the GC costs associated with compaction – delay GC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05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1191-B29F-4F43-B9A7-B59028595297}"/>
              </a:ext>
            </a:extLst>
          </p:cNvPr>
          <p:cNvSpPr txBox="1"/>
          <p:nvPr/>
        </p:nvSpPr>
        <p:spPr>
          <a:xfrm>
            <a:off x="273104" y="815688"/>
            <a:ext cx="7603029" cy="74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5.1 Overall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Skiplist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, meta segment, data segment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5D741-871E-4FB4-97F3-A67312FC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1670337"/>
            <a:ext cx="7105650" cy="437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F4052-8B56-4377-9E63-6DD57AAB4650}"/>
              </a:ext>
            </a:extLst>
          </p:cNvPr>
          <p:cNvSpPr txBox="1"/>
          <p:nvPr/>
        </p:nvSpPr>
        <p:spPr>
          <a:xfrm>
            <a:off x="2114429" y="5986776"/>
            <a:ext cx="7963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Figure 4 : An overall architecture of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its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structure in DRAM and 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6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1191-B29F-4F43-B9A7-B59028595297}"/>
              </a:ext>
            </a:extLst>
          </p:cNvPr>
          <p:cNvSpPr txBox="1"/>
          <p:nvPr/>
        </p:nvSpPr>
        <p:spPr>
          <a:xfrm>
            <a:off x="273104" y="815688"/>
            <a:ext cx="7603029" cy="2541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5.1 Overall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Skiplist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Corresponds to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L0 size – 8MB ~ 64MB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Four fields &lt;key size; key; value size; value&gt;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Meta segment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Data segment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5D741-871E-4FB4-97F3-A67312FC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47" y="1003463"/>
            <a:ext cx="4451069" cy="27386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22A2A5-911B-41A6-8CF3-5FAF3885D94C}"/>
              </a:ext>
            </a:extLst>
          </p:cNvPr>
          <p:cNvSpPr/>
          <p:nvPr/>
        </p:nvSpPr>
        <p:spPr>
          <a:xfrm>
            <a:off x="7330247" y="1003463"/>
            <a:ext cx="2205639" cy="2654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796E1-A2BA-49F9-8E1F-11E64CF5DBE2}"/>
              </a:ext>
            </a:extLst>
          </p:cNvPr>
          <p:cNvSpPr/>
          <p:nvPr/>
        </p:nvSpPr>
        <p:spPr>
          <a:xfrm>
            <a:off x="9535886" y="2101931"/>
            <a:ext cx="2205639" cy="1555669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92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1191-B29F-4F43-B9A7-B59028595297}"/>
              </a:ext>
            </a:extLst>
          </p:cNvPr>
          <p:cNvSpPr txBox="1"/>
          <p:nvPr/>
        </p:nvSpPr>
        <p:spPr>
          <a:xfrm>
            <a:off x="273105" y="815688"/>
            <a:ext cx="6942204" cy="364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5.1 Overall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Skiplist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Corresponds to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L0 size – 8MB ~ 64MB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Four fields &lt;key size; key; value size; value&gt;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In-memory data structure, keep track of meta segment, except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is organized as an array of pairs of fixed-size pointer (4B each, 8B total)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(physical location of a meta segment, start key of a meta segment)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Meta segment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Data segment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5D741-871E-4FB4-97F3-A67312FC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47" y="1003463"/>
            <a:ext cx="4451069" cy="27386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22A2A5-911B-41A6-8CF3-5FAF3885D94C}"/>
              </a:ext>
            </a:extLst>
          </p:cNvPr>
          <p:cNvSpPr/>
          <p:nvPr/>
        </p:nvSpPr>
        <p:spPr>
          <a:xfrm>
            <a:off x="9555781" y="987920"/>
            <a:ext cx="2205639" cy="2654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796E1-A2BA-49F9-8E1F-11E64CF5DBE2}"/>
              </a:ext>
            </a:extLst>
          </p:cNvPr>
          <p:cNvSpPr/>
          <p:nvPr/>
        </p:nvSpPr>
        <p:spPr>
          <a:xfrm>
            <a:off x="7350142" y="2086388"/>
            <a:ext cx="2205639" cy="1555669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48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1191-B29F-4F43-B9A7-B59028595297}"/>
              </a:ext>
            </a:extLst>
          </p:cNvPr>
          <p:cNvSpPr txBox="1"/>
          <p:nvPr/>
        </p:nvSpPr>
        <p:spPr>
          <a:xfrm>
            <a:off x="273105" y="815688"/>
            <a:ext cx="6942204" cy="44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5.1 Overall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Skiplist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Corresponds to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L0 size – 8MB ~ 64MB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Four fields &lt;key size; key; value size; value&gt;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In-memory data structure, keep track of meta segment, except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is organized as an array of pairs of fixed-size pointer (4B each, 8B total)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(physical location of a meta segment, start key of a meta segment)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Meta segment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Contains keys and pointers to its associated values in data segment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Fixed to flash page size (8KB ~ 16KB)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&lt;key, pointer&gt; = &lt;16B~128B, 4B integer&gt; + header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Data segment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5D741-871E-4FB4-97F3-A67312FC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47" y="1003463"/>
            <a:ext cx="4451069" cy="27386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22A2A5-911B-41A6-8CF3-5FAF3885D94C}"/>
              </a:ext>
            </a:extLst>
          </p:cNvPr>
          <p:cNvSpPr/>
          <p:nvPr/>
        </p:nvSpPr>
        <p:spPr>
          <a:xfrm>
            <a:off x="9555781" y="987920"/>
            <a:ext cx="2205639" cy="2654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796E1-A2BA-49F9-8E1F-11E64CF5DBE2}"/>
              </a:ext>
            </a:extLst>
          </p:cNvPr>
          <p:cNvSpPr/>
          <p:nvPr/>
        </p:nvSpPr>
        <p:spPr>
          <a:xfrm>
            <a:off x="7350142" y="987920"/>
            <a:ext cx="2205639" cy="1102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31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1191-B29F-4F43-B9A7-B59028595297}"/>
              </a:ext>
            </a:extLst>
          </p:cNvPr>
          <p:cNvSpPr txBox="1"/>
          <p:nvPr/>
        </p:nvSpPr>
        <p:spPr>
          <a:xfrm>
            <a:off x="273105" y="815688"/>
            <a:ext cx="6942204" cy="544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5.1 Overall Architecture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Skiplist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Corresponds to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L0 size – 8MB ~ 64MB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Four fields &lt;key size; key; value size; value&gt;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In-memory data structure, keep track of meta segment, except L0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is organized as an array of pairs of fixed-size pointer (4B each, 8B total)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(physical location of a meta segment, start key of a meta segment)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Meta segment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Contains keys and pointers to its associated values in data segment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Fixed to flash page size (8KB ~ 16KB)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&lt;key, pointer&gt; = &lt;16B~128B, 4B integer&gt; + header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L0 and 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levellist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 are protected by capacitor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Dose not need WAL(write-ahead-log) – provide atomicity and durability of data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5D741-871E-4FB4-97F3-A67312FC7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47" y="1003463"/>
            <a:ext cx="4451069" cy="27386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22A2A5-911B-41A6-8CF3-5FAF3885D94C}"/>
              </a:ext>
            </a:extLst>
          </p:cNvPr>
          <p:cNvSpPr/>
          <p:nvPr/>
        </p:nvSpPr>
        <p:spPr>
          <a:xfrm>
            <a:off x="7215309" y="1003463"/>
            <a:ext cx="2205639" cy="2654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796E1-A2BA-49F9-8E1F-11E64CF5DBE2}"/>
              </a:ext>
            </a:extLst>
          </p:cNvPr>
          <p:cNvSpPr/>
          <p:nvPr/>
        </p:nvSpPr>
        <p:spPr>
          <a:xfrm>
            <a:off x="9420948" y="1003463"/>
            <a:ext cx="2205639" cy="1102137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76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ED36-4EDD-41A5-A8A5-D1E6CB40670D}"/>
              </a:ext>
            </a:extLst>
          </p:cNvPr>
          <p:cNvSpPr txBox="1"/>
          <p:nvPr/>
        </p:nvSpPr>
        <p:spPr>
          <a:xfrm>
            <a:off x="273105" y="815688"/>
            <a:ext cx="6942204" cy="337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5.2 Improving I/O Speed with Level pinning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Eliminating Read Tails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Get rid of Bloom filter, adopts </a:t>
            </a:r>
            <a:r>
              <a:rPr lang="en-US" altLang="ko-KR" sz="1200" b="1" dirty="0">
                <a:latin typeface="Tahoma" panose="020B0604030504040204" pitchFamily="34" charset="0"/>
                <a:cs typeface="Tahoma" panose="020B0604030504040204" pitchFamily="34" charset="0"/>
              </a:rPr>
              <a:t>level pinning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Keeps meta segments for top-k levels in DRAM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Worst case flash lookups is reduce to O(h-k-1)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Level-pinning Memory Requirement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The level pinning require large amounts of DRAM? No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Level size increases exponentially by a factor of 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Reducing Compaction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Eliminates flash I/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involved in compaction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Meta segment can be updated in DRAM directly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BD9F3-9F6D-4CCC-BB4B-16C0BAFB3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90" y="665970"/>
            <a:ext cx="3930606" cy="241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770C5-D5C0-4FC1-9EB1-B8E70470F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14" y="3429000"/>
            <a:ext cx="3927682" cy="266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FC34E-8782-472A-A251-0C6577EFB34A}"/>
              </a:ext>
            </a:extLst>
          </p:cNvPr>
          <p:cNvSpPr txBox="1"/>
          <p:nvPr/>
        </p:nvSpPr>
        <p:spPr>
          <a:xfrm>
            <a:off x="7235004" y="2984809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2F86-22B2-4D80-BBEB-347D7FD8F81E}"/>
              </a:ext>
            </a:extLst>
          </p:cNvPr>
          <p:cNvSpPr txBox="1"/>
          <p:nvPr/>
        </p:nvSpPr>
        <p:spPr>
          <a:xfrm>
            <a:off x="7235004" y="6022732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26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ED36-4EDD-41A5-A8A5-D1E6CB40670D}"/>
              </a:ext>
            </a:extLst>
          </p:cNvPr>
          <p:cNvSpPr txBox="1"/>
          <p:nvPr/>
        </p:nvSpPr>
        <p:spPr>
          <a:xfrm>
            <a:off x="273105" y="815688"/>
            <a:ext cx="6942204" cy="337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5.2 Improving I/O Speed with Level pinning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Eliminating Read Tails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Get rid of Bloom filter, adopts </a:t>
            </a:r>
            <a:r>
              <a:rPr lang="en-US" altLang="ko-KR" sz="1200" b="1" dirty="0">
                <a:latin typeface="Tahoma" panose="020B0604030504040204" pitchFamily="34" charset="0"/>
                <a:cs typeface="Tahoma" panose="020B0604030504040204" pitchFamily="34" charset="0"/>
              </a:rPr>
              <a:t>level pinning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Keeps meta segments for top-k levels in DRAM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Worst case flash lookups is reduce to O(h-k-1)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Level-pinning Memory Requirement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The level pinning require large amounts of DRAM? No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Level size increases exponentially by a factor of 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Reducing Compaction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Eliminates flash I/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involved in compaction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Meta segment can be updated in DRAM directly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BD9F3-9F6D-4CCC-BB4B-16C0BAFB3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90" y="665970"/>
            <a:ext cx="3930606" cy="241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770C5-D5C0-4FC1-9EB1-B8E70470F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14" y="3429000"/>
            <a:ext cx="3927682" cy="266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FC34E-8782-472A-A251-0C6577EFB34A}"/>
              </a:ext>
            </a:extLst>
          </p:cNvPr>
          <p:cNvSpPr txBox="1"/>
          <p:nvPr/>
        </p:nvSpPr>
        <p:spPr>
          <a:xfrm>
            <a:off x="7235004" y="2984809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2F86-22B2-4D80-BBEB-347D7FD8F81E}"/>
              </a:ext>
            </a:extLst>
          </p:cNvPr>
          <p:cNvSpPr txBox="1"/>
          <p:nvPr/>
        </p:nvSpPr>
        <p:spPr>
          <a:xfrm>
            <a:off x="7235004" y="6022732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9CD8F-9DF3-4E55-B9A3-DF70CA1827DF}"/>
              </a:ext>
            </a:extLst>
          </p:cNvPr>
          <p:cNvSpPr/>
          <p:nvPr/>
        </p:nvSpPr>
        <p:spPr>
          <a:xfrm>
            <a:off x="6185648" y="665970"/>
            <a:ext cx="3834332" cy="955361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33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ED36-4EDD-41A5-A8A5-D1E6CB40670D}"/>
              </a:ext>
            </a:extLst>
          </p:cNvPr>
          <p:cNvSpPr txBox="1"/>
          <p:nvPr/>
        </p:nvSpPr>
        <p:spPr>
          <a:xfrm>
            <a:off x="273105" y="815688"/>
            <a:ext cx="6942204" cy="337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5.2 Improving I/O Speed with Level pinning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Eliminating Read Tails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Get rid of Bloom filter, adopts </a:t>
            </a:r>
            <a:r>
              <a:rPr lang="en-US" altLang="ko-KR" sz="1200" b="1" dirty="0">
                <a:latin typeface="Tahoma" panose="020B0604030504040204" pitchFamily="34" charset="0"/>
                <a:cs typeface="Tahoma" panose="020B0604030504040204" pitchFamily="34" charset="0"/>
              </a:rPr>
              <a:t>level pinning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Keeps meta segments for top-k levels in DRAM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Worst case flash lookups is reduce to O(h-k-1)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Level-pinning Memory Requirement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The level pinning require large amounts of DRAM? No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Level size increases exponentially by a factor of 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Reducing Compaction I/</a:t>
            </a:r>
            <a:r>
              <a:rPr lang="en-US" altLang="ko-KR" sz="14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Eliminates flash I/</a:t>
            </a:r>
            <a:r>
              <a:rPr lang="en-US" altLang="ko-KR" sz="1200" dirty="0" err="1">
                <a:latin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 involved in compaction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Meta segment can be updated in DRAM directly</a:t>
            </a:r>
            <a:endParaRPr lang="en-US" alt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BD9F3-9F6D-4CCC-BB4B-16C0BAFB3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90" y="665970"/>
            <a:ext cx="3930606" cy="241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770C5-D5C0-4FC1-9EB1-B8E70470F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14" y="3429000"/>
            <a:ext cx="3927682" cy="2662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FC34E-8782-472A-A251-0C6577EFB34A}"/>
              </a:ext>
            </a:extLst>
          </p:cNvPr>
          <p:cNvSpPr txBox="1"/>
          <p:nvPr/>
        </p:nvSpPr>
        <p:spPr>
          <a:xfrm>
            <a:off x="7235004" y="2984809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2F86-22B2-4D80-BBEB-347D7FD8F81E}"/>
              </a:ext>
            </a:extLst>
          </p:cNvPr>
          <p:cNvSpPr txBox="1"/>
          <p:nvPr/>
        </p:nvSpPr>
        <p:spPr>
          <a:xfrm>
            <a:off x="7235004" y="6022732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compaction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9CD8F-9DF3-4E55-B9A3-DF70CA1827DF}"/>
              </a:ext>
            </a:extLst>
          </p:cNvPr>
          <p:cNvSpPr/>
          <p:nvPr/>
        </p:nvSpPr>
        <p:spPr>
          <a:xfrm>
            <a:off x="6493009" y="5135917"/>
            <a:ext cx="3834332" cy="955361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99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emergence of several types of SSD</a:t>
            </a:r>
          </a:p>
        </p:txBody>
      </p:sp>
      <p:pic>
        <p:nvPicPr>
          <p:cNvPr id="1026" name="Picture 2" descr="Amazon.in: Buy Samsung 860 EVO 500GB SATA 2.5&quot; Internal Solid State Drive ( SSD) (MZ-76E500) Online at Low Prices in India | Samsung Reviews &amp; Ratings">
            <a:extLst>
              <a:ext uri="{FF2B5EF4-FFF2-40B4-BE49-F238E27FC236}">
                <a16:creationId xmlns:a16="http://schemas.microsoft.com/office/drawing/2014/main" id="{0F2C71B8-D739-4C6A-BC97-F475732C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" y="1693692"/>
            <a:ext cx="2707160" cy="16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삼성전자, NVMe SSD '970 EVO Plus' 출시 – Samsung Newsroom Korea">
            <a:extLst>
              <a:ext uri="{FF2B5EF4-FFF2-40B4-BE49-F238E27FC236}">
                <a16:creationId xmlns:a16="http://schemas.microsoft.com/office/drawing/2014/main" id="{088E70B5-E397-4CED-9AF5-C005089E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01" y="1536956"/>
            <a:ext cx="2762687" cy="20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궁금한 반도체 WHY] ZNS SSD, 기존 SSD와 무엇이 다를까?">
            <a:extLst>
              <a:ext uri="{FF2B5EF4-FFF2-40B4-BE49-F238E27FC236}">
                <a16:creationId xmlns:a16="http://schemas.microsoft.com/office/drawing/2014/main" id="{5313567D-1EF0-4D3E-9B78-FAFB6C9B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3" y="1751974"/>
            <a:ext cx="2563623" cy="1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8325C24-0536-4FA4-BF71-EC4F12DE9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6404" r="23221" b="7750"/>
          <a:stretch/>
        </p:blipFill>
        <p:spPr bwMode="auto">
          <a:xfrm>
            <a:off x="8982159" y="1503713"/>
            <a:ext cx="2530457" cy="18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D9EFC-7F9A-4699-812C-086592F9431F}"/>
              </a:ext>
            </a:extLst>
          </p:cNvPr>
          <p:cNvSpPr txBox="1"/>
          <p:nvPr/>
        </p:nvSpPr>
        <p:spPr>
          <a:xfrm>
            <a:off x="869320" y="3542887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SATA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D108-60A9-47E8-B83C-521B2A11BB8C}"/>
              </a:ext>
            </a:extLst>
          </p:cNvPr>
          <p:cNvSpPr txBox="1"/>
          <p:nvPr/>
        </p:nvSpPr>
        <p:spPr>
          <a:xfrm>
            <a:off x="3686984" y="3549838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5EDFF-738A-464B-96F3-2AA802B0797B}"/>
              </a:ext>
            </a:extLst>
          </p:cNvPr>
          <p:cNvSpPr txBox="1"/>
          <p:nvPr/>
        </p:nvSpPr>
        <p:spPr>
          <a:xfrm>
            <a:off x="6669152" y="3542887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AE8B4-059B-4ACA-98E6-FB25BAE29E76}"/>
              </a:ext>
            </a:extLst>
          </p:cNvPr>
          <p:cNvSpPr txBox="1"/>
          <p:nvPr/>
        </p:nvSpPr>
        <p:spPr>
          <a:xfrm>
            <a:off x="9424790" y="3552585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042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10852-4A71-4908-B255-20C7E4EC1B92}"/>
              </a:ext>
            </a:extLst>
          </p:cNvPr>
          <p:cNvSpPr txBox="1"/>
          <p:nvPr/>
        </p:nvSpPr>
        <p:spPr>
          <a:xfrm>
            <a:off x="273105" y="815688"/>
            <a:ext cx="6942204" cy="21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5.3 Optimizing Search Path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Level size increase by a factor of T -&gt; O(h^2*log(T))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en-US" altLang="ko-KR" sz="1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Using a prefix a key (4B of a start key, while binary search)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By borrowing fractional cascading technique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Tahoma" panose="020B0604030504040204" pitchFamily="34" charset="0"/>
                <a:cs typeface="Tahoma" panose="020B0604030504040204" pitchFamily="34" charset="0"/>
              </a:rPr>
              <a:t>Only L1 maintain range pointer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76B72-BC5D-4A89-97FC-F8F10391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357" y="2641932"/>
            <a:ext cx="5756264" cy="29980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EA6379-954C-40CC-990E-B960B8789FA6}"/>
              </a:ext>
            </a:extLst>
          </p:cNvPr>
          <p:cNvSpPr/>
          <p:nvPr/>
        </p:nvSpPr>
        <p:spPr>
          <a:xfrm>
            <a:off x="8352545" y="3429000"/>
            <a:ext cx="1014292" cy="29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087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51262"/>
            <a:ext cx="7467600" cy="4591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7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07162"/>
            <a:ext cx="7467600" cy="45910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155E5E-E13B-4E42-A902-C841AC69C9F9}"/>
              </a:ext>
            </a:extLst>
          </p:cNvPr>
          <p:cNvCxnSpPr/>
          <p:nvPr/>
        </p:nvCxnSpPr>
        <p:spPr>
          <a:xfrm>
            <a:off x="7899187" y="1451262"/>
            <a:ext cx="0" cy="1368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EA3F0F-43B6-457F-929B-E9618B1AD61F}"/>
              </a:ext>
            </a:extLst>
          </p:cNvPr>
          <p:cNvSpPr txBox="1"/>
          <p:nvPr/>
        </p:nvSpPr>
        <p:spPr>
          <a:xfrm>
            <a:off x="7484249" y="1950985"/>
            <a:ext cx="4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573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51262"/>
            <a:ext cx="7467600" cy="45910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E9F64F-4883-41B9-9BC8-A2D35BBB5FEB}"/>
              </a:ext>
            </a:extLst>
          </p:cNvPr>
          <p:cNvCxnSpPr/>
          <p:nvPr/>
        </p:nvCxnSpPr>
        <p:spPr>
          <a:xfrm>
            <a:off x="9243892" y="4033097"/>
            <a:ext cx="0" cy="1368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C8E075-B32D-490F-98D7-E0564A8A3EA2}"/>
              </a:ext>
            </a:extLst>
          </p:cNvPr>
          <p:cNvSpPr txBox="1"/>
          <p:nvPr/>
        </p:nvSpPr>
        <p:spPr>
          <a:xfrm>
            <a:off x="9243892" y="4724410"/>
            <a:ext cx="4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218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51262"/>
            <a:ext cx="7467600" cy="45910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D62B7C-6BC1-47EB-8452-657501D80BEA}"/>
              </a:ext>
            </a:extLst>
          </p:cNvPr>
          <p:cNvCxnSpPr>
            <a:cxnSpLocks/>
          </p:cNvCxnSpPr>
          <p:nvPr/>
        </p:nvCxnSpPr>
        <p:spPr>
          <a:xfrm flipH="1" flipV="1">
            <a:off x="4543677" y="5640081"/>
            <a:ext cx="1" cy="678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4F035B-6DF0-446B-B3D6-DFDEBCD8907D}"/>
              </a:ext>
            </a:extLst>
          </p:cNvPr>
          <p:cNvCxnSpPr>
            <a:cxnSpLocks/>
          </p:cNvCxnSpPr>
          <p:nvPr/>
        </p:nvCxnSpPr>
        <p:spPr>
          <a:xfrm>
            <a:off x="4543677" y="6318938"/>
            <a:ext cx="3816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5B5B2F-3D8A-4BB6-9982-600107DDC3C6}"/>
              </a:ext>
            </a:extLst>
          </p:cNvPr>
          <p:cNvCxnSpPr>
            <a:cxnSpLocks/>
          </p:cNvCxnSpPr>
          <p:nvPr/>
        </p:nvCxnSpPr>
        <p:spPr>
          <a:xfrm>
            <a:off x="8360229" y="5970495"/>
            <a:ext cx="0" cy="348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563816-36AB-4A30-98E2-293F687CAF62}"/>
              </a:ext>
            </a:extLst>
          </p:cNvPr>
          <p:cNvSpPr txBox="1"/>
          <p:nvPr/>
        </p:nvSpPr>
        <p:spPr>
          <a:xfrm>
            <a:off x="6244484" y="5926560"/>
            <a:ext cx="4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74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51262"/>
            <a:ext cx="7467600" cy="45910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C0C0E-42B0-440B-9F5A-B3F0683202B1}"/>
              </a:ext>
            </a:extLst>
          </p:cNvPr>
          <p:cNvCxnSpPr>
            <a:cxnSpLocks/>
          </p:cNvCxnSpPr>
          <p:nvPr/>
        </p:nvCxnSpPr>
        <p:spPr>
          <a:xfrm flipV="1">
            <a:off x="4674307" y="3746788"/>
            <a:ext cx="0" cy="1493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CB299A-0794-4E30-8D1B-2FD1C468E1FC}"/>
              </a:ext>
            </a:extLst>
          </p:cNvPr>
          <p:cNvSpPr txBox="1"/>
          <p:nvPr/>
        </p:nvSpPr>
        <p:spPr>
          <a:xfrm>
            <a:off x="4259369" y="3874923"/>
            <a:ext cx="4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01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5. </a:t>
            </a:r>
            <a:r>
              <a:rPr kumimoji="1" lang="en-US" altLang="ko-KR" dirty="0" err="1"/>
              <a:t>PinK</a:t>
            </a:r>
            <a:r>
              <a:rPr kumimoji="1" lang="en-US" altLang="ko-KR" dirty="0"/>
              <a:t>: In-storage Key-value 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3BCC-4999-45C8-852E-C2A9EE66317C}"/>
              </a:ext>
            </a:extLst>
          </p:cNvPr>
          <p:cNvSpPr txBox="1"/>
          <p:nvPr/>
        </p:nvSpPr>
        <p:spPr>
          <a:xfrm>
            <a:off x="273105" y="815688"/>
            <a:ext cx="694220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5.4 Speeding up Compaction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75202-A30E-4BBA-9C9D-6CA32B7C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203" y="1451262"/>
            <a:ext cx="7467600" cy="45910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C0C0E-42B0-440B-9F5A-B3F0683202B1}"/>
              </a:ext>
            </a:extLst>
          </p:cNvPr>
          <p:cNvCxnSpPr>
            <a:cxnSpLocks/>
          </p:cNvCxnSpPr>
          <p:nvPr/>
        </p:nvCxnSpPr>
        <p:spPr>
          <a:xfrm flipV="1">
            <a:off x="5035457" y="1935277"/>
            <a:ext cx="0" cy="1493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CB299A-0794-4E30-8D1B-2FD1C468E1FC}"/>
              </a:ext>
            </a:extLst>
          </p:cNvPr>
          <p:cNvSpPr txBox="1"/>
          <p:nvPr/>
        </p:nvSpPr>
        <p:spPr>
          <a:xfrm>
            <a:off x="5506742" y="2866929"/>
            <a:ext cx="4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ⓔ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F4E767-6F6F-4AF7-AC2A-0F073C9540AE}"/>
              </a:ext>
            </a:extLst>
          </p:cNvPr>
          <p:cNvCxnSpPr>
            <a:cxnSpLocks/>
          </p:cNvCxnSpPr>
          <p:nvPr/>
        </p:nvCxnSpPr>
        <p:spPr>
          <a:xfrm flipV="1">
            <a:off x="5756476" y="3460376"/>
            <a:ext cx="18968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9535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159" y="809624"/>
            <a:ext cx="2838370" cy="1008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570815-4F60-4843-8B49-930446F7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1065199"/>
            <a:ext cx="7210425" cy="4343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577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159" y="809624"/>
            <a:ext cx="2838370" cy="10084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4AFB49-288D-43A3-A2CB-F38C9788A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53" y="1214237"/>
            <a:ext cx="7162800" cy="4152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9144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997" y="809624"/>
            <a:ext cx="3041532" cy="10806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28059-8530-46F5-B9FB-5730BA36D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9" y="2382973"/>
            <a:ext cx="11433842" cy="28331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9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emergence of several types of SSD</a:t>
            </a:r>
          </a:p>
        </p:txBody>
      </p:sp>
      <p:pic>
        <p:nvPicPr>
          <p:cNvPr id="1026" name="Picture 2" descr="Amazon.in: Buy Samsung 860 EVO 500GB SATA 2.5&quot; Internal Solid State Drive ( SSD) (MZ-76E500) Online at Low Prices in India | Samsung Reviews &amp; Ratings">
            <a:extLst>
              <a:ext uri="{FF2B5EF4-FFF2-40B4-BE49-F238E27FC236}">
                <a16:creationId xmlns:a16="http://schemas.microsoft.com/office/drawing/2014/main" id="{0F2C71B8-D739-4C6A-BC97-F475732C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" y="1693692"/>
            <a:ext cx="2707160" cy="16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삼성전자, NVMe SSD '970 EVO Plus' 출시 – Samsung Newsroom Korea">
            <a:extLst>
              <a:ext uri="{FF2B5EF4-FFF2-40B4-BE49-F238E27FC236}">
                <a16:creationId xmlns:a16="http://schemas.microsoft.com/office/drawing/2014/main" id="{088E70B5-E397-4CED-9AF5-C005089E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01" y="1536956"/>
            <a:ext cx="2762687" cy="20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궁금한 반도체 WHY] ZNS SSD, 기존 SSD와 무엇이 다를까?">
            <a:extLst>
              <a:ext uri="{FF2B5EF4-FFF2-40B4-BE49-F238E27FC236}">
                <a16:creationId xmlns:a16="http://schemas.microsoft.com/office/drawing/2014/main" id="{5313567D-1EF0-4D3E-9B78-FAFB6C9B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3" y="1751974"/>
            <a:ext cx="2563623" cy="1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8325C24-0536-4FA4-BF71-EC4F12DE9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6404" r="23221" b="7750"/>
          <a:stretch/>
        </p:blipFill>
        <p:spPr bwMode="auto">
          <a:xfrm>
            <a:off x="8982159" y="1503713"/>
            <a:ext cx="2530457" cy="18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D9EFC-7F9A-4699-812C-086592F9431F}"/>
              </a:ext>
            </a:extLst>
          </p:cNvPr>
          <p:cNvSpPr txBox="1"/>
          <p:nvPr/>
        </p:nvSpPr>
        <p:spPr>
          <a:xfrm>
            <a:off x="869320" y="3542887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SATA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D108-60A9-47E8-B83C-521B2A11BB8C}"/>
              </a:ext>
            </a:extLst>
          </p:cNvPr>
          <p:cNvSpPr txBox="1"/>
          <p:nvPr/>
        </p:nvSpPr>
        <p:spPr>
          <a:xfrm>
            <a:off x="3686984" y="3549838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5EDFF-738A-464B-96F3-2AA802B0797B}"/>
              </a:ext>
            </a:extLst>
          </p:cNvPr>
          <p:cNvSpPr txBox="1"/>
          <p:nvPr/>
        </p:nvSpPr>
        <p:spPr>
          <a:xfrm>
            <a:off x="6669152" y="3542887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AE8B4-059B-4ACA-98E6-FB25BAE29E76}"/>
              </a:ext>
            </a:extLst>
          </p:cNvPr>
          <p:cNvSpPr txBox="1"/>
          <p:nvPr/>
        </p:nvSpPr>
        <p:spPr>
          <a:xfrm>
            <a:off x="9424790" y="3552585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386786-08AD-4A7D-A5CE-7575D475CC25}"/>
              </a:ext>
            </a:extLst>
          </p:cNvPr>
          <p:cNvSpPr/>
          <p:nvPr/>
        </p:nvSpPr>
        <p:spPr>
          <a:xfrm>
            <a:off x="316923" y="1229445"/>
            <a:ext cx="8358351" cy="3004458"/>
          </a:xfrm>
          <a:prstGeom prst="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6A77B-383B-4C33-A1CD-D66D8604B1E4}"/>
              </a:ext>
            </a:extLst>
          </p:cNvPr>
          <p:cNvSpPr txBox="1"/>
          <p:nvPr/>
        </p:nvSpPr>
        <p:spPr>
          <a:xfrm>
            <a:off x="3436064" y="4541414"/>
            <a:ext cx="21200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I/O Interface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9FE1FF-AC68-45F8-923F-5CE6811B9024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4496098" y="4233903"/>
            <a:ext cx="1" cy="3075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45700E-CEEC-4B44-B07B-0FEEA55D4F3F}"/>
              </a:ext>
            </a:extLst>
          </p:cNvPr>
          <p:cNvSpPr txBox="1"/>
          <p:nvPr/>
        </p:nvSpPr>
        <p:spPr>
          <a:xfrm>
            <a:off x="1982481" y="5057274"/>
            <a:ext cx="5586292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Expose a linear array of 4KB logical blocks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Flash translation layer(FTL) in the SSD firmware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FTL maintains a mapping table indexed by logical block 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API = READ(), WRITE() …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430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159" y="809624"/>
            <a:ext cx="2838370" cy="1008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4DBDF6-E67B-4352-BF9D-31689056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727" y="1433512"/>
            <a:ext cx="6819900" cy="399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4164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159" y="809624"/>
            <a:ext cx="2838370" cy="1008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01034F-9280-467B-B4F9-C44CF818A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27" y="1195387"/>
            <a:ext cx="7277100" cy="4467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667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6. Evaluation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26D3-89AE-439C-9CF6-CA60A316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159" y="809624"/>
            <a:ext cx="2838370" cy="10084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8DF081-CE69-4E24-86C9-F7ADC98A5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27" y="1598479"/>
            <a:ext cx="7134225" cy="3476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8724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7. Conclusion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081F9-7539-402F-8BD4-24D226F6BC62}"/>
              </a:ext>
            </a:extLst>
          </p:cNvPr>
          <p:cNvSpPr txBox="1"/>
          <p:nvPr/>
        </p:nvSpPr>
        <p:spPr>
          <a:xfrm>
            <a:off x="273104" y="815688"/>
            <a:ext cx="7603029" cy="247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Presented a novel LSM-tree-based KV-SSD design, called </a:t>
            </a:r>
            <a:r>
              <a:rPr lang="en-US" altLang="ko-KR" sz="1600" dirty="0" err="1">
                <a:latin typeface="Tahoma" panose="020B0604030504040204" pitchFamily="34" charset="0"/>
                <a:cs typeface="Tahoma" panose="020B0604030504040204" pitchFamily="34" charset="0"/>
              </a:rPr>
              <a:t>PinK</a:t>
            </a:r>
            <a:endParaRPr lang="en-US" altLang="ko-KR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By pinning KV indices of top levels of the LSM tree to DRAM, guarantee the worst-case read latency, while improving average read latency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Not only eliminated sorting overheads, but reduced I/O operations related to compaction greatly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602" name="Picture 2" descr="Good Icon of Colored Outline style - Available in SVG, PNG, EPS, AI &amp; Icon  fonts">
            <a:extLst>
              <a:ext uri="{FF2B5EF4-FFF2-40B4-BE49-F238E27FC236}">
                <a16:creationId xmlns:a16="http://schemas.microsoft.com/office/drawing/2014/main" id="{28D06758-2E33-4DCF-A7B4-EDCD3B62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03" y="2835409"/>
            <a:ext cx="3540112" cy="35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414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1507833"/>
            <a:ext cx="11554232" cy="639243"/>
          </a:xfrm>
        </p:spPr>
        <p:txBody>
          <a:bodyPr anchor="t"/>
          <a:lstStyle/>
          <a:p>
            <a:r>
              <a:rPr kumimoji="1" lang="en-US" altLang="ko-KR" sz="3600" dirty="0" err="1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PinK</a:t>
            </a:r>
            <a:r>
              <a:rPr kumimoji="1" lang="en-US" altLang="ko-KR" sz="3600" dirty="0">
                <a:latin typeface="Tahoma" panose="020B0604030504040204" pitchFamily="34" charset="0"/>
                <a:ea typeface="Nanum Gothic" panose="020D0604000000000000" pitchFamily="34" charset="-127"/>
                <a:cs typeface="Tahoma" panose="020B0604030504040204" pitchFamily="34" charset="0"/>
              </a:rPr>
              <a:t>: High-speed In-storage Key-value store with Bounded Tails</a:t>
            </a:r>
            <a:endParaRPr kumimoji="1" lang="ko-KR" altLang="en-US" sz="3600" dirty="0">
              <a:latin typeface="Tahoma" panose="020B0604030504040204" pitchFamily="34" charset="0"/>
              <a:ea typeface="Nanum Gothic" panose="020D0604000000000000" pitchFamily="34" charset="-127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99989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Presenter: </a:t>
            </a:r>
            <a:r>
              <a:rPr kumimoji="1" lang="ko-KR" altLang="en-US" dirty="0"/>
              <a:t>신호진</a:t>
            </a:r>
            <a:endParaRPr kumimoji="1" lang="en-US" altLang="ko-KR" dirty="0"/>
          </a:p>
          <a:p>
            <a:r>
              <a:rPr kumimoji="1" lang="en-US" altLang="ko-KR" dirty="0"/>
              <a:t>ghwls03s@gmail.com or hj03s@naver.com </a:t>
            </a:r>
          </a:p>
          <a:p>
            <a:r>
              <a:rPr kumimoji="1" lang="en-US" altLang="ko-KR" dirty="0"/>
              <a:t>2021. 01. 11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112DC79-2BC5-44B7-B4A8-F8C21FAB3555}"/>
              </a:ext>
            </a:extLst>
          </p:cNvPr>
          <p:cNvSpPr txBox="1">
            <a:spLocks/>
          </p:cNvSpPr>
          <p:nvPr/>
        </p:nvSpPr>
        <p:spPr>
          <a:xfrm>
            <a:off x="157313" y="2513637"/>
            <a:ext cx="8129348" cy="123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J. S. and Bae J. W.,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Chanwoo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Chung and Arvind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 USENIX Annual Technical Conference, July, 2020</a:t>
            </a:r>
            <a:endParaRPr kumimoji="1" lang="en-US" altLang="ko-KR" sz="1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636020-C923-4551-9A65-631F0810479A}"/>
              </a:ext>
            </a:extLst>
          </p:cNvPr>
          <p:cNvSpPr txBox="1">
            <a:spLocks/>
          </p:cNvSpPr>
          <p:nvPr/>
        </p:nvSpPr>
        <p:spPr>
          <a:xfrm>
            <a:off x="4314583" y="4205475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800" dirty="0">
                <a:ea typeface="GungSeo" pitchFamily="2" charset="-127"/>
              </a:rPr>
              <a:t>Thank You!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71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2680-2D15-4540-B552-81CCEC007B47}"/>
              </a:ext>
            </a:extLst>
          </p:cNvPr>
          <p:cNvSpPr txBox="1"/>
          <p:nvPr/>
        </p:nvSpPr>
        <p:spPr>
          <a:xfrm>
            <a:off x="316923" y="663190"/>
            <a:ext cx="110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emergence of several types of SSD</a:t>
            </a:r>
          </a:p>
        </p:txBody>
      </p:sp>
      <p:pic>
        <p:nvPicPr>
          <p:cNvPr id="1026" name="Picture 2" descr="Amazon.in: Buy Samsung 860 EVO 500GB SATA 2.5&quot; Internal Solid State Drive ( SSD) (MZ-76E500) Online at Low Prices in India | Samsung Reviews &amp; Ratings">
            <a:extLst>
              <a:ext uri="{FF2B5EF4-FFF2-40B4-BE49-F238E27FC236}">
                <a16:creationId xmlns:a16="http://schemas.microsoft.com/office/drawing/2014/main" id="{0F2C71B8-D739-4C6A-BC97-F475732C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" y="1693692"/>
            <a:ext cx="2707160" cy="16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삼성전자, NVMe SSD '970 EVO Plus' 출시 – Samsung Newsroom Korea">
            <a:extLst>
              <a:ext uri="{FF2B5EF4-FFF2-40B4-BE49-F238E27FC236}">
                <a16:creationId xmlns:a16="http://schemas.microsoft.com/office/drawing/2014/main" id="{088E70B5-E397-4CED-9AF5-C005089E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01" y="1536956"/>
            <a:ext cx="2762687" cy="20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궁금한 반도체 WHY] ZNS SSD, 기존 SSD와 무엇이 다를까?">
            <a:extLst>
              <a:ext uri="{FF2B5EF4-FFF2-40B4-BE49-F238E27FC236}">
                <a16:creationId xmlns:a16="http://schemas.microsoft.com/office/drawing/2014/main" id="{5313567D-1EF0-4D3E-9B78-FAFB6C9B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3" y="1751974"/>
            <a:ext cx="2563623" cy="1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8325C24-0536-4FA4-BF71-EC4F12DE9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6404" r="23221" b="7750"/>
          <a:stretch/>
        </p:blipFill>
        <p:spPr bwMode="auto">
          <a:xfrm>
            <a:off x="8982159" y="1503713"/>
            <a:ext cx="2530457" cy="18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D9EFC-7F9A-4699-812C-086592F9431F}"/>
              </a:ext>
            </a:extLst>
          </p:cNvPr>
          <p:cNvSpPr txBox="1"/>
          <p:nvPr/>
        </p:nvSpPr>
        <p:spPr>
          <a:xfrm>
            <a:off x="869320" y="3542887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SATA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D108-60A9-47E8-B83C-521B2A11BB8C}"/>
              </a:ext>
            </a:extLst>
          </p:cNvPr>
          <p:cNvSpPr txBox="1"/>
          <p:nvPr/>
        </p:nvSpPr>
        <p:spPr>
          <a:xfrm>
            <a:off x="3686984" y="3549838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5EDFF-738A-464B-96F3-2AA802B0797B}"/>
              </a:ext>
            </a:extLst>
          </p:cNvPr>
          <p:cNvSpPr txBox="1"/>
          <p:nvPr/>
        </p:nvSpPr>
        <p:spPr>
          <a:xfrm>
            <a:off x="6669152" y="3542887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8AE8B4-059B-4ACA-98E6-FB25BAE29E76}"/>
              </a:ext>
            </a:extLst>
          </p:cNvPr>
          <p:cNvSpPr txBox="1"/>
          <p:nvPr/>
        </p:nvSpPr>
        <p:spPr>
          <a:xfrm>
            <a:off x="9424790" y="3552585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SSD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254F6C-2277-4470-94F4-D5B87C98BEB8}"/>
              </a:ext>
            </a:extLst>
          </p:cNvPr>
          <p:cNvSpPr/>
          <p:nvPr/>
        </p:nvSpPr>
        <p:spPr>
          <a:xfrm>
            <a:off x="8810215" y="1229445"/>
            <a:ext cx="2869516" cy="3004458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6B465-E30D-48F2-BAF0-DBB97925441C}"/>
              </a:ext>
            </a:extLst>
          </p:cNvPr>
          <p:cNvSpPr txBox="1"/>
          <p:nvPr/>
        </p:nvSpPr>
        <p:spPr>
          <a:xfrm>
            <a:off x="8964622" y="4508171"/>
            <a:ext cx="256070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I/O Interface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1C029C-DA09-4709-BD65-0DD5A2C4754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244973" y="4233903"/>
            <a:ext cx="0" cy="27426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3A27E5-9C90-40FA-ACFE-BD36591C2A3D}"/>
              </a:ext>
            </a:extLst>
          </p:cNvPr>
          <p:cNvSpPr txBox="1"/>
          <p:nvPr/>
        </p:nvSpPr>
        <p:spPr>
          <a:xfrm>
            <a:off x="6896743" y="5057274"/>
            <a:ext cx="5056094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Container of key-value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Labeled by a unique key and contains an associated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Key (~255B), value (~2MB)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API = GET(), SET() …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2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1. Introduction</a:t>
            </a:r>
            <a:endParaRPr kumimoji="1"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A3F26-1D2E-40FD-BA14-B487D83B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0" y="1295979"/>
            <a:ext cx="4827293" cy="39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B9E5F5-5EEC-489F-85F6-26CA8452F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160" y="1577666"/>
            <a:ext cx="5150088" cy="3378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C4496-C2B6-469C-A53B-99C51C839B58}"/>
              </a:ext>
            </a:extLst>
          </p:cNvPr>
          <p:cNvSpPr txBox="1"/>
          <p:nvPr/>
        </p:nvSpPr>
        <p:spPr>
          <a:xfrm>
            <a:off x="2128866" y="5231726"/>
            <a:ext cx="20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I/O interface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3E7B1-B88E-4188-A155-2DD908E29D34}"/>
              </a:ext>
            </a:extLst>
          </p:cNvPr>
          <p:cNvSpPr txBox="1"/>
          <p:nvPr/>
        </p:nvSpPr>
        <p:spPr>
          <a:xfrm>
            <a:off x="7301107" y="5231726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I/O interface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8B7680-5614-4CAB-A3AD-17388666CFF2}"/>
              </a:ext>
            </a:extLst>
          </p:cNvPr>
          <p:cNvSpPr/>
          <p:nvPr/>
        </p:nvSpPr>
        <p:spPr>
          <a:xfrm>
            <a:off x="3172645" y="1713539"/>
            <a:ext cx="1791241" cy="338098"/>
          </a:xfrm>
          <a:prstGeom prst="rect">
            <a:avLst/>
          </a:prstGeom>
          <a:noFill/>
          <a:ln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B42418-AB08-4628-8684-2BE742B99660}"/>
              </a:ext>
            </a:extLst>
          </p:cNvPr>
          <p:cNvSpPr/>
          <p:nvPr/>
        </p:nvSpPr>
        <p:spPr>
          <a:xfrm>
            <a:off x="7859430" y="2311612"/>
            <a:ext cx="500800" cy="216435"/>
          </a:xfrm>
          <a:prstGeom prst="rect">
            <a:avLst/>
          </a:prstGeom>
          <a:noFill/>
          <a:ln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A90EB0-17FE-437A-80AF-80B99D1DE355}"/>
              </a:ext>
            </a:extLst>
          </p:cNvPr>
          <p:cNvSpPr/>
          <p:nvPr/>
        </p:nvSpPr>
        <p:spPr>
          <a:xfrm>
            <a:off x="2535731" y="3640950"/>
            <a:ext cx="1068081" cy="338098"/>
          </a:xfrm>
          <a:prstGeom prst="rect">
            <a:avLst/>
          </a:prstGeom>
          <a:noFill/>
          <a:ln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3A116-82EE-4BF0-AB06-7C518A28B14F}"/>
              </a:ext>
            </a:extLst>
          </p:cNvPr>
          <p:cNvSpPr/>
          <p:nvPr/>
        </p:nvSpPr>
        <p:spPr>
          <a:xfrm>
            <a:off x="7322885" y="2854798"/>
            <a:ext cx="1068081" cy="338098"/>
          </a:xfrm>
          <a:prstGeom prst="rect">
            <a:avLst/>
          </a:prstGeom>
          <a:noFill/>
          <a:ln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5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Reference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F5D5B8-9242-4044-8DDB-422FF2BB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76" y="1097211"/>
            <a:ext cx="5991225" cy="1400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F65DE7-D695-4DFA-9CE5-AB4AF3DF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01" y="1797299"/>
            <a:ext cx="5074916" cy="1552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0AF29C-D331-4AB3-BCA7-D1A0B4C67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062" y="3350238"/>
            <a:ext cx="5048250" cy="1495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85C8B8-AF61-4F5C-BAE3-517825EC1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681" y="4269495"/>
            <a:ext cx="4408956" cy="1324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27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A380-23D5-4107-9A31-D71BD8AD29D5}"/>
              </a:ext>
            </a:extLst>
          </p:cNvPr>
          <p:cNvSpPr txBox="1"/>
          <p:nvPr/>
        </p:nvSpPr>
        <p:spPr>
          <a:xfrm>
            <a:off x="273106" y="815688"/>
            <a:ext cx="9693086" cy="15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Most of KV-SSDs are based on hash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Hash-based KV-SSD maintains a hash table in the controller DRAM. =&gt; (4TB SSD – 144GB DRAM)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But, not large enough to accommodate all the hash table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Parts of the hash table must be stored in flash.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DEB0B3-F7EA-4AAB-9C30-9125E74C133C}"/>
              </a:ext>
            </a:extLst>
          </p:cNvPr>
          <p:cNvSpPr/>
          <p:nvPr/>
        </p:nvSpPr>
        <p:spPr>
          <a:xfrm>
            <a:off x="353466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Data(KV pair)</a:t>
            </a:r>
          </a:p>
          <a:p>
            <a:pPr algn="ctr"/>
            <a:r>
              <a:rPr lang="en-US" altLang="ko-KR" sz="1400" dirty="0"/>
              <a:t>(5GB)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4B300-0AEA-4B5C-9AC5-E4F977EF8014}"/>
              </a:ext>
            </a:extLst>
          </p:cNvPr>
          <p:cNvCxnSpPr>
            <a:cxnSpLocks/>
          </p:cNvCxnSpPr>
          <p:nvPr/>
        </p:nvCxnSpPr>
        <p:spPr>
          <a:xfrm>
            <a:off x="830138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7F79B-E0CE-44F0-AA9C-B988D9E878EE}"/>
              </a:ext>
            </a:extLst>
          </p:cNvPr>
          <p:cNvSpPr txBox="1"/>
          <p:nvPr/>
        </p:nvSpPr>
        <p:spPr>
          <a:xfrm>
            <a:off x="3535306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3BF6C-9B83-45F9-84FE-CFF99A211B0F}"/>
              </a:ext>
            </a:extLst>
          </p:cNvPr>
          <p:cNvSpPr txBox="1"/>
          <p:nvPr/>
        </p:nvSpPr>
        <p:spPr>
          <a:xfrm>
            <a:off x="3535306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72E5F-E917-46C6-BA3E-5043067B4E22}"/>
              </a:ext>
            </a:extLst>
          </p:cNvPr>
          <p:cNvSpPr txBox="1"/>
          <p:nvPr/>
        </p:nvSpPr>
        <p:spPr>
          <a:xfrm>
            <a:off x="1916469" y="309044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24BFCE-8FB1-437D-8112-5091B98A136D}"/>
              </a:ext>
            </a:extLst>
          </p:cNvPr>
          <p:cNvSpPr/>
          <p:nvPr/>
        </p:nvSpPr>
        <p:spPr>
          <a:xfrm>
            <a:off x="1459973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2A0EFC-2E8E-477B-B48A-6CF5D90A74E3}"/>
              </a:ext>
            </a:extLst>
          </p:cNvPr>
          <p:cNvSpPr/>
          <p:nvPr/>
        </p:nvSpPr>
        <p:spPr>
          <a:xfrm>
            <a:off x="1459972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63C543-AE90-4847-856E-134CBECFCE3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1409629" y="2787378"/>
            <a:ext cx="638560" cy="1283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299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3. Motivation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6A380-23D5-4107-9A31-D71BD8AD29D5}"/>
              </a:ext>
            </a:extLst>
          </p:cNvPr>
          <p:cNvSpPr txBox="1"/>
          <p:nvPr/>
        </p:nvSpPr>
        <p:spPr>
          <a:xfrm>
            <a:off x="273106" y="815688"/>
            <a:ext cx="10169496" cy="15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Most of KV-SSDs are based on hash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Hash-based KV-SSD maintains a hash table in the controller DRAM. =&gt; (4TB SSD – 144GB DRAM)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But, not large enough to accommodate all the hash table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Parts of the hash table must be stored in flash.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DEB0B3-F7EA-4AAB-9C30-9125E74C133C}"/>
              </a:ext>
            </a:extLst>
          </p:cNvPr>
          <p:cNvSpPr/>
          <p:nvPr/>
        </p:nvSpPr>
        <p:spPr>
          <a:xfrm>
            <a:off x="353466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Data(KV pair)</a:t>
            </a:r>
          </a:p>
          <a:p>
            <a:pPr algn="ctr"/>
            <a:r>
              <a:rPr lang="en-US" altLang="ko-KR" sz="1400" dirty="0"/>
              <a:t>(5GB)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E4B300-0AEA-4B5C-9AC5-E4F977EF8014}"/>
              </a:ext>
            </a:extLst>
          </p:cNvPr>
          <p:cNvCxnSpPr>
            <a:cxnSpLocks/>
          </p:cNvCxnSpPr>
          <p:nvPr/>
        </p:nvCxnSpPr>
        <p:spPr>
          <a:xfrm>
            <a:off x="830138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37F79B-E0CE-44F0-AA9C-B988D9E878EE}"/>
              </a:ext>
            </a:extLst>
          </p:cNvPr>
          <p:cNvSpPr txBox="1"/>
          <p:nvPr/>
        </p:nvSpPr>
        <p:spPr>
          <a:xfrm>
            <a:off x="3535306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3BF6C-9B83-45F9-84FE-CFF99A211B0F}"/>
              </a:ext>
            </a:extLst>
          </p:cNvPr>
          <p:cNvSpPr txBox="1"/>
          <p:nvPr/>
        </p:nvSpPr>
        <p:spPr>
          <a:xfrm>
            <a:off x="3535306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72E5F-E917-46C6-BA3E-5043067B4E22}"/>
              </a:ext>
            </a:extLst>
          </p:cNvPr>
          <p:cNvSpPr txBox="1"/>
          <p:nvPr/>
        </p:nvSpPr>
        <p:spPr>
          <a:xfrm>
            <a:off x="1916469" y="309044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24BFCE-8FB1-437D-8112-5091B98A136D}"/>
              </a:ext>
            </a:extLst>
          </p:cNvPr>
          <p:cNvSpPr/>
          <p:nvPr/>
        </p:nvSpPr>
        <p:spPr>
          <a:xfrm>
            <a:off x="1459973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2A0EFC-2E8E-477B-B48A-6CF5D90A74E3}"/>
              </a:ext>
            </a:extLst>
          </p:cNvPr>
          <p:cNvSpPr/>
          <p:nvPr/>
        </p:nvSpPr>
        <p:spPr>
          <a:xfrm>
            <a:off x="1459972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63C543-AE90-4847-856E-134CBECFCE3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1409629" y="2787378"/>
            <a:ext cx="638560" cy="1283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744CD5-9490-4BCC-BF43-40AFC4D9CB5F}"/>
              </a:ext>
            </a:extLst>
          </p:cNvPr>
          <p:cNvSpPr/>
          <p:nvPr/>
        </p:nvSpPr>
        <p:spPr>
          <a:xfrm>
            <a:off x="5379212" y="3769153"/>
            <a:ext cx="1014292" cy="619369"/>
          </a:xfrm>
          <a:prstGeom prst="rightArrow">
            <a:avLst/>
          </a:prstGeom>
          <a:solidFill>
            <a:srgbClr val="F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54C35-EE7A-409E-AC20-8F45F7F21FA0}"/>
              </a:ext>
            </a:extLst>
          </p:cNvPr>
          <p:cNvSpPr txBox="1"/>
          <p:nvPr/>
        </p:nvSpPr>
        <p:spPr>
          <a:xfrm>
            <a:off x="4994639" y="3419859"/>
            <a:ext cx="1783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GET request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A66A6A-8268-4799-8211-746E0CBB04F5}"/>
              </a:ext>
            </a:extLst>
          </p:cNvPr>
          <p:cNvSpPr/>
          <p:nvPr/>
        </p:nvSpPr>
        <p:spPr>
          <a:xfrm>
            <a:off x="7214027" y="2543416"/>
            <a:ext cx="1467650" cy="566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KV Clients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6DB15-6BF3-4683-A308-3341ECB21743}"/>
              </a:ext>
            </a:extLst>
          </p:cNvPr>
          <p:cNvCxnSpPr>
            <a:cxnSpLocks/>
          </p:cNvCxnSpPr>
          <p:nvPr/>
        </p:nvCxnSpPr>
        <p:spPr>
          <a:xfrm>
            <a:off x="7529335" y="4367646"/>
            <a:ext cx="32196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DDE7C-80CD-42CD-B1F5-880627C000E1}"/>
              </a:ext>
            </a:extLst>
          </p:cNvPr>
          <p:cNvSpPr txBox="1"/>
          <p:nvPr/>
        </p:nvSpPr>
        <p:spPr>
          <a:xfrm>
            <a:off x="10234503" y="40356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DRAM(4GB)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F071D-1783-47D2-8311-AD164DFA7DE4}"/>
              </a:ext>
            </a:extLst>
          </p:cNvPr>
          <p:cNvSpPr txBox="1"/>
          <p:nvPr/>
        </p:nvSpPr>
        <p:spPr>
          <a:xfrm>
            <a:off x="10234503" y="437422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5E3FA6-FDE4-4597-A744-0201442E131A}"/>
              </a:ext>
            </a:extLst>
          </p:cNvPr>
          <p:cNvSpPr/>
          <p:nvPr/>
        </p:nvSpPr>
        <p:spPr>
          <a:xfrm>
            <a:off x="8159170" y="3748277"/>
            <a:ext cx="1821109" cy="528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Hash Table</a:t>
            </a:r>
          </a:p>
          <a:p>
            <a:pPr algn="ctr"/>
            <a:r>
              <a:rPr lang="en-US" altLang="ko-KR" sz="1400" dirty="0"/>
              <a:t>(4GB)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69FE8FA-8F34-4A7C-BC4D-5ADB7F404A26}"/>
              </a:ext>
            </a:extLst>
          </p:cNvPr>
          <p:cNvSpPr/>
          <p:nvPr/>
        </p:nvSpPr>
        <p:spPr>
          <a:xfrm>
            <a:off x="8159169" y="4467816"/>
            <a:ext cx="1821109" cy="5286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NAND Flash</a:t>
            </a:r>
          </a:p>
          <a:p>
            <a:pPr algn="ctr"/>
            <a:r>
              <a:rPr lang="en-US" altLang="ko-KR" sz="1400" dirty="0"/>
              <a:t>(1GB)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42EAE0-B2AA-4549-B24E-218D3D195A5F}"/>
              </a:ext>
            </a:extLst>
          </p:cNvPr>
          <p:cNvCxnSpPr>
            <a:stCxn id="14" idx="2"/>
          </p:cNvCxnSpPr>
          <p:nvPr/>
        </p:nvCxnSpPr>
        <p:spPr>
          <a:xfrm>
            <a:off x="7947852" y="3109717"/>
            <a:ext cx="496901" cy="87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C38751-5A56-4519-BA60-43EB59C84B92}"/>
              </a:ext>
            </a:extLst>
          </p:cNvPr>
          <p:cNvSpPr/>
          <p:nvPr/>
        </p:nvSpPr>
        <p:spPr>
          <a:xfrm>
            <a:off x="8099627" y="3313137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endParaRPr lang="ko-KR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165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28714</TotalTime>
  <Words>1962</Words>
  <Application>Microsoft Office PowerPoint</Application>
  <PresentationFormat>와이드스크린</PresentationFormat>
  <Paragraphs>376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Tahoma</vt:lpstr>
      <vt:lpstr>Wingdings</vt:lpstr>
      <vt:lpstr>Office 테마</vt:lpstr>
      <vt:lpstr>PinK: High-speed In-storage Key-value store with Bounded Tails</vt:lpstr>
      <vt:lpstr>PowerPoint 프레젠테이션</vt:lpstr>
      <vt:lpstr>1. Introduction</vt:lpstr>
      <vt:lpstr>1. Introduction</vt:lpstr>
      <vt:lpstr>1. Introduction</vt:lpstr>
      <vt:lpstr>1. Introduction</vt:lpstr>
      <vt:lpstr>2. Reference</vt:lpstr>
      <vt:lpstr>3. Motivation</vt:lpstr>
      <vt:lpstr>3. Motivation</vt:lpstr>
      <vt:lpstr>3. Motivation</vt:lpstr>
      <vt:lpstr>3. Motivation</vt:lpstr>
      <vt:lpstr>3. Motivation</vt:lpstr>
      <vt:lpstr>3. Motivation</vt:lpstr>
      <vt:lpstr>3. Motivation</vt:lpstr>
      <vt:lpstr>3. Motivation</vt:lpstr>
      <vt:lpstr>3. Motivation</vt:lpstr>
      <vt:lpstr>4. Hypothesis Testing</vt:lpstr>
      <vt:lpstr>4. Hypothesis Testing</vt:lpstr>
      <vt:lpstr>4. Hypothesis Testing</vt:lpstr>
      <vt:lpstr>4. Hypothesis Testing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5. PinK: In-storage Key-value store</vt:lpstr>
      <vt:lpstr>6. Evaluation</vt:lpstr>
      <vt:lpstr>6. Evaluation</vt:lpstr>
      <vt:lpstr>6. Evaluation</vt:lpstr>
      <vt:lpstr>6. Evaluation</vt:lpstr>
      <vt:lpstr>6. Evaluation</vt:lpstr>
      <vt:lpstr>6. Evaluation</vt:lpstr>
      <vt:lpstr>7. Conclusion</vt:lpstr>
      <vt:lpstr>PinK: High-speed In-storage Key-value store with Bounded 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이광희</dc:creator>
  <cp:lastModifiedBy>신 호진</cp:lastModifiedBy>
  <cp:revision>1167</cp:revision>
  <cp:lastPrinted>2020-06-25T07:39:42Z</cp:lastPrinted>
  <dcterms:created xsi:type="dcterms:W3CDTF">2019-06-24T08:20:15Z</dcterms:created>
  <dcterms:modified xsi:type="dcterms:W3CDTF">2021-01-11T08:09:55Z</dcterms:modified>
</cp:coreProperties>
</file>