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341" r:id="rId4"/>
    <p:sldId id="343" r:id="rId5"/>
    <p:sldId id="344" r:id="rId6"/>
    <p:sldId id="342" r:id="rId7"/>
    <p:sldId id="345" r:id="rId8"/>
    <p:sldId id="346" r:id="rId9"/>
    <p:sldId id="348" r:id="rId10"/>
    <p:sldId id="347" r:id="rId11"/>
    <p:sldId id="349" r:id="rId12"/>
    <p:sldId id="350" r:id="rId13"/>
    <p:sldId id="351" r:id="rId14"/>
    <p:sldId id="352" r:id="rId15"/>
    <p:sldId id="287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광희" initials="이광" lastIdx="1" clrIdx="0">
    <p:extLst>
      <p:ext uri="{19B8F6BF-5375-455C-9EA6-DF929625EA0E}">
        <p15:presenceInfo xmlns:p15="http://schemas.microsoft.com/office/powerpoint/2012/main" userId="176097582386f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1A"/>
    <a:srgbClr val="FD0000"/>
    <a:srgbClr val="00FD02"/>
    <a:srgbClr val="083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9"/>
    <p:restoredTop sz="7645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05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4481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kwangh\Desktop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kwangh\Desktop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Throughput(async)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KVSSD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write!$C$5:$C$10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write!$D$5:$D$10</c:f>
              <c:numCache>
                <c:formatCode>General</c:formatCode>
                <c:ptCount val="6"/>
                <c:pt idx="0">
                  <c:v>172061.05</c:v>
                </c:pt>
                <c:pt idx="1">
                  <c:v>101995.18</c:v>
                </c:pt>
                <c:pt idx="2">
                  <c:v>81592.89</c:v>
                </c:pt>
                <c:pt idx="3">
                  <c:v>62285.97</c:v>
                </c:pt>
                <c:pt idx="4">
                  <c:v>40915.040000000001</c:v>
                </c:pt>
                <c:pt idx="5">
                  <c:v>15594.12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A4-4D20-8715-37AB67B760D5}"/>
            </c:ext>
          </c:extLst>
        </c:ser>
        <c:ser>
          <c:idx val="1"/>
          <c:order val="1"/>
          <c:tx>
            <c:v>RocksDB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write!$C$5:$C$10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write!$N$5:$N$10</c:f>
              <c:numCache>
                <c:formatCode>General</c:formatCode>
                <c:ptCount val="6"/>
                <c:pt idx="0">
                  <c:v>279001.90999999997</c:v>
                </c:pt>
                <c:pt idx="1">
                  <c:v>136880.22</c:v>
                </c:pt>
                <c:pt idx="2">
                  <c:v>71334.36</c:v>
                </c:pt>
                <c:pt idx="3">
                  <c:v>36332.18</c:v>
                </c:pt>
                <c:pt idx="4">
                  <c:v>18183.900000000001</c:v>
                </c:pt>
                <c:pt idx="5">
                  <c:v>9356.2099999999991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A4-4D20-8715-37AB67B76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505439"/>
        <c:axId val="546681551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v>KVSSD_zip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write!$F$5:$F$9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128057.24</c:v>
                      </c:pt>
                      <c:pt idx="1">
                        <c:v>119053.28</c:v>
                      </c:pt>
                      <c:pt idx="2">
                        <c:v>76389.53</c:v>
                      </c:pt>
                      <c:pt idx="3">
                        <c:v>42782.17</c:v>
                      </c:pt>
                      <c:pt idx="4">
                        <c:v>34865.25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6A4-4D20-8715-37AB67B760D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RocksDB_zip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write!$P$5:$P$9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18023.61</c:v>
                      </c:pt>
                      <c:pt idx="1">
                        <c:v>16302.33</c:v>
                      </c:pt>
                      <c:pt idx="2">
                        <c:v>10536.11</c:v>
                      </c:pt>
                      <c:pt idx="3">
                        <c:v>5738.36</c:v>
                      </c:pt>
                      <c:pt idx="4">
                        <c:v>4715.25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6A4-4D20-8715-37AB67B760D5}"/>
                  </c:ext>
                </c:extLst>
              </c15:ser>
            </c15:filteredLineSeries>
          </c:ext>
        </c:extLst>
      </c:lineChart>
      <c:catAx>
        <c:axId val="407505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size / Key size(16byte)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681551"/>
        <c:crosses val="autoZero"/>
        <c:auto val="1"/>
        <c:lblAlgn val="ctr"/>
        <c:lblOffset val="100"/>
        <c:noMultiLvlLbl val="0"/>
      </c:catAx>
      <c:valAx>
        <c:axId val="54668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Throughput(ops/sec)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750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Latency(async)</a:t>
            </a:r>
            <a:endParaRPr lang="ko-KR"/>
          </a:p>
        </c:rich>
      </c:tx>
      <c:layout>
        <c:manualLayout>
          <c:xMode val="edge"/>
          <c:yMode val="edge"/>
          <c:x val="0.41744540645842676"/>
          <c:y val="2.0856607130906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KVSSD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write!$C$15:$C$20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write!$D$15:$D$20</c:f>
              <c:numCache>
                <c:formatCode>General</c:formatCode>
                <c:ptCount val="6"/>
                <c:pt idx="0">
                  <c:v>5.8118910000000001</c:v>
                </c:pt>
                <c:pt idx="1">
                  <c:v>9.8043849999999999</c:v>
                </c:pt>
                <c:pt idx="2">
                  <c:v>12.25597</c:v>
                </c:pt>
                <c:pt idx="3">
                  <c:v>16.054978999999999</c:v>
                </c:pt>
                <c:pt idx="4">
                  <c:v>24.440888999999999</c:v>
                </c:pt>
                <c:pt idx="5">
                  <c:v>64.126718999999994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BA-42D1-B517-691155E07896}"/>
            </c:ext>
          </c:extLst>
        </c:ser>
        <c:ser>
          <c:idx val="2"/>
          <c:order val="1"/>
          <c:tx>
            <c:v>RocksDB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write!$C$15:$C$20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write!$N$15:$N$20</c:f>
              <c:numCache>
                <c:formatCode>General</c:formatCode>
                <c:ptCount val="6"/>
                <c:pt idx="0">
                  <c:v>3.5842049999999999</c:v>
                </c:pt>
                <c:pt idx="1">
                  <c:v>7.3056570000000001</c:v>
                </c:pt>
                <c:pt idx="2">
                  <c:v>14.018489000000001</c:v>
                </c:pt>
                <c:pt idx="3">
                  <c:v>27.523812</c:v>
                </c:pt>
                <c:pt idx="4">
                  <c:v>54.993707000000001</c:v>
                </c:pt>
                <c:pt idx="5">
                  <c:v>106.88088999999999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BA-42D1-B517-691155E07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8381375"/>
        <c:axId val="717660319"/>
        <c:extLst>
          <c:ext xmlns:c15="http://schemas.microsoft.com/office/drawing/2012/chart" uri="{02D57815-91ED-43cb-92C2-25804820EDAC}">
            <c15:filteredLineSeries>
              <c15:ser>
                <c:idx val="4"/>
                <c:order val="2"/>
                <c:tx>
                  <c:v>KVSSD_zip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write!$F$15:$F$19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7.8090080000000004</c:v>
                      </c:pt>
                      <c:pt idx="1">
                        <c:v>8.3995999999999995</c:v>
                      </c:pt>
                      <c:pt idx="2">
                        <c:v>13.0908</c:v>
                      </c:pt>
                      <c:pt idx="3">
                        <c:v>23.374224000000002</c:v>
                      </c:pt>
                      <c:pt idx="4">
                        <c:v>28.681854999999999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BBA-42D1-B517-691155E07896}"/>
                  </c:ext>
                </c:extLst>
              </c15:ser>
            </c15:filteredLineSeries>
            <c15:filteredLineSeries>
              <c15:ser>
                <c:idx val="1"/>
                <c:order val="3"/>
                <c:tx>
                  <c:v>RocksDB_zip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write!$P$15:$P$19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55.482796</c:v>
                      </c:pt>
                      <c:pt idx="1">
                        <c:v>61.340936999999997</c:v>
                      </c:pt>
                      <c:pt idx="2">
                        <c:v>94.911725000000004</c:v>
                      </c:pt>
                      <c:pt idx="3">
                        <c:v>174.265871</c:v>
                      </c:pt>
                      <c:pt idx="4">
                        <c:v>212.07791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BBA-42D1-B517-691155E07896}"/>
                  </c:ext>
                </c:extLst>
              </c15:ser>
            </c15:filteredLineSeries>
          </c:ext>
        </c:extLst>
      </c:lineChart>
      <c:catAx>
        <c:axId val="1018381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size / Key size(16byte)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660319"/>
        <c:crosses val="autoZero"/>
        <c:auto val="1"/>
        <c:lblAlgn val="ctr"/>
        <c:lblOffset val="100"/>
        <c:noMultiLvlLbl val="0"/>
      </c:catAx>
      <c:valAx>
        <c:axId val="71766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Latency(us)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838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2021-01-04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2021-01-04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4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61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47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85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8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91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00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6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5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45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8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28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9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1237ED-2E43-E247-870D-A9BD16A03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96603"/>
            <a:ext cx="395681" cy="39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7CD0-29D3-514E-8DDF-4AFA937C4732}"/>
              </a:ext>
            </a:extLst>
          </p:cNvPr>
          <p:cNvSpPr txBox="1"/>
          <p:nvPr userDrawn="1"/>
        </p:nvSpPr>
        <p:spPr>
          <a:xfrm>
            <a:off x="9928367" y="134637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DF94C-45EA-5948-8AA6-73836A826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39455"/>
            <a:ext cx="395681" cy="39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74C2-40AE-F74C-830F-BEE8D5A9F447}"/>
              </a:ext>
            </a:extLst>
          </p:cNvPr>
          <p:cNvSpPr txBox="1"/>
          <p:nvPr userDrawn="1"/>
        </p:nvSpPr>
        <p:spPr>
          <a:xfrm>
            <a:off x="9928367" y="77489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Outline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37489"/>
            <a:ext cx="11554232" cy="639243"/>
          </a:xfrm>
        </p:spPr>
        <p:txBody>
          <a:bodyPr anchor="t"/>
          <a:lstStyle/>
          <a:p>
            <a:r>
              <a:rPr kumimoji="1" lang="en-US" altLang="ko-KR" sz="3600" dirty="0">
                <a:latin typeface="Tahoma" panose="020B0604030504040204" pitchFamily="34" charset="0"/>
                <a:ea typeface="Nanum Gothic" panose="020D0604000000000000" pitchFamily="34" charset="-127"/>
                <a:cs typeface="Tahoma" panose="020B0604030504040204" pitchFamily="34" charset="0"/>
              </a:rPr>
              <a:t>Transaction Support using Compound Commands in Key-Value SSDs</a:t>
            </a:r>
            <a:endParaRPr kumimoji="1" lang="ko-KR" altLang="en-US" sz="36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99989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Presenter: </a:t>
            </a:r>
            <a:r>
              <a:rPr kumimoji="1" lang="ko-KR" altLang="en-US" dirty="0"/>
              <a:t>이광희</a:t>
            </a:r>
            <a:endParaRPr kumimoji="1" lang="en-US" altLang="ko-KR" dirty="0"/>
          </a:p>
          <a:p>
            <a:r>
              <a:rPr kumimoji="1" lang="en-US" altLang="ko-KR" dirty="0"/>
              <a:t>2021. 01. 05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112DC79-2BC5-44B7-B4A8-F8C21FAB3555}"/>
              </a:ext>
            </a:extLst>
          </p:cNvPr>
          <p:cNvSpPr txBox="1">
            <a:spLocks/>
          </p:cNvSpPr>
          <p:nvPr/>
        </p:nvSpPr>
        <p:spPr>
          <a:xfrm>
            <a:off x="157313" y="3543293"/>
            <a:ext cx="8129348" cy="123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Kim, S. H., Kim, J.,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Jeong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K., &amp; Kim, J. S.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 </a:t>
            </a:r>
            <a:r>
              <a:rPr lang="en-US" altLang="ko-KR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11th {USENIX} Workshop on Hot Topics in Storage and File Systems (</a:t>
            </a:r>
            <a:r>
              <a:rPr lang="en-US" altLang="ko-KR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HotStorage</a:t>
            </a:r>
            <a:r>
              <a:rPr lang="en-US" altLang="ko-KR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19)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1" lang="en-US" altLang="ko-KR" sz="1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Design - Format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Compound Command Format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23FC6-8A5C-433D-8681-07A0FFFC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5145"/>
            <a:ext cx="12192000" cy="41477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31423F-F755-486E-9FEE-E6FB1DBC5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75" y="2018434"/>
            <a:ext cx="7800975" cy="428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F547F-C649-4791-BFA4-27A679275B43}"/>
              </a:ext>
            </a:extLst>
          </p:cNvPr>
          <p:cNvSpPr txBox="1"/>
          <p:nvPr/>
        </p:nvSpPr>
        <p:spPr>
          <a:xfrm>
            <a:off x="8345032" y="6194810"/>
            <a:ext cx="340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Resource: kvssd_seminar_2018_fw_introduction.pdf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4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Design – User API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Compound Command User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work: Amazon DynamoDB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work: Transaction operations of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1FC41-BCCA-4B05-B430-B503E89F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59" y="1937135"/>
            <a:ext cx="7581900" cy="420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27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Evaluation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TrSSD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Block-4KB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KVSSD: Key-16byte, Value-4KB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=&gt;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TrSSD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13.49us / KVSSD: 46.14us = 32.65us(70.8%)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KVCeph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workload(key:32byte, value: 1024byte), 3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KVSSD:</a:t>
            </a:r>
            <a:r>
              <a:rPr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Key-16byte, Value-3196byte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=&gt; pair number(4) + (key length(4) + key(32) + value length(4) + value(1024)) * 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1B26F-54E4-4BFD-8ED5-ECE0A703C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198"/>
          <a:stretch/>
        </p:blipFill>
        <p:spPr>
          <a:xfrm>
            <a:off x="754206" y="4211391"/>
            <a:ext cx="10129405" cy="2646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414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8DCF3-5C59-48A0-9176-6522A89F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4" y="1347452"/>
            <a:ext cx="5857225" cy="4847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E0B1F-32A0-4627-94A9-64EA2EBA3430}"/>
              </a:ext>
            </a:extLst>
          </p:cNvPr>
          <p:cNvSpPr txBox="1"/>
          <p:nvPr/>
        </p:nvSpPr>
        <p:spPr>
          <a:xfrm>
            <a:off x="316923" y="663190"/>
            <a:ext cx="1100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 performance: Estimate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KVCeph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1FF34D-B1C1-4853-92A6-BC2F7E4A3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74" y="1347452"/>
            <a:ext cx="5747357" cy="48473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39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Conclusion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E0B1F-32A0-4627-94A9-64EA2EBA3430}"/>
              </a:ext>
            </a:extLst>
          </p:cNvPr>
          <p:cNvSpPr txBox="1"/>
          <p:nvPr/>
        </p:nvSpPr>
        <p:spPr>
          <a:xfrm>
            <a:off x="316923" y="663190"/>
            <a:ext cx="1100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kumimoji="1" lang="en-US" altLang="ko-KR" sz="20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en-US" altLang="ko-KR" sz="2000" dirty="0">
                <a:latin typeface="Tahoma" panose="020B0604030504040204" pitchFamily="34" charset="0"/>
                <a:ea typeface="Nanum Gothic" panose="020D0604000000000000" pitchFamily="34" charset="-127"/>
                <a:cs typeface="Tahoma" panose="020B0604030504040204" pitchFamily="34" charset="0"/>
              </a:rPr>
              <a:t>KVSSD - Compound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kumimoji="1" lang="en-US" altLang="ko-KR" sz="20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KVSSD – Evaluation(Estimate)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work: Compound Commands =&gt; KVSSD Compound Commands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3E674-34F9-4B6F-9BC9-49A1577B1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7" y="3761510"/>
            <a:ext cx="4978695" cy="270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9E5D7-A911-4DC6-BE8F-C91B4A285EE0}"/>
              </a:ext>
            </a:extLst>
          </p:cNvPr>
          <p:cNvSpPr txBox="1"/>
          <p:nvPr/>
        </p:nvSpPr>
        <p:spPr>
          <a:xfrm>
            <a:off x="6513367" y="6604324"/>
            <a:ext cx="5678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Resource: Towards Building a High-Performance, Scale-In Key-Value Storage System(Systor’19)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26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3390181-4B94-C74E-A063-940E7182605E}"/>
              </a:ext>
            </a:extLst>
          </p:cNvPr>
          <p:cNvSpPr txBox="1">
            <a:spLocks/>
          </p:cNvSpPr>
          <p:nvPr/>
        </p:nvSpPr>
        <p:spPr>
          <a:xfrm>
            <a:off x="4314583" y="3109378"/>
            <a:ext cx="3562834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800">
                <a:ea typeface="GungSeo" pitchFamily="2" charset="-127"/>
              </a:rPr>
              <a:t>Thank You!</a:t>
            </a:r>
            <a:endParaRPr kumimoji="1"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5D02B7-24A0-48F6-B08F-1D845752E400}"/>
              </a:ext>
            </a:extLst>
          </p:cNvPr>
          <p:cNvSpPr txBox="1">
            <a:spLocks/>
          </p:cNvSpPr>
          <p:nvPr/>
        </p:nvSpPr>
        <p:spPr>
          <a:xfrm>
            <a:off x="6096000" y="5289598"/>
            <a:ext cx="5938687" cy="973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2021. 01. 05</a:t>
            </a:r>
          </a:p>
        </p:txBody>
      </p:sp>
    </p:spTree>
    <p:extLst>
      <p:ext uri="{BB962C8B-B14F-4D97-AF65-F5344CB8AC3E}">
        <p14:creationId xmlns:p14="http://schemas.microsoft.com/office/powerpoint/2010/main" val="4066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837288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Motivation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Design</a:t>
            </a:r>
          </a:p>
          <a:p>
            <a:pPr marL="742950" lvl="1" indent="-342900">
              <a:lnSpc>
                <a:spcPct val="150000"/>
              </a:lnSpc>
            </a:pPr>
            <a:r>
              <a:rPr kumimoji="1" lang="en-US" altLang="ko-KR" sz="1400" dirty="0"/>
              <a:t>Format</a:t>
            </a:r>
          </a:p>
          <a:p>
            <a:pPr marL="742950" lvl="1" indent="-342900">
              <a:lnSpc>
                <a:spcPct val="150000"/>
              </a:lnSpc>
            </a:pPr>
            <a:r>
              <a:rPr kumimoji="1" lang="en-US" altLang="ko-KR" sz="1400" dirty="0"/>
              <a:t>User API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Evaluation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Unstructured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Store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A33FB5-9932-45F4-A095-FCE035D8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3" y="1416462"/>
            <a:ext cx="7176222" cy="48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of Databases - RocksDB">
            <a:extLst>
              <a:ext uri="{FF2B5EF4-FFF2-40B4-BE49-F238E27FC236}">
                <a16:creationId xmlns:a16="http://schemas.microsoft.com/office/drawing/2014/main" id="{062C4590-738B-4C85-AF62-C37E0FF6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295" y="4184506"/>
            <a:ext cx="4257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LevelDB and how does it work? - DEV Community">
            <a:extLst>
              <a:ext uri="{FF2B5EF4-FFF2-40B4-BE49-F238E27FC236}">
                <a16:creationId xmlns:a16="http://schemas.microsoft.com/office/drawing/2014/main" id="{3B359C51-2D74-488B-96DA-BFC8A5FC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295" y="1597169"/>
            <a:ext cx="4257675" cy="17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10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pic>
        <p:nvPicPr>
          <p:cNvPr id="1025" name="_x474839192">
            <a:extLst>
              <a:ext uri="{FF2B5EF4-FFF2-40B4-BE49-F238E27FC236}">
                <a16:creationId xmlns:a16="http://schemas.microsoft.com/office/drawing/2014/main" id="{3D676661-F8C2-42CA-9D25-9A79F0E73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4"/>
          <a:stretch/>
        </p:blipFill>
        <p:spPr bwMode="auto">
          <a:xfrm>
            <a:off x="2228593" y="1424715"/>
            <a:ext cx="7734813" cy="512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Next-generation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Standard Roadmap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4F8ADB-A5DC-4DAB-973A-4D2EF9EFEE76}"/>
              </a:ext>
            </a:extLst>
          </p:cNvPr>
          <p:cNvSpPr/>
          <p:nvPr/>
        </p:nvSpPr>
        <p:spPr>
          <a:xfrm>
            <a:off x="7065818" y="4130386"/>
            <a:ext cx="2509405" cy="250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1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Samsung KVSSD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TrSSD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 KVSSD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11439D-2168-46D9-B63A-3BB3F0C6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45" y="1442440"/>
            <a:ext cx="10770510" cy="4848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1A9B6-E2E0-4C65-A80A-509E67D440A5}"/>
              </a:ext>
            </a:extLst>
          </p:cNvPr>
          <p:cNvSpPr txBox="1"/>
          <p:nvPr/>
        </p:nvSpPr>
        <p:spPr>
          <a:xfrm>
            <a:off x="8073737" y="6290621"/>
            <a:ext cx="340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Resource: kvssd_seminar_2018_fw_introduction.pdf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07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Motivation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data size overhead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67AD09D-15EE-463B-A9CF-110BCF6F2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120914"/>
              </p:ext>
            </p:extLst>
          </p:nvPr>
        </p:nvGraphicFramePr>
        <p:xfrm>
          <a:off x="1" y="1515583"/>
          <a:ext cx="6096000" cy="436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3F2D40A-DFA6-4ABB-85B0-1528D07C7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780598"/>
              </p:ext>
            </p:extLst>
          </p:nvPr>
        </p:nvGraphicFramePr>
        <p:xfrm>
          <a:off x="6096001" y="1515583"/>
          <a:ext cx="6095998" cy="436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454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Motivation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data size overhead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F3AC7-52BF-452E-991C-67F0E02A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19" y="1345489"/>
            <a:ext cx="11177962" cy="4849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0877C-87D2-4E29-9C3F-E0B442B3CEE8}"/>
              </a:ext>
            </a:extLst>
          </p:cNvPr>
          <p:cNvSpPr txBox="1"/>
          <p:nvPr/>
        </p:nvSpPr>
        <p:spPr>
          <a:xfrm>
            <a:off x="8277463" y="6193736"/>
            <a:ext cx="340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Resource: kvssd_seminar_2018_fw_introduction.pdf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0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Design - Format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key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B7BBA5-A2E5-48D8-BB4D-1554DEFC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07" y="1306567"/>
            <a:ext cx="9880185" cy="46993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AC5978-1F10-4CA8-8921-BC179EB51961}"/>
              </a:ext>
            </a:extLst>
          </p:cNvPr>
          <p:cNvSpPr/>
          <p:nvPr/>
        </p:nvSpPr>
        <p:spPr>
          <a:xfrm>
            <a:off x="1155907" y="1306568"/>
            <a:ext cx="9880185" cy="1254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84528-26DD-4C81-BCA5-2EBE860E5807}"/>
              </a:ext>
            </a:extLst>
          </p:cNvPr>
          <p:cNvSpPr txBox="1"/>
          <p:nvPr/>
        </p:nvSpPr>
        <p:spPr>
          <a:xfrm>
            <a:off x="7628574" y="6052376"/>
            <a:ext cx="340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Resource: kvssd_seminar_2018_fw_introduction.pdf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Design - Format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key =&gt; Identification Number (ID)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B7BBA5-A2E5-48D8-BB4D-1554DEFC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07" y="1306567"/>
            <a:ext cx="9880185" cy="4699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6D9FF-314E-4035-9602-D311120FA5CA}"/>
              </a:ext>
            </a:extLst>
          </p:cNvPr>
          <p:cNvSpPr txBox="1"/>
          <p:nvPr/>
        </p:nvSpPr>
        <p:spPr>
          <a:xfrm>
            <a:off x="7907482" y="1862343"/>
            <a:ext cx="406804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Number (16byte)</a:t>
            </a:r>
          </a:p>
          <a:p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=&gt; Transaction ID, Group ID</a:t>
            </a:r>
            <a:endParaRPr lang="ko-KR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0E2D8-93BA-4B80-BBB5-27FE3A6F1DDF}"/>
              </a:ext>
            </a:extLst>
          </p:cNvPr>
          <p:cNvSpPr/>
          <p:nvPr/>
        </p:nvSpPr>
        <p:spPr>
          <a:xfrm>
            <a:off x="1155907" y="3267941"/>
            <a:ext cx="9837676" cy="38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A9CA4-99B7-4D52-9583-7CDD5F65CFD9}"/>
              </a:ext>
            </a:extLst>
          </p:cNvPr>
          <p:cNvSpPr txBox="1"/>
          <p:nvPr/>
        </p:nvSpPr>
        <p:spPr>
          <a:xfrm>
            <a:off x="7586065" y="6062931"/>
            <a:ext cx="340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Resource: kvssd_seminar_2018_fw_introduction.pdf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28441</TotalTime>
  <Words>413</Words>
  <Application>Microsoft Office PowerPoint</Application>
  <PresentationFormat>와이드스크린</PresentationFormat>
  <Paragraphs>91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Tahoma</vt:lpstr>
      <vt:lpstr>Wingdings</vt:lpstr>
      <vt:lpstr>Office 테마</vt:lpstr>
      <vt:lpstr>Transaction Support using Compound Commands in Key-Value SSDs</vt:lpstr>
      <vt:lpstr>PowerPoint 프레젠테이션</vt:lpstr>
      <vt:lpstr>1. Introduction</vt:lpstr>
      <vt:lpstr>1. Introduction</vt:lpstr>
      <vt:lpstr>1. Introduction</vt:lpstr>
      <vt:lpstr>2. Motivation</vt:lpstr>
      <vt:lpstr>2. Motivation</vt:lpstr>
      <vt:lpstr>3. Design - Format</vt:lpstr>
      <vt:lpstr>3. Design - Format</vt:lpstr>
      <vt:lpstr>3. Design - Format</vt:lpstr>
      <vt:lpstr>3. Design – User API</vt:lpstr>
      <vt:lpstr>4. Evaluation</vt:lpstr>
      <vt:lpstr>4. Evaluation</vt:lpstr>
      <vt:lpstr>5.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이광희</dc:creator>
  <cp:lastModifiedBy>이 광희</cp:lastModifiedBy>
  <cp:revision>1086</cp:revision>
  <cp:lastPrinted>2020-06-25T07:39:42Z</cp:lastPrinted>
  <dcterms:created xsi:type="dcterms:W3CDTF">2019-06-24T08:20:15Z</dcterms:created>
  <dcterms:modified xsi:type="dcterms:W3CDTF">2021-01-04T17:12:22Z</dcterms:modified>
</cp:coreProperties>
</file>