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9" r:id="rId4"/>
  </p:sldMasterIdLst>
  <p:notesMasterIdLst>
    <p:notesMasterId r:id="rId16"/>
  </p:notesMasterIdLst>
  <p:handoutMasterIdLst>
    <p:handoutMasterId r:id="rId17"/>
  </p:handoutMasterIdLst>
  <p:sldIdLst>
    <p:sldId id="265" r:id="rId5"/>
    <p:sldId id="308" r:id="rId6"/>
    <p:sldId id="369" r:id="rId7"/>
    <p:sldId id="371" r:id="rId8"/>
    <p:sldId id="375" r:id="rId9"/>
    <p:sldId id="372" r:id="rId10"/>
    <p:sldId id="373" r:id="rId11"/>
    <p:sldId id="374" r:id="rId12"/>
    <p:sldId id="370" r:id="rId13"/>
    <p:sldId id="376" r:id="rId14"/>
    <p:sldId id="368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5979F4B-2E38-4440-A507-90AF19FEB006}">
          <p14:sldIdLst>
            <p14:sldId id="265"/>
            <p14:sldId id="308"/>
            <p14:sldId id="369"/>
            <p14:sldId id="371"/>
            <p14:sldId id="375"/>
            <p14:sldId id="372"/>
            <p14:sldId id="373"/>
            <p14:sldId id="374"/>
            <p14:sldId id="370"/>
            <p14:sldId id="376"/>
            <p14:sldId id="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205F5-7F35-46CD-85ED-34396A3ECF56}" v="156" dt="2023-08-25T02:58:25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84349" autoAdjust="0"/>
  </p:normalViewPr>
  <p:slideViewPr>
    <p:cSldViewPr snapToGrid="0">
      <p:cViewPr varScale="1">
        <p:scale>
          <a:sx n="82" d="100"/>
          <a:sy n="82" d="100"/>
        </p:scale>
        <p:origin x="96" y="1236"/>
      </p:cViewPr>
      <p:guideLst>
        <p:guide orient="horz" pos="2157"/>
        <p:guide pos="3839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0B962C1-952C-8F49-B8D6-3F970CEDC503}" type="datetime1">
              <a:rPr kumimoji="1" lang="ko-Kore-KR" altLang="en-US"/>
              <a:pPr lvl="0">
                <a:defRPr/>
              </a:pPr>
              <a:t>08/25/2023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7808EA4-1BED-E640-9046-A861B5B5EB95}" type="slidenum">
              <a:rPr kumimoji="1" lang="ko-Kore-KR" altLang="en-US"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808EA4-1BED-E640-9046-A861B5B5EB95}" type="slidenum">
              <a:rPr kumimoji="1" lang="ko-Kore-KR" altLang="en-US" smtClean="0"/>
              <a:pPr lvl="0">
                <a:defRPr/>
              </a:pPr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51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808EA4-1BED-E640-9046-A861B5B5EB95}" type="slidenum">
              <a:rPr kumimoji="1" lang="ko-Kore-KR" altLang="en-US" smtClean="0"/>
              <a:pPr lvl="0">
                <a:defRPr/>
              </a:pPr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7841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7808EA4-1BED-E640-9046-A861B5B5EB95}" type="slidenum">
              <a:rPr kumimoji="1" lang="ko-Kore-KR" altLang="en-US" smtClean="0"/>
              <a:pPr lvl="0">
                <a:defRPr/>
              </a:pPr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613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63344A-F89E-2719-4491-099EC99745D3}"/>
              </a:ext>
            </a:extLst>
          </p:cNvPr>
          <p:cNvSpPr/>
          <p:nvPr userDrawn="1"/>
        </p:nvSpPr>
        <p:spPr>
          <a:xfrm>
            <a:off x="-12915" y="-35604"/>
            <a:ext cx="12204915" cy="4181401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1AE8CC-2F82-BD23-45F1-2B750FA3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053247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319A9-0444-1716-B667-E22C9B41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0053247" cy="54375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2996A-721E-A65F-0B72-B8C2C85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431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E061F4-A28D-02E9-0602-649172899418}"/>
              </a:ext>
            </a:extLst>
          </p:cNvPr>
          <p:cNvSpPr/>
          <p:nvPr userDrawn="1"/>
        </p:nvSpPr>
        <p:spPr>
          <a:xfrm>
            <a:off x="347418" y="-1"/>
            <a:ext cx="361627" cy="27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32" name="Picture 8" descr="단국대학교">
            <a:extLst>
              <a:ext uri="{FF2B5EF4-FFF2-40B4-BE49-F238E27FC236}">
                <a16:creationId xmlns:a16="http://schemas.microsoft.com/office/drawing/2014/main" id="{A6234179-357A-9666-4108-0D8AFCA5E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061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72A0B2-E3FE-8B9E-D836-A383CB788933}"/>
              </a:ext>
            </a:extLst>
          </p:cNvPr>
          <p:cNvSpPr/>
          <p:nvPr userDrawn="1"/>
        </p:nvSpPr>
        <p:spPr>
          <a:xfrm>
            <a:off x="11036597" y="4424778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18728D9-5832-7A48-6A90-DA275F5CC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927" y="4424778"/>
            <a:ext cx="9433523" cy="1420469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3F79E7-1056-CEC1-F6F3-7FD7E31004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30" y="6359850"/>
            <a:ext cx="3568217" cy="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20" y="6441433"/>
            <a:ext cx="2743200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228421" y="8831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5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39" y="6441433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40" y="6479303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11958202" y="6441433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5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11707648" y="0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9" y="6456019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60" y="6493889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-10219" y="6448785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12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-1"/>
            <a:ext cx="4659085" cy="634592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E4BF3-6D00-7D9F-EA35-BD24800B57EB}"/>
              </a:ext>
            </a:extLst>
          </p:cNvPr>
          <p:cNvSpPr txBox="1"/>
          <p:nvPr userDrawn="1"/>
        </p:nvSpPr>
        <p:spPr>
          <a:xfrm>
            <a:off x="1317172" y="1915885"/>
            <a:ext cx="258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Contents</a:t>
            </a:r>
            <a:endParaRPr kumimoji="1" lang="ko-Kore-KR" altLang="en-US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E5A4B2-D550-C392-4D43-BC9B1E37C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7543" y="734898"/>
            <a:ext cx="6487886" cy="5197816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914400" indent="-457200">
              <a:buFont typeface="+mj-lt"/>
              <a:buAutoNum type="arabicPeriod"/>
              <a:defRPr sz="2800"/>
            </a:lvl2pPr>
            <a:lvl3pPr marL="1371600" indent="-457200">
              <a:buFont typeface="+mj-lt"/>
              <a:buAutoNum type="arabicPeriod"/>
              <a:defRPr sz="2400"/>
            </a:lvl3pPr>
            <a:lvl4pPr marL="1714500" indent="-342900">
              <a:buFont typeface="+mj-lt"/>
              <a:buAutoNum type="arabicPeriod"/>
              <a:defRPr sz="2000"/>
            </a:lvl4pPr>
            <a:lvl5pPr marL="2171700" indent="-34290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828978" y="-1"/>
            <a:ext cx="326572" cy="292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BC1DAE-8B1F-3A57-9150-021EB002FE98}"/>
              </a:ext>
            </a:extLst>
          </p:cNvPr>
          <p:cNvSpPr/>
          <p:nvPr userDrawn="1"/>
        </p:nvSpPr>
        <p:spPr>
          <a:xfrm>
            <a:off x="11865429" y="4169229"/>
            <a:ext cx="229346" cy="217669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BD51BF6-9394-CD2F-7067-199833F86A46}"/>
              </a:ext>
            </a:extLst>
          </p:cNvPr>
          <p:cNvSpPr/>
          <p:nvPr userDrawn="1"/>
        </p:nvSpPr>
        <p:spPr>
          <a:xfrm>
            <a:off x="0" y="2011680"/>
            <a:ext cx="12192000" cy="4334246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28E623-5D81-1ADA-1065-82CC8440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98" y="2778714"/>
            <a:ext cx="10567088" cy="1117691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6DEF51E-F3DA-FF6E-7D97-5D590F4A8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63091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506187" y="2956560"/>
            <a:ext cx="264196" cy="338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CD46-86FB-6158-7330-909E8DCC45C3}"/>
              </a:ext>
            </a:extLst>
          </p:cNvPr>
          <p:cNvSpPr/>
          <p:nvPr userDrawn="1"/>
        </p:nvSpPr>
        <p:spPr>
          <a:xfrm>
            <a:off x="11639406" y="0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4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91706-B601-03E9-FA5F-348745D7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AC844-8371-CE9D-E970-804E230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90EA9-3463-EBD1-F599-64391B9B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93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B0214-A72F-DC42-1A41-EC37801A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3DB78-9F1E-927D-9E61-7CC2BF05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43BAF-01A5-C952-C77A-D30E2862E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E787C-63B1-89CB-D9D9-90F5ACB65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1A2AD-0A73-4977-FABA-43976FDE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7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4" r:id="rId2"/>
    <p:sldLayoutId id="2147483665" r:id="rId3"/>
    <p:sldLayoutId id="2147483661" r:id="rId4"/>
    <p:sldLayoutId id="2147483663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bskbs1102@dankook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kbskbs1102@dankook.ac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716223" cy="2387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en-US" sz="4800" b="1" dirty="0"/>
              <a:t>D</a:t>
            </a:r>
            <a:r>
              <a:rPr lang="en-US" altLang="zh-CN" sz="4800" b="1" dirty="0"/>
              <a:t>esign a NAND FTL</a:t>
            </a:r>
            <a:endParaRPr lang="ko-Kore-KR" altLang="en-US" sz="48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ore-KR" altLang="en-US" sz="1200" dirty="0"/>
              <a:t>2023.0</a:t>
            </a:r>
            <a:r>
              <a:rPr lang="en-US" altLang="en-US" sz="1200" dirty="0"/>
              <a:t>8</a:t>
            </a:r>
            <a:r>
              <a:rPr lang="ko-Kore-KR" altLang="en-US" sz="1200" dirty="0"/>
              <a:t>.2</a:t>
            </a:r>
            <a:r>
              <a:rPr lang="en-US" altLang="en-US" sz="1200" dirty="0"/>
              <a:t>5</a:t>
            </a:r>
            <a:r>
              <a:rPr lang="ko-Kore-KR" altLang="en-US" sz="1200" dirty="0"/>
              <a:t>​</a:t>
            </a:r>
          </a:p>
          <a:p>
            <a:pPr lvl="0">
              <a:defRPr/>
            </a:pPr>
            <a:r>
              <a:rPr lang="ko-KR" altLang="en-US" sz="1200" dirty="0"/>
              <a:t>쥬용지에</a:t>
            </a:r>
            <a:r>
              <a:rPr lang="ko-Kore-KR" altLang="en-US" sz="1200" dirty="0"/>
              <a:t>​</a:t>
            </a:r>
          </a:p>
          <a:p>
            <a:pPr lvl="0">
              <a:defRPr/>
            </a:pPr>
            <a:r>
              <a:rPr lang="en-US" altLang="zh-CN" sz="1200" dirty="0">
                <a:hlinkClick r:id="rId2"/>
              </a:rPr>
              <a:t>arashio1111</a:t>
            </a:r>
            <a:r>
              <a:rPr lang="ko-Kore-KR" altLang="en-US" sz="1200" dirty="0">
                <a:hlinkClick r:id="rId2"/>
              </a:rPr>
              <a:t>@dankook.ac.kr</a:t>
            </a:r>
            <a:r>
              <a:rPr lang="ko-Kore-KR" altLang="en-US" sz="1200" dirty="0"/>
              <a:t>​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4E3A9EF-256D-6A11-ACF0-A1C9C8FB8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4A7C40-03F5-63E6-FB06-16E49FBF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3BB22EF-852F-4F6F-48B4-616BF2C9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4D8C2F-2DF9-0F02-EF68-31FE743FE776}"/>
              </a:ext>
            </a:extLst>
          </p:cNvPr>
          <p:cNvGrpSpPr/>
          <p:nvPr/>
        </p:nvGrpSpPr>
        <p:grpSpPr>
          <a:xfrm>
            <a:off x="2121876" y="1227577"/>
            <a:ext cx="7631360" cy="3800000"/>
            <a:chOff x="3071445" y="1529000"/>
            <a:chExt cx="7631360" cy="380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AE46CE4-2A19-A06F-8FE0-7441742A7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8043" y="1529000"/>
              <a:ext cx="3304762" cy="3800000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F96C600-E647-2599-1E5A-B5BE570EDEC0}"/>
                </a:ext>
              </a:extLst>
            </p:cNvPr>
            <p:cNvCxnSpPr/>
            <p:nvPr/>
          </p:nvCxnSpPr>
          <p:spPr>
            <a:xfrm flipH="1">
              <a:off x="3071446" y="3223846"/>
              <a:ext cx="763135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763E54A-713E-A42F-AF67-1B6C8E316FB2}"/>
                </a:ext>
              </a:extLst>
            </p:cNvPr>
            <p:cNvSpPr txBox="1"/>
            <p:nvPr/>
          </p:nvSpPr>
          <p:spPr>
            <a:xfrm>
              <a:off x="3763499" y="2705128"/>
              <a:ext cx="2942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writePage &amp; readPage test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80D03E2-EDF8-C47C-B4FC-1B541D33E3BB}"/>
                </a:ext>
              </a:extLst>
            </p:cNvPr>
            <p:cNvCxnSpPr/>
            <p:nvPr/>
          </p:nvCxnSpPr>
          <p:spPr>
            <a:xfrm flipH="1">
              <a:off x="3071446" y="4149969"/>
              <a:ext cx="763135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4030B62-A5C3-1A63-9200-AF69B4DB3B05}"/>
                </a:ext>
              </a:extLst>
            </p:cNvPr>
            <p:cNvSpPr txBox="1"/>
            <p:nvPr/>
          </p:nvSpPr>
          <p:spPr>
            <a:xfrm>
              <a:off x="4624754" y="3780637"/>
              <a:ext cx="2942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GC test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D38A71F-B6CF-5C8D-FC50-0EC4E6C44401}"/>
                </a:ext>
              </a:extLst>
            </p:cNvPr>
            <p:cNvCxnSpPr/>
            <p:nvPr/>
          </p:nvCxnSpPr>
          <p:spPr>
            <a:xfrm flipH="1">
              <a:off x="3071445" y="4853354"/>
              <a:ext cx="763135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BBD74E-B1FD-986E-F74F-DCDD620BC938}"/>
                </a:ext>
              </a:extLst>
            </p:cNvPr>
            <p:cNvSpPr txBox="1"/>
            <p:nvPr/>
          </p:nvSpPr>
          <p:spPr>
            <a:xfrm>
              <a:off x="4349652" y="4484021"/>
              <a:ext cx="2942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eraseBlock test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095C9C96-73CA-6AE5-9BA0-62E8D659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93" y="5160239"/>
            <a:ext cx="5047362" cy="81561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F2D82B8-0C54-E025-7899-940E27B26D58}"/>
              </a:ext>
            </a:extLst>
          </p:cNvPr>
          <p:cNvSpPr txBox="1"/>
          <p:nvPr/>
        </p:nvSpPr>
        <p:spPr>
          <a:xfrm>
            <a:off x="2262554" y="5372094"/>
            <a:ext cx="294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Test result :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0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716223" cy="2387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en-US" sz="4800" b="1" dirty="0"/>
              <a:t>D</a:t>
            </a:r>
            <a:r>
              <a:rPr lang="en-US" altLang="zh-CN" sz="4800" b="1" dirty="0"/>
              <a:t>esign a NAND FTL</a:t>
            </a:r>
            <a:endParaRPr lang="ko-Kore-KR" altLang="en-US" sz="48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1122624" cy="762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endParaRPr kumimoji="1" lang="ko-Kore-KR" altLang="en-US" sz="11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11</a:t>
            </a:fld>
            <a:endParaRPr kumimoji="1" lang="en-US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ore-KR" altLang="en-US" sz="1200" dirty="0"/>
              <a:t>2023.0</a:t>
            </a:r>
            <a:r>
              <a:rPr lang="en-US" altLang="en-US" sz="1200" dirty="0"/>
              <a:t>8</a:t>
            </a:r>
            <a:r>
              <a:rPr lang="ko-Kore-KR" altLang="en-US" sz="1200" dirty="0"/>
              <a:t>.2</a:t>
            </a:r>
            <a:r>
              <a:rPr lang="en-US" altLang="en-US" sz="1200" dirty="0"/>
              <a:t>5</a:t>
            </a:r>
            <a:r>
              <a:rPr lang="ko-Kore-KR" altLang="en-US" sz="1200" dirty="0"/>
              <a:t>​</a:t>
            </a:r>
          </a:p>
          <a:p>
            <a:pPr lvl="0">
              <a:defRPr/>
            </a:pPr>
            <a:r>
              <a:rPr lang="ko-KR" altLang="en-US" sz="1200" dirty="0"/>
              <a:t>쥬용지에</a:t>
            </a:r>
            <a:r>
              <a:rPr lang="ko-Kore-KR" altLang="en-US" sz="1200" dirty="0"/>
              <a:t>​</a:t>
            </a:r>
          </a:p>
          <a:p>
            <a:pPr lvl="0">
              <a:defRPr/>
            </a:pPr>
            <a:r>
              <a:rPr lang="en-US" altLang="zh-CN" sz="1200" dirty="0">
                <a:hlinkClick r:id="rId3"/>
              </a:rPr>
              <a:t>arashio1111</a:t>
            </a:r>
            <a:r>
              <a:rPr lang="ko-Kore-KR" altLang="en-US" sz="1200" dirty="0">
                <a:hlinkClick r:id="rId3"/>
              </a:rPr>
              <a:t>@dankook.ac.kr</a:t>
            </a:r>
            <a:r>
              <a:rPr lang="ko-Kore-KR" altLang="en-US" sz="1200" dirty="0"/>
              <a:t>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970586-1F69-16F1-A137-4DF59E5481F9}"/>
              </a:ext>
            </a:extLst>
          </p:cNvPr>
          <p:cNvSpPr txBox="1"/>
          <p:nvPr/>
        </p:nvSpPr>
        <p:spPr>
          <a:xfrm>
            <a:off x="2947252" y="4417723"/>
            <a:ext cx="5997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ore-KR" sz="5400" b="1" dirty="0">
                <a:solidFill>
                  <a:schemeClr val="accent2"/>
                </a:solidFill>
                <a:latin typeface="Tahoma"/>
                <a:ea typeface="Tahoma"/>
                <a:cs typeface="Tahoma"/>
              </a:rPr>
              <a:t>Thank you!</a:t>
            </a:r>
          </a:p>
          <a:p>
            <a:pPr algn="ctr">
              <a:defRPr/>
            </a:pPr>
            <a:r>
              <a:rPr lang="en-US" altLang="ko-Kore-KR" sz="5400" b="1" dirty="0">
                <a:solidFill>
                  <a:schemeClr val="accent2"/>
                </a:solidFill>
                <a:latin typeface="Tahoma"/>
                <a:ea typeface="Tahoma"/>
                <a:cs typeface="Tahoma"/>
              </a:rPr>
              <a:t>Q &amp; A ?</a:t>
            </a:r>
            <a:endParaRPr lang="ko-Kore-KR" altLang="en-US" sz="5400" b="1" dirty="0">
              <a:solidFill>
                <a:schemeClr val="accent2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8715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17472F0-58BF-F547-BA5E-5621EFFAE10C}" type="slidenum">
              <a:rPr kumimoji="1" lang="en-US" altLang="en-US"/>
              <a:pPr lvl="0">
                <a:defRPr/>
              </a:pPr>
              <a:t>2</a:t>
            </a:fld>
            <a:endParaRPr kumimoji="1" lang="en-US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  <a:defRPr/>
            </a:pPr>
            <a:r>
              <a:rPr lang="en-US" altLang="ko-KR" b="1" dirty="0">
                <a:latin typeface="+mj-ea"/>
                <a:ea typeface="+mj-ea"/>
              </a:rPr>
              <a:t>1.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Design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5C2E02-0BB9-A6A4-D0A8-58E236D3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C0EA9C-EDA2-95C0-28C8-FB5820D2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 &amp; function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E4880C-7D5F-8A81-00E5-A8C895781FF6}"/>
              </a:ext>
            </a:extLst>
          </p:cNvPr>
          <p:cNvGrpSpPr/>
          <p:nvPr/>
        </p:nvGrpSpPr>
        <p:grpSpPr>
          <a:xfrm>
            <a:off x="598751" y="3039044"/>
            <a:ext cx="1724527" cy="1797080"/>
            <a:chOff x="1988151" y="2899247"/>
            <a:chExt cx="1724527" cy="179708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163CB5A-66BE-DBB3-BD0E-0911C4BF2116}"/>
                </a:ext>
              </a:extLst>
            </p:cNvPr>
            <p:cNvGrpSpPr/>
            <p:nvPr/>
          </p:nvGrpSpPr>
          <p:grpSpPr>
            <a:xfrm>
              <a:off x="1988151" y="2899247"/>
              <a:ext cx="1652337" cy="1797080"/>
              <a:chOff x="1804737" y="1631920"/>
              <a:chExt cx="1652337" cy="179708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B4C9B72-48AD-204C-EEB8-C5E99E447125}"/>
                  </a:ext>
                </a:extLst>
              </p:cNvPr>
              <p:cNvSpPr/>
              <p:nvPr/>
            </p:nvSpPr>
            <p:spPr>
              <a:xfrm>
                <a:off x="1804737" y="1648326"/>
                <a:ext cx="1652337" cy="17806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D715C9BB-98E3-E519-748F-D9322E7BA82F}"/>
                  </a:ext>
                </a:extLst>
              </p:cNvPr>
              <p:cNvCxnSpPr/>
              <p:nvPr/>
            </p:nvCxnSpPr>
            <p:spPr>
              <a:xfrm>
                <a:off x="1804737" y="2005263"/>
                <a:ext cx="16523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68D8B-8E16-2AF3-553E-23C8A5389E6B}"/>
                  </a:ext>
                </a:extLst>
              </p:cNvPr>
              <p:cNvSpPr txBox="1"/>
              <p:nvPr/>
            </p:nvSpPr>
            <p:spPr>
              <a:xfrm>
                <a:off x="2261937" y="1631920"/>
                <a:ext cx="1195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Page</a:t>
                </a:r>
                <a:endParaRPr lang="zh-CN" altLang="en-US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2CE55F4-D828-DCC9-6B50-3B5A5D9C0A8C}"/>
                </a:ext>
              </a:extLst>
            </p:cNvPr>
            <p:cNvSpPr txBox="1"/>
            <p:nvPr/>
          </p:nvSpPr>
          <p:spPr>
            <a:xfrm>
              <a:off x="2060341" y="3697705"/>
              <a:ext cx="1652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Char data[</a:t>
              </a:r>
              <a:r>
                <a:rPr lang="en-US" altLang="zh-CN" sz="1200" dirty="0">
                  <a:solidFill>
                    <a:srgbClr val="FF0000"/>
                  </a:solidFill>
                </a:rPr>
                <a:t>PAGE_SIZE</a:t>
              </a:r>
              <a:r>
                <a:rPr lang="en-US" altLang="zh-CN" sz="1200" dirty="0"/>
                <a:t>]</a:t>
              </a:r>
              <a:endParaRPr lang="zh-CN" altLang="en-US" sz="1200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26DB253-92FE-FCF9-1465-EFF86A2320A2}"/>
              </a:ext>
            </a:extLst>
          </p:cNvPr>
          <p:cNvSpPr txBox="1"/>
          <p:nvPr/>
        </p:nvSpPr>
        <p:spPr>
          <a:xfrm>
            <a:off x="500246" y="1229132"/>
            <a:ext cx="462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chemeClr val="accent2"/>
                </a:solidFill>
              </a:rPr>
              <a:t>TOTAL_BLOCKS </a:t>
            </a:r>
            <a:r>
              <a:rPr lang="en-US" altLang="zh-CN" dirty="0"/>
              <a:t>256</a:t>
            </a:r>
          </a:p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chemeClr val="accent1"/>
                </a:solidFill>
              </a:rPr>
              <a:t>PAGE_PER_BLOCK </a:t>
            </a:r>
            <a:r>
              <a:rPr lang="en-US" altLang="zh-CN" dirty="0"/>
              <a:t>16</a:t>
            </a:r>
          </a:p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rgbClr val="FF0000"/>
                </a:solidFill>
              </a:rPr>
              <a:t>PAGE_SIZE</a:t>
            </a:r>
            <a:r>
              <a:rPr lang="en-US" altLang="zh-CN" dirty="0"/>
              <a:t> 4096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3704E70-5095-2663-7972-A1E5D84413EF}"/>
              </a:ext>
            </a:extLst>
          </p:cNvPr>
          <p:cNvGrpSpPr/>
          <p:nvPr/>
        </p:nvGrpSpPr>
        <p:grpSpPr>
          <a:xfrm>
            <a:off x="3294077" y="3039044"/>
            <a:ext cx="2098577" cy="1797080"/>
            <a:chOff x="1964340" y="2899247"/>
            <a:chExt cx="2098577" cy="179708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6A125CC-0287-C885-B13A-2813E37D0F0D}"/>
                </a:ext>
              </a:extLst>
            </p:cNvPr>
            <p:cNvGrpSpPr/>
            <p:nvPr/>
          </p:nvGrpSpPr>
          <p:grpSpPr>
            <a:xfrm>
              <a:off x="1988151" y="2899247"/>
              <a:ext cx="1994303" cy="1797080"/>
              <a:chOff x="1804737" y="1631920"/>
              <a:chExt cx="1994303" cy="179708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18F89CD-2100-A62D-5BC4-26B844964C2F}"/>
                  </a:ext>
                </a:extLst>
              </p:cNvPr>
              <p:cNvSpPr/>
              <p:nvPr/>
            </p:nvSpPr>
            <p:spPr>
              <a:xfrm>
                <a:off x="1804737" y="1648326"/>
                <a:ext cx="1994303" cy="17806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48033D4-FB01-3FAD-3DAC-F13BFFE37D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4737" y="2005263"/>
                <a:ext cx="199430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C58DDD8-56CF-3AD2-6E45-9F390EE9C1FC}"/>
                  </a:ext>
                </a:extLst>
              </p:cNvPr>
              <p:cNvSpPr txBox="1"/>
              <p:nvPr/>
            </p:nvSpPr>
            <p:spPr>
              <a:xfrm>
                <a:off x="2454443" y="1631920"/>
                <a:ext cx="1195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Block</a:t>
                </a:r>
                <a:endParaRPr lang="zh-CN" altLang="en-US" dirty="0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212D163-2A10-EB8A-B8AA-A918AB2B6CBF}"/>
                </a:ext>
              </a:extLst>
            </p:cNvPr>
            <p:cNvSpPr txBox="1"/>
            <p:nvPr/>
          </p:nvSpPr>
          <p:spPr>
            <a:xfrm>
              <a:off x="1964340" y="3455058"/>
              <a:ext cx="2098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Page pages[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PAGE_PER_BLOCK</a:t>
              </a:r>
              <a:r>
                <a:rPr lang="en-US" altLang="zh-CN" sz="1200" dirty="0"/>
                <a:t>]</a:t>
              </a:r>
              <a:endParaRPr lang="zh-CN" altLang="en-US" sz="1200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60BB9BD-ECAD-0087-0E56-DBE9F57ACA79}"/>
              </a:ext>
            </a:extLst>
          </p:cNvPr>
          <p:cNvSpPr txBox="1"/>
          <p:nvPr/>
        </p:nvSpPr>
        <p:spPr>
          <a:xfrm>
            <a:off x="3374036" y="4099691"/>
            <a:ext cx="2098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Int valid[</a:t>
            </a:r>
            <a:r>
              <a:rPr lang="en-US" altLang="zh-CN" sz="1200" dirty="0">
                <a:solidFill>
                  <a:schemeClr val="accent1"/>
                </a:solidFill>
              </a:rPr>
              <a:t>PAGE_PER_BLOCK</a:t>
            </a:r>
            <a:r>
              <a:rPr lang="en-US" altLang="zh-CN" sz="1200" dirty="0"/>
              <a:t>]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E0C626-D863-F307-E49A-137CCD4FBE2D}"/>
              </a:ext>
            </a:extLst>
          </p:cNvPr>
          <p:cNvSpPr txBox="1"/>
          <p:nvPr/>
        </p:nvSpPr>
        <p:spPr>
          <a:xfrm>
            <a:off x="6828717" y="1967796"/>
            <a:ext cx="366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Flash : Block flash[</a:t>
            </a:r>
            <a:r>
              <a:rPr lang="en-US" altLang="zh-CN" dirty="0">
                <a:solidFill>
                  <a:schemeClr val="accent2"/>
                </a:solidFill>
              </a:rPr>
              <a:t>TOTAL_BLOCKS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4A390D-E89C-656A-59DD-99048176ED8F}"/>
              </a:ext>
            </a:extLst>
          </p:cNvPr>
          <p:cNvSpPr txBox="1"/>
          <p:nvPr/>
        </p:nvSpPr>
        <p:spPr>
          <a:xfrm>
            <a:off x="6828717" y="2489311"/>
            <a:ext cx="366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allowcateBlock()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49FCD8-6B2F-B2E2-8082-715A9D0449A5}"/>
              </a:ext>
            </a:extLst>
          </p:cNvPr>
          <p:cNvSpPr txBox="1"/>
          <p:nvPr/>
        </p:nvSpPr>
        <p:spPr>
          <a:xfrm>
            <a:off x="6828717" y="3010826"/>
            <a:ext cx="366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eraseBlock(int</a:t>
            </a:r>
            <a:r>
              <a:rPr lang="zh-CN" altLang="en-US" dirty="0"/>
              <a:t> </a:t>
            </a:r>
            <a:r>
              <a:rPr lang="en-US" altLang="zh-CN" dirty="0"/>
              <a:t>blockNumber)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E2E3B94-7FD2-5E08-76B9-8D8BC88FBC32}"/>
              </a:ext>
            </a:extLst>
          </p:cNvPr>
          <p:cNvSpPr txBox="1"/>
          <p:nvPr/>
        </p:nvSpPr>
        <p:spPr>
          <a:xfrm>
            <a:off x="6828717" y="3532341"/>
            <a:ext cx="366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ED2CE1-81F0-E718-5A53-28A96AB73D90}"/>
              </a:ext>
            </a:extLst>
          </p:cNvPr>
          <p:cNvSpPr txBox="1"/>
          <p:nvPr/>
        </p:nvSpPr>
        <p:spPr>
          <a:xfrm>
            <a:off x="7190841" y="3868858"/>
            <a:ext cx="407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 InvalidPageInBlock(int blockNumber)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615808-9FCF-2C2C-BE8B-39A97E289157}"/>
              </a:ext>
            </a:extLst>
          </p:cNvPr>
          <p:cNvSpPr txBox="1"/>
          <p:nvPr/>
        </p:nvSpPr>
        <p:spPr>
          <a:xfrm>
            <a:off x="6828717" y="4574707"/>
            <a:ext cx="476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readPage(int LBN, int PN, char *buffer)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31B96D-AD61-47A9-77A4-6F57455A767E}"/>
              </a:ext>
            </a:extLst>
          </p:cNvPr>
          <p:cNvSpPr txBox="1"/>
          <p:nvPr/>
        </p:nvSpPr>
        <p:spPr>
          <a:xfrm>
            <a:off x="6828716" y="5095890"/>
            <a:ext cx="458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writePage(int LBN, int PN, char *buffer)</a:t>
            </a:r>
          </a:p>
        </p:txBody>
      </p:sp>
    </p:spTree>
    <p:extLst>
      <p:ext uri="{BB962C8B-B14F-4D97-AF65-F5344CB8AC3E}">
        <p14:creationId xmlns:p14="http://schemas.microsoft.com/office/powerpoint/2010/main" val="214056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5C2E02-0BB9-A6A4-D0A8-58E236D3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C0EA9C-EDA2-95C0-28C8-FB5820D2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Allocate &amp; mapping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6DB253-92FE-FCF9-1465-EFF86A2320A2}"/>
              </a:ext>
            </a:extLst>
          </p:cNvPr>
          <p:cNvSpPr txBox="1"/>
          <p:nvPr/>
        </p:nvSpPr>
        <p:spPr>
          <a:xfrm>
            <a:off x="6776748" y="847561"/>
            <a:ext cx="462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chemeClr val="accent2"/>
                </a:solidFill>
              </a:rPr>
              <a:t>TOTAL_BLOCKS </a:t>
            </a:r>
            <a:r>
              <a:rPr lang="en-US" altLang="zh-CN" dirty="0"/>
              <a:t>256</a:t>
            </a:r>
          </a:p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chemeClr val="accent1"/>
                </a:solidFill>
              </a:rPr>
              <a:t>PAGE_PER_BLOCK </a:t>
            </a:r>
            <a:r>
              <a:rPr lang="en-US" altLang="zh-CN" dirty="0"/>
              <a:t>16</a:t>
            </a:r>
          </a:p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rgbClr val="FF0000"/>
                </a:solidFill>
              </a:rPr>
              <a:t>PAGE_SIZE</a:t>
            </a:r>
            <a:r>
              <a:rPr lang="en-US" altLang="zh-CN" dirty="0"/>
              <a:t> 4096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2FAB1DD-051F-AA2F-3DF3-044F202E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48" y="2036602"/>
            <a:ext cx="3895238" cy="4142857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9AD761F2-7586-20E0-C2EB-08C1AED1D294}"/>
              </a:ext>
            </a:extLst>
          </p:cNvPr>
          <p:cNvGrpSpPr/>
          <p:nvPr/>
        </p:nvGrpSpPr>
        <p:grpSpPr>
          <a:xfrm>
            <a:off x="946564" y="2644185"/>
            <a:ext cx="1644316" cy="1989224"/>
            <a:chOff x="890337" y="2053389"/>
            <a:chExt cx="1644316" cy="198922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4CDB53C-9471-4B80-D5FC-58947FAC0457}"/>
                </a:ext>
              </a:extLst>
            </p:cNvPr>
            <p:cNvSpPr/>
            <p:nvPr/>
          </p:nvSpPr>
          <p:spPr>
            <a:xfrm>
              <a:off x="890337" y="2053389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1E395D5-9FAB-7722-BBC1-A9E0009CA95F}"/>
                </a:ext>
              </a:extLst>
            </p:cNvPr>
            <p:cNvSpPr/>
            <p:nvPr/>
          </p:nvSpPr>
          <p:spPr>
            <a:xfrm>
              <a:off x="890337" y="2302042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B805D98-09E8-79D4-FAC1-71A68D6BFC11}"/>
                </a:ext>
              </a:extLst>
            </p:cNvPr>
            <p:cNvSpPr/>
            <p:nvPr/>
          </p:nvSpPr>
          <p:spPr>
            <a:xfrm>
              <a:off x="890337" y="2550695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A16DB6C-09DD-CBD6-C1F1-1A2721B1B2EC}"/>
                </a:ext>
              </a:extLst>
            </p:cNvPr>
            <p:cNvSpPr/>
            <p:nvPr/>
          </p:nvSpPr>
          <p:spPr>
            <a:xfrm>
              <a:off x="890337" y="2799348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23C000-D35F-961F-4E31-BB6706B3780C}"/>
                </a:ext>
              </a:extLst>
            </p:cNvPr>
            <p:cNvSpPr/>
            <p:nvPr/>
          </p:nvSpPr>
          <p:spPr>
            <a:xfrm>
              <a:off x="890337" y="3048001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CF29C5B-51A9-427A-1158-3D78B1A71FD1}"/>
                </a:ext>
              </a:extLst>
            </p:cNvPr>
            <p:cNvSpPr/>
            <p:nvPr/>
          </p:nvSpPr>
          <p:spPr>
            <a:xfrm>
              <a:off x="890337" y="3296654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671E96D-2590-6261-ED87-573FD7F080EF}"/>
                </a:ext>
              </a:extLst>
            </p:cNvPr>
            <p:cNvSpPr/>
            <p:nvPr/>
          </p:nvSpPr>
          <p:spPr>
            <a:xfrm>
              <a:off x="890337" y="3545307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1ED248B-489D-FC86-98D8-11FBC61B5CBC}"/>
                </a:ext>
              </a:extLst>
            </p:cNvPr>
            <p:cNvSpPr/>
            <p:nvPr/>
          </p:nvSpPr>
          <p:spPr>
            <a:xfrm>
              <a:off x="890337" y="3793960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E739A99-B700-D956-6114-93609BC593B2}"/>
              </a:ext>
            </a:extLst>
          </p:cNvPr>
          <p:cNvGrpSpPr/>
          <p:nvPr/>
        </p:nvGrpSpPr>
        <p:grpSpPr>
          <a:xfrm>
            <a:off x="3770938" y="2644185"/>
            <a:ext cx="1644316" cy="1989224"/>
            <a:chOff x="890337" y="2053389"/>
            <a:chExt cx="1644316" cy="198922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B3F3E5E-B2F9-1A7C-74F4-9C95B3D77D06}"/>
                </a:ext>
              </a:extLst>
            </p:cNvPr>
            <p:cNvSpPr/>
            <p:nvPr/>
          </p:nvSpPr>
          <p:spPr>
            <a:xfrm>
              <a:off x="890337" y="2053389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5E9D313-86FA-5170-EE42-AA347B4250A9}"/>
                </a:ext>
              </a:extLst>
            </p:cNvPr>
            <p:cNvSpPr/>
            <p:nvPr/>
          </p:nvSpPr>
          <p:spPr>
            <a:xfrm>
              <a:off x="890337" y="2302042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6F389A7-8040-51DC-D2BF-FAB8B3506FA9}"/>
                </a:ext>
              </a:extLst>
            </p:cNvPr>
            <p:cNvSpPr/>
            <p:nvPr/>
          </p:nvSpPr>
          <p:spPr>
            <a:xfrm>
              <a:off x="890337" y="2550695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72303A-B6D1-407A-DCB1-101EC4F0F843}"/>
                </a:ext>
              </a:extLst>
            </p:cNvPr>
            <p:cNvSpPr/>
            <p:nvPr/>
          </p:nvSpPr>
          <p:spPr>
            <a:xfrm>
              <a:off x="890337" y="2799348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8D4F4A1-52F1-1025-F210-70C8CF2F0F89}"/>
                </a:ext>
              </a:extLst>
            </p:cNvPr>
            <p:cNvSpPr/>
            <p:nvPr/>
          </p:nvSpPr>
          <p:spPr>
            <a:xfrm>
              <a:off x="890337" y="3048001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FCEF878-B141-C20B-A1DC-5C27D7BDFE98}"/>
                </a:ext>
              </a:extLst>
            </p:cNvPr>
            <p:cNvSpPr/>
            <p:nvPr/>
          </p:nvSpPr>
          <p:spPr>
            <a:xfrm>
              <a:off x="890337" y="3296654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5E09CFB-1397-178D-7E51-1756935B63AC}"/>
                </a:ext>
              </a:extLst>
            </p:cNvPr>
            <p:cNvSpPr/>
            <p:nvPr/>
          </p:nvSpPr>
          <p:spPr>
            <a:xfrm>
              <a:off x="890337" y="3545307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4D45B92-437D-5CFE-2C18-A325AC34DFCF}"/>
                </a:ext>
              </a:extLst>
            </p:cNvPr>
            <p:cNvSpPr/>
            <p:nvPr/>
          </p:nvSpPr>
          <p:spPr>
            <a:xfrm>
              <a:off x="890337" y="3793960"/>
              <a:ext cx="1644316" cy="2486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3507F007-C627-3DCA-B9EE-601E1F5079FC}"/>
              </a:ext>
            </a:extLst>
          </p:cNvPr>
          <p:cNvSpPr txBox="1"/>
          <p:nvPr/>
        </p:nvSpPr>
        <p:spPr>
          <a:xfrm>
            <a:off x="895390" y="4795393"/>
            <a:ext cx="237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int L2P[TOTAL_BLOCKS]</a:t>
            </a:r>
            <a:endParaRPr lang="zh-CN" altLang="en-US" sz="14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4136546-7334-4EAC-7724-AB621BD645A5}"/>
              </a:ext>
            </a:extLst>
          </p:cNvPr>
          <p:cNvSpPr txBox="1"/>
          <p:nvPr/>
        </p:nvSpPr>
        <p:spPr>
          <a:xfrm>
            <a:off x="3686716" y="4795393"/>
            <a:ext cx="237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int P2L[TOTAL_BLOCKS]</a:t>
            </a:r>
            <a:endParaRPr lang="zh-CN" altLang="en-US" sz="1400" dirty="0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8AE9ABAF-A0D1-3C6B-83AC-7883874E350F}"/>
              </a:ext>
            </a:extLst>
          </p:cNvPr>
          <p:cNvSpPr/>
          <p:nvPr/>
        </p:nvSpPr>
        <p:spPr>
          <a:xfrm>
            <a:off x="2814320" y="2710354"/>
            <a:ext cx="754968" cy="157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01CF95E1-58F7-1ABE-4140-9ED564240A97}"/>
              </a:ext>
            </a:extLst>
          </p:cNvPr>
          <p:cNvSpPr/>
          <p:nvPr/>
        </p:nvSpPr>
        <p:spPr>
          <a:xfrm>
            <a:off x="2803425" y="2973855"/>
            <a:ext cx="754968" cy="157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7711456B-00E9-DD46-46AF-179FAB8D856F}"/>
              </a:ext>
            </a:extLst>
          </p:cNvPr>
          <p:cNvSpPr/>
          <p:nvPr/>
        </p:nvSpPr>
        <p:spPr>
          <a:xfrm>
            <a:off x="2803425" y="3187086"/>
            <a:ext cx="754968" cy="157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6FC542CE-F55E-8F8D-7D6E-6CFE52DE2F82}"/>
              </a:ext>
            </a:extLst>
          </p:cNvPr>
          <p:cNvSpPr/>
          <p:nvPr/>
        </p:nvSpPr>
        <p:spPr>
          <a:xfrm>
            <a:off x="2799003" y="3427800"/>
            <a:ext cx="754968" cy="157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5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E09C21-E866-9A8F-6BC5-E6EDEC0C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0374CC-96B8-6A90-7B51-A86A40A4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InvalidPageInBlock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51FF8B3-0D5F-6C38-1EC9-2618396C279A}"/>
              </a:ext>
            </a:extLst>
          </p:cNvPr>
          <p:cNvGrpSpPr/>
          <p:nvPr/>
        </p:nvGrpSpPr>
        <p:grpSpPr>
          <a:xfrm>
            <a:off x="2814320" y="2578900"/>
            <a:ext cx="7432718" cy="2871232"/>
            <a:chOff x="2886565" y="2159451"/>
            <a:chExt cx="7432718" cy="287123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48FDEF0-5683-4E04-BB31-FC4039C0A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8331" y="2552564"/>
              <a:ext cx="3580952" cy="1685714"/>
            </a:xfrm>
            <a:prstGeom prst="rect">
              <a:avLst/>
            </a:prstGeom>
          </p:spPr>
        </p:pic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F2A09ED1-613D-26F4-8B1E-528AAAA162CA}"/>
                </a:ext>
              </a:extLst>
            </p:cNvPr>
            <p:cNvGrpSpPr/>
            <p:nvPr/>
          </p:nvGrpSpPr>
          <p:grpSpPr>
            <a:xfrm>
              <a:off x="2886565" y="2159451"/>
              <a:ext cx="2701328" cy="2871232"/>
              <a:chOff x="2383226" y="2246161"/>
              <a:chExt cx="2701328" cy="287123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888D117D-FE3F-20A7-8949-DD2E6711229E}"/>
                  </a:ext>
                </a:extLst>
              </p:cNvPr>
              <p:cNvGrpSpPr/>
              <p:nvPr/>
            </p:nvGrpSpPr>
            <p:grpSpPr>
              <a:xfrm>
                <a:off x="2383226" y="2246161"/>
                <a:ext cx="2701328" cy="2871232"/>
                <a:chOff x="2428699" y="2237772"/>
                <a:chExt cx="2701328" cy="2871232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DE495636-4454-9716-B74D-A75B8FAFB56F}"/>
                    </a:ext>
                  </a:extLst>
                </p:cNvPr>
                <p:cNvGrpSpPr/>
                <p:nvPr/>
              </p:nvGrpSpPr>
              <p:grpSpPr>
                <a:xfrm>
                  <a:off x="2428699" y="2607104"/>
                  <a:ext cx="1644316" cy="1989224"/>
                  <a:chOff x="890337" y="2053389"/>
                  <a:chExt cx="1644316" cy="1989224"/>
                </a:xfrm>
              </p:grpSpPr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1465E789-0F89-5BA4-73CB-53A4ABFA8317}"/>
                      </a:ext>
                    </a:extLst>
                  </p:cNvPr>
                  <p:cNvSpPr/>
                  <p:nvPr/>
                </p:nvSpPr>
                <p:spPr>
                  <a:xfrm>
                    <a:off x="890337" y="2053389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25B5788-1B8D-822B-00C0-82EF06ADC227}"/>
                      </a:ext>
                    </a:extLst>
                  </p:cNvPr>
                  <p:cNvSpPr/>
                  <p:nvPr/>
                </p:nvSpPr>
                <p:spPr>
                  <a:xfrm>
                    <a:off x="890337" y="2302042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657A3F1-BB7B-8347-EAE5-AD9636B71D1D}"/>
                      </a:ext>
                    </a:extLst>
                  </p:cNvPr>
                  <p:cNvSpPr/>
                  <p:nvPr/>
                </p:nvSpPr>
                <p:spPr>
                  <a:xfrm>
                    <a:off x="890337" y="2550695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99B67B35-6CAA-C615-0B9D-5F0D7AD92A3B}"/>
                      </a:ext>
                    </a:extLst>
                  </p:cNvPr>
                  <p:cNvSpPr/>
                  <p:nvPr/>
                </p:nvSpPr>
                <p:spPr>
                  <a:xfrm>
                    <a:off x="890337" y="2799348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71FFEE02-DD17-6EB7-12CC-3463FFB7BEA8}"/>
                      </a:ext>
                    </a:extLst>
                  </p:cNvPr>
                  <p:cNvSpPr/>
                  <p:nvPr/>
                </p:nvSpPr>
                <p:spPr>
                  <a:xfrm>
                    <a:off x="890337" y="3048001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68F825D9-BA52-B6D4-C83C-992B3F972898}"/>
                      </a:ext>
                    </a:extLst>
                  </p:cNvPr>
                  <p:cNvSpPr/>
                  <p:nvPr/>
                </p:nvSpPr>
                <p:spPr>
                  <a:xfrm>
                    <a:off x="890337" y="3296654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70873D51-4F10-4A61-F0B9-6195DDDF8037}"/>
                      </a:ext>
                    </a:extLst>
                  </p:cNvPr>
                  <p:cNvSpPr/>
                  <p:nvPr/>
                </p:nvSpPr>
                <p:spPr>
                  <a:xfrm>
                    <a:off x="890337" y="3545307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97D6FEAC-ED19-09ED-5AC7-28F32E43312F}"/>
                      </a:ext>
                    </a:extLst>
                  </p:cNvPr>
                  <p:cNvSpPr/>
                  <p:nvPr/>
                </p:nvSpPr>
                <p:spPr>
                  <a:xfrm>
                    <a:off x="890337" y="3793960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B9F384EB-8C3C-395F-12D0-D682B2720066}"/>
                    </a:ext>
                  </a:extLst>
                </p:cNvPr>
                <p:cNvGrpSpPr/>
                <p:nvPr/>
              </p:nvGrpSpPr>
              <p:grpSpPr>
                <a:xfrm>
                  <a:off x="4073015" y="2607104"/>
                  <a:ext cx="666765" cy="1989224"/>
                  <a:chOff x="890337" y="2053389"/>
                  <a:chExt cx="1644316" cy="1989224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0B7A3672-4C1E-A44B-0D07-F2FA39663D7C}"/>
                      </a:ext>
                    </a:extLst>
                  </p:cNvPr>
                  <p:cNvSpPr/>
                  <p:nvPr/>
                </p:nvSpPr>
                <p:spPr>
                  <a:xfrm>
                    <a:off x="890337" y="2053389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2101B94A-2FCA-64D9-B3E9-245C50C5350D}"/>
                      </a:ext>
                    </a:extLst>
                  </p:cNvPr>
                  <p:cNvSpPr/>
                  <p:nvPr/>
                </p:nvSpPr>
                <p:spPr>
                  <a:xfrm>
                    <a:off x="890337" y="2302042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C95BDFE9-944F-EB3C-28FF-EF0D7AE68E3F}"/>
                      </a:ext>
                    </a:extLst>
                  </p:cNvPr>
                  <p:cNvSpPr/>
                  <p:nvPr/>
                </p:nvSpPr>
                <p:spPr>
                  <a:xfrm>
                    <a:off x="890337" y="2550695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4478F6A1-7BF7-4126-6DAE-D000BB405B59}"/>
                      </a:ext>
                    </a:extLst>
                  </p:cNvPr>
                  <p:cNvSpPr/>
                  <p:nvPr/>
                </p:nvSpPr>
                <p:spPr>
                  <a:xfrm>
                    <a:off x="890337" y="2799348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53AB7BF0-5A5B-FBF4-E452-31ED75B7D2C2}"/>
                      </a:ext>
                    </a:extLst>
                  </p:cNvPr>
                  <p:cNvSpPr/>
                  <p:nvPr/>
                </p:nvSpPr>
                <p:spPr>
                  <a:xfrm>
                    <a:off x="890337" y="3048001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16B2FDEE-301C-A951-2F39-9CAB3586C17E}"/>
                      </a:ext>
                    </a:extLst>
                  </p:cNvPr>
                  <p:cNvSpPr/>
                  <p:nvPr/>
                </p:nvSpPr>
                <p:spPr>
                  <a:xfrm>
                    <a:off x="890337" y="3296654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571C0B9B-36CE-411F-0BF6-D61139A7F616}"/>
                      </a:ext>
                    </a:extLst>
                  </p:cNvPr>
                  <p:cNvSpPr/>
                  <p:nvPr/>
                </p:nvSpPr>
                <p:spPr>
                  <a:xfrm>
                    <a:off x="890337" y="3545307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E9B6BA6B-9129-95AF-BE5E-2CAE19EF0E08}"/>
                      </a:ext>
                    </a:extLst>
                  </p:cNvPr>
                  <p:cNvSpPr/>
                  <p:nvPr/>
                </p:nvSpPr>
                <p:spPr>
                  <a:xfrm>
                    <a:off x="890337" y="3793960"/>
                    <a:ext cx="1644316" cy="248653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3140803-EE21-1638-C80F-6466B89EF02B}"/>
                    </a:ext>
                  </a:extLst>
                </p:cNvPr>
                <p:cNvSpPr txBox="1"/>
                <p:nvPr/>
              </p:nvSpPr>
              <p:spPr>
                <a:xfrm>
                  <a:off x="3250857" y="4739672"/>
                  <a:ext cx="1057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Block</a:t>
                  </a:r>
                  <a:endParaRPr lang="zh-CN" altLang="en-US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61AFE28-CBFB-BE17-2340-362E9AA77168}"/>
                    </a:ext>
                  </a:extLst>
                </p:cNvPr>
                <p:cNvSpPr txBox="1"/>
                <p:nvPr/>
              </p:nvSpPr>
              <p:spPr>
                <a:xfrm>
                  <a:off x="2875531" y="2245845"/>
                  <a:ext cx="1057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Page</a:t>
                  </a:r>
                  <a:endParaRPr lang="zh-CN" altLang="en-US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F6747F3F-1F72-25E8-7E94-57E699DC9DBE}"/>
                    </a:ext>
                  </a:extLst>
                </p:cNvPr>
                <p:cNvSpPr txBox="1"/>
                <p:nvPr/>
              </p:nvSpPr>
              <p:spPr>
                <a:xfrm>
                  <a:off x="4073015" y="2237772"/>
                  <a:ext cx="1057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Valid</a:t>
                  </a:r>
                  <a:endParaRPr lang="zh-CN" altLang="en-US" dirty="0"/>
                </a:p>
              </p:txBody>
            </p:sp>
          </p:grp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2E590F-38F2-E6FA-7000-CD203B240471}"/>
                  </a:ext>
                </a:extLst>
              </p:cNvPr>
              <p:cNvSpPr txBox="1"/>
              <p:nvPr/>
            </p:nvSpPr>
            <p:spPr>
              <a:xfrm>
                <a:off x="4208284" y="2558801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ADC3EAC-4CAA-FCD8-3F55-A72B69B6E5D4}"/>
                  </a:ext>
                </a:extLst>
              </p:cNvPr>
              <p:cNvSpPr txBox="1"/>
              <p:nvPr/>
            </p:nvSpPr>
            <p:spPr>
              <a:xfrm>
                <a:off x="4199587" y="2794284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B1FE733-C544-C33A-96C2-D98F9FA52782}"/>
                  </a:ext>
                </a:extLst>
              </p:cNvPr>
              <p:cNvSpPr txBox="1"/>
              <p:nvPr/>
            </p:nvSpPr>
            <p:spPr>
              <a:xfrm>
                <a:off x="4202310" y="3047651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D08C89D-24A4-14FB-2671-F81E04DE8C12}"/>
                  </a:ext>
                </a:extLst>
              </p:cNvPr>
              <p:cNvSpPr txBox="1"/>
              <p:nvPr/>
            </p:nvSpPr>
            <p:spPr>
              <a:xfrm>
                <a:off x="4208284" y="3297465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B98DE97-637F-BD72-5BAE-7B60BAB7DF65}"/>
                  </a:ext>
                </a:extLst>
              </p:cNvPr>
              <p:cNvSpPr txBox="1"/>
              <p:nvPr/>
            </p:nvSpPr>
            <p:spPr>
              <a:xfrm>
                <a:off x="4199587" y="3544003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90F82B1-EF07-9F50-81A8-8FB1C51233D1}"/>
                  </a:ext>
                </a:extLst>
              </p:cNvPr>
              <p:cNvSpPr txBox="1"/>
              <p:nvPr/>
            </p:nvSpPr>
            <p:spPr>
              <a:xfrm>
                <a:off x="4199587" y="3792656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DAA00D1-A643-2329-33C2-AB35CA7EEC44}"/>
                  </a:ext>
                </a:extLst>
              </p:cNvPr>
              <p:cNvSpPr txBox="1"/>
              <p:nvPr/>
            </p:nvSpPr>
            <p:spPr>
              <a:xfrm>
                <a:off x="4196675" y="4043424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F95ACC0-5A96-3309-6C80-FCACB0191667}"/>
                  </a:ext>
                </a:extLst>
              </p:cNvPr>
              <p:cNvSpPr txBox="1"/>
              <p:nvPr/>
            </p:nvSpPr>
            <p:spPr>
              <a:xfrm>
                <a:off x="4202310" y="4287197"/>
                <a:ext cx="446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sp>
          <p:nvSpPr>
            <p:cNvPr id="37" name="箭头: 下 36">
              <a:extLst>
                <a:ext uri="{FF2B5EF4-FFF2-40B4-BE49-F238E27FC236}">
                  <a16:creationId xmlns:a16="http://schemas.microsoft.com/office/drawing/2014/main" id="{65030EEE-AA4D-A533-626E-534D9B33A813}"/>
                </a:ext>
              </a:extLst>
            </p:cNvPr>
            <p:cNvSpPr/>
            <p:nvPr/>
          </p:nvSpPr>
          <p:spPr>
            <a:xfrm>
              <a:off x="5318620" y="2552564"/>
              <a:ext cx="45719" cy="97083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9C63C84-26D3-A2FA-F095-E6A3C930260D}"/>
                </a:ext>
              </a:extLst>
            </p:cNvPr>
            <p:cNvSpPr txBox="1"/>
            <p:nvPr/>
          </p:nvSpPr>
          <p:spPr>
            <a:xfrm>
              <a:off x="5164428" y="3483894"/>
              <a:ext cx="1385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Count 1</a:t>
              </a:r>
              <a:endParaRPr lang="zh-CN" altLang="en-US" sz="1600" dirty="0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CF430C83-E08F-60D9-A3E2-5D4D8DE80A08}"/>
                </a:ext>
              </a:extLst>
            </p:cNvPr>
            <p:cNvSpPr/>
            <p:nvPr/>
          </p:nvSpPr>
          <p:spPr>
            <a:xfrm>
              <a:off x="5318444" y="3782947"/>
              <a:ext cx="45719" cy="45533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2951DE0-3CE9-3196-DFA2-A08D97B68D9D}"/>
                </a:ext>
              </a:extLst>
            </p:cNvPr>
            <p:cNvSpPr txBox="1"/>
            <p:nvPr/>
          </p:nvSpPr>
          <p:spPr>
            <a:xfrm>
              <a:off x="5158116" y="4208134"/>
              <a:ext cx="1385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Count 2</a:t>
              </a:r>
              <a:endParaRPr lang="zh-CN" altLang="en-US" sz="16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A62B70F-8084-6C1D-F9D4-B7CD809E41BD}"/>
                </a:ext>
              </a:extLst>
            </p:cNvPr>
            <p:cNvSpPr txBox="1"/>
            <p:nvPr/>
          </p:nvSpPr>
          <p:spPr>
            <a:xfrm>
              <a:off x="3525591" y="2476517"/>
              <a:ext cx="44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39DE192-A3E2-F9DE-FA12-B29A3A308DDF}"/>
                </a:ext>
              </a:extLst>
            </p:cNvPr>
            <p:cNvSpPr txBox="1"/>
            <p:nvPr/>
          </p:nvSpPr>
          <p:spPr>
            <a:xfrm>
              <a:off x="3525591" y="2723464"/>
              <a:ext cx="44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884FA65-2EAE-2594-0B93-9F60440187D8}"/>
                </a:ext>
              </a:extLst>
            </p:cNvPr>
            <p:cNvSpPr txBox="1"/>
            <p:nvPr/>
          </p:nvSpPr>
          <p:spPr>
            <a:xfrm>
              <a:off x="3527111" y="2959382"/>
              <a:ext cx="44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3F67B55-D0BE-3783-C0B9-C72982D80581}"/>
                </a:ext>
              </a:extLst>
            </p:cNvPr>
            <p:cNvSpPr txBox="1"/>
            <p:nvPr/>
          </p:nvSpPr>
          <p:spPr>
            <a:xfrm>
              <a:off x="3527111" y="3220770"/>
              <a:ext cx="44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B8C6266-5CEE-20D4-CCB2-B0C2E3EBFD51}"/>
                </a:ext>
              </a:extLst>
            </p:cNvPr>
            <p:cNvSpPr txBox="1"/>
            <p:nvPr/>
          </p:nvSpPr>
          <p:spPr>
            <a:xfrm>
              <a:off x="3485307" y="4208134"/>
              <a:ext cx="44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E1B7B6F2-7AC8-3B86-B40B-716C7614BC43}"/>
              </a:ext>
            </a:extLst>
          </p:cNvPr>
          <p:cNvSpPr txBox="1"/>
          <p:nvPr/>
        </p:nvSpPr>
        <p:spPr>
          <a:xfrm>
            <a:off x="6776748" y="847561"/>
            <a:ext cx="462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chemeClr val="accent2"/>
                </a:solidFill>
              </a:rPr>
              <a:t>TOTAL_BLOCKS </a:t>
            </a:r>
            <a:r>
              <a:rPr lang="en-US" altLang="zh-CN" dirty="0"/>
              <a:t>256</a:t>
            </a:r>
          </a:p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chemeClr val="accent1"/>
                </a:solidFill>
              </a:rPr>
              <a:t>PAGE_PER_BLOCK </a:t>
            </a:r>
            <a:r>
              <a:rPr lang="en-US" altLang="zh-CN" dirty="0"/>
              <a:t>16</a:t>
            </a:r>
          </a:p>
          <a:p>
            <a:r>
              <a:rPr lang="en-US" altLang="zh-CN" dirty="0"/>
              <a:t>#define </a:t>
            </a:r>
            <a:r>
              <a:rPr lang="en-US" altLang="zh-CN" dirty="0">
                <a:solidFill>
                  <a:srgbClr val="FF0000"/>
                </a:solidFill>
              </a:rPr>
              <a:t>PAGE_SIZE</a:t>
            </a:r>
            <a:r>
              <a:rPr lang="en-US" altLang="zh-CN" dirty="0"/>
              <a:t> 4096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46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278050-974A-E6DB-F103-B9009866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CBA207-134C-5844-3C61-7B32FBC6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ReadPage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316EFE5-707E-596B-000E-EF20A83CCAB4}"/>
              </a:ext>
            </a:extLst>
          </p:cNvPr>
          <p:cNvGrpSpPr/>
          <p:nvPr/>
        </p:nvGrpSpPr>
        <p:grpSpPr>
          <a:xfrm>
            <a:off x="2642533" y="2373400"/>
            <a:ext cx="1812022" cy="365125"/>
            <a:chOff x="2105637" y="1568741"/>
            <a:chExt cx="1812022" cy="36512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3BC96FF-DD84-7F1E-082D-B4EA8797B83F}"/>
                </a:ext>
              </a:extLst>
            </p:cNvPr>
            <p:cNvSpPr/>
            <p:nvPr/>
          </p:nvSpPr>
          <p:spPr>
            <a:xfrm>
              <a:off x="2189527" y="1568741"/>
              <a:ext cx="1510018" cy="36512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70444EA-757B-23CB-E878-1CB651D6CBDE}"/>
                </a:ext>
              </a:extLst>
            </p:cNvPr>
            <p:cNvSpPr txBox="1"/>
            <p:nvPr/>
          </p:nvSpPr>
          <p:spPr>
            <a:xfrm>
              <a:off x="2105637" y="1595312"/>
              <a:ext cx="1812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LogicalBlock input</a:t>
              </a:r>
              <a:endParaRPr lang="zh-CN" altLang="en-US" sz="1600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AE5269-D84E-BB62-9B68-AD4D79C54C23}"/>
              </a:ext>
            </a:extLst>
          </p:cNvPr>
          <p:cNvSpPr/>
          <p:nvPr/>
        </p:nvSpPr>
        <p:spPr>
          <a:xfrm>
            <a:off x="2726423" y="3019352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689989-EACB-C8D7-CCBD-AD10FEFD5B47}"/>
              </a:ext>
            </a:extLst>
          </p:cNvPr>
          <p:cNvSpPr txBox="1"/>
          <p:nvPr/>
        </p:nvSpPr>
        <p:spPr>
          <a:xfrm>
            <a:off x="3013048" y="3019253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Mapping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E1E71A-B7EE-B96D-10EB-B686A459A152}"/>
              </a:ext>
            </a:extLst>
          </p:cNvPr>
          <p:cNvSpPr/>
          <p:nvPr/>
        </p:nvSpPr>
        <p:spPr>
          <a:xfrm>
            <a:off x="2726423" y="3639933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C2E525-7A33-9F21-EFCE-141899CD41E8}"/>
              </a:ext>
            </a:extLst>
          </p:cNvPr>
          <p:cNvSpPr txBox="1"/>
          <p:nvPr/>
        </p:nvSpPr>
        <p:spPr>
          <a:xfrm>
            <a:off x="2840374" y="3639933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PhysicalBlock</a:t>
            </a:r>
            <a:endParaRPr lang="zh-CN" altLang="en-US" sz="16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727B75B-0A7B-6373-418C-D5869C5FAEF0}"/>
              </a:ext>
            </a:extLst>
          </p:cNvPr>
          <p:cNvGrpSpPr/>
          <p:nvPr/>
        </p:nvGrpSpPr>
        <p:grpSpPr>
          <a:xfrm>
            <a:off x="385190" y="4223760"/>
            <a:ext cx="3524774" cy="338554"/>
            <a:chOff x="1536583" y="3692357"/>
            <a:chExt cx="3524774" cy="33855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6A7F06F-8697-AC86-25A3-AD144A8E648B}"/>
                </a:ext>
              </a:extLst>
            </p:cNvPr>
            <p:cNvSpPr/>
            <p:nvPr/>
          </p:nvSpPr>
          <p:spPr>
            <a:xfrm>
              <a:off x="1536583" y="3692357"/>
              <a:ext cx="3027027" cy="3385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C32DE27-8BA0-9C8C-430C-EE11AA55C84C}"/>
                </a:ext>
              </a:extLst>
            </p:cNvPr>
            <p:cNvSpPr txBox="1"/>
            <p:nvPr/>
          </p:nvSpPr>
          <p:spPr>
            <a:xfrm>
              <a:off x="1726736" y="3692357"/>
              <a:ext cx="3334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If != -1 &amp;&amp; flash.valid[page] = 1 </a:t>
              </a:r>
              <a:endParaRPr lang="zh-CN" altLang="en-US" sz="16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ED3CD9B-326F-F9A2-6FF0-2AEF83F91825}"/>
              </a:ext>
            </a:extLst>
          </p:cNvPr>
          <p:cNvGrpSpPr/>
          <p:nvPr/>
        </p:nvGrpSpPr>
        <p:grpSpPr>
          <a:xfrm>
            <a:off x="443116" y="4792498"/>
            <a:ext cx="3109323" cy="338554"/>
            <a:chOff x="2466363" y="4245931"/>
            <a:chExt cx="3109323" cy="33855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FB60D9-60B4-98CB-006D-7D8C2419A987}"/>
                </a:ext>
              </a:extLst>
            </p:cNvPr>
            <p:cNvSpPr/>
            <p:nvPr/>
          </p:nvSpPr>
          <p:spPr>
            <a:xfrm>
              <a:off x="2466363" y="4245931"/>
              <a:ext cx="2919369" cy="3385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9B4B423-42B1-583E-205B-14F0358A0CC2}"/>
                </a:ext>
              </a:extLst>
            </p:cNvPr>
            <p:cNvSpPr txBox="1"/>
            <p:nvPr/>
          </p:nvSpPr>
          <p:spPr>
            <a:xfrm>
              <a:off x="2494523" y="4245931"/>
              <a:ext cx="3081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Memcpy(buffer, data, PAGE_SIZE)</a:t>
              </a:r>
              <a:endParaRPr lang="zh-CN" altLang="en-US" sz="1600" dirty="0"/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E7F5417-8430-ECC8-5027-F854E5D61EB0}"/>
              </a:ext>
            </a:extLst>
          </p:cNvPr>
          <p:cNvCxnSpPr>
            <a:cxnSpLocks/>
          </p:cNvCxnSpPr>
          <p:nvPr/>
        </p:nvCxnSpPr>
        <p:spPr>
          <a:xfrm>
            <a:off x="3481433" y="2738426"/>
            <a:ext cx="0" cy="280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AAFAF4A-7DAC-9D55-B502-1427F102C5B2}"/>
              </a:ext>
            </a:extLst>
          </p:cNvPr>
          <p:cNvCxnSpPr>
            <a:cxnSpLocks/>
          </p:cNvCxnSpPr>
          <p:nvPr/>
        </p:nvCxnSpPr>
        <p:spPr>
          <a:xfrm>
            <a:off x="3481433" y="3357807"/>
            <a:ext cx="0" cy="280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4414B54-2B05-FCA9-FC8D-F0AA7A9C157F}"/>
              </a:ext>
            </a:extLst>
          </p:cNvPr>
          <p:cNvCxnSpPr>
            <a:cxnSpLocks/>
          </p:cNvCxnSpPr>
          <p:nvPr/>
        </p:nvCxnSpPr>
        <p:spPr>
          <a:xfrm>
            <a:off x="3047895" y="3979845"/>
            <a:ext cx="1" cy="228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5D168F-0AFE-EEB1-5CEF-4D45A029C477}"/>
              </a:ext>
            </a:extLst>
          </p:cNvPr>
          <p:cNvCxnSpPr>
            <a:cxnSpLocks/>
          </p:cNvCxnSpPr>
          <p:nvPr/>
        </p:nvCxnSpPr>
        <p:spPr>
          <a:xfrm>
            <a:off x="1825104" y="4562314"/>
            <a:ext cx="0" cy="2301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C6FCB28-7E17-2CA5-5C31-CCC3AD69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12" y="2513266"/>
            <a:ext cx="5137786" cy="1465221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C7BF1BFB-1639-FC18-EFC8-0D31681EE33D}"/>
              </a:ext>
            </a:extLst>
          </p:cNvPr>
          <p:cNvGrpSpPr/>
          <p:nvPr/>
        </p:nvGrpSpPr>
        <p:grpSpPr>
          <a:xfrm>
            <a:off x="3670817" y="4223760"/>
            <a:ext cx="3524774" cy="338554"/>
            <a:chOff x="1536583" y="3692357"/>
            <a:chExt cx="3524774" cy="33855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FC56DD4-3C11-A103-6A2B-AA0449A52DEB}"/>
                </a:ext>
              </a:extLst>
            </p:cNvPr>
            <p:cNvSpPr/>
            <p:nvPr/>
          </p:nvSpPr>
          <p:spPr>
            <a:xfrm>
              <a:off x="1536583" y="3692357"/>
              <a:ext cx="3027027" cy="3385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B9A575A-B24E-A5C4-038A-625FF5393670}"/>
                </a:ext>
              </a:extLst>
            </p:cNvPr>
            <p:cNvSpPr txBox="1"/>
            <p:nvPr/>
          </p:nvSpPr>
          <p:spPr>
            <a:xfrm>
              <a:off x="2717897" y="3692357"/>
              <a:ext cx="2343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else</a:t>
              </a:r>
              <a:endParaRPr lang="zh-CN" altLang="en-US" sz="16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0859E57-A15B-7019-D8B4-0DAD49B3A91A}"/>
              </a:ext>
            </a:extLst>
          </p:cNvPr>
          <p:cNvGrpSpPr/>
          <p:nvPr/>
        </p:nvGrpSpPr>
        <p:grpSpPr>
          <a:xfrm>
            <a:off x="3728743" y="4792498"/>
            <a:ext cx="3109323" cy="338554"/>
            <a:chOff x="2466363" y="4245931"/>
            <a:chExt cx="3109323" cy="33855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C7479C3-27CD-2E85-F1EE-98BDE04A7D8E}"/>
                </a:ext>
              </a:extLst>
            </p:cNvPr>
            <p:cNvSpPr/>
            <p:nvPr/>
          </p:nvSpPr>
          <p:spPr>
            <a:xfrm>
              <a:off x="2466363" y="4245931"/>
              <a:ext cx="2919369" cy="3385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A1F162E-42DC-18EE-695A-439108486F10}"/>
                </a:ext>
              </a:extLst>
            </p:cNvPr>
            <p:cNvSpPr txBox="1"/>
            <p:nvPr/>
          </p:nvSpPr>
          <p:spPr>
            <a:xfrm>
              <a:off x="2656317" y="4245931"/>
              <a:ext cx="29193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Memset(buffer,0,PAGE_SIZE)</a:t>
              </a:r>
              <a:endParaRPr lang="zh-CN" altLang="en-US" sz="1600" dirty="0"/>
            </a:p>
          </p:txBody>
        </p: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3003708-D088-F129-8985-DF436D0701B1}"/>
              </a:ext>
            </a:extLst>
          </p:cNvPr>
          <p:cNvCxnSpPr>
            <a:cxnSpLocks/>
          </p:cNvCxnSpPr>
          <p:nvPr/>
        </p:nvCxnSpPr>
        <p:spPr>
          <a:xfrm>
            <a:off x="5110731" y="4562314"/>
            <a:ext cx="0" cy="2301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50E33A2-7544-98DF-9ED8-BEEB7770015B}"/>
              </a:ext>
            </a:extLst>
          </p:cNvPr>
          <p:cNvCxnSpPr>
            <a:cxnSpLocks/>
          </p:cNvCxnSpPr>
          <p:nvPr/>
        </p:nvCxnSpPr>
        <p:spPr>
          <a:xfrm>
            <a:off x="4009187" y="3978487"/>
            <a:ext cx="1" cy="2288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8F9A7D-664F-1C21-743A-0E8D4E45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E9055E-FCA1-3BEA-C87F-CACBFE20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EraseBlock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B9401E4-32FF-AD65-0102-0C143AE0DE64}"/>
              </a:ext>
            </a:extLst>
          </p:cNvPr>
          <p:cNvGrpSpPr/>
          <p:nvPr/>
        </p:nvGrpSpPr>
        <p:grpSpPr>
          <a:xfrm>
            <a:off x="2382474" y="1728132"/>
            <a:ext cx="1812022" cy="365125"/>
            <a:chOff x="2105637" y="1568741"/>
            <a:chExt cx="1812022" cy="3651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1A4152E-2D2C-3045-EC6A-8E8F3F19D906}"/>
                </a:ext>
              </a:extLst>
            </p:cNvPr>
            <p:cNvSpPr/>
            <p:nvPr/>
          </p:nvSpPr>
          <p:spPr>
            <a:xfrm>
              <a:off x="2189527" y="1568741"/>
              <a:ext cx="1510018" cy="36512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095CFC0-2E08-6596-6FC3-457B69144E59}"/>
                </a:ext>
              </a:extLst>
            </p:cNvPr>
            <p:cNvSpPr txBox="1"/>
            <p:nvPr/>
          </p:nvSpPr>
          <p:spPr>
            <a:xfrm>
              <a:off x="2105637" y="1595312"/>
              <a:ext cx="1812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LogicalBlock input</a:t>
              </a:r>
              <a:endParaRPr lang="zh-CN" altLang="en-US" sz="1600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0089D4A-EE00-210D-F823-51B9A8ED389B}"/>
              </a:ext>
            </a:extLst>
          </p:cNvPr>
          <p:cNvSpPr/>
          <p:nvPr/>
        </p:nvSpPr>
        <p:spPr>
          <a:xfrm>
            <a:off x="2466364" y="2374084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023852-1E61-39F8-DD26-DBADFD29733A}"/>
              </a:ext>
            </a:extLst>
          </p:cNvPr>
          <p:cNvSpPr txBox="1"/>
          <p:nvPr/>
        </p:nvSpPr>
        <p:spPr>
          <a:xfrm>
            <a:off x="2752989" y="2373985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Mapping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822B40-0507-7358-7FE1-0CA78E1700D8}"/>
              </a:ext>
            </a:extLst>
          </p:cNvPr>
          <p:cNvSpPr/>
          <p:nvPr/>
        </p:nvSpPr>
        <p:spPr>
          <a:xfrm>
            <a:off x="2466364" y="2994665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0C61EA-59EE-7608-C943-88180B47A850}"/>
              </a:ext>
            </a:extLst>
          </p:cNvPr>
          <p:cNvSpPr txBox="1"/>
          <p:nvPr/>
        </p:nvSpPr>
        <p:spPr>
          <a:xfrm>
            <a:off x="2580315" y="2994665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PhysicalBlock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C663AE-4AC3-3FA7-1F37-41EA506B9CFB}"/>
              </a:ext>
            </a:extLst>
          </p:cNvPr>
          <p:cNvSpPr/>
          <p:nvPr/>
        </p:nvSpPr>
        <p:spPr>
          <a:xfrm>
            <a:off x="1536584" y="3692357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80B12E-876A-773D-7A86-20F9502EBB65}"/>
              </a:ext>
            </a:extLst>
          </p:cNvPr>
          <p:cNvSpPr/>
          <p:nvPr/>
        </p:nvSpPr>
        <p:spPr>
          <a:xfrm>
            <a:off x="3542951" y="3692357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A8C567-B3AD-B4BE-E456-5B0EA32DBB5E}"/>
              </a:ext>
            </a:extLst>
          </p:cNvPr>
          <p:cNvSpPr txBox="1"/>
          <p:nvPr/>
        </p:nvSpPr>
        <p:spPr>
          <a:xfrm>
            <a:off x="1900110" y="3692258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If != -1</a:t>
            </a:r>
            <a:endParaRPr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AC7DA8-10BA-6196-F90F-96EDC594787A}"/>
              </a:ext>
            </a:extLst>
          </p:cNvPr>
          <p:cNvSpPr/>
          <p:nvPr/>
        </p:nvSpPr>
        <p:spPr>
          <a:xfrm>
            <a:off x="1536584" y="4309018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0664BE-3F19-A5A6-BFB5-593A6FBFFDD6}"/>
              </a:ext>
            </a:extLst>
          </p:cNvPr>
          <p:cNvSpPr txBox="1"/>
          <p:nvPr/>
        </p:nvSpPr>
        <p:spPr>
          <a:xfrm>
            <a:off x="1893119" y="4306660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memset</a:t>
            </a:r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3CA751-C8F3-7191-DF77-88C378FC7A3E}"/>
              </a:ext>
            </a:extLst>
          </p:cNvPr>
          <p:cNvSpPr/>
          <p:nvPr/>
        </p:nvSpPr>
        <p:spPr>
          <a:xfrm>
            <a:off x="1536584" y="4896558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A6EC01-1EB5-93FF-B295-5295BAB35E46}"/>
              </a:ext>
            </a:extLst>
          </p:cNvPr>
          <p:cNvSpPr txBox="1"/>
          <p:nvPr/>
        </p:nvSpPr>
        <p:spPr>
          <a:xfrm>
            <a:off x="1591812" y="4894200"/>
            <a:ext cx="158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Flash.Valid[] = 0</a:t>
            </a:r>
            <a:endParaRPr lang="zh-CN" altLang="en-US" sz="16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1381C3-5EC4-4AA0-F736-8D1970575B38}"/>
              </a:ext>
            </a:extLst>
          </p:cNvPr>
          <p:cNvSpPr/>
          <p:nvPr/>
        </p:nvSpPr>
        <p:spPr>
          <a:xfrm>
            <a:off x="1536584" y="5491512"/>
            <a:ext cx="1510018" cy="338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CCEB2C-1ABD-BB61-6484-AD7F3D3439E4}"/>
              </a:ext>
            </a:extLst>
          </p:cNvPr>
          <p:cNvSpPr txBox="1"/>
          <p:nvPr/>
        </p:nvSpPr>
        <p:spPr>
          <a:xfrm>
            <a:off x="1650535" y="5489154"/>
            <a:ext cx="128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Init mapping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C07253-AF01-4332-610B-798468C6D583}"/>
              </a:ext>
            </a:extLst>
          </p:cNvPr>
          <p:cNvSpPr txBox="1"/>
          <p:nvPr/>
        </p:nvSpPr>
        <p:spPr>
          <a:xfrm>
            <a:off x="4035105" y="3692258"/>
            <a:ext cx="81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else</a:t>
            </a:r>
            <a:endParaRPr lang="zh-CN" altLang="en-US" sz="16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37A5370-8017-CAD9-8D1A-2B76C35326E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21373" y="2093257"/>
            <a:ext cx="0" cy="280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3904DF9-5264-A018-B894-0B54EDA9D2FE}"/>
              </a:ext>
            </a:extLst>
          </p:cNvPr>
          <p:cNvCxnSpPr>
            <a:cxnSpLocks/>
          </p:cNvCxnSpPr>
          <p:nvPr/>
        </p:nvCxnSpPr>
        <p:spPr>
          <a:xfrm>
            <a:off x="3222772" y="2712539"/>
            <a:ext cx="0" cy="280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DF37E37-36F1-0D3D-E265-F87675886D26}"/>
              </a:ext>
            </a:extLst>
          </p:cNvPr>
          <p:cNvCxnSpPr>
            <a:cxnSpLocks/>
          </p:cNvCxnSpPr>
          <p:nvPr/>
        </p:nvCxnSpPr>
        <p:spPr>
          <a:xfrm>
            <a:off x="2739009" y="3333219"/>
            <a:ext cx="0" cy="359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47F6067-EE92-FA7C-9A83-48D23D324A1A}"/>
              </a:ext>
            </a:extLst>
          </p:cNvPr>
          <p:cNvCxnSpPr>
            <a:cxnSpLocks/>
          </p:cNvCxnSpPr>
          <p:nvPr/>
        </p:nvCxnSpPr>
        <p:spPr>
          <a:xfrm>
            <a:off x="3797420" y="3333219"/>
            <a:ext cx="0" cy="3590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A8104A1-2C0A-E737-D620-D43B32AD2783}"/>
              </a:ext>
            </a:extLst>
          </p:cNvPr>
          <p:cNvCxnSpPr>
            <a:cxnSpLocks/>
          </p:cNvCxnSpPr>
          <p:nvPr/>
        </p:nvCxnSpPr>
        <p:spPr>
          <a:xfrm>
            <a:off x="2291593" y="4030812"/>
            <a:ext cx="0" cy="275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364AF96-5B1C-8288-56F9-D9BA212230B8}"/>
              </a:ext>
            </a:extLst>
          </p:cNvPr>
          <p:cNvCxnSpPr>
            <a:cxnSpLocks/>
          </p:cNvCxnSpPr>
          <p:nvPr/>
        </p:nvCxnSpPr>
        <p:spPr>
          <a:xfrm>
            <a:off x="2291593" y="4645214"/>
            <a:ext cx="0" cy="2489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735FD60-E9E3-12ED-796F-1D68D2835CB0}"/>
              </a:ext>
            </a:extLst>
          </p:cNvPr>
          <p:cNvCxnSpPr>
            <a:cxnSpLocks/>
          </p:cNvCxnSpPr>
          <p:nvPr/>
        </p:nvCxnSpPr>
        <p:spPr>
          <a:xfrm>
            <a:off x="2291593" y="5240168"/>
            <a:ext cx="0" cy="2489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FA394472-0AD3-6DC7-991B-0828BBAE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79914"/>
            <a:ext cx="5361905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6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4E641E-1BDC-1B56-B57B-D267D473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5D5FB11-67EE-5DD5-72AB-0C9BE767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0E3565-22E6-E4E0-829D-08D2B2C6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238" y="2319433"/>
            <a:ext cx="4285714" cy="2923809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CFD167-A0AE-D8D7-48A9-EAD5DAE6ACC7}"/>
              </a:ext>
            </a:extLst>
          </p:cNvPr>
          <p:cNvGrpSpPr/>
          <p:nvPr/>
        </p:nvGrpSpPr>
        <p:grpSpPr>
          <a:xfrm>
            <a:off x="478975" y="2123899"/>
            <a:ext cx="3518622" cy="2220286"/>
            <a:chOff x="1879134" y="2038525"/>
            <a:chExt cx="3518622" cy="22202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154048C-6A32-860E-574E-AA1692968717}"/>
                </a:ext>
              </a:extLst>
            </p:cNvPr>
            <p:cNvSpPr/>
            <p:nvPr/>
          </p:nvSpPr>
          <p:spPr>
            <a:xfrm>
              <a:off x="1879134" y="2038525"/>
              <a:ext cx="713064" cy="6291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 0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37FD3CB-56D7-4437-11C2-D8D90BC849E4}"/>
                </a:ext>
              </a:extLst>
            </p:cNvPr>
            <p:cNvSpPr/>
            <p:nvPr/>
          </p:nvSpPr>
          <p:spPr>
            <a:xfrm>
              <a:off x="2814320" y="2038525"/>
              <a:ext cx="713064" cy="6291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 1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CCEBC4-A80C-2A0D-7EA0-2E15D4670B8A}"/>
                </a:ext>
              </a:extLst>
            </p:cNvPr>
            <p:cNvSpPr/>
            <p:nvPr/>
          </p:nvSpPr>
          <p:spPr>
            <a:xfrm>
              <a:off x="3749506" y="2038525"/>
              <a:ext cx="713064" cy="6291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</a:t>
              </a:r>
            </a:p>
            <a:p>
              <a:pPr algn="ctr"/>
              <a:r>
                <a:rPr lang="en-US" altLang="zh-CN" dirty="0"/>
                <a:t>2 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5C64DA-5659-B783-6494-195D94B83F76}"/>
                </a:ext>
              </a:extLst>
            </p:cNvPr>
            <p:cNvSpPr/>
            <p:nvPr/>
          </p:nvSpPr>
          <p:spPr>
            <a:xfrm>
              <a:off x="4684692" y="2038525"/>
              <a:ext cx="713064" cy="6291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</a:t>
              </a:r>
            </a:p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126054F-0BBE-EEC6-151E-3392C10BAC01}"/>
                </a:ext>
              </a:extLst>
            </p:cNvPr>
            <p:cNvCxnSpPr/>
            <p:nvPr/>
          </p:nvCxnSpPr>
          <p:spPr>
            <a:xfrm>
              <a:off x="3607266" y="2894202"/>
              <a:ext cx="0" cy="645952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79DD77-D78C-CDAA-A278-1A553634D9DB}"/>
                </a:ext>
              </a:extLst>
            </p:cNvPr>
            <p:cNvSpPr/>
            <p:nvPr/>
          </p:nvSpPr>
          <p:spPr>
            <a:xfrm>
              <a:off x="3250734" y="3629637"/>
              <a:ext cx="713064" cy="6291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</a:t>
              </a:r>
            </a:p>
            <a:p>
              <a:pPr algn="ctr"/>
              <a:r>
                <a:rPr lang="en-US" altLang="zh-CN" dirty="0"/>
                <a:t>255</a:t>
              </a:r>
              <a:endParaRPr lang="zh-CN" altLang="en-US" dirty="0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934D408-947E-CA42-CED3-824414DF92AC}"/>
              </a:ext>
            </a:extLst>
          </p:cNvPr>
          <p:cNvSpPr/>
          <p:nvPr/>
        </p:nvSpPr>
        <p:spPr>
          <a:xfrm>
            <a:off x="4604261" y="3262005"/>
            <a:ext cx="2265028" cy="363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InvalidPageInBlock()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9EFB9E5-16A2-E761-B3C4-374BE42C097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35507" y="1653351"/>
            <a:ext cx="0" cy="47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751EFB5-31CA-2E8F-5DFC-80759A7CE0BD}"/>
              </a:ext>
            </a:extLst>
          </p:cNvPr>
          <p:cNvCxnSpPr>
            <a:cxnSpLocks/>
          </p:cNvCxnSpPr>
          <p:nvPr/>
        </p:nvCxnSpPr>
        <p:spPr>
          <a:xfrm>
            <a:off x="1770693" y="1653351"/>
            <a:ext cx="0" cy="47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B3AE5C-1E50-F5AD-A9DA-1EAAE6766DCA}"/>
              </a:ext>
            </a:extLst>
          </p:cNvPr>
          <p:cNvCxnSpPr>
            <a:cxnSpLocks/>
          </p:cNvCxnSpPr>
          <p:nvPr/>
        </p:nvCxnSpPr>
        <p:spPr>
          <a:xfrm>
            <a:off x="2705879" y="1664240"/>
            <a:ext cx="0" cy="47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DA1EDE-0006-27D0-F5C5-9B742A436BC3}"/>
              </a:ext>
            </a:extLst>
          </p:cNvPr>
          <p:cNvCxnSpPr>
            <a:cxnSpLocks/>
          </p:cNvCxnSpPr>
          <p:nvPr/>
        </p:nvCxnSpPr>
        <p:spPr>
          <a:xfrm>
            <a:off x="3655849" y="1664240"/>
            <a:ext cx="0" cy="47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BC5033D-943A-85FF-B42B-369830405E51}"/>
              </a:ext>
            </a:extLst>
          </p:cNvPr>
          <p:cNvCxnSpPr>
            <a:cxnSpLocks/>
          </p:cNvCxnSpPr>
          <p:nvPr/>
        </p:nvCxnSpPr>
        <p:spPr>
          <a:xfrm flipH="1">
            <a:off x="2563639" y="4029598"/>
            <a:ext cx="498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CB4BDD-FDB8-DCD6-9C39-F4C3EF31254E}"/>
              </a:ext>
            </a:extLst>
          </p:cNvPr>
          <p:cNvCxnSpPr>
            <a:cxnSpLocks/>
          </p:cNvCxnSpPr>
          <p:nvPr/>
        </p:nvCxnSpPr>
        <p:spPr>
          <a:xfrm flipH="1">
            <a:off x="2563639" y="3302552"/>
            <a:ext cx="4987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88D3BB6-C544-C7F1-37C0-388049727C22}"/>
              </a:ext>
            </a:extLst>
          </p:cNvPr>
          <p:cNvCxnSpPr>
            <a:cxnSpLocks/>
          </p:cNvCxnSpPr>
          <p:nvPr/>
        </p:nvCxnSpPr>
        <p:spPr>
          <a:xfrm>
            <a:off x="835507" y="1664240"/>
            <a:ext cx="49011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351D974-F5A5-DB38-12C8-02A55D870E97}"/>
              </a:ext>
            </a:extLst>
          </p:cNvPr>
          <p:cNvCxnSpPr>
            <a:cxnSpLocks/>
          </p:cNvCxnSpPr>
          <p:nvPr/>
        </p:nvCxnSpPr>
        <p:spPr>
          <a:xfrm flipH="1">
            <a:off x="5736619" y="1664240"/>
            <a:ext cx="156" cy="15977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8EC2B14-9D36-4693-500D-75382BFF7A54}"/>
              </a:ext>
            </a:extLst>
          </p:cNvPr>
          <p:cNvCxnSpPr/>
          <p:nvPr/>
        </p:nvCxnSpPr>
        <p:spPr>
          <a:xfrm flipV="1">
            <a:off x="3062411" y="2979576"/>
            <a:ext cx="0" cy="10500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3C64268-8258-7EB9-50A2-D96C274558D0}"/>
              </a:ext>
            </a:extLst>
          </p:cNvPr>
          <p:cNvCxnSpPr/>
          <p:nvPr/>
        </p:nvCxnSpPr>
        <p:spPr>
          <a:xfrm>
            <a:off x="3062411" y="2979576"/>
            <a:ext cx="26742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02D8222-8226-9A52-C52B-EBCE8310CA72}"/>
              </a:ext>
            </a:extLst>
          </p:cNvPr>
          <p:cNvCxnSpPr>
            <a:stCxn id="15" idx="2"/>
          </p:cNvCxnSpPr>
          <p:nvPr/>
        </p:nvCxnSpPr>
        <p:spPr>
          <a:xfrm flipH="1">
            <a:off x="5736619" y="3625528"/>
            <a:ext cx="156" cy="501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98B73BF-6EC0-625F-3D63-CE15C0D39256}"/>
              </a:ext>
            </a:extLst>
          </p:cNvPr>
          <p:cNvSpPr txBox="1"/>
          <p:nvPr/>
        </p:nvSpPr>
        <p:spPr>
          <a:xfrm>
            <a:off x="4438711" y="4127383"/>
            <a:ext cx="258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Find target block which has the max invalid pages.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78880E7-80A2-61C0-740D-1F88F58DDA0B}"/>
              </a:ext>
            </a:extLst>
          </p:cNvPr>
          <p:cNvCxnSpPr/>
          <p:nvPr/>
        </p:nvCxnSpPr>
        <p:spPr>
          <a:xfrm flipH="1">
            <a:off x="5729992" y="4741387"/>
            <a:ext cx="156" cy="501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1179266-777F-801E-CE25-46C63A149649}"/>
              </a:ext>
            </a:extLst>
          </p:cNvPr>
          <p:cNvSpPr txBox="1"/>
          <p:nvPr/>
        </p:nvSpPr>
        <p:spPr>
          <a:xfrm>
            <a:off x="4804563" y="5214254"/>
            <a:ext cx="258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Erase target block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1D7329-4658-ABBC-0105-893685E6E574}"/>
              </a:ext>
            </a:extLst>
          </p:cNvPr>
          <p:cNvSpPr txBox="1"/>
          <p:nvPr/>
        </p:nvSpPr>
        <p:spPr>
          <a:xfrm>
            <a:off x="4103149" y="5747163"/>
            <a:ext cx="398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Copy valid pages operation in write page.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7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1A7A89-41F0-4BAF-873C-B15BA4DD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E41D097-A38A-DE84-9129-BECB0F4F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WritePage</a:t>
            </a:r>
            <a:endParaRPr lang="zh-CN" altLang="en-US" dirty="0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FC8B773-6C09-7852-64CD-59E02294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68" y="803338"/>
            <a:ext cx="2521078" cy="5899123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59A3DB3D-BF4D-7DA2-5DDA-5965CFB2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636" y="844676"/>
            <a:ext cx="1930763" cy="5923337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3E304FB7-42CA-7721-28B1-2901F32BB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399" y="1107250"/>
            <a:ext cx="6681235" cy="53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6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637EACCB892294C9020233E4F609B6F" ma:contentTypeVersion="5" ma:contentTypeDescription="새 문서를 만듭니다." ma:contentTypeScope="" ma:versionID="08a02673217c77597daae97c51204f24">
  <xsd:schema xmlns:xsd="http://www.w3.org/2001/XMLSchema" xmlns:xs="http://www.w3.org/2001/XMLSchema" xmlns:p="http://schemas.microsoft.com/office/2006/metadata/properties" xmlns:ns3="d4f7a149-8921-4b62-b173-e5dedc7944b4" targetNamespace="http://schemas.microsoft.com/office/2006/metadata/properties" ma:root="true" ma:fieldsID="5a38ea8ffec873dab45d5711e00dc4cb" ns3:_="">
    <xsd:import namespace="d4f7a149-8921-4b62-b173-e5dedc7944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f7a149-8921-4b62-b173-e5dedc7944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6B1DC4-D058-4CFE-A9FE-7CEF4488AF6F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d4f7a149-8921-4b62-b173-e5dedc7944b4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048571D-2368-4DD0-90BE-2BD5A7A5C8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03D12F-09C3-4163-BB67-1685794D89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f7a149-8921-4b62-b173-e5dedc7944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346</Words>
  <Application>Microsoft Office PowerPoint</Application>
  <PresentationFormat>宽屏</PresentationFormat>
  <Paragraphs>105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Malgun Gothic</vt:lpstr>
      <vt:lpstr>Malgun Gothic</vt:lpstr>
      <vt:lpstr>Arial</vt:lpstr>
      <vt:lpstr>Calibri</vt:lpstr>
      <vt:lpstr>Calibri Light</vt:lpstr>
      <vt:lpstr>Tahoma</vt:lpstr>
      <vt:lpstr>Office 테마</vt:lpstr>
      <vt:lpstr>Design a NAND FTL</vt:lpstr>
      <vt:lpstr>1. Design</vt:lpstr>
      <vt:lpstr>Struct &amp; function</vt:lpstr>
      <vt:lpstr>Allocate &amp; mapping</vt:lpstr>
      <vt:lpstr>InvalidPageInBlock</vt:lpstr>
      <vt:lpstr>ReadPage</vt:lpstr>
      <vt:lpstr>EraseBlock</vt:lpstr>
      <vt:lpstr>GC</vt:lpstr>
      <vt:lpstr>WritePage</vt:lpstr>
      <vt:lpstr>Test</vt:lpstr>
      <vt:lpstr>Design a NAND FTL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최건희</dc:creator>
  <cp:lastModifiedBy>쥬용지에</cp:lastModifiedBy>
  <cp:revision>551</cp:revision>
  <dcterms:created xsi:type="dcterms:W3CDTF">2022-10-16T11:43:31Z</dcterms:created>
  <dcterms:modified xsi:type="dcterms:W3CDTF">2023-08-25T08:31:38Z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0x0101004637EACCB892294C9020233E4F609B6F</vt:lpwstr>
  </property>
</Properties>
</file>