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7" r:id="rId2"/>
    <p:sldId id="258" r:id="rId3"/>
    <p:sldId id="263" r:id="rId4"/>
    <p:sldId id="261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8" autoAdjust="0"/>
  </p:normalViewPr>
  <p:slideViewPr>
    <p:cSldViewPr>
      <p:cViewPr>
        <p:scale>
          <a:sx n="80" d="100"/>
          <a:sy n="80" d="100"/>
        </p:scale>
        <p:origin x="-1358" y="-2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34FE8-180C-4B09-8327-1EEF62769833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6900F-BCD0-4E8B-9CDD-8658E72D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2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6922D2-5764-4943-8513-201C8C77F8E3}" type="slidenum">
              <a:rPr lang="ko-KR" altLang="en-US" sz="1200">
                <a:solidFill>
                  <a:prstClr val="black"/>
                </a:solidFill>
                <a:latin typeface="Arial" charset="0"/>
              </a:rPr>
              <a:pPr/>
              <a:t>1</a:t>
            </a:fld>
            <a:endParaRPr lang="en-US" altLang="ko-KR" sz="12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ko-KR" dirty="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C3D211-372E-4CF1-BE5C-B0DE9AF40F28}" type="slidenum">
              <a:rPr lang="ko-KR" altLang="en-US" sz="1200">
                <a:solidFill>
                  <a:prstClr val="black"/>
                </a:solidFill>
                <a:latin typeface="Arial" charset="0"/>
              </a:rPr>
              <a:pPr/>
              <a:t>2</a:t>
            </a:fld>
            <a:endParaRPr lang="en-US" altLang="ko-KR" sz="12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ko-KR" dirty="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078BEC-4C01-4CA9-B75E-1E42F42D4471}" type="slidenum">
              <a:rPr lang="ko-KR" altLang="en-US" sz="1200">
                <a:solidFill>
                  <a:prstClr val="black"/>
                </a:solidFill>
                <a:latin typeface="Arial" charset="0"/>
              </a:rPr>
              <a:pPr/>
              <a:t>3</a:t>
            </a:fld>
            <a:endParaRPr lang="en-US" altLang="ko-KR" sz="12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ko-KR" dirty="0" smtClean="0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073DD3-06A5-4574-AC35-FB224A678EB6}" type="slidenum">
              <a:rPr lang="ko-KR" altLang="en-US" sz="1200">
                <a:solidFill>
                  <a:prstClr val="black"/>
                </a:solidFill>
                <a:latin typeface="Arial" charset="0"/>
              </a:rPr>
              <a:pPr/>
              <a:t>4</a:t>
            </a:fld>
            <a:endParaRPr lang="en-US" altLang="ko-KR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0F57AB9D-32E4-43D6-91D9-4195BD25FC79}" type="slidenum">
              <a:rPr lang="ko-KR" altLang="en-US" sz="1200" smtClean="0">
                <a:solidFill>
                  <a:prstClr val="black"/>
                </a:solidFill>
                <a:latin typeface="Arial" charset="0"/>
                <a:ea typeface="굴림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 sz="1200" smtClean="0">
              <a:solidFill>
                <a:prstClr val="black"/>
              </a:solidFill>
              <a:latin typeface="Arial" charset="0"/>
              <a:ea typeface="굴림" charset="-127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ko-KR" smtClean="0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latinLnBrk="0" hangingPunct="0">
              <a:spcAft>
                <a:spcPct val="0"/>
              </a:spcAft>
              <a:defRPr/>
            </a:pPr>
            <a:endParaRPr lang="en-GB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latinLnBrk="0" hangingPunct="0">
              <a:spcAft>
                <a:spcPct val="0"/>
              </a:spcAft>
              <a:defRPr/>
            </a:pPr>
            <a:endParaRPr lang="en-GB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latinLnBrk="0" hangingPunct="0">
              <a:spcAft>
                <a:spcPct val="0"/>
              </a:spcAft>
              <a:defRPr/>
            </a:pPr>
            <a:fld id="{D4D4E6F8-5E25-4643-A231-9D476E657239}" type="slidenum">
              <a:rPr lang="en-GB" altLang="ko-KR" smtClean="0"/>
              <a:pPr eaLnBrk="0" fontAlgn="base" latinLnBrk="0" hangingPunct="0">
                <a:spcAft>
                  <a:spcPct val="0"/>
                </a:spcAft>
                <a:defRPr/>
              </a:pPr>
              <a:t>‹#›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34051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E72D-AD99-407A-90A3-81CCC5A538B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224-65CF-4D89-8A97-4D4960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44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E72D-AD99-407A-90A3-81CCC5A538B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224-65CF-4D89-8A97-4D4960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8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E72D-AD99-407A-90A3-81CCC5A538B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224-65CF-4D89-8A97-4D4960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E72D-AD99-407A-90A3-81CCC5A538B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224-65CF-4D89-8A97-4D4960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3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E72D-AD99-407A-90A3-81CCC5A538B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224-65CF-4D89-8A97-4D4960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E72D-AD99-407A-90A3-81CCC5A538B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224-65CF-4D89-8A97-4D4960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E72D-AD99-407A-90A3-81CCC5A538B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224-65CF-4D89-8A97-4D4960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0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E72D-AD99-407A-90A3-81CCC5A538B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224-65CF-4D89-8A97-4D4960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6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E72D-AD99-407A-90A3-81CCC5A538B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224-65CF-4D89-8A97-4D4960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3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E72D-AD99-407A-90A3-81CCC5A538B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65224-65CF-4D89-8A97-4D4960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8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E72D-AD99-407A-90A3-81CCC5A538B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65224-65CF-4D89-8A97-4D4960927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ok.ac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Computer Network</a:t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Assignments</a:t>
            </a:r>
            <a:endParaRPr lang="en-GB" altLang="ko-KR" dirty="0" smtClean="0">
              <a:ea typeface="굴림" charset="-127"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00113" y="2997200"/>
            <a:ext cx="7113587" cy="1771650"/>
          </a:xfrm>
        </p:spPr>
        <p:txBody>
          <a:bodyPr/>
          <a:lstStyle/>
          <a:p>
            <a:endParaRPr lang="en-GB" altLang="ko-KR" dirty="0" smtClean="0">
              <a:ea typeface="굴림" charset="-127"/>
            </a:endParaRPr>
          </a:p>
          <a:p>
            <a:endParaRPr lang="en-GB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1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ea typeface="굴림" charset="-127"/>
              </a:rPr>
              <a:t>#1. Chapter 1-8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36712"/>
            <a:ext cx="8229600" cy="561662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2200"/>
              </a:lnSpc>
              <a:buFontTx/>
              <a:buNone/>
            </a:pPr>
            <a:r>
              <a:rPr lang="en-US" altLang="ko-KR" sz="1400" dirty="0" smtClean="0">
                <a:ea typeface="굴림" charset="-127"/>
              </a:rPr>
              <a:t>1. </a:t>
            </a:r>
            <a:r>
              <a:rPr lang="en-US" altLang="ko-KR" sz="1400" dirty="0">
                <a:ea typeface="굴림" charset="-127"/>
              </a:rPr>
              <a:t>List the layers in the TCP/IP model, and give a brief explanation of each.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1400" dirty="0" smtClean="0">
                <a:ea typeface="굴림" charset="-127"/>
              </a:rPr>
              <a:t>2. Is it possible to develop </a:t>
            </a:r>
            <a:r>
              <a:rPr lang="en-US" altLang="ko-KR" sz="1400" smtClean="0">
                <a:ea typeface="굴림" charset="-127"/>
              </a:rPr>
              <a:t>Internet applications </a:t>
            </a:r>
            <a:r>
              <a:rPr lang="en-US" altLang="ko-KR" sz="1400" dirty="0" smtClean="0">
                <a:ea typeface="굴림" charset="-127"/>
              </a:rPr>
              <a:t>without understanding the architecture of the Internet and the technologies?  Support your answers.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ko-KR" sz="1400" dirty="0" smtClean="0">
                <a:ea typeface="굴림" charset="-127"/>
              </a:rPr>
              <a:t>3. Compare and contrast a client and server application by summarizing characteristics of each.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ko-KR" sz="1400" dirty="0" smtClean="0">
                <a:ea typeface="굴림" charset="-127"/>
              </a:rPr>
              <a:t>4. If a sender wants to have copies of each data block being sent to ten recipients, which (transport) paradigm should the sender choose?</a:t>
            </a:r>
          </a:p>
          <a:p>
            <a:pPr>
              <a:buFontTx/>
              <a:buNone/>
            </a:pPr>
            <a:r>
              <a:rPr lang="en-US" altLang="ko-KR" sz="1400" dirty="0">
                <a:ea typeface="굴림" charset="-127"/>
              </a:rPr>
              <a:t>5</a:t>
            </a:r>
            <a:r>
              <a:rPr lang="en-US" altLang="ko-KR" sz="1400" dirty="0" smtClean="0">
                <a:ea typeface="굴림" charset="-127"/>
              </a:rPr>
              <a:t>. How</a:t>
            </a:r>
            <a:r>
              <a:rPr lang="ko-KR" altLang="en-US" sz="1400" dirty="0" smtClean="0">
                <a:ea typeface="굴림" charset="-127"/>
              </a:rPr>
              <a:t> </a:t>
            </a:r>
            <a:r>
              <a:rPr lang="en-US" altLang="ko-KR" sz="1400" dirty="0" smtClean="0">
                <a:ea typeface="굴림" charset="-127"/>
              </a:rPr>
              <a:t>CRC and checksum are produced in real communication?</a:t>
            </a:r>
          </a:p>
          <a:p>
            <a:pPr>
              <a:buFontTx/>
              <a:buNone/>
            </a:pPr>
            <a:r>
              <a:rPr lang="en-US" altLang="ko-KR" sz="14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ea typeface="굴림" charset="-127"/>
              </a:rPr>
              <a:t>   Why is CRC </a:t>
            </a:r>
            <a:r>
              <a:rPr lang="en-US" altLang="ko-KR" sz="1400" dirty="0">
                <a:solidFill>
                  <a:srgbClr val="000000"/>
                </a:solidFill>
                <a:ea typeface="굴림" charset="-127"/>
              </a:rPr>
              <a:t>at the </a:t>
            </a:r>
            <a:r>
              <a:rPr lang="en-US" altLang="ko-KR" sz="1400" dirty="0" smtClean="0">
                <a:solidFill>
                  <a:srgbClr val="000000"/>
                </a:solidFill>
                <a:ea typeface="굴림" charset="-127"/>
              </a:rPr>
              <a:t>tail of a packet? Why is checksum </a:t>
            </a:r>
            <a:r>
              <a:rPr lang="en-US" altLang="ko-KR" sz="1400" dirty="0">
                <a:solidFill>
                  <a:srgbClr val="000000"/>
                </a:solidFill>
                <a:ea typeface="굴림" charset="-127"/>
              </a:rPr>
              <a:t>in the </a:t>
            </a:r>
            <a:r>
              <a:rPr lang="en-US" altLang="ko-KR" sz="1400" dirty="0" smtClean="0">
                <a:solidFill>
                  <a:srgbClr val="000000"/>
                </a:solidFill>
                <a:ea typeface="굴림" charset="-127"/>
              </a:rPr>
              <a:t>header of  a packet?</a:t>
            </a:r>
            <a:endParaRPr lang="en-US" altLang="ko-KR" sz="1400" dirty="0">
              <a:solidFill>
                <a:srgbClr val="000000"/>
              </a:solidFill>
              <a:ea typeface="굴림" charset="-127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400" dirty="0">
                <a:ea typeface="굴림" charset="-127"/>
              </a:rPr>
              <a:t>6</a:t>
            </a:r>
            <a:r>
              <a:rPr lang="en-US" altLang="ko-KR" sz="1400" dirty="0" smtClean="0">
                <a:ea typeface="굴림" charset="-127"/>
              </a:rPr>
              <a:t>. What can a RAC scheme achieve that a single parity bit scheme cannot?</a:t>
            </a:r>
          </a:p>
          <a:p>
            <a:pPr>
              <a:lnSpc>
                <a:spcPts val="2200"/>
              </a:lnSpc>
              <a:buNone/>
            </a:pPr>
            <a:r>
              <a:rPr lang="en-US" altLang="ko-KR" sz="1400" dirty="0">
                <a:ea typeface="굴림" charset="-127"/>
              </a:rPr>
              <a:t>7</a:t>
            </a:r>
            <a:r>
              <a:rPr lang="en-US" altLang="ko-KR" sz="1400" dirty="0" smtClean="0">
                <a:ea typeface="굴림" charset="-127"/>
              </a:rPr>
              <a:t>. For a channel with a 1 MHz bandwidth and S/N ratio of 63, what are the effective limit on channel capacity (in bps) and the number of signal levels?</a:t>
            </a:r>
            <a:endParaRPr lang="en-US" altLang="ko-KR" sz="1400" dirty="0">
              <a:ea typeface="굴림" charset="-127"/>
            </a:endParaRP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ko-KR" sz="1400" dirty="0">
                <a:ea typeface="굴림" charset="-127"/>
              </a:rPr>
              <a:t>8</a:t>
            </a:r>
            <a:r>
              <a:rPr lang="en-US" altLang="ko-KR" sz="1400" dirty="0" smtClean="0">
                <a:ea typeface="굴림" charset="-127"/>
              </a:rPr>
              <a:t>. If the length of antenna is a half of the signal’s wavelength, determine the length of antenna to receive an electromagnetic signal with f=10GHz and propagation speed of 1.5X</a:t>
            </a:r>
            <a:r>
              <a:rPr lang="en-US" altLang="ko-KR" sz="1400" dirty="0" smtClean="0"/>
              <a:t>10</a:t>
            </a:r>
            <a:r>
              <a:rPr lang="en-US" altLang="ko-KR" sz="1400" baseline="30000" dirty="0" smtClean="0"/>
              <a:t>8</a:t>
            </a:r>
            <a:r>
              <a:rPr lang="ko-KR" altLang="en-US" sz="1400" dirty="0" smtClean="0"/>
              <a:t> </a:t>
            </a:r>
            <a:r>
              <a:rPr lang="en-US" altLang="ko-KR" sz="1400" dirty="0" smtClean="0">
                <a:ea typeface="굴림" charset="-127"/>
              </a:rPr>
              <a:t>m/sec.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ko-KR" sz="1400" dirty="0">
                <a:ea typeface="굴림" charset="-127"/>
              </a:rPr>
              <a:t>9</a:t>
            </a:r>
            <a:r>
              <a:rPr lang="en-US" altLang="ko-KR" sz="1400" dirty="0" smtClean="0">
                <a:ea typeface="굴림" charset="-127"/>
              </a:rPr>
              <a:t>. Show the rate at which three digital voice data are sent at the same time using PCM in a digital  telephone system.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ko-KR" sz="1400" dirty="0" smtClean="0">
                <a:ea typeface="굴림" charset="-127"/>
              </a:rPr>
              <a:t>10. Find out the MAC address and IP address of your computer using “ipconfig”.</a:t>
            </a:r>
          </a:p>
          <a:p>
            <a:pPr>
              <a:lnSpc>
                <a:spcPts val="2200"/>
              </a:lnSpc>
              <a:buNone/>
            </a:pPr>
            <a:r>
              <a:rPr lang="en-US" altLang="ko-KR" sz="1400" dirty="0" smtClean="0">
                <a:ea typeface="굴림" charset="-127"/>
              </a:rPr>
              <a:t>11. </a:t>
            </a:r>
            <a:r>
              <a:rPr lang="en-US" altLang="ko-KR" sz="1400" dirty="0">
                <a:ea typeface="굴림" charset="-127"/>
              </a:rPr>
              <a:t>Find out the </a:t>
            </a:r>
            <a:r>
              <a:rPr lang="en-US" altLang="ko-KR" sz="1400" dirty="0" smtClean="0">
                <a:ea typeface="굴림" charset="-127"/>
              </a:rPr>
              <a:t>path(router addresses) from your computer to </a:t>
            </a:r>
            <a:r>
              <a:rPr lang="en-US" altLang="ko-KR" sz="1400" dirty="0" smtClean="0">
                <a:ea typeface="굴림" charset="-127"/>
                <a:hlinkClick r:id="rId3"/>
              </a:rPr>
              <a:t>“www.dankook.ac.kr</a:t>
            </a:r>
            <a:r>
              <a:rPr lang="en-US" altLang="ko-KR" sz="1400" dirty="0" smtClean="0">
                <a:ea typeface="굴림" charset="-127"/>
              </a:rPr>
              <a:t>” using “</a:t>
            </a:r>
            <a:r>
              <a:rPr lang="en-US" altLang="ko-KR" sz="1400" dirty="0" err="1" smtClean="0">
                <a:ea typeface="굴림" charset="-127"/>
              </a:rPr>
              <a:t>tracert</a:t>
            </a:r>
            <a:r>
              <a:rPr lang="en-US" altLang="ko-KR" sz="1400" dirty="0" smtClean="0">
                <a:ea typeface="굴림" charset="-127"/>
              </a:rPr>
              <a:t>”.</a:t>
            </a:r>
            <a:endParaRPr lang="en-US" altLang="ko-KR" sz="1400" dirty="0">
              <a:ea typeface="굴림" charset="-127"/>
            </a:endParaRP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ko-KR" sz="1400" dirty="0" smtClean="0">
                <a:ea typeface="굴림" charset="-127"/>
              </a:rPr>
              <a:t>12. Find some information about “</a:t>
            </a:r>
            <a:r>
              <a:rPr lang="en-US" altLang="ko-KR" sz="1400" dirty="0" err="1" smtClean="0">
                <a:ea typeface="굴림" charset="-127"/>
              </a:rPr>
              <a:t>wireshark</a:t>
            </a:r>
            <a:r>
              <a:rPr lang="en-US" altLang="ko-KR" sz="1400" dirty="0" smtClean="0">
                <a:ea typeface="굴림" charset="-127"/>
              </a:rPr>
              <a:t>”, and install it on your computer.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ko-KR" sz="1400" dirty="0" smtClean="0">
                <a:ea typeface="굴림" charset="-127"/>
              </a:rPr>
              <a:t>13. List typical wired transmission media with the type of its signal.</a:t>
            </a:r>
          </a:p>
          <a:p>
            <a:pPr>
              <a:lnSpc>
                <a:spcPts val="2200"/>
              </a:lnSpc>
              <a:buFontTx/>
              <a:buNone/>
            </a:pPr>
            <a:r>
              <a:rPr lang="en-US" altLang="ko-KR" sz="1400" dirty="0" smtClean="0">
                <a:ea typeface="굴림" charset="-127"/>
              </a:rPr>
              <a:t>14. What </a:t>
            </a:r>
            <a:r>
              <a:rPr lang="en-US" altLang="ko-KR" sz="1400" dirty="0">
                <a:ea typeface="굴림" charset="-127"/>
              </a:rPr>
              <a:t>two identifiers are used to specify a particular server?</a:t>
            </a:r>
            <a:endParaRPr lang="en-US" altLang="ko-KR" sz="1400" dirty="0" smtClean="0">
              <a:ea typeface="굴림" charset="-127"/>
            </a:endParaRPr>
          </a:p>
          <a:p>
            <a:pPr>
              <a:lnSpc>
                <a:spcPts val="2200"/>
              </a:lnSpc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9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ea typeface="굴림" charset="-127"/>
              </a:rPr>
              <a:t>#2. Chapter 9-16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 smtClean="0">
                <a:ea typeface="굴림" charset="-127"/>
              </a:rPr>
              <a:t>1. We need to use synchronous TDM and combine 10 digital sources, each of 800bps. Each output slot carries 8 bits from each source,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ea typeface="굴림" charset="-127"/>
              </a:rPr>
              <a:t> </a:t>
            </a:r>
            <a:r>
              <a:rPr lang="en-US" altLang="ko-KR" sz="1100" dirty="0" smtClean="0">
                <a:ea typeface="굴림" charset="-127"/>
              </a:rPr>
              <a:t>  but one extra bit(framing bit) is added to each frame.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ea typeface="굴림" charset="-127"/>
              </a:rPr>
              <a:t> </a:t>
            </a:r>
            <a:r>
              <a:rPr lang="en-US" altLang="ko-KR" sz="1100" dirty="0" smtClean="0">
                <a:ea typeface="굴림" charset="-127"/>
              </a:rPr>
              <a:t>    a) what is the size of an output frame in bits?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ea typeface="굴림" charset="-127"/>
              </a:rPr>
              <a:t> </a:t>
            </a:r>
            <a:r>
              <a:rPr lang="en-US" altLang="ko-KR" sz="1100" dirty="0" smtClean="0">
                <a:ea typeface="굴림" charset="-127"/>
              </a:rPr>
              <a:t>    b) What is the output data rate(bps)?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1100" dirty="0" smtClean="0">
                <a:ea typeface="굴림" charset="-127"/>
              </a:rPr>
              <a:t>2. In case of sending data “1111010” through RS-232C, illustrate the bit flows including start, parity, and stop bit.</a:t>
            </a:r>
            <a:endParaRPr lang="en-US" altLang="ko-KR" sz="1100" dirty="0">
              <a:ea typeface="굴림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100" dirty="0" smtClean="0">
                <a:ea typeface="굴림" charset="-127"/>
              </a:rPr>
              <a:t>3. </a:t>
            </a:r>
            <a:r>
              <a:rPr lang="en-US" altLang="ko-KR" sz="1100" dirty="0" smtClean="0"/>
              <a:t>What </a:t>
            </a:r>
            <a:r>
              <a:rPr lang="en-US" altLang="ko-KR" sz="1100" dirty="0"/>
              <a:t>is the difference between shift keying and </a:t>
            </a:r>
            <a:r>
              <a:rPr lang="en-US" altLang="ko-KR" sz="1100" dirty="0" smtClean="0"/>
              <a:t>modulation?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ea typeface="굴림" charset="-127"/>
              </a:rPr>
              <a:t>4</a:t>
            </a:r>
            <a:r>
              <a:rPr lang="en-US" altLang="ko-KR" sz="1100" dirty="0" smtClean="0">
                <a:ea typeface="굴림" charset="-127"/>
              </a:rPr>
              <a:t>. Consider a link of 1000m </a:t>
            </a:r>
            <a:r>
              <a:rPr lang="en-US" altLang="ko-KR" sz="1100" dirty="0">
                <a:ea typeface="굴림" charset="-127"/>
              </a:rPr>
              <a:t>with </a:t>
            </a:r>
            <a:r>
              <a:rPr lang="en-US" altLang="ko-KR" sz="1100" dirty="0" smtClean="0">
                <a:ea typeface="굴림" charset="-127"/>
              </a:rPr>
              <a:t>a </a:t>
            </a:r>
            <a:r>
              <a:rPr lang="en-US" altLang="ko-KR" sz="1100" dirty="0">
                <a:ea typeface="굴림" charset="-127"/>
              </a:rPr>
              <a:t>bandwidth </a:t>
            </a:r>
            <a:r>
              <a:rPr lang="en-US" altLang="ko-KR" sz="1100" dirty="0" smtClean="0">
                <a:ea typeface="굴림" charset="-127"/>
              </a:rPr>
              <a:t>of 1Gbps, and the propagation speed of </a:t>
            </a:r>
            <a:r>
              <a:rPr lang="en-US" altLang="ko-KR" sz="1100" dirty="0" smtClean="0"/>
              <a:t>10</a:t>
            </a:r>
            <a:r>
              <a:rPr lang="en-US" altLang="ko-KR" sz="1100" baseline="30000" dirty="0" smtClean="0"/>
              <a:t>8</a:t>
            </a:r>
            <a:r>
              <a:rPr lang="ko-KR" altLang="en-US" sz="1100" dirty="0" smtClean="0"/>
              <a:t> </a:t>
            </a:r>
            <a:r>
              <a:rPr lang="en-US" altLang="ko-KR" sz="1100" dirty="0">
                <a:ea typeface="굴림" charset="-127"/>
              </a:rPr>
              <a:t>m/sec.</a:t>
            </a:r>
            <a:endParaRPr lang="en-US" altLang="ko-KR" sz="1100" dirty="0" smtClean="0"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 smtClean="0">
                <a:ea typeface="굴림" charset="-127"/>
              </a:rPr>
              <a:t>    a) </a:t>
            </a:r>
            <a:r>
              <a:rPr lang="en-US" altLang="ko-KR" sz="1100" dirty="0">
                <a:ea typeface="굴림" charset="-127"/>
              </a:rPr>
              <a:t>What is the propagation </a:t>
            </a:r>
            <a:r>
              <a:rPr lang="en-US" altLang="ko-KR" sz="1100" dirty="0" smtClean="0">
                <a:ea typeface="굴림" charset="-127"/>
              </a:rPr>
              <a:t>delay </a:t>
            </a:r>
            <a:r>
              <a:rPr lang="en-US" altLang="ko-KR" sz="1100" dirty="0">
                <a:ea typeface="굴림" charset="-127"/>
              </a:rPr>
              <a:t>through this line?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 smtClean="0">
                <a:ea typeface="굴림" charset="-127"/>
              </a:rPr>
              <a:t>    b) What is the transmission delay of a packet of 1000bytes?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 smtClean="0">
                <a:ea typeface="굴림" charset="-127"/>
              </a:rPr>
              <a:t>    c) </a:t>
            </a:r>
            <a:r>
              <a:rPr lang="en-US" altLang="ko-KR" sz="1100" dirty="0">
                <a:ea typeface="굴림" charset="-127"/>
              </a:rPr>
              <a:t>How many bits can be contained in the link at most?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ea typeface="굴림" charset="-127"/>
              </a:rPr>
              <a:t>5</a:t>
            </a:r>
            <a:r>
              <a:rPr lang="en-US" altLang="ko-KR" sz="1100" dirty="0" smtClean="0">
                <a:ea typeface="굴림" charset="-127"/>
              </a:rPr>
              <a:t>. Compare the throughput of the following transmissions.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ea typeface="굴림" charset="-127"/>
              </a:rPr>
              <a:t> </a:t>
            </a:r>
            <a:r>
              <a:rPr lang="en-US" altLang="ko-KR" sz="1100" dirty="0" smtClean="0">
                <a:ea typeface="굴림" charset="-127"/>
              </a:rPr>
              <a:t> a) parallel vs. serial  	  	b) FDM vs. TDM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ea typeface="굴림" charset="-127"/>
              </a:rPr>
              <a:t> </a:t>
            </a:r>
            <a:r>
              <a:rPr lang="en-US" altLang="ko-KR" sz="1100" dirty="0" smtClean="0">
                <a:ea typeface="굴림" charset="-127"/>
              </a:rPr>
              <a:t> c) full-duplex vs. half-duplex		d) synchronous vs. asynchronous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 smtClean="0">
                <a:ea typeface="굴림" charset="-127"/>
              </a:rPr>
              <a:t>6. An Ethernet MAC sublayer receives 24bytes of data from the upper layer. What is the size of an Ethernet frame containing the data?</a:t>
            </a:r>
            <a:endParaRPr lang="en-US" altLang="ko-KR" sz="11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 smtClean="0">
                <a:ea typeface="굴림" charset="-127"/>
              </a:rPr>
              <a:t>7. </a:t>
            </a:r>
            <a:r>
              <a:rPr lang="en-US" altLang="ko-KR" sz="1100" dirty="0">
                <a:ea typeface="굴림" charset="-127"/>
              </a:rPr>
              <a:t>What are the </a:t>
            </a:r>
            <a:r>
              <a:rPr lang="en-US" altLang="ko-KR" sz="1100" dirty="0" smtClean="0">
                <a:ea typeface="굴림" charset="-127"/>
              </a:rPr>
              <a:t>fields in a Ethernet </a:t>
            </a:r>
            <a:r>
              <a:rPr lang="en-US" altLang="ko-KR" sz="1100" dirty="0">
                <a:ea typeface="굴림" charset="-127"/>
              </a:rPr>
              <a:t>frame</a:t>
            </a:r>
            <a:r>
              <a:rPr lang="en-US" altLang="ko-KR" sz="1100" dirty="0" smtClean="0">
                <a:ea typeface="굴림" charset="-127"/>
              </a:rPr>
              <a:t>? Explain each field(size and content).</a:t>
            </a:r>
            <a:endParaRPr lang="en-US" altLang="ko-KR" sz="11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ea typeface="굴림" charset="-127"/>
              </a:rPr>
              <a:t>8. If someone wanted to broadcast a copy of a video presentation, is a circuit switching system or a packet switching preferable? Why?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ea typeface="굴림" charset="-127"/>
              </a:rPr>
              <a:t>9. </a:t>
            </a:r>
            <a:r>
              <a:rPr lang="en-US" altLang="ko-KR" sz="1100" dirty="0" smtClean="0">
                <a:ea typeface="굴림" charset="-127"/>
              </a:rPr>
              <a:t>a) </a:t>
            </a:r>
            <a:r>
              <a:rPr lang="en-US" altLang="ko-KR" sz="1100" dirty="0">
                <a:ea typeface="굴림" charset="-127"/>
              </a:rPr>
              <a:t>In the CSMA protocol, what happens if two stations wait for the cable to  be idle?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ea typeface="굴림" charset="-127"/>
              </a:rPr>
              <a:t>  </a:t>
            </a:r>
            <a:r>
              <a:rPr lang="en-US" altLang="ko-KR" sz="1100" dirty="0" smtClean="0">
                <a:ea typeface="굴림" charset="-127"/>
              </a:rPr>
              <a:t> b) How </a:t>
            </a:r>
            <a:r>
              <a:rPr lang="en-US" altLang="ko-KR" sz="1100" dirty="0">
                <a:ea typeface="굴림" charset="-127"/>
              </a:rPr>
              <a:t>is this problem handled in CSMA/CD? </a:t>
            </a:r>
            <a:endParaRPr lang="en-US" altLang="ko-KR" sz="1100" dirty="0" smtClean="0"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 smtClean="0">
                <a:ea typeface="굴림" charset="-127"/>
              </a:rPr>
              <a:t>10. Why is there no need for CSMA/CD on a full-duplex Ethernet LAN?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 smtClean="0">
                <a:ea typeface="굴림" charset="-127"/>
              </a:rPr>
              <a:t>11. </a:t>
            </a:r>
            <a:r>
              <a:rPr lang="en-US" altLang="ko-KR" sz="1100" dirty="0" smtClean="0">
                <a:ea typeface="굴림" charset="-127"/>
              </a:rPr>
              <a:t>Compare Ethernet hubs </a:t>
            </a:r>
            <a:r>
              <a:rPr lang="en-US" altLang="ko-KR" sz="1100" dirty="0">
                <a:ea typeface="굴림" charset="-127"/>
              </a:rPr>
              <a:t>and </a:t>
            </a:r>
            <a:r>
              <a:rPr lang="en-US" altLang="ko-KR" sz="1100" dirty="0" smtClean="0">
                <a:ea typeface="굴림" charset="-127"/>
              </a:rPr>
              <a:t>Layer2 switches.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 smtClean="0">
                <a:ea typeface="굴림" charset="-127"/>
              </a:rPr>
              <a:t>12. </a:t>
            </a:r>
            <a:r>
              <a:rPr lang="en-US" altLang="ko-KR" sz="1100" dirty="0" smtClean="0">
                <a:ea typeface="굴림" charset="-127"/>
              </a:rPr>
              <a:t>Capture Ethernet frames using </a:t>
            </a:r>
            <a:r>
              <a:rPr lang="en-US" altLang="ko-KR" sz="1100" dirty="0">
                <a:ea typeface="굴림" charset="-127"/>
              </a:rPr>
              <a:t>“</a:t>
            </a:r>
            <a:r>
              <a:rPr lang="en-US" altLang="ko-KR" sz="1100" dirty="0" smtClean="0">
                <a:ea typeface="굴림" charset="-127"/>
              </a:rPr>
              <a:t>Wireshark” and find out how your computer’s MAC </a:t>
            </a:r>
            <a:r>
              <a:rPr lang="en-US" altLang="ko-KR" sz="1100" dirty="0" smtClean="0">
                <a:ea typeface="굴림" charset="-127"/>
              </a:rPr>
              <a:t>address(found through command “ipconfig”) </a:t>
            </a:r>
            <a:r>
              <a:rPr lang="en-US" altLang="ko-KR" sz="1100" dirty="0" smtClean="0">
                <a:ea typeface="굴림" charset="-127"/>
              </a:rPr>
              <a:t>is used.</a:t>
            </a:r>
            <a:endParaRPr lang="en-US" altLang="ko-KR" sz="1100" dirty="0"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 smtClean="0">
              <a:ea typeface="굴림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2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22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04200" cy="838200"/>
          </a:xfrm>
        </p:spPr>
        <p:txBody>
          <a:bodyPr/>
          <a:lstStyle/>
          <a:p>
            <a:r>
              <a:rPr lang="en-US" altLang="ko-KR" smtClean="0">
                <a:ea typeface="굴림" charset="-127"/>
              </a:rPr>
              <a:t>Mid-Term Exam. Schedule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178800" cy="563880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Date: 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   	Div.1 : 4. 19(Thur.)  14:15 – 15:30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	Div.5 : 4. 19(Thur.)  15:30 – 17:00</a:t>
            </a:r>
          </a:p>
          <a:p>
            <a:pPr>
              <a:buFontTx/>
              <a:buNone/>
            </a:pPr>
            <a:endParaRPr lang="en-US" altLang="ko-KR" dirty="0" smtClean="0">
              <a:ea typeface="굴림" charset="-127"/>
            </a:endParaRPr>
          </a:p>
          <a:p>
            <a:r>
              <a:rPr lang="en-US" altLang="ko-KR" dirty="0" smtClean="0">
                <a:ea typeface="굴림" charset="-127"/>
              </a:rPr>
              <a:t>Coverage</a:t>
            </a:r>
            <a:endParaRPr lang="en-GB" altLang="ko-KR" dirty="0">
              <a:ea typeface="굴림" charset="-127"/>
            </a:endParaRPr>
          </a:p>
          <a:p>
            <a:pPr marL="0" indent="0">
              <a:buNone/>
            </a:pPr>
            <a:r>
              <a:rPr lang="en-GB" altLang="ko-KR" dirty="0" smtClean="0">
                <a:ea typeface="굴림" charset="-127"/>
              </a:rPr>
              <a:t>   - </a:t>
            </a:r>
            <a:r>
              <a:rPr lang="en-US" altLang="ko-KR" dirty="0" smtClean="0">
                <a:ea typeface="굴림" charset="-127"/>
              </a:rPr>
              <a:t>Chapter 1. – Chapter. 18.</a:t>
            </a:r>
          </a:p>
          <a:p>
            <a:pPr marL="0" indent="0">
              <a:buNone/>
            </a:pPr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No </a:t>
            </a:r>
            <a:r>
              <a:rPr lang="en-US" altLang="ko-KR" dirty="0" smtClean="0">
                <a:ea typeface="굴림" charset="-127"/>
              </a:rPr>
              <a:t>Classes on 4.23(Mon</a:t>
            </a:r>
            <a:r>
              <a:rPr lang="en-US" altLang="ko-KR" dirty="0">
                <a:ea typeface="굴림" charset="-127"/>
              </a:rPr>
              <a:t>.)/ </a:t>
            </a:r>
            <a:r>
              <a:rPr lang="en-US" altLang="ko-KR" dirty="0" smtClean="0">
                <a:ea typeface="굴림" charset="-127"/>
              </a:rPr>
              <a:t>4.24(Tue.)</a:t>
            </a:r>
          </a:p>
        </p:txBody>
      </p:sp>
    </p:spTree>
    <p:extLst>
      <p:ext uri="{BB962C8B-B14F-4D97-AF65-F5344CB8AC3E}">
        <p14:creationId xmlns:p14="http://schemas.microsoft.com/office/powerpoint/2010/main" val="39129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515</Words>
  <Application>Microsoft Office PowerPoint</Application>
  <PresentationFormat>화면 슬라이드 쇼(4:3)</PresentationFormat>
  <Paragraphs>53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Computer Network Assignments</vt:lpstr>
      <vt:lpstr>#1. Chapter 1-8</vt:lpstr>
      <vt:lpstr>#2. Chapter 9-16</vt:lpstr>
      <vt:lpstr>Mid-Term Exam. 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Assignments</dc:title>
  <dc:creator>kscho</dc:creator>
  <cp:lastModifiedBy>kscho</cp:lastModifiedBy>
  <cp:revision>100</cp:revision>
  <cp:lastPrinted>2016-05-16T05:49:03Z</cp:lastPrinted>
  <dcterms:created xsi:type="dcterms:W3CDTF">2014-03-04T06:41:08Z</dcterms:created>
  <dcterms:modified xsi:type="dcterms:W3CDTF">2018-04-02T02:00:04Z</dcterms:modified>
</cp:coreProperties>
</file>