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78" r:id="rId5"/>
    <p:sldId id="261" r:id="rId6"/>
    <p:sldId id="279" r:id="rId7"/>
    <p:sldId id="267" r:id="rId8"/>
    <p:sldId id="262" r:id="rId9"/>
    <p:sldId id="280" r:id="rId10"/>
    <p:sldId id="263" r:id="rId11"/>
    <p:sldId id="281" r:id="rId12"/>
    <p:sldId id="282" r:id="rId13"/>
    <p:sldId id="283" r:id="rId14"/>
    <p:sldId id="284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247BD0"/>
    <a:srgbClr val="569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566A7-1B77-47E5-A28B-B76C4119207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56E70-5E9F-40A1-826F-517A08FA2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7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85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1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0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6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07D7-18E3-4094-8085-501D278D517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7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user/newus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53542"/>
            <a:ext cx="12192000" cy="3004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　　　　　황준일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32131766 ( Leader )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김규범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32131683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조성훈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32131752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8818" y="477422"/>
            <a:ext cx="749435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 Society Service</a:t>
            </a:r>
          </a:p>
          <a:p>
            <a:pPr algn="ctr"/>
            <a:r>
              <a:rPr lang="en-US" altLang="ko-KR" sz="44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4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학과 커뮤니티</a:t>
            </a:r>
            <a:r>
              <a:rPr lang="en-US" altLang="ko-KR" sz="44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54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4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40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40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`18. 05. 02</a:t>
            </a:r>
          </a:p>
        </p:txBody>
      </p:sp>
      <p:sp>
        <p:nvSpPr>
          <p:cNvPr id="3" name="직각 삼각형 2"/>
          <p:cNvSpPr/>
          <p:nvPr/>
        </p:nvSpPr>
        <p:spPr>
          <a:xfrm rot="16200000">
            <a:off x="11380574" y="6046574"/>
            <a:ext cx="811426" cy="81142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D1B2F"/>
                </a:solidFill>
              </a:rPr>
              <a:t>1</a:t>
            </a:r>
            <a:endParaRPr lang="ko-KR" altLang="en-US" dirty="0">
              <a:solidFill>
                <a:srgbClr val="ED1B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0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2501006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792460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8D828A8-899B-4C6C-8D07-95D5F9E56F49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407387C-1B8E-4C0D-A0E7-B1DA1555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13" y="1198465"/>
            <a:ext cx="7537291" cy="498542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009A49D-17BC-4781-BEE2-0CA554B0BCAF}"/>
              </a:ext>
            </a:extLst>
          </p:cNvPr>
          <p:cNvSpPr txBox="1"/>
          <p:nvPr/>
        </p:nvSpPr>
        <p:spPr>
          <a:xfrm>
            <a:off x="216033" y="1439394"/>
            <a:ext cx="1975232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스냅샷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개발 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7BAFFE5C-8602-449E-839A-C5E2CC2C9B40}"/>
              </a:ext>
            </a:extLst>
          </p:cNvPr>
          <p:cNvCxnSpPr/>
          <p:nvPr/>
        </p:nvCxnSpPr>
        <p:spPr>
          <a:xfrm>
            <a:off x="-2671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3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452642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Routing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792460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8D828A8-899B-4C6C-8D07-95D5F9E56F49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6F1C5DE5-24E8-4796-B9CE-B50EA505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42817"/>
              </p:ext>
            </p:extLst>
          </p:nvPr>
        </p:nvGraphicFramePr>
        <p:xfrm>
          <a:off x="3173826" y="1381127"/>
          <a:ext cx="8128912" cy="4799733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369474">
                  <a:extLst>
                    <a:ext uri="{9D8B030D-6E8A-4147-A177-3AD203B41FA5}">
                      <a16:colId xmlns:a16="http://schemas.microsoft.com/office/drawing/2014/main" xmlns="" val="2627642110"/>
                    </a:ext>
                  </a:extLst>
                </a:gridCol>
                <a:gridCol w="2383187">
                  <a:extLst>
                    <a:ext uri="{9D8B030D-6E8A-4147-A177-3AD203B41FA5}">
                      <a16:colId xmlns:a16="http://schemas.microsoft.com/office/drawing/2014/main" xmlns="" val="1936789461"/>
                    </a:ext>
                  </a:extLst>
                </a:gridCol>
                <a:gridCol w="2017320">
                  <a:extLst>
                    <a:ext uri="{9D8B030D-6E8A-4147-A177-3AD203B41FA5}">
                      <a16:colId xmlns:a16="http://schemas.microsoft.com/office/drawing/2014/main" xmlns="" val="2043417877"/>
                    </a:ext>
                  </a:extLst>
                </a:gridCol>
                <a:gridCol w="2358931">
                  <a:extLst>
                    <a:ext uri="{9D8B030D-6E8A-4147-A177-3AD203B41FA5}">
                      <a16:colId xmlns:a16="http://schemas.microsoft.com/office/drawing/2014/main" xmlns="" val="296817273"/>
                    </a:ext>
                  </a:extLst>
                </a:gridCol>
              </a:tblGrid>
              <a:tr h="80420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HTTP Verb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라우팅 경로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HTTP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전송 내용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Used for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56688304"/>
                  </a:ext>
                </a:extLst>
              </a:tr>
              <a:tr h="385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en-US" sz="1400" kern="100" dirty="0" err="1">
                          <a:effectLst/>
                        </a:rPr>
                        <a:t>SignUp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회원가입 폼 </a:t>
                      </a:r>
                      <a:r>
                        <a:rPr lang="en-US" sz="1400" kern="100">
                          <a:effectLst/>
                        </a:rPr>
                        <a:t>Load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09163584"/>
                  </a:ext>
                </a:extLst>
              </a:tr>
              <a:tr h="385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Post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/SignUp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가입 폼의 데이터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회원가입 정보 전송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86303696"/>
                  </a:ext>
                </a:extLst>
              </a:tr>
              <a:tr h="385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/SignIn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로그인 입력 폼 </a:t>
                      </a:r>
                      <a:r>
                        <a:rPr lang="en-US" sz="1400" kern="100">
                          <a:effectLst/>
                        </a:rPr>
                        <a:t>Load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605929"/>
                  </a:ext>
                </a:extLst>
              </a:tr>
              <a:tr h="385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Post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/SignIn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ID, PW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로그인 세션 획득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38346140"/>
                  </a:ext>
                </a:extLst>
              </a:tr>
              <a:tr h="385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Post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/SignOut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인증 정보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로그아웃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99454178"/>
                  </a:ext>
                </a:extLst>
              </a:tr>
              <a:tr h="385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/profile/&lt;user_index&gt;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인증 정보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유저정보의 표시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35989322"/>
                  </a:ext>
                </a:extLst>
              </a:tr>
              <a:tr h="385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Put, Patch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/profile/&lt;user_index&gt;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정보 폼의 데이터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회원정보 수정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85114406"/>
                  </a:ext>
                </a:extLst>
              </a:tr>
              <a:tr h="385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Delete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/profile/&lt;user_index&gt;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인증 정보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회원 탈퇴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59598410"/>
                  </a:ext>
                </a:extLst>
              </a:tr>
              <a:tr h="385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/profile/&lt;user_index&gt;/posts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사용자가 작성한 글 목록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6336201"/>
                  </a:ext>
                </a:extLst>
              </a:tr>
              <a:tr h="385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/profile/&lt;user_index&gt;/comments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사용자가 작성한 댓글 목록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549269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BA8918-D3C4-44AD-A4E5-97494D3F52EE}"/>
              </a:ext>
            </a:extLst>
          </p:cNvPr>
          <p:cNvSpPr txBox="1"/>
          <p:nvPr/>
        </p:nvSpPr>
        <p:spPr>
          <a:xfrm>
            <a:off x="216033" y="1439394"/>
            <a:ext cx="1975232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스냅샷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개발 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9EC90915-DDA7-4971-B70C-13DD78860318}"/>
              </a:ext>
            </a:extLst>
          </p:cNvPr>
          <p:cNvCxnSpPr/>
          <p:nvPr/>
        </p:nvCxnSpPr>
        <p:spPr>
          <a:xfrm>
            <a:off x="-2671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7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452642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Routing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792460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8D828A8-899B-4C6C-8D07-95D5F9E56F49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4FCA0153-B308-4938-B8C0-B938E1A90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27782"/>
              </p:ext>
            </p:extLst>
          </p:nvPr>
        </p:nvGraphicFramePr>
        <p:xfrm>
          <a:off x="3039333" y="1216067"/>
          <a:ext cx="8333002" cy="5354446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009140">
                  <a:extLst>
                    <a:ext uri="{9D8B030D-6E8A-4147-A177-3AD203B41FA5}">
                      <a16:colId xmlns:a16="http://schemas.microsoft.com/office/drawing/2014/main" xmlns="" val="4169970620"/>
                    </a:ext>
                  </a:extLst>
                </a:gridCol>
                <a:gridCol w="2905770">
                  <a:extLst>
                    <a:ext uri="{9D8B030D-6E8A-4147-A177-3AD203B41FA5}">
                      <a16:colId xmlns:a16="http://schemas.microsoft.com/office/drawing/2014/main" xmlns="" val="183244712"/>
                    </a:ext>
                  </a:extLst>
                </a:gridCol>
                <a:gridCol w="2959219">
                  <a:extLst>
                    <a:ext uri="{9D8B030D-6E8A-4147-A177-3AD203B41FA5}">
                      <a16:colId xmlns:a16="http://schemas.microsoft.com/office/drawing/2014/main" xmlns="" val="1787967055"/>
                    </a:ext>
                  </a:extLst>
                </a:gridCol>
                <a:gridCol w="1458873">
                  <a:extLst>
                    <a:ext uri="{9D8B030D-6E8A-4147-A177-3AD203B41FA5}">
                      <a16:colId xmlns:a16="http://schemas.microsoft.com/office/drawing/2014/main" xmlns="" val="2043547178"/>
                    </a:ext>
                  </a:extLst>
                </a:gridCol>
              </a:tblGrid>
              <a:tr h="4478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HTTP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Verb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라우팅 경로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HTTP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전송 내용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Used for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extLst>
                  <a:ext uri="{0D108BD9-81ED-4DB2-BD59-A6C34878D82A}">
                    <a16:rowId xmlns:a16="http://schemas.microsoft.com/office/drawing/2014/main" xmlns="" val="1655491009"/>
                  </a:ext>
                </a:extLst>
              </a:tr>
              <a:tr h="31476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/posts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모든 글 목록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extLst>
                  <a:ext uri="{0D108BD9-81ED-4DB2-BD59-A6C34878D82A}">
                    <a16:rowId xmlns:a16="http://schemas.microsoft.com/office/drawing/2014/main" xmlns="" val="2537856154"/>
                  </a:ext>
                </a:extLst>
              </a:tr>
              <a:tr h="64268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/posts/&lt;category&gt;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카테고리 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해당 카테고리의 모든 글 목록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extLst>
                  <a:ext uri="{0D108BD9-81ED-4DB2-BD59-A6C34878D82A}">
                    <a16:rowId xmlns:a16="http://schemas.microsoft.com/office/drawing/2014/main" xmlns="" val="2670509268"/>
                  </a:ext>
                </a:extLst>
              </a:tr>
              <a:tr h="47872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/posts/&lt;</a:t>
                      </a:r>
                      <a:r>
                        <a:rPr lang="en-US" sz="1400" kern="100" dirty="0" err="1">
                          <a:effectLst/>
                        </a:rPr>
                        <a:t>post_index</a:t>
                      </a:r>
                      <a:r>
                        <a:rPr lang="en-US" sz="1400" kern="100" dirty="0">
                          <a:effectLst/>
                        </a:rPr>
                        <a:t>&gt;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게시글 </a:t>
                      </a:r>
                      <a:r>
                        <a:rPr lang="en-US" sz="1400" kern="100">
                          <a:effectLst/>
                        </a:rPr>
                        <a:t>index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게시글 내용 보여주기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extLst>
                  <a:ext uri="{0D108BD9-81ED-4DB2-BD59-A6C34878D82A}">
                    <a16:rowId xmlns:a16="http://schemas.microsoft.com/office/drawing/2014/main" xmlns="" val="838263298"/>
                  </a:ext>
                </a:extLst>
              </a:tr>
              <a:tr h="31476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Post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/posts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게시글 작성 내용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게시글 추가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extLst>
                  <a:ext uri="{0D108BD9-81ED-4DB2-BD59-A6C34878D82A}">
                    <a16:rowId xmlns:a16="http://schemas.microsoft.com/office/drawing/2014/main" xmlns="" val="2712792870"/>
                  </a:ext>
                </a:extLst>
              </a:tr>
              <a:tr h="4478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Put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/posts/&lt;</a:t>
                      </a:r>
                      <a:r>
                        <a:rPr lang="en-US" sz="1400" kern="100" dirty="0" err="1">
                          <a:effectLst/>
                        </a:rPr>
                        <a:t>post_index</a:t>
                      </a:r>
                      <a:r>
                        <a:rPr lang="en-US" sz="1400" kern="100" dirty="0">
                          <a:effectLst/>
                        </a:rPr>
                        <a:t>&gt;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인증 정보</a:t>
                      </a:r>
                      <a:r>
                        <a:rPr lang="en-US" sz="1400" kern="100">
                          <a:effectLst/>
                        </a:rPr>
                        <a:t>,</a:t>
                      </a:r>
                      <a:endParaRPr lang="ko-KR" sz="14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게시글 데이터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게시글 수정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extLst>
                  <a:ext uri="{0D108BD9-81ED-4DB2-BD59-A6C34878D82A}">
                    <a16:rowId xmlns:a16="http://schemas.microsoft.com/office/drawing/2014/main" xmlns="" val="4180739419"/>
                  </a:ext>
                </a:extLst>
              </a:tr>
              <a:tr h="4478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Delete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/posts/&lt;</a:t>
                      </a:r>
                      <a:r>
                        <a:rPr lang="en-US" sz="1400" kern="100" dirty="0" err="1">
                          <a:effectLst/>
                        </a:rPr>
                        <a:t>post_index</a:t>
                      </a:r>
                      <a:r>
                        <a:rPr lang="en-US" sz="1400" kern="100" dirty="0">
                          <a:effectLst/>
                        </a:rPr>
                        <a:t>&gt;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인증 정보</a:t>
                      </a:r>
                      <a:r>
                        <a:rPr lang="en-US" sz="1400" kern="100">
                          <a:effectLst/>
                        </a:rPr>
                        <a:t>,</a:t>
                      </a:r>
                      <a:endParaRPr lang="ko-KR" sz="14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게시글 </a:t>
                      </a:r>
                      <a:r>
                        <a:rPr lang="en-US" sz="1400" kern="100">
                          <a:effectLst/>
                        </a:rPr>
                        <a:t>index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게시글 삭제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extLst>
                  <a:ext uri="{0D108BD9-81ED-4DB2-BD59-A6C34878D82A}">
                    <a16:rowId xmlns:a16="http://schemas.microsoft.com/office/drawing/2014/main" xmlns="" val="2915565782"/>
                  </a:ext>
                </a:extLst>
              </a:tr>
              <a:tr h="47872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/posts/&lt;</a:t>
                      </a:r>
                      <a:r>
                        <a:rPr lang="en-US" sz="1400" kern="100" dirty="0" err="1">
                          <a:effectLst/>
                        </a:rPr>
                        <a:t>post_index</a:t>
                      </a:r>
                      <a:r>
                        <a:rPr lang="en-US" sz="1400" kern="100" dirty="0">
                          <a:effectLst/>
                        </a:rPr>
                        <a:t>&gt;/comments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게시글 </a:t>
                      </a:r>
                      <a:r>
                        <a:rPr lang="en-US" sz="1400" kern="100" dirty="0">
                          <a:effectLst/>
                        </a:rPr>
                        <a:t>index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댓글 목록을 불러움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extLst>
                  <a:ext uri="{0D108BD9-81ED-4DB2-BD59-A6C34878D82A}">
                    <a16:rowId xmlns:a16="http://schemas.microsoft.com/office/drawing/2014/main" xmlns="" val="468993526"/>
                  </a:ext>
                </a:extLst>
              </a:tr>
              <a:tr h="47872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/posts/&lt;post_index&gt;/comments/&lt;comment_index&gt;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게시글</a:t>
                      </a:r>
                      <a:r>
                        <a:rPr lang="en-US" sz="1400" kern="100">
                          <a:effectLst/>
                        </a:rPr>
                        <a:t>index, </a:t>
                      </a:r>
                      <a:r>
                        <a:rPr lang="ko-KR" sz="1400" kern="100">
                          <a:effectLst/>
                        </a:rPr>
                        <a:t>댓글</a:t>
                      </a:r>
                      <a:r>
                        <a:rPr lang="en-US" sz="1400" kern="100">
                          <a:effectLst/>
                        </a:rPr>
                        <a:t>index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댓글을 불러옴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extLst>
                  <a:ext uri="{0D108BD9-81ED-4DB2-BD59-A6C34878D82A}">
                    <a16:rowId xmlns:a16="http://schemas.microsoft.com/office/drawing/2014/main" xmlns="" val="930380680"/>
                  </a:ext>
                </a:extLst>
              </a:tr>
              <a:tr h="3188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Post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/posts/&lt;post_index&gt;/comments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게시글 </a:t>
                      </a:r>
                      <a:r>
                        <a:rPr lang="en-US" sz="1400" kern="100" dirty="0">
                          <a:effectLst/>
                        </a:rPr>
                        <a:t>index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댓글 추가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extLst>
                  <a:ext uri="{0D108BD9-81ED-4DB2-BD59-A6C34878D82A}">
                    <a16:rowId xmlns:a16="http://schemas.microsoft.com/office/drawing/2014/main" xmlns="" val="374797955"/>
                  </a:ext>
                </a:extLst>
              </a:tr>
              <a:tr h="47872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Put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/posts/&lt;post_index&gt;/comments/&lt;comment_index&gt;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Parent index, </a:t>
                      </a:r>
                      <a:r>
                        <a:rPr lang="ko-KR" sz="1400" kern="100" dirty="0">
                          <a:effectLst/>
                        </a:rPr>
                        <a:t>댓글 </a:t>
                      </a:r>
                      <a:r>
                        <a:rPr lang="en-US" sz="1400" kern="100" dirty="0">
                          <a:effectLst/>
                        </a:rPr>
                        <a:t>index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댓글 수정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extLst>
                  <a:ext uri="{0D108BD9-81ED-4DB2-BD59-A6C34878D82A}">
                    <a16:rowId xmlns:a16="http://schemas.microsoft.com/office/drawing/2014/main" xmlns="" val="818718300"/>
                  </a:ext>
                </a:extLst>
              </a:tr>
              <a:tr h="47872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Delete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/posts/&lt;post_index&gt;/comments/&lt;comment_index&gt;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Parent index, </a:t>
                      </a:r>
                      <a:r>
                        <a:rPr lang="ko-KR" sz="1400" kern="100" dirty="0">
                          <a:effectLst/>
                        </a:rPr>
                        <a:t>댓글 </a:t>
                      </a:r>
                      <a:r>
                        <a:rPr lang="en-US" sz="1400" kern="100" dirty="0">
                          <a:effectLst/>
                        </a:rPr>
                        <a:t>index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댓글 삭제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4" marR="60924" marT="0" marB="0" anchor="ctr"/>
                </a:tc>
                <a:extLst>
                  <a:ext uri="{0D108BD9-81ED-4DB2-BD59-A6C34878D82A}">
                    <a16:rowId xmlns:a16="http://schemas.microsoft.com/office/drawing/2014/main" xmlns="" val="221080211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BB171F5-8834-40FD-BBB0-C4F205EFF56F}"/>
              </a:ext>
            </a:extLst>
          </p:cNvPr>
          <p:cNvSpPr txBox="1"/>
          <p:nvPr/>
        </p:nvSpPr>
        <p:spPr>
          <a:xfrm>
            <a:off x="216033" y="1439394"/>
            <a:ext cx="1975232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스냅샷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개발 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35971B0-96F3-4224-A3B7-289E954F1D48}"/>
              </a:ext>
            </a:extLst>
          </p:cNvPr>
          <p:cNvCxnSpPr/>
          <p:nvPr/>
        </p:nvCxnSpPr>
        <p:spPr>
          <a:xfrm>
            <a:off x="-2671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7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2489784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2800" dirty="0" err="1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  <a:r>
              <a:rPr lang="en-US" altLang="ko-KR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3235519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8D828A8-899B-4C6C-8D07-95D5F9E56F49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EA90E7-924D-4A44-8489-0C640BA4F64A}"/>
              </a:ext>
            </a:extLst>
          </p:cNvPr>
          <p:cNvSpPr txBox="1"/>
          <p:nvPr/>
        </p:nvSpPr>
        <p:spPr>
          <a:xfrm>
            <a:off x="216033" y="1439394"/>
            <a:ext cx="1975232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스냅샷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개발 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A4D754B1-913E-485C-BF2C-FC1B852468B1}"/>
              </a:ext>
            </a:extLst>
          </p:cNvPr>
          <p:cNvCxnSpPr/>
          <p:nvPr/>
        </p:nvCxnSpPr>
        <p:spPr>
          <a:xfrm>
            <a:off x="-2671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748726"/>
              </p:ext>
            </p:extLst>
          </p:nvPr>
        </p:nvGraphicFramePr>
        <p:xfrm>
          <a:off x="3138881" y="1186248"/>
          <a:ext cx="62769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8368200" imgH="7009200" progId="Photoshop.Image.13">
                  <p:embed/>
                </p:oleObj>
              </mc:Choice>
              <mc:Fallback>
                <p:oleObj name="Image" r:id="rId3" imgW="8368200" imgH="7009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881" y="1186248"/>
                        <a:ext cx="6276975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8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14646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스냅샷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3663500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8D828A8-899B-4C6C-8D07-95D5F9E56F49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EA90E7-924D-4A44-8489-0C640BA4F64A}"/>
              </a:ext>
            </a:extLst>
          </p:cNvPr>
          <p:cNvSpPr txBox="1"/>
          <p:nvPr/>
        </p:nvSpPr>
        <p:spPr>
          <a:xfrm>
            <a:off x="216033" y="1439394"/>
            <a:ext cx="1975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스냅샷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개발 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A4D754B1-913E-485C-BF2C-FC1B852468B1}"/>
              </a:ext>
            </a:extLst>
          </p:cNvPr>
          <p:cNvCxnSpPr/>
          <p:nvPr/>
        </p:nvCxnSpPr>
        <p:spPr>
          <a:xfrm>
            <a:off x="-2671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5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53542"/>
            <a:ext cx="12192000" cy="3004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8184" y="1180612"/>
            <a:ext cx="3475631" cy="1234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40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16200000">
            <a:off x="11380574" y="6046574"/>
            <a:ext cx="811426" cy="81142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D1B2F"/>
                </a:solidFill>
              </a:rPr>
              <a:t>14</a:t>
            </a:r>
            <a:endParaRPr lang="ko-KR" altLang="en-US" dirty="0">
              <a:solidFill>
                <a:srgbClr val="ED1B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0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242536" y="340950"/>
            <a:ext cx="1938672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8881" y="1235473"/>
            <a:ext cx="8225200" cy="4119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/>
              <a:t>REST(</a:t>
            </a:r>
            <a:r>
              <a:rPr lang="en-US" altLang="ko-KR" sz="1600" b="1" dirty="0" err="1"/>
              <a:t>REpresentational</a:t>
            </a:r>
            <a:r>
              <a:rPr lang="en-US" altLang="ko-KR" sz="1600" b="1" dirty="0"/>
              <a:t> State Transfer)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HTTP </a:t>
            </a:r>
            <a:r>
              <a:rPr lang="ko-KR" altLang="en-US" sz="1200" dirty="0"/>
              <a:t>웹의 우수성을 제대로 이용할 수 있도록 하는 소프트웨어 아키텍처 스타일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Roy Fielding, 2000</a:t>
            </a:r>
            <a:r>
              <a:rPr lang="ko-KR" altLang="en-US" sz="1200" dirty="0"/>
              <a:t>년 발표 </a:t>
            </a:r>
            <a:r>
              <a:rPr lang="en-US" altLang="ko-KR" sz="1200" dirty="0"/>
              <a:t>–  HTTP, </a:t>
            </a:r>
            <a:r>
              <a:rPr lang="ko-KR" altLang="en-US" sz="1200" dirty="0"/>
              <a:t>아파치 서버의 설계자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HTTP</a:t>
            </a:r>
            <a:r>
              <a:rPr lang="ko-KR" altLang="en-US" sz="1200" dirty="0"/>
              <a:t>의 주요 메소드를 이용해 웹 상의 자원에 대해 </a:t>
            </a:r>
            <a:r>
              <a:rPr lang="en-US" altLang="ko-KR" sz="1200" dirty="0"/>
              <a:t>CRUD(</a:t>
            </a:r>
            <a:r>
              <a:rPr lang="en-US" altLang="ko-KR" sz="1200" dirty="0" err="1"/>
              <a:t>Creat</a:t>
            </a:r>
            <a:r>
              <a:rPr lang="en-US" altLang="ko-KR" sz="1200" dirty="0"/>
              <a:t>, Read, Update, Delete)</a:t>
            </a:r>
            <a:br>
              <a:rPr lang="en-US" altLang="ko-KR" sz="1200" dirty="0"/>
            </a:br>
            <a:r>
              <a:rPr lang="ko-KR" altLang="en-US" sz="1200" dirty="0"/>
              <a:t>작업을 수행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특징 </a:t>
            </a:r>
            <a:r>
              <a:rPr lang="en-US" altLang="ko-KR" sz="1600" b="1" dirty="0"/>
              <a:t>&amp; Restful API </a:t>
            </a:r>
            <a:r>
              <a:rPr lang="ko-KR" altLang="en-US" sz="1600" b="1" dirty="0"/>
              <a:t>디자인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Client-Server :</a:t>
            </a:r>
            <a:r>
              <a:rPr lang="ko-KR" altLang="en-US" sz="1200" dirty="0"/>
              <a:t>클라이언트와 서버를 확실하게 분리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Stateless : </a:t>
            </a:r>
            <a:r>
              <a:rPr lang="ko-KR" altLang="en-US" sz="1200" dirty="0"/>
              <a:t>클라이언트는 전송에 필요한 모든 정보를 포함하며 서버에는 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ko-KR" altLang="en-US" sz="1200" dirty="0"/>
              <a:t>클라이언트에 대한 어떠한 상태 정보도 남기지 않는다</a:t>
            </a:r>
            <a:r>
              <a:rPr lang="en-US" altLang="ko-KR" sz="12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Cache : </a:t>
            </a:r>
            <a:r>
              <a:rPr lang="ko-KR" altLang="en-US" sz="1200" dirty="0"/>
              <a:t>서버로부터의 응답을 캐시 가능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Uniform Interface : </a:t>
            </a:r>
            <a:r>
              <a:rPr lang="ko-KR" altLang="en-US" sz="1200" dirty="0"/>
              <a:t>클라이언트가 서버 리소스를 액세스하는 프로토콜은 일관성을 유지해야 한다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Layered System : </a:t>
            </a:r>
            <a:r>
              <a:rPr lang="ko-KR" altLang="en-US" sz="1200" dirty="0"/>
              <a:t>성능</a:t>
            </a:r>
            <a:r>
              <a:rPr lang="en-US" altLang="ko-KR" sz="1200" dirty="0"/>
              <a:t>, </a:t>
            </a:r>
            <a:r>
              <a:rPr lang="ko-KR" altLang="en-US" sz="1200" dirty="0"/>
              <a:t>신뢰성 향상 등을 위해 프록시 서버</a:t>
            </a:r>
            <a:r>
              <a:rPr lang="en-US" altLang="ko-KR" sz="1200" dirty="0"/>
              <a:t>, </a:t>
            </a:r>
            <a:r>
              <a:rPr lang="ko-KR" altLang="en-US" sz="1200" dirty="0"/>
              <a:t>게이트웨이 등의 중간 계층을 추가할 수 있다</a:t>
            </a:r>
            <a:r>
              <a:rPr lang="en-US" altLang="ko-KR" sz="12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Code-on-Demand : </a:t>
            </a:r>
            <a:r>
              <a:rPr lang="ko-KR" altLang="en-US" sz="1200" dirty="0"/>
              <a:t>클라이언트는 컨텍스트를 실행하기 위해 서버로부터 코드를 선택하여 다운로드</a:t>
            </a:r>
            <a:endParaRPr lang="en-US" altLang="ko-KR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534662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각 삼각형 17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4501253-C77F-494A-9CE2-31B72028D9A5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E5A6937-8706-4C08-B7FC-EBFA64D56D74}"/>
              </a:ext>
            </a:extLst>
          </p:cNvPr>
          <p:cNvSpPr txBox="1"/>
          <p:nvPr/>
        </p:nvSpPr>
        <p:spPr>
          <a:xfrm>
            <a:off x="216033" y="1439394"/>
            <a:ext cx="1975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스냅샷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</a:t>
            </a:r>
            <a:r>
              <a:rPr lang="ko-KR" altLang="en-US" sz="1400" dirty="0">
                <a:solidFill>
                  <a:schemeClr val="bg1"/>
                </a:solidFill>
              </a:rPr>
              <a:t>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384BB30E-24DD-4385-86C4-6E72F949C0DF}"/>
              </a:ext>
            </a:extLst>
          </p:cNvPr>
          <p:cNvCxnSpPr/>
          <p:nvPr/>
        </p:nvCxnSpPr>
        <p:spPr>
          <a:xfrm>
            <a:off x="-2671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38881" y="1422918"/>
            <a:ext cx="6947736" cy="5134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Restful API </a:t>
            </a:r>
            <a:r>
              <a:rPr lang="ko-KR" altLang="en-US" sz="1600" b="1" dirty="0"/>
              <a:t>디자인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웹에서 이용되는 모든 요소가 리소스이고</a:t>
            </a:r>
            <a:r>
              <a:rPr lang="en-US" altLang="ko-KR" sz="1200" dirty="0"/>
              <a:t>, </a:t>
            </a:r>
            <a:r>
              <a:rPr lang="ko-KR" altLang="en-US" sz="1200" dirty="0"/>
              <a:t>각 리소스는 고유의 구별 가능한 </a:t>
            </a:r>
            <a:r>
              <a:rPr lang="en-US" altLang="ko-KR" sz="1200" dirty="0"/>
              <a:t>URI</a:t>
            </a:r>
            <a:r>
              <a:rPr lang="ko-KR" altLang="en-US" sz="1200" dirty="0"/>
              <a:t>에 대응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HTTP</a:t>
            </a:r>
            <a:r>
              <a:rPr lang="ko-KR" altLang="en-US" sz="1200" dirty="0"/>
              <a:t> 메소드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HTTP </a:t>
            </a:r>
            <a:r>
              <a:rPr lang="ko-KR" altLang="en-US" sz="1200" dirty="0"/>
              <a:t>메소드와 </a:t>
            </a:r>
            <a:r>
              <a:rPr lang="en-US" altLang="ko-KR" sz="1200" dirty="0"/>
              <a:t>URI</a:t>
            </a:r>
            <a:r>
              <a:rPr lang="ko-KR" altLang="en-US" sz="1200" dirty="0"/>
              <a:t>만으로 원하는 내용을 모두 표현이 불가능</a:t>
            </a:r>
            <a:r>
              <a:rPr lang="en-US" altLang="ko-KR" sz="12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HTTP</a:t>
            </a:r>
            <a:r>
              <a:rPr lang="ko-KR" altLang="en-US" sz="1200" dirty="0"/>
              <a:t> </a:t>
            </a:r>
            <a:r>
              <a:rPr lang="en-US" altLang="ko-KR" sz="1200" dirty="0"/>
              <a:t>Body(Payload)</a:t>
            </a:r>
            <a:r>
              <a:rPr lang="ko-KR" altLang="en-US" sz="1200" dirty="0"/>
              <a:t>에 필요한 모든 정보를 담는다</a:t>
            </a:r>
            <a:r>
              <a:rPr lang="en-US" altLang="ko-KR" sz="1200" dirty="0"/>
              <a:t>. XML, JSON</a:t>
            </a:r>
            <a:r>
              <a:rPr lang="ko-KR" altLang="en-US" sz="1200" dirty="0"/>
              <a:t>등을 이용</a:t>
            </a:r>
            <a:r>
              <a:rPr lang="en-US" altLang="ko-KR" sz="1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	POST </a:t>
            </a:r>
            <a:r>
              <a:rPr lang="en-US" altLang="ko-KR" sz="1200" dirty="0">
                <a:hlinkClick r:id="rId2"/>
              </a:rPr>
              <a:t>www.example.com/user/newuser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	{id : </a:t>
            </a:r>
            <a:r>
              <a:rPr lang="en-US" altLang="ko-KR" sz="1200" dirty="0" err="1"/>
              <a:t>dku</a:t>
            </a:r>
            <a:r>
              <a:rPr lang="en-US" altLang="ko-KR" sz="1200" dirty="0"/>
              <a:t>, name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SeongHoon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Age : 26, job : student}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52399" y="1875455"/>
            <a:ext cx="2407298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534662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12E1732-6E07-43D5-9D1C-4BCADFF2E844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5566944-7212-445F-9B3D-D4DF7CD5ADE5}"/>
              </a:ext>
            </a:extLst>
          </p:cNvPr>
          <p:cNvSpPr txBox="1"/>
          <p:nvPr/>
        </p:nvSpPr>
        <p:spPr>
          <a:xfrm>
            <a:off x="3242536" y="340950"/>
            <a:ext cx="1938672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FF264B3-9739-41DD-B084-1CB1C00B5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76210"/>
              </p:ext>
            </p:extLst>
          </p:nvPr>
        </p:nvGraphicFramePr>
        <p:xfrm>
          <a:off x="3761294" y="2488737"/>
          <a:ext cx="7164373" cy="2494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06756">
                  <a:extLst>
                    <a:ext uri="{9D8B030D-6E8A-4147-A177-3AD203B41FA5}">
                      <a16:colId xmlns:a16="http://schemas.microsoft.com/office/drawing/2014/main" xmlns="" val="3832070822"/>
                    </a:ext>
                  </a:extLst>
                </a:gridCol>
                <a:gridCol w="2420603">
                  <a:extLst>
                    <a:ext uri="{9D8B030D-6E8A-4147-A177-3AD203B41FA5}">
                      <a16:colId xmlns:a16="http://schemas.microsoft.com/office/drawing/2014/main" xmlns="" val="2591559810"/>
                    </a:ext>
                  </a:extLst>
                </a:gridCol>
                <a:gridCol w="2737014">
                  <a:extLst>
                    <a:ext uri="{9D8B030D-6E8A-4147-A177-3AD203B41FA5}">
                      <a16:colId xmlns:a16="http://schemas.microsoft.com/office/drawing/2014/main" xmlns="" val="628660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 </a:t>
                      </a:r>
                      <a:r>
                        <a:rPr lang="ko-KR" altLang="en-US" dirty="0"/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CRUD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047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696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리소스를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23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Update(Replace)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리소스를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전부 교체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367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Update(Modify)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리소스를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필요한 일부만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77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461817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B3A0855-7BF3-4297-B023-140777AE7287}"/>
              </a:ext>
            </a:extLst>
          </p:cNvPr>
          <p:cNvSpPr txBox="1"/>
          <p:nvPr/>
        </p:nvSpPr>
        <p:spPr>
          <a:xfrm>
            <a:off x="216033" y="1439394"/>
            <a:ext cx="1975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설계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스냅샷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</a:t>
            </a:r>
            <a:r>
              <a:rPr lang="ko-KR" altLang="en-US" sz="1400" dirty="0">
                <a:solidFill>
                  <a:schemeClr val="bg1"/>
                </a:solidFill>
              </a:rPr>
              <a:t>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38881" y="1422918"/>
            <a:ext cx="8204938" cy="4580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Restful API </a:t>
            </a:r>
            <a:r>
              <a:rPr lang="ko-KR" altLang="en-US" sz="1600" b="1" dirty="0"/>
              <a:t>디자인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Rest API</a:t>
            </a:r>
            <a:r>
              <a:rPr lang="ko-KR" altLang="en-US" sz="1200" dirty="0"/>
              <a:t>는 </a:t>
            </a:r>
            <a:r>
              <a:rPr lang="en-US" altLang="ko-KR" sz="1200" dirty="0"/>
              <a:t>HTTP </a:t>
            </a:r>
            <a:r>
              <a:rPr lang="ko-KR" altLang="en-US" sz="1200" dirty="0"/>
              <a:t>질의에 대한 데이터를 처리한 후</a:t>
            </a:r>
            <a:r>
              <a:rPr lang="en-US" altLang="ko-KR" sz="1200" dirty="0"/>
              <a:t>, </a:t>
            </a:r>
            <a:r>
              <a:rPr lang="ko-KR" altLang="en-US" sz="1200" dirty="0"/>
              <a:t>수행 결과만 </a:t>
            </a:r>
            <a:r>
              <a:rPr lang="en-US" altLang="ko-KR" sz="1200" dirty="0"/>
              <a:t>Client</a:t>
            </a:r>
            <a:r>
              <a:rPr lang="ko-KR" altLang="en-US" sz="1200" dirty="0"/>
              <a:t>에 돌려주면 된다</a:t>
            </a:r>
            <a:r>
              <a:rPr lang="en-US" altLang="ko-KR" sz="12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클라이언트</a:t>
            </a:r>
            <a:r>
              <a:rPr lang="en-US" altLang="ko-KR" sz="1200" dirty="0"/>
              <a:t>-</a:t>
            </a:r>
            <a:r>
              <a:rPr lang="ko-KR" altLang="en-US" sz="1200" dirty="0"/>
              <a:t>서버간 전송 </a:t>
            </a:r>
            <a:r>
              <a:rPr lang="en-US" altLang="ko-KR" sz="1200" dirty="0"/>
              <a:t>payload </a:t>
            </a:r>
            <a:r>
              <a:rPr lang="ko-KR" altLang="en-US" sz="1200" dirty="0"/>
              <a:t>형식만 정해주면 서로의 의존성이 줄어들어 독립적인 개발 작업이 가능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 인증</a:t>
            </a:r>
            <a:r>
              <a:rPr lang="en-US" altLang="ko-KR" sz="1200" dirty="0"/>
              <a:t>, </a:t>
            </a:r>
            <a:r>
              <a:rPr lang="ko-KR" altLang="en-US" sz="1200" dirty="0"/>
              <a:t>세션 관리</a:t>
            </a:r>
            <a:r>
              <a:rPr lang="en-US" altLang="ko-KR" sz="1200" dirty="0"/>
              <a:t>, </a:t>
            </a:r>
            <a:r>
              <a:rPr lang="ko-KR" altLang="en-US" sz="1200" dirty="0"/>
              <a:t>암호화 등은 </a:t>
            </a:r>
            <a:r>
              <a:rPr lang="en-US" altLang="ko-KR" sz="1200" dirty="0"/>
              <a:t>Client</a:t>
            </a:r>
            <a:r>
              <a:rPr lang="ko-KR" altLang="en-US" sz="1200" dirty="0"/>
              <a:t>나 중간 서버에서 처리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52399" y="1875455"/>
            <a:ext cx="2407298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534662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12E1732-6E07-43D5-9D1C-4BCADFF2E844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5566944-7212-445F-9B3D-D4DF7CD5ADE5}"/>
              </a:ext>
            </a:extLst>
          </p:cNvPr>
          <p:cNvSpPr txBox="1"/>
          <p:nvPr/>
        </p:nvSpPr>
        <p:spPr>
          <a:xfrm>
            <a:off x="3242536" y="340950"/>
            <a:ext cx="1938672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D84A7CDC-4711-4E22-8F64-30724EDBC230}"/>
              </a:ext>
            </a:extLst>
          </p:cNvPr>
          <p:cNvSpPr/>
          <p:nvPr/>
        </p:nvSpPr>
        <p:spPr>
          <a:xfrm>
            <a:off x="3350730" y="2505845"/>
            <a:ext cx="1296684" cy="74943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E4AF7E2-3B06-44BE-8D68-3D703AE2BE68}"/>
              </a:ext>
            </a:extLst>
          </p:cNvPr>
          <p:cNvSpPr/>
          <p:nvPr/>
        </p:nvSpPr>
        <p:spPr>
          <a:xfrm>
            <a:off x="6241475" y="2505844"/>
            <a:ext cx="1296684" cy="74943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Rest API Server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3E2B56D5-2505-4808-AF38-FB71C1558939}"/>
              </a:ext>
            </a:extLst>
          </p:cNvPr>
          <p:cNvSpPr/>
          <p:nvPr/>
        </p:nvSpPr>
        <p:spPr>
          <a:xfrm>
            <a:off x="9183235" y="2505844"/>
            <a:ext cx="1296684" cy="74943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81AEABDB-DD35-4645-AFD7-1FE651CFB482}"/>
              </a:ext>
            </a:extLst>
          </p:cNvPr>
          <p:cNvCxnSpPr>
            <a:cxnSpLocks/>
          </p:cNvCxnSpPr>
          <p:nvPr/>
        </p:nvCxnSpPr>
        <p:spPr>
          <a:xfrm>
            <a:off x="4647414" y="2705493"/>
            <a:ext cx="1594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D873544-DFC3-4949-A400-C996D1CFFAA8}"/>
              </a:ext>
            </a:extLst>
          </p:cNvPr>
          <p:cNvCxnSpPr>
            <a:cxnSpLocks/>
          </p:cNvCxnSpPr>
          <p:nvPr/>
        </p:nvCxnSpPr>
        <p:spPr>
          <a:xfrm>
            <a:off x="7538159" y="2688211"/>
            <a:ext cx="164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9BD9638-BBC9-423B-B121-59CCEBA04243}"/>
              </a:ext>
            </a:extLst>
          </p:cNvPr>
          <p:cNvCxnSpPr/>
          <p:nvPr/>
        </p:nvCxnSpPr>
        <p:spPr>
          <a:xfrm flipH="1">
            <a:off x="4647414" y="3101419"/>
            <a:ext cx="1594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9B759570-C540-4B52-92A2-FBD74CC3DDCC}"/>
              </a:ext>
            </a:extLst>
          </p:cNvPr>
          <p:cNvCxnSpPr>
            <a:cxnSpLocks/>
          </p:cNvCxnSpPr>
          <p:nvPr/>
        </p:nvCxnSpPr>
        <p:spPr>
          <a:xfrm flipH="1">
            <a:off x="7538160" y="3101419"/>
            <a:ext cx="1645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C4E365B-9655-44FF-9731-935496798AC4}"/>
              </a:ext>
            </a:extLst>
          </p:cNvPr>
          <p:cNvSpPr txBox="1"/>
          <p:nvPr/>
        </p:nvSpPr>
        <p:spPr>
          <a:xfrm>
            <a:off x="4640279" y="2128885"/>
            <a:ext cx="1601195" cy="37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HTTP </a:t>
            </a:r>
            <a:r>
              <a:rPr lang="ko-KR" altLang="en-US" dirty="0" err="1"/>
              <a:t>메세지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D97FB6A-7BC0-4154-A2A5-E220AA06F2A4}"/>
              </a:ext>
            </a:extLst>
          </p:cNvPr>
          <p:cNvSpPr txBox="1"/>
          <p:nvPr/>
        </p:nvSpPr>
        <p:spPr>
          <a:xfrm>
            <a:off x="7573092" y="2158132"/>
            <a:ext cx="1601195" cy="37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DML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2B989CE-55D4-459F-B9A4-CCDDA04B72BA}"/>
              </a:ext>
            </a:extLst>
          </p:cNvPr>
          <p:cNvSpPr txBox="1"/>
          <p:nvPr/>
        </p:nvSpPr>
        <p:spPr>
          <a:xfrm>
            <a:off x="7544588" y="3218233"/>
            <a:ext cx="1601195" cy="37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응답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327ED53-0EF8-4CF6-9255-759A1A9ED40E}"/>
              </a:ext>
            </a:extLst>
          </p:cNvPr>
          <p:cNvSpPr txBox="1"/>
          <p:nvPr/>
        </p:nvSpPr>
        <p:spPr>
          <a:xfrm>
            <a:off x="6089219" y="3294209"/>
            <a:ext cx="160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JSON</a:t>
            </a:r>
            <a:r>
              <a:rPr lang="ko-KR" altLang="en-US" dirty="0"/>
              <a:t>변환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067EE75-41AB-434B-9877-793B7B022DF5}"/>
              </a:ext>
            </a:extLst>
          </p:cNvPr>
          <p:cNvSpPr txBox="1"/>
          <p:nvPr/>
        </p:nvSpPr>
        <p:spPr>
          <a:xfrm>
            <a:off x="4620724" y="3229097"/>
            <a:ext cx="16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처리결과</a:t>
            </a:r>
            <a:r>
              <a:rPr lang="en-US" altLang="ko-KR" dirty="0"/>
              <a:t>, HTTP</a:t>
            </a:r>
            <a:r>
              <a:rPr lang="ko-KR" altLang="en-US" dirty="0"/>
              <a:t> </a:t>
            </a:r>
            <a:r>
              <a:rPr lang="en-US" altLang="ko-KR" dirty="0"/>
              <a:t>Status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F11F0A7-2D38-4635-8648-4896C5826B0E}"/>
              </a:ext>
            </a:extLst>
          </p:cNvPr>
          <p:cNvSpPr txBox="1"/>
          <p:nvPr/>
        </p:nvSpPr>
        <p:spPr>
          <a:xfrm>
            <a:off x="216033" y="1439394"/>
            <a:ext cx="1975232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스냅샷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개발 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0D470EE2-ABA8-461A-8EDC-69C7EE18A2EA}"/>
              </a:ext>
            </a:extLst>
          </p:cNvPr>
          <p:cNvCxnSpPr/>
          <p:nvPr/>
        </p:nvCxnSpPr>
        <p:spPr>
          <a:xfrm>
            <a:off x="-2671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7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303127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Flask-Restful 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8771" y="3821366"/>
            <a:ext cx="6024406" cy="189135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URI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HTTP</a:t>
            </a:r>
            <a:r>
              <a:rPr lang="ko-KR" altLang="en-US" sz="1600" dirty="0"/>
              <a:t>메소드와 함수를 매번 정의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같은 </a:t>
            </a:r>
            <a:r>
              <a:rPr lang="en-US" altLang="ko-KR" sz="1600" dirty="0"/>
              <a:t>URL</a:t>
            </a:r>
            <a:r>
              <a:rPr lang="ko-KR" altLang="en-US" sz="1600" dirty="0"/>
              <a:t>에 대해서도 메소드가 달라지면 라우팅을 다시 해야함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함수가 길어질 시 유지보수가 불편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1F347B8-0AF1-4BE0-889D-A9FA143A90FA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209DD5A-D700-4709-8810-AF4467B7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81" y="1703183"/>
            <a:ext cx="4352925" cy="18053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0C8B47A-C7A0-4941-A89E-25D4FE751A69}"/>
              </a:ext>
            </a:extLst>
          </p:cNvPr>
          <p:cNvSpPr txBox="1"/>
          <p:nvPr/>
        </p:nvSpPr>
        <p:spPr>
          <a:xfrm>
            <a:off x="216033" y="1439394"/>
            <a:ext cx="1975232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스냅샷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개발 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F55B967B-180E-4BBD-BF58-209F2ACEA2E4}"/>
              </a:ext>
            </a:extLst>
          </p:cNvPr>
          <p:cNvCxnSpPr/>
          <p:nvPr/>
        </p:nvCxnSpPr>
        <p:spPr>
          <a:xfrm>
            <a:off x="-2671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7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303127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Flask-Restful 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36866" y="1186215"/>
            <a:ext cx="2443041" cy="50635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&gt; pip install flask-restful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1F347B8-0AF1-4BE0-889D-A9FA143A90FA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065B78-C034-4549-B040-B7A65050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15" y="1122590"/>
            <a:ext cx="4658710" cy="10092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BEE71ED-C4F8-4642-88CA-52C941E85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15" y="2278351"/>
            <a:ext cx="4658710" cy="41656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4F124CF-ADBD-46E4-B557-4DEE79C80744}"/>
              </a:ext>
            </a:extLst>
          </p:cNvPr>
          <p:cNvSpPr txBox="1"/>
          <p:nvPr/>
        </p:nvSpPr>
        <p:spPr>
          <a:xfrm>
            <a:off x="7836866" y="2131838"/>
            <a:ext cx="4346896" cy="9988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-&gt;</a:t>
            </a:r>
            <a:r>
              <a:rPr lang="ko-KR" altLang="en-US" sz="1600" dirty="0"/>
              <a:t>자원에 대한 모델을 클래스화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restful </a:t>
            </a:r>
            <a:r>
              <a:rPr lang="ko-KR" altLang="en-US" sz="1600" dirty="0"/>
              <a:t>확장의 </a:t>
            </a:r>
            <a:r>
              <a:rPr lang="en-US" altLang="ko-KR" sz="1600" dirty="0"/>
              <a:t>Resource </a:t>
            </a:r>
            <a:r>
              <a:rPr lang="ko-KR" altLang="en-US" sz="1600" dirty="0"/>
              <a:t>클래스의 서브클래스</a:t>
            </a:r>
            <a:endParaRPr lang="en-US" altLang="ko-K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AF64DC8-7422-4262-B65C-0F291DD5590F}"/>
              </a:ext>
            </a:extLst>
          </p:cNvPr>
          <p:cNvSpPr txBox="1"/>
          <p:nvPr/>
        </p:nvSpPr>
        <p:spPr>
          <a:xfrm>
            <a:off x="7836866" y="3429000"/>
            <a:ext cx="3665299" cy="149124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-&gt;</a:t>
            </a:r>
            <a:r>
              <a:rPr lang="ko-KR" altLang="en-US" sz="1600" dirty="0"/>
              <a:t>자원에 대한 처리 함수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함수 이름은 </a:t>
            </a:r>
            <a:r>
              <a:rPr lang="en-US" altLang="ko-KR" sz="1600" dirty="0"/>
              <a:t>http</a:t>
            </a:r>
            <a:r>
              <a:rPr lang="ko-KR" altLang="en-US" sz="1600" dirty="0"/>
              <a:t>메소드와 동일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get(), post(), put(), patch(), delete() </a:t>
            </a:r>
            <a:r>
              <a:rPr lang="ko-KR" altLang="en-US" sz="1600" dirty="0"/>
              <a:t>등</a:t>
            </a:r>
            <a:endParaRPr lang="en-US" altLang="ko-KR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E165E5D-1B8B-4221-B7A2-7863472CE04B}"/>
              </a:ext>
            </a:extLst>
          </p:cNvPr>
          <p:cNvSpPr txBox="1"/>
          <p:nvPr/>
        </p:nvSpPr>
        <p:spPr>
          <a:xfrm>
            <a:off x="7836866" y="5785156"/>
            <a:ext cx="2114681" cy="50635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-&gt;</a:t>
            </a:r>
            <a:r>
              <a:rPr lang="ko-KR" altLang="en-US" sz="1600" dirty="0"/>
              <a:t>클래스와 </a:t>
            </a:r>
            <a:r>
              <a:rPr lang="en-US" altLang="ko-KR" sz="1600" dirty="0"/>
              <a:t>URI </a:t>
            </a:r>
            <a:r>
              <a:rPr lang="ko-KR" altLang="en-US" sz="1600" dirty="0"/>
              <a:t>맵핑</a:t>
            </a:r>
            <a:endParaRPr lang="en-US" altLang="ko-KR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0D91F43-3B7C-4AF1-BEA3-63E8B70F18D3}"/>
              </a:ext>
            </a:extLst>
          </p:cNvPr>
          <p:cNvSpPr txBox="1"/>
          <p:nvPr/>
        </p:nvSpPr>
        <p:spPr>
          <a:xfrm>
            <a:off x="216033" y="1439394"/>
            <a:ext cx="1975232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스냅샷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개발 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196F84D0-0B95-4E9D-A878-17E00CF134A7}"/>
              </a:ext>
            </a:extLst>
          </p:cNvPr>
          <p:cNvCxnSpPr/>
          <p:nvPr/>
        </p:nvCxnSpPr>
        <p:spPr>
          <a:xfrm>
            <a:off x="-2671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1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C6D9ECC-7B28-43E5-B501-FAA0F588D60A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C9A3DA2-F752-4C06-A062-9BA49A5016B2}"/>
              </a:ext>
            </a:extLst>
          </p:cNvPr>
          <p:cNvSpPr txBox="1"/>
          <p:nvPr/>
        </p:nvSpPr>
        <p:spPr>
          <a:xfrm>
            <a:off x="3242536" y="340950"/>
            <a:ext cx="303127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Flask-Restful 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B292FD0-5777-4E22-A799-F71E27257AEE}"/>
              </a:ext>
            </a:extLst>
          </p:cNvPr>
          <p:cNvSpPr/>
          <p:nvPr/>
        </p:nvSpPr>
        <p:spPr>
          <a:xfrm>
            <a:off x="3242536" y="3252329"/>
            <a:ext cx="4530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get(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use'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'get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method'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C0A77D1-5AF7-483E-88EE-F66DF8986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81" y="1777206"/>
            <a:ext cx="4699242" cy="11557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D237BE7-6DA4-4176-8900-6B5BB03EB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32" y="4218024"/>
            <a:ext cx="4699242" cy="14221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3949796-A1F4-4785-9884-307D55A1E326}"/>
              </a:ext>
            </a:extLst>
          </p:cNvPr>
          <p:cNvSpPr txBox="1"/>
          <p:nvPr/>
        </p:nvSpPr>
        <p:spPr>
          <a:xfrm>
            <a:off x="216033" y="1439394"/>
            <a:ext cx="1975232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스냅샷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개발 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E45CA180-51D7-4A47-957F-7842CAD6D28E}"/>
              </a:ext>
            </a:extLst>
          </p:cNvPr>
          <p:cNvCxnSpPr/>
          <p:nvPr/>
        </p:nvCxnSpPr>
        <p:spPr>
          <a:xfrm>
            <a:off x="-2671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7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37900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REST/HTTP Testing Tool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35882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3BD4CFC-08E3-4E6F-AA94-7F4A30F00FC1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0088C04-D312-4954-9F8F-098A35291E77}"/>
              </a:ext>
            </a:extLst>
          </p:cNvPr>
          <p:cNvSpPr txBox="1"/>
          <p:nvPr/>
        </p:nvSpPr>
        <p:spPr>
          <a:xfrm>
            <a:off x="3242536" y="1348535"/>
            <a:ext cx="2694777" cy="9988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CLI : curl, </a:t>
            </a:r>
            <a:r>
              <a:rPr lang="en-US" altLang="ko-KR" sz="1600" dirty="0" err="1"/>
              <a:t>HTTPie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GUI: Postman, Insomnia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3F7689D-3A30-4E45-B8D3-32985D2E1611}"/>
              </a:ext>
            </a:extLst>
          </p:cNvPr>
          <p:cNvSpPr txBox="1"/>
          <p:nvPr/>
        </p:nvSpPr>
        <p:spPr>
          <a:xfrm>
            <a:off x="3242536" y="2410995"/>
            <a:ext cx="6929205" cy="16143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/>
              <a:t> - curl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커맨드 라인 </a:t>
            </a:r>
            <a:r>
              <a:rPr lang="en-US" altLang="ko-KR" sz="1600" dirty="0"/>
              <a:t>data transfer tool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Http</a:t>
            </a:r>
            <a:r>
              <a:rPr lang="ko-KR" altLang="en-US" sz="1600" dirty="0"/>
              <a:t>뿐만 아니라 </a:t>
            </a:r>
            <a:r>
              <a:rPr lang="en-US" altLang="ko-KR" sz="1600" dirty="0"/>
              <a:t>ftp, </a:t>
            </a:r>
            <a:r>
              <a:rPr lang="en-US" altLang="ko-KR" sz="1600" dirty="0" err="1"/>
              <a:t>ldap</a:t>
            </a:r>
            <a:r>
              <a:rPr lang="en-US" altLang="ko-KR" sz="1600" dirty="0"/>
              <a:t>, telnet, smtp, pop3 </a:t>
            </a:r>
            <a:r>
              <a:rPr lang="ko-KR" altLang="en-US" sz="1600" dirty="0"/>
              <a:t>등의 다양한 프로토콜 지원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12D9FF-04C9-4D5D-B1D2-33C7B87D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13" y="4357516"/>
            <a:ext cx="5626074" cy="168081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997BBD7-0D34-408C-A767-E9DC579A0659}"/>
              </a:ext>
            </a:extLst>
          </p:cNvPr>
          <p:cNvSpPr txBox="1"/>
          <p:nvPr/>
        </p:nvSpPr>
        <p:spPr>
          <a:xfrm>
            <a:off x="216033" y="1439394"/>
            <a:ext cx="1975232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스냅샷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개발 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97430FA-6110-4247-878D-5FD6322BE235}"/>
              </a:ext>
            </a:extLst>
          </p:cNvPr>
          <p:cNvCxnSpPr/>
          <p:nvPr/>
        </p:nvCxnSpPr>
        <p:spPr>
          <a:xfrm>
            <a:off x="-2671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8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37900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REST/HTTP Testing Tool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35882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3BD4CFC-08E3-4E6F-AA94-7F4A30F00FC1}"/>
              </a:ext>
            </a:extLst>
          </p:cNvPr>
          <p:cNvSpPr/>
          <p:nvPr/>
        </p:nvSpPr>
        <p:spPr>
          <a:xfrm>
            <a:off x="216033" y="271471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College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Society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0088C04-D312-4954-9F8F-098A35291E77}"/>
              </a:ext>
            </a:extLst>
          </p:cNvPr>
          <p:cNvSpPr txBox="1"/>
          <p:nvPr/>
        </p:nvSpPr>
        <p:spPr>
          <a:xfrm>
            <a:off x="3173826" y="877972"/>
            <a:ext cx="6873613" cy="210679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/>
              <a:t> - Insomnia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Gui</a:t>
            </a:r>
            <a:r>
              <a:rPr lang="en-US" altLang="ko-KR" sz="1600" dirty="0"/>
              <a:t> http</a:t>
            </a:r>
            <a:r>
              <a:rPr lang="ko-KR" altLang="en-US" sz="1600" dirty="0"/>
              <a:t>클라이언트 도구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다양한 메소드와 </a:t>
            </a:r>
            <a:r>
              <a:rPr lang="en-US" altLang="ko-KR" sz="1600" dirty="0"/>
              <a:t>Payload</a:t>
            </a:r>
            <a:r>
              <a:rPr lang="ko-KR" altLang="en-US" sz="1600" dirty="0"/>
              <a:t>를 설정하여 서버로 </a:t>
            </a:r>
            <a:r>
              <a:rPr lang="en-US" altLang="ko-KR" sz="1600" dirty="0"/>
              <a:t>http </a:t>
            </a:r>
            <a:r>
              <a:rPr lang="ko-KR" altLang="en-US" sz="1600" dirty="0" err="1"/>
              <a:t>리퀘스트</a:t>
            </a:r>
            <a:r>
              <a:rPr lang="ko-KR" altLang="en-US" sz="1600" dirty="0"/>
              <a:t> 전송 가능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Standalone or </a:t>
            </a:r>
            <a:r>
              <a:rPr lang="ko-KR" altLang="en-US" sz="1600" dirty="0"/>
              <a:t>크롬 웹스토어 확장 프로그램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FA7F17-022E-4BB5-B07C-B74B638E4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37" y="3111135"/>
            <a:ext cx="7331785" cy="18860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30B6D18-9BD2-4BCC-859B-2156D35B1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5" b="27027"/>
          <a:stretch/>
        </p:blipFill>
        <p:spPr>
          <a:xfrm>
            <a:off x="2966630" y="4696550"/>
            <a:ext cx="7357893" cy="18860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23A2942-D18C-4B2B-8DEC-9651B52DE937}"/>
              </a:ext>
            </a:extLst>
          </p:cNvPr>
          <p:cNvSpPr txBox="1"/>
          <p:nvPr/>
        </p:nvSpPr>
        <p:spPr>
          <a:xfrm>
            <a:off x="216033" y="1439394"/>
            <a:ext cx="1975232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Restful API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Flask-Restful </a:t>
            </a:r>
            <a:r>
              <a:rPr lang="ko-KR" altLang="en-US" sz="1400" dirty="0">
                <a:solidFill>
                  <a:schemeClr val="bg1"/>
                </a:solidFill>
              </a:rPr>
              <a:t>확장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도구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Diagram &amp; Routing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DataBase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스냅샷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개발 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0288BD75-8933-4517-94ED-5A58AA5FC73C}"/>
              </a:ext>
            </a:extLst>
          </p:cNvPr>
          <p:cNvCxnSpPr/>
          <p:nvPr/>
        </p:nvCxnSpPr>
        <p:spPr>
          <a:xfrm>
            <a:off x="-26710" y="3654371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2483314F-9075-4856-B464-82DA70EC8D72}"/>
              </a:ext>
            </a:extLst>
          </p:cNvPr>
          <p:cNvCxnSpPr/>
          <p:nvPr/>
        </p:nvCxnSpPr>
        <p:spPr>
          <a:xfrm>
            <a:off x="0" y="4090976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2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825</Words>
  <Application>Microsoft Office PowerPoint</Application>
  <PresentationFormat>와이드스크린</PresentationFormat>
  <Paragraphs>341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나눔바른고딕</vt:lpstr>
      <vt:lpstr>돋움체</vt:lpstr>
      <vt:lpstr>맑은 고딕</vt:lpstr>
      <vt:lpstr>Arial</vt:lpstr>
      <vt:lpstr>Times New Roman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66</cp:revision>
  <dcterms:created xsi:type="dcterms:W3CDTF">2018-03-13T14:51:57Z</dcterms:created>
  <dcterms:modified xsi:type="dcterms:W3CDTF">2018-05-01T15:43:45Z</dcterms:modified>
</cp:coreProperties>
</file>