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7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2F"/>
    <a:srgbClr val="247BD0"/>
    <a:srgbClr val="569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85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1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0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6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07D7-18E3-4094-8085-501D278D517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D9E8-ED65-4880-B47F-E81EFE781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7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53542"/>
            <a:ext cx="12192000" cy="3004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</a:rPr>
              <a:t>　　　　</a:t>
            </a:r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</a:rPr>
              <a:t>황준일 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32131766 ( Leader )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</a:rPr>
              <a:t>김규범 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32131683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</a:rPr>
              <a:t>조성훈 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32131000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6708" y="771037"/>
            <a:ext cx="4198585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학과 커뮤니티</a:t>
            </a:r>
            <a:r>
              <a:rPr lang="en-US" altLang="ko-KR" sz="54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4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`18. 03. 28</a:t>
            </a:r>
          </a:p>
        </p:txBody>
      </p:sp>
      <p:sp>
        <p:nvSpPr>
          <p:cNvPr id="3" name="직각 삼각형 2"/>
          <p:cNvSpPr/>
          <p:nvPr/>
        </p:nvSpPr>
        <p:spPr>
          <a:xfrm rot="16200000">
            <a:off x="11380574" y="6046574"/>
            <a:ext cx="811426" cy="81142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D1B2F"/>
                </a:solidFill>
              </a:rPr>
              <a:t>1</a:t>
            </a:r>
            <a:endParaRPr lang="ko-KR" altLang="en-US" dirty="0">
              <a:solidFill>
                <a:srgbClr val="ED1B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16811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결론</a:t>
            </a:r>
            <a:endParaRPr lang="en-US" altLang="ko-KR" sz="16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078437" y="1752892"/>
            <a:ext cx="8472095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대학 생활에 대한 전반적인 정보를 취득할 수 있는 방법은 많지만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그 중에 정말로 필요한 것은 몇 없다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공식 학과 홈페이지가 있으나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일반 학생들의 </a:t>
            </a:r>
            <a:r>
              <a:rPr lang="ko-KR" altLang="en-US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참여도가 없다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전공 교수님에 대한 상세한 소개와 강의 스타일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과제 형태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팀 프로젝트 형태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등 교과목에 대한 상세 정보는 겪지 않으면 알 수 없다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학과 내에서 어떤 팀 프로젝트가 진행 되고 있으며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한 강의에서 팀을 구성할 때 동떨어진 사람들이 많고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이에 대한 해결 방안은 딱히 정해진 게 없다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특히 복수전공하는 사람 혹은 전과한 사람은 이런 것들 때문에 어려움을 겪는다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학과 학생들이 진행하고 있는 </a:t>
            </a:r>
            <a:r>
              <a:rPr lang="ko-KR" altLang="en-US" sz="12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스터디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정보와 동아리에 대한 정보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등은 접하기 힘들다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우리는 누군가를 통해 전해 듣지 않으면 사실 학과 생활에 관련된 상세한 내용은 알기 힘들다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점점 분위기가 경직되어가고 있다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b="1" kern="100" dirty="0" smtClean="0">
                <a:solidFill>
                  <a:srgbClr val="ED1B2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이러한 것들을 개선하기 위해 학과 커뮤니티를 만들고자 한다</a:t>
            </a:r>
            <a:r>
              <a:rPr lang="en-US" altLang="ko-KR" sz="1200" b="1" kern="100" dirty="0" smtClean="0">
                <a:solidFill>
                  <a:srgbClr val="ED1B2F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b="1" kern="100" dirty="0">
              <a:solidFill>
                <a:srgbClr val="ED1B2F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168117"/>
            <a:ext cx="2856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차별성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질 좋은 정보를 제공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8437" y="1752892"/>
            <a:ext cx="8472095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커뮤니티에서 제일 중요한 것은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이용자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그러나 이미 잘 활성화 되고 있는 여러 커뮤니티가 있고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그런 커뮤니티와 차별된 경쟁력을 갖기 위해선 학과 단위의 질 좋은 정보를 활용해야 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고학년으로서 겪은 경험들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실제로 취업활동을 하면서 겪은 문제점들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또 꼭 배워두면 좋은 기술과 피해야 할 기업 유형 등 전반적으로 꼭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반드시 필요한 내용을 상세하게 정리하여 서비스 하기 이전에 미리 등록 후 사용자의 관심을 유도한다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학교 단위가 아닌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학과 단위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로 서비스를 운영한다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나중에 확장하게 된다면 여러 학교의 공통 계열의 학과와 정보를 교환할 수 있도록 설계한다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열람 범위를 대학생으로 제한 하는 것이 아닌 앞으로 입학하게 될 고등학생과 편입생을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targeting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하여 소프트웨어 학과의 교과 과정과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해당 교과에서 배우는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상세한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내용을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정리하여 알린다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학생회 활동의 투명성을 알리기 위해 현금출납부 기능을 만든 후 전체공개 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9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168117"/>
            <a:ext cx="2856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차별성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질 좋은 정보를 제공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8437" y="1752892"/>
            <a:ext cx="8472095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커뮤니티에서 제일 중요한 것은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이용자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그러나 이미 잘 활성화 되고 있는 여러 커뮤니티가 있고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그런 커뮤니티와 차별된 경쟁력을 갖기 위해선 학과 단위의 질 좋은 정보를 활용해야 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고학년으로서 겪은 경험들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실제로 취업활동을 하면서 겪은 문제점들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또 꼭 배워두면 좋은 기술과 피해야 할 기업 유형 등 전반적으로 꼭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반드시 필요한 내용을 상세하게 정리하여 서비스 하기 이전에 미리 등록 후 사용자의 관심을 유도한다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학교 단위가 아닌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학과 단위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로 서비스를 운영한다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나중에 확장하게 된다면 여러 학교의 공통 계열의 학과와 정보를 교환할 수 있도록 설계한다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열람 범위를 대학생으로 제한 하는 것이 아닌 앞으로 입학하게 될 고등학생과 편입생을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targeting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하여 소프트웨어 학과의 교과 과정과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해당 교과에서 배우는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상세한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내용을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정리하여 알린다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학생회 활동의 투명성을 알리기 위해 현금출납부 기능을 만든 후 전체공개 한다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(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원하면 누구나 쉽게 볼 수 있도록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41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361437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1. SPA : Single Page Application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8881" y="1763683"/>
            <a:ext cx="83096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모던 </a:t>
            </a:r>
            <a:r>
              <a:rPr lang="ko-KR" altLang="en-US" sz="1400" dirty="0"/>
              <a:t>웹의 </a:t>
            </a:r>
            <a:r>
              <a:rPr lang="ko-KR" altLang="en-US" sz="1400" dirty="0" smtClean="0"/>
              <a:t>패러다임 </a:t>
            </a:r>
            <a:endParaRPr lang="ko-KR" altLang="en-US" sz="1400" dirty="0"/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SPA</a:t>
            </a:r>
            <a:r>
              <a:rPr lang="ko-KR" altLang="en-US" sz="1400" dirty="0"/>
              <a:t>의 핵심 가치는 사용자 경험</a:t>
            </a:r>
            <a:r>
              <a:rPr lang="en-US" altLang="ko-KR" sz="1400" dirty="0"/>
              <a:t>(UX) </a:t>
            </a:r>
            <a:r>
              <a:rPr lang="ko-KR" altLang="en-US" sz="1400" dirty="0"/>
              <a:t>향상에 있으며 부가적으로 애플리케이션 속도의 향상도 기대할 수 있어서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퍼스트</a:t>
            </a:r>
            <a:r>
              <a:rPr lang="en-US" altLang="ko-KR" sz="1400" dirty="0"/>
              <a:t>(Mobile First) </a:t>
            </a:r>
            <a:r>
              <a:rPr lang="ko-KR" altLang="en-US" sz="1400" dirty="0"/>
              <a:t>전략에 부합한다</a:t>
            </a:r>
            <a:r>
              <a:rPr lang="en-US" altLang="ko-KR" sz="1400" dirty="0" smtClean="0"/>
              <a:t>.</a:t>
            </a:r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트래픽의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감소</a:t>
            </a:r>
            <a:endParaRPr lang="en-US" altLang="ko-KR" sz="1400" dirty="0" smtClean="0"/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전통적인 웹 방식 보다 훨씬 빠른 속도</a:t>
            </a:r>
            <a:endParaRPr lang="en-US" altLang="ko-KR" sz="1400" dirty="0" smtClean="0"/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네이티브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앱과</a:t>
            </a:r>
            <a:r>
              <a:rPr lang="ko-KR" altLang="en-US" sz="1400" dirty="0"/>
              <a:t> 유사한 사용자 경험을 </a:t>
            </a:r>
            <a:r>
              <a:rPr lang="ko-KR" altLang="en-US" sz="1400" dirty="0" smtClean="0"/>
              <a:t>제공</a:t>
            </a:r>
            <a:endParaRPr lang="en-US" altLang="ko-KR" sz="1400" dirty="0" smtClean="0"/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웹 </a:t>
            </a:r>
            <a:r>
              <a:rPr lang="ko-KR" altLang="en-US" sz="1400" dirty="0"/>
              <a:t>애플리케이션에 필요한 모든 정적 리소스를 최초에 </a:t>
            </a:r>
            <a:r>
              <a:rPr lang="ko-KR" altLang="en-US" sz="1400" dirty="0" smtClean="0"/>
              <a:t>한 번 다운로드 한다</a:t>
            </a:r>
            <a:r>
              <a:rPr lang="en-US" altLang="ko-KR" sz="1400" dirty="0" smtClean="0"/>
              <a:t>.</a:t>
            </a:r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83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361437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2. SPA </a:t>
            </a:r>
            <a:r>
              <a:rPr lang="ko-KR" altLang="en-US" sz="1600" dirty="0"/>
              <a:t>개발을 위한 </a:t>
            </a:r>
            <a:r>
              <a:rPr lang="en-US" altLang="ko-KR" sz="1600" dirty="0"/>
              <a:t>front-end framework</a:t>
            </a:r>
            <a:r>
              <a:rPr lang="ko-KR" altLang="en-US" sz="1600" dirty="0"/>
              <a:t> </a:t>
            </a:r>
            <a:r>
              <a:rPr lang="en-US" altLang="ko-KR" sz="1600" dirty="0"/>
              <a:t>: Vue.js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8881" y="1763683"/>
            <a:ext cx="8309655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Vue</a:t>
            </a:r>
            <a:r>
              <a:rPr lang="en-US" altLang="ko-KR" sz="1400" dirty="0"/>
              <a:t> : </a:t>
            </a:r>
            <a:r>
              <a:rPr lang="ko-KR" altLang="en-US" sz="1400" dirty="0"/>
              <a:t>사용자 인터페이스를 만들기 위한 진보적인 프레임워크 </a:t>
            </a:r>
            <a:endParaRPr lang="en-US" altLang="ko-KR" sz="1400" dirty="0"/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뷰</a:t>
            </a:r>
            <a:r>
              <a:rPr lang="en-US" altLang="ko-KR" sz="1400" dirty="0"/>
              <a:t>(</a:t>
            </a:r>
            <a:r>
              <a:rPr lang="ko-KR" altLang="en-US" sz="1400" dirty="0"/>
              <a:t>화면</a:t>
            </a:r>
            <a:r>
              <a:rPr lang="en-US" altLang="ko-KR" sz="1400" dirty="0"/>
              <a:t>)</a:t>
            </a:r>
            <a:r>
              <a:rPr lang="ko-KR" altLang="en-US" sz="1400" dirty="0"/>
              <a:t>에 초점이 맞춰져 있음 </a:t>
            </a:r>
            <a:r>
              <a:rPr lang="en-US" altLang="ko-KR" sz="1400" dirty="0"/>
              <a:t>=&gt; </a:t>
            </a:r>
            <a:r>
              <a:rPr lang="ko-KR" altLang="en-US" sz="1400" dirty="0"/>
              <a:t>다른 라이브러리와 섞어서 사용하기 매우 쉽다</a:t>
            </a:r>
            <a:r>
              <a:rPr lang="en-US" altLang="ko-KR" sz="1400" dirty="0"/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HTML, CSS, JavaScript</a:t>
            </a:r>
            <a:r>
              <a:rPr lang="ko-KR" altLang="en-US" sz="1400" dirty="0"/>
              <a:t>만 알고 있다면 누구나 쉽게 접근할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098073"/>
              </p:ext>
            </p:extLst>
          </p:nvPr>
        </p:nvGraphicFramePr>
        <p:xfrm>
          <a:off x="3208771" y="3121882"/>
          <a:ext cx="4320313" cy="3126994"/>
        </p:xfrm>
        <a:graphic>
          <a:graphicData uri="http://schemas.openxmlformats.org/drawingml/2006/table">
            <a:tbl>
              <a:tblPr/>
              <a:tblGrid>
                <a:gridCol w="4320313"/>
              </a:tblGrid>
              <a:tr h="31269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&lt;!DOCTYPE html&gt;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&lt;html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lang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="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en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&lt;head&gt;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&lt;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meta charset="UTF-8"&gt;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&lt;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title&gt;Document&lt;/title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</a:t>
                      </a: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   </a:t>
                      </a:r>
                      <a:r>
                        <a:rPr lang="en-US" sz="9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</a:t>
                      </a: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script </a:t>
                      </a:r>
                      <a:r>
                        <a:rPr lang="en-US" sz="900" b="1" kern="0" spc="0" dirty="0" err="1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src</a:t>
                      </a: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="https://cdn.jsdelivr.net/</a:t>
                      </a:r>
                      <a:r>
                        <a:rPr lang="en-US" sz="900" b="1" kern="0" spc="0" dirty="0" err="1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npm</a:t>
                      </a: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en-US" sz="900" b="1" kern="0" spc="0" dirty="0" err="1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vue</a:t>
                      </a: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"&gt;&lt;/script&gt;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&lt;/head&gt;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&lt;body&gt;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&lt;div id="app</a:t>
                      </a: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"&gt;{{ 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message </a:t>
                      </a: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}}&lt;/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div</a:t>
                      </a: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&lt;script&gt;</a:t>
                      </a:r>
                      <a:endParaRPr lang="en-US" sz="1000" b="1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</a:t>
                      </a: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app = new </a:t>
                      </a:r>
                      <a:r>
                        <a:rPr lang="en-US" sz="900" b="1" kern="0" spc="0" dirty="0" err="1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Vue</a:t>
                      </a: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({</a:t>
                      </a:r>
                      <a:endParaRPr lang="en-US" sz="1000" b="1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el</a:t>
                      </a: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'#app',</a:t>
                      </a:r>
                      <a:endParaRPr lang="en-US" sz="1000" b="1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data</a:t>
                      </a: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r>
                        <a:rPr lang="en-US" sz="1000" b="1" kern="0" spc="0" baseline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</a:t>
                      </a: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message</a:t>
                      </a: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'Hello World </a:t>
                      </a:r>
                      <a:r>
                        <a:rPr lang="en-US" sz="900" b="1" kern="0" spc="0" dirty="0" err="1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Vue</a:t>
                      </a: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!'}</a:t>
                      </a:r>
                      <a:endParaRPr lang="en-US" sz="1000" b="1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smtClean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})</a:t>
                      </a:r>
                      <a:endParaRPr lang="en-US" sz="1000" b="1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&lt;/script&gt;</a:t>
                      </a:r>
                      <a:endParaRPr lang="en-US" sz="1000" b="1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&lt;/body&gt;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&lt;/html&gt;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199" y="3274198"/>
            <a:ext cx="4145088" cy="27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361437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Restfull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API : Python Flask Restful</a:t>
            </a:r>
            <a:endParaRPr lang="en-US" altLang="ko-KR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138881" y="1763683"/>
            <a:ext cx="830965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URI</a:t>
            </a:r>
            <a:r>
              <a:rPr lang="ko-KR" altLang="en-US" sz="1400" dirty="0"/>
              <a:t>는 정보의 자원을 표현해야 한다</a:t>
            </a:r>
            <a:r>
              <a:rPr lang="en-US" altLang="ko-KR" sz="1400" dirty="0" smtClean="0"/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 METHOD</a:t>
            </a:r>
            <a:r>
              <a:rPr lang="ko-KR" altLang="en-US" sz="1400" dirty="0"/>
              <a:t>의 알맞은 역할 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POST	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해당 </a:t>
            </a:r>
            <a:r>
              <a:rPr lang="en-US" altLang="ko-KR" sz="1400" dirty="0"/>
              <a:t>URI</a:t>
            </a:r>
            <a:r>
              <a:rPr lang="ko-KR" altLang="en-US" sz="1400" dirty="0"/>
              <a:t>를 요청하면 리소스를 생성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GET	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리소스를 조회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PUT	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리소스를 수정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DELETE	: </a:t>
            </a:r>
            <a:r>
              <a:rPr lang="ko-KR" altLang="en-US" sz="1400" dirty="0"/>
              <a:t>리소스를 삭제합니다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자원에 대한 행위는 </a:t>
            </a:r>
            <a:r>
              <a:rPr lang="en-US" altLang="ko-KR" sz="1400" dirty="0"/>
              <a:t>HTTP Method(GET, POST, PUT, DELETE)</a:t>
            </a:r>
            <a:r>
              <a:rPr lang="ko-KR" altLang="en-US" sz="1400" dirty="0"/>
              <a:t>로 표현한다</a:t>
            </a:r>
            <a:r>
              <a:rPr lang="en-US" altLang="ko-KR" sz="1400" dirty="0"/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회원정보를 가져오는 </a:t>
            </a:r>
            <a:r>
              <a:rPr lang="en-US" altLang="ko-KR" sz="1400" dirty="0"/>
              <a:t>URI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GET	</a:t>
            </a:r>
            <a:r>
              <a:rPr lang="en-US" altLang="ko-KR" sz="1400" dirty="0" smtClean="0"/>
              <a:t>/</a:t>
            </a:r>
            <a:r>
              <a:rPr lang="en-US" altLang="ko-KR" sz="1400" dirty="0"/>
              <a:t>members/view/1	=&gt; No!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B0F0"/>
                </a:solidFill>
              </a:rPr>
              <a:t>GET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 smtClean="0">
                <a:solidFill>
                  <a:srgbClr val="00B0F0"/>
                </a:solidFill>
              </a:rPr>
              <a:t>/</a:t>
            </a:r>
            <a:r>
              <a:rPr lang="en-US" altLang="ko-KR" sz="1400" dirty="0">
                <a:solidFill>
                  <a:srgbClr val="00B0F0"/>
                </a:solidFill>
              </a:rPr>
              <a:t>members/1	</a:t>
            </a:r>
            <a:r>
              <a:rPr lang="en-US" altLang="ko-KR" sz="1400" dirty="0" smtClean="0">
                <a:solidFill>
                  <a:srgbClr val="00B0F0"/>
                </a:solidFill>
              </a:rPr>
              <a:t>=&gt; </a:t>
            </a:r>
            <a:r>
              <a:rPr lang="en-US" altLang="ko-KR" sz="1400" dirty="0">
                <a:solidFill>
                  <a:srgbClr val="00B0F0"/>
                </a:solidFill>
              </a:rPr>
              <a:t>Ok!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회원을 추가할 때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GET 	</a:t>
            </a:r>
            <a:r>
              <a:rPr lang="en-US" altLang="ko-KR" sz="1400" dirty="0" smtClean="0"/>
              <a:t>/</a:t>
            </a:r>
            <a:r>
              <a:rPr lang="en-US" altLang="ko-KR" sz="1400" dirty="0"/>
              <a:t>members/insert/2	=&gt; No!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B0F0"/>
                </a:solidFill>
              </a:rPr>
              <a:t>POST 	</a:t>
            </a:r>
            <a:r>
              <a:rPr lang="en-US" altLang="ko-KR" sz="1400" dirty="0" smtClean="0">
                <a:solidFill>
                  <a:srgbClr val="00B0F0"/>
                </a:solidFill>
              </a:rPr>
              <a:t>/members/2</a:t>
            </a:r>
            <a:r>
              <a:rPr lang="en-US" altLang="ko-KR" sz="1400" dirty="0">
                <a:solidFill>
                  <a:srgbClr val="00B0F0"/>
                </a:solidFill>
              </a:rPr>
              <a:t>	=&gt; Ok</a:t>
            </a:r>
            <a:r>
              <a:rPr lang="en-US" altLang="ko-KR" sz="1400" dirty="0" smtClean="0">
                <a:solidFill>
                  <a:srgbClr val="00B0F0"/>
                </a:solidFill>
              </a:rPr>
              <a:t>!</a:t>
            </a:r>
            <a:endParaRPr lang="en-US" altLang="ko-KR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361437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Restfull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API : Python Flask Restful</a:t>
            </a:r>
            <a:endParaRPr lang="en-US" altLang="ko-KR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90485"/>
              </p:ext>
            </p:extLst>
          </p:nvPr>
        </p:nvGraphicFramePr>
        <p:xfrm>
          <a:off x="3208771" y="1853069"/>
          <a:ext cx="2925329" cy="4021773"/>
        </p:xfrm>
        <a:graphic>
          <a:graphicData uri="http://schemas.openxmlformats.org/drawingml/2006/table">
            <a:tbl>
              <a:tblPr/>
              <a:tblGrid>
                <a:gridCol w="2925329"/>
              </a:tblGrid>
              <a:tr h="2804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#app.py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from flask import Flask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from 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flask_restful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import Resource, 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Api</a:t>
                      </a:r>
                      <a:endParaRPr 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app = Flask(__name__)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api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Api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(app)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CreateUser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(Resource):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get(self):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return {'status': 'success'}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api.add_resource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CreateUser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'</a:t>
                      </a:r>
                      <a:r>
                        <a:rPr lang="en-US" sz="1100" b="1" kern="0" spc="0" dirty="0" smtClean="0">
                          <a:solidFill>
                            <a:srgbClr val="ED1B2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/user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__name__ == '__main__':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app.run</a:t>
                      </a:r>
                      <a:r>
                        <a:rPr 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(debug=True)</a:t>
                      </a:r>
                      <a:endParaRPr lang="en-US" sz="8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4486"/>
              </p:ext>
            </p:extLst>
          </p:nvPr>
        </p:nvGraphicFramePr>
        <p:xfrm>
          <a:off x="6276975" y="1856473"/>
          <a:ext cx="5561867" cy="401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Image" r:id="rId3" imgW="6361560" imgH="4596480" progId="Photoshop.Image.13">
                  <p:embed/>
                </p:oleObj>
              </mc:Choice>
              <mc:Fallback>
                <p:oleObj name="Image" r:id="rId3" imgW="6361560" imgH="459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6975" y="1856473"/>
                        <a:ext cx="5561867" cy="4018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8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361437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서비스 방법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078437" y="1752892"/>
            <a:ext cx="847209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Node.js + vue.js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를 이용하여 웹 서비스로 배포한다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Node.js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front-end server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가 되고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 flask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를 통하여 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rest </a:t>
            </a:r>
            <a:r>
              <a:rPr lang="en-US" altLang="ko-KR" sz="1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en-US" sz="1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구축하여 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를 가져온다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웹 서비스 테스트 배포 성공 후 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web view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같은 도구를 이용하여 </a:t>
            </a:r>
            <a:r>
              <a:rPr lang="ko-KR" altLang="en-US" sz="1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하이브리드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앱으로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만든다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Push 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기능 등을 추가하여 </a:t>
            </a:r>
            <a:r>
              <a:rPr lang="ko-KR" altLang="en-US" sz="1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하이브리드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앱으로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배포한다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5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7885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역할분담</a:t>
            </a:r>
            <a:endParaRPr lang="en-US" altLang="ko-KR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38881" y="1763683"/>
            <a:ext cx="83096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황준일 </a:t>
            </a:r>
            <a:r>
              <a:rPr lang="en-US" altLang="ko-KR" sz="1400" dirty="0" smtClean="0"/>
              <a:t>(Leader)</a:t>
            </a:r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사용될 기술 조사 및 적용</a:t>
            </a:r>
            <a:endParaRPr lang="en-US" altLang="ko-KR" sz="1400" dirty="0" smtClean="0"/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전체적인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설계 </a:t>
            </a:r>
            <a:r>
              <a:rPr lang="en-US" altLang="ko-KR" sz="1400" dirty="0" smtClean="0"/>
              <a:t>( DB, Class </a:t>
            </a:r>
            <a:r>
              <a:rPr lang="ko-KR" altLang="en-US" sz="1400" dirty="0" smtClean="0"/>
              <a:t>등 </a:t>
            </a:r>
            <a:r>
              <a:rPr lang="en-US" altLang="ko-KR" sz="1400" dirty="0" smtClean="0"/>
              <a:t>)</a:t>
            </a:r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Fornt</a:t>
            </a:r>
            <a:r>
              <a:rPr lang="en-US" altLang="ko-KR" sz="1400" dirty="0" smtClean="0"/>
              <a:t>-end ( html5 + css3 + vue.js ), Android</a:t>
            </a:r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김규범</a:t>
            </a:r>
            <a:endParaRPr lang="en-US" altLang="ko-KR" sz="1400" dirty="0" smtClean="0"/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기초 자료조사</a:t>
            </a:r>
            <a:endParaRPr lang="en-US" altLang="ko-KR" sz="1400" dirty="0" smtClean="0"/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Back-end ( Python Flask )</a:t>
            </a:r>
          </a:p>
          <a:p>
            <a:pPr marL="171450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조성훈</a:t>
            </a:r>
            <a:endParaRPr lang="en-US" altLang="ko-KR" sz="1400" dirty="0" smtClean="0"/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자료취합 등 문서작업</a:t>
            </a:r>
            <a:endParaRPr lang="en-US" altLang="ko-KR" sz="1400" dirty="0" smtClean="0"/>
          </a:p>
          <a:p>
            <a:pPr marL="628650" lvl="1" indent="-1714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Back-end ( Python Flask )</a:t>
            </a:r>
          </a:p>
        </p:txBody>
      </p:sp>
    </p:spTree>
    <p:extLst>
      <p:ext uri="{BB962C8B-B14F-4D97-AF65-F5344CB8AC3E}">
        <p14:creationId xmlns:p14="http://schemas.microsoft.com/office/powerpoint/2010/main" val="4999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1547218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27885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7898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2680" y="1037665"/>
            <a:ext cx="830965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일정표</a:t>
            </a: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05391"/>
              </p:ext>
            </p:extLst>
          </p:nvPr>
        </p:nvGraphicFramePr>
        <p:xfrm>
          <a:off x="3208771" y="1847489"/>
          <a:ext cx="8360201" cy="3838934"/>
        </p:xfrm>
        <a:graphic>
          <a:graphicData uri="http://schemas.openxmlformats.org/drawingml/2006/table">
            <a:tbl>
              <a:tblPr/>
              <a:tblGrid>
                <a:gridCol w="1794502"/>
                <a:gridCol w="780964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  <a:gridCol w="385649"/>
              </a:tblGrid>
              <a:tr h="453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업무내용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담당자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자료조사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굴림" panose="020B0600000101010101" pitchFamily="50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황준일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웹 개발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김규범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중간보고서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조성훈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Testing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보완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김규범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어플 개발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최종보고서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황준일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814" marR="27814" marT="27814" marB="278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42536" y="340950"/>
            <a:ext cx="825867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8881" y="1235473"/>
            <a:ext cx="6825908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/>
              <a:t>문제점 및 필요성</a:t>
            </a:r>
            <a:endParaRPr lang="en-US" altLang="ko-KR" sz="16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학과에 대한 정보와 구성원 간의 소통이 부족하다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교과목 관련 정보가 매우 부족하다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예비 신입생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고</a:t>
            </a:r>
            <a:r>
              <a:rPr lang="en-US" altLang="ko-KR" sz="1200" dirty="0" smtClean="0"/>
              <a:t>3)</a:t>
            </a:r>
            <a:r>
              <a:rPr lang="ko-KR" altLang="en-US" sz="1200" dirty="0" smtClean="0"/>
              <a:t>들이 학과의 정보를 찾을 때 불편한 점이 많다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추상적인 커리큘럼</a:t>
            </a:r>
            <a:r>
              <a:rPr lang="en-US" altLang="ko-KR" sz="12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편입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복수전공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전과 학생들이 학과 활동에 참여할 때 소외감 및 불편함 많이 느낀다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/>
              <a:t>목표</a:t>
            </a:r>
            <a:endParaRPr lang="en-US" altLang="ko-KR" sz="16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정보의 빈부격차 해결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학과 활동 및 공부에 대한 적극성 이끌어내기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예비 신입생들에게 필요한 정보 제공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대학 단위가 아닌 아닌 학과 단위의 협력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/>
              <a:t>제한조건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커뮤니티라는 특성에 대한 단조로움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시스템이 아닌 </a:t>
            </a:r>
            <a:r>
              <a:rPr lang="ko-KR" altLang="en-US" sz="1200" b="1" dirty="0" smtClean="0">
                <a:solidFill>
                  <a:srgbClr val="ED1B2F"/>
                </a:solidFill>
              </a:rPr>
              <a:t>사용자에 의해 결정되는 서비스의 질</a:t>
            </a:r>
            <a:endParaRPr lang="en-US" altLang="ko-KR" sz="1200" b="1" dirty="0" smtClean="0">
              <a:solidFill>
                <a:srgbClr val="ED1B2F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534662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각 삼각형 17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53542"/>
            <a:ext cx="12192000" cy="30044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</a:rPr>
              <a:t>Q &amp;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8184" y="1180612"/>
            <a:ext cx="3475631" cy="1234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4000" dirty="0" smtClean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16200000">
            <a:off x="11380574" y="6046574"/>
            <a:ext cx="811426" cy="81142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86287" y="6452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D1B2F"/>
                </a:solidFill>
              </a:rPr>
              <a:t>20</a:t>
            </a:r>
            <a:endParaRPr lang="ko-KR" altLang="en-US" dirty="0">
              <a:solidFill>
                <a:srgbClr val="ED1B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38881" y="1422918"/>
            <a:ext cx="760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b="1" dirty="0" smtClean="0"/>
              <a:t>주요기능 </a:t>
            </a:r>
            <a:r>
              <a:rPr lang="en-US" altLang="ko-KR" sz="1600" b="1" dirty="0" smtClean="0"/>
              <a:t>(Specification)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전공 교과의 연도별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학기별</a:t>
            </a:r>
            <a:r>
              <a:rPr lang="ko-KR" altLang="en-US" sz="1200" dirty="0" smtClean="0"/>
              <a:t> 상세 내용 관리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과제의 유형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수업 진행 방식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배우는 내용 등 </a:t>
            </a:r>
            <a:r>
              <a:rPr lang="en-US" altLang="ko-KR" sz="12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학과 행사에 대한 진행을 공지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학생회비 사용 내역을 학생회에서 가계부형식으로 작성 및 공개할 수 있도록 만든다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학과 학생만 볼 수 있는 폐쇄적인 환경이 아닌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원하는 사람은 모두 조회할 수 있게 한다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커뮤니티 활동은 익명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실명 모두 가능하다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커뮤니티에 대한 기여도가 높다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학과에 대한 기여도가 높다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학과 자체에서 혹은 서비스에서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해당 학생에게 일정량의 혜택을 줄 수 있는 방안 마련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스터디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동아리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튜터링</a:t>
            </a:r>
            <a:r>
              <a:rPr lang="ko-KR" altLang="en-US" sz="1200" dirty="0" smtClean="0"/>
              <a:t> 모집 및 진행</a:t>
            </a:r>
            <a:endParaRPr lang="en-US" altLang="ko-KR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52399" y="1875455"/>
            <a:ext cx="2407298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42536" y="340950"/>
            <a:ext cx="825867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534662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4191676"/>
            <a:ext cx="491833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600" b="1" dirty="0" smtClean="0"/>
              <a:t>기대효과</a:t>
            </a:r>
            <a:endParaRPr lang="en-US" altLang="ko-KR" sz="16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정보의 빈부격차를 해결하여 균등한 기회를 제공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경직된 학과 분위기를 한층 더 유연하게 만든다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소외된 계층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편입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복수전공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전과 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이 없도록 만든다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개별적으로 진행하는 여러 프로젝트 현황 파악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지식의 재분배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171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777948"/>
            <a:ext cx="757290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dirty="0" err="1" smtClean="0"/>
              <a:t>에브리타임</a:t>
            </a:r>
            <a:r>
              <a:rPr lang="en-US" altLang="ko-KR" sz="1600" b="1" dirty="0" smtClean="0"/>
              <a:t>/</a:t>
            </a:r>
            <a:r>
              <a:rPr lang="ko-KR" altLang="en-US" sz="1600" b="1" dirty="0" err="1" smtClean="0"/>
              <a:t>단쿠키</a:t>
            </a:r>
            <a:endParaRPr lang="en-US" altLang="ko-KR" sz="1600" b="1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시간표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학식 연동 기능</a:t>
            </a:r>
            <a:endParaRPr lang="en-US" altLang="ko-KR" sz="1200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학교 생활에 관련된 전반적인 이야기가 올라온다</a:t>
            </a:r>
            <a:r>
              <a:rPr lang="en-US" altLang="ko-KR" sz="1200" dirty="0" smtClean="0"/>
              <a:t>. =&gt; </a:t>
            </a:r>
            <a:r>
              <a:rPr lang="ko-KR" altLang="en-US" sz="1200" dirty="0" err="1" smtClean="0"/>
              <a:t>여러가지</a:t>
            </a:r>
            <a:r>
              <a:rPr lang="ko-KR" altLang="en-US" sz="1200" dirty="0" smtClean="0"/>
              <a:t> 정보가 많이 있다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접근성이</a:t>
            </a:r>
            <a:r>
              <a:rPr lang="ko-KR" altLang="en-US" sz="1200" dirty="0" smtClean="0"/>
              <a:t> 좋다</a:t>
            </a:r>
            <a:r>
              <a:rPr lang="en-US" altLang="ko-KR" sz="1200" dirty="0" smtClean="0"/>
              <a:t>. ( </a:t>
            </a:r>
            <a:r>
              <a:rPr lang="ko-KR" altLang="en-US" sz="1200" dirty="0" smtClean="0"/>
              <a:t>웹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으로 접근 가능 </a:t>
            </a:r>
            <a:r>
              <a:rPr lang="en-US" altLang="ko-KR" sz="1200" dirty="0" smtClean="0"/>
              <a:t>)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웹정보에서</a:t>
            </a:r>
            <a:r>
              <a:rPr lang="ko-KR" altLang="en-US" sz="1200" dirty="0" smtClean="0"/>
              <a:t> 하는 강의평가 외에 </a:t>
            </a:r>
            <a:r>
              <a:rPr lang="ko-KR" altLang="en-US" sz="1200" dirty="0" err="1" smtClean="0"/>
              <a:t>어플에</a:t>
            </a:r>
            <a:r>
              <a:rPr lang="ko-KR" altLang="en-US" sz="1200" dirty="0" smtClean="0"/>
              <a:t> 올라오는 강의평가가 있다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보편적인 기준이 적립된다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대부분의 학생이 이용한다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외부 유입이 불가능하다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08771" y="129667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에브리타임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단쿠키</a:t>
            </a:r>
            <a:endParaRPr lang="ko-KR" altLang="en-US" sz="12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3298865" y="1580100"/>
            <a:ext cx="1263610" cy="0"/>
          </a:xfrm>
          <a:prstGeom prst="line">
            <a:avLst/>
          </a:prstGeom>
          <a:ln w="2540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98492" y="129667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학과 공식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홈페이지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36303" y="1297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대나무숲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9558" y="129357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페이스북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 smtClean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  <a:endParaRPr lang="ko-KR" altLang="en-US" sz="2800" dirty="0">
              <a:solidFill>
                <a:srgbClr val="ED1B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777948"/>
            <a:ext cx="2262158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dirty="0" err="1" smtClean="0"/>
              <a:t>에브리타임</a:t>
            </a:r>
            <a:r>
              <a:rPr lang="en-US" altLang="ko-KR" sz="1600" b="1" dirty="0" smtClean="0"/>
              <a:t>/</a:t>
            </a:r>
            <a:r>
              <a:rPr lang="ko-KR" altLang="en-US" sz="1600" b="1" dirty="0" err="1" smtClean="0"/>
              <a:t>단쿠키</a:t>
            </a:r>
            <a:endParaRPr lang="en-US" altLang="ko-KR" sz="1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08771" y="129667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에브리타임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단쿠키</a:t>
            </a:r>
            <a:endParaRPr lang="ko-KR" altLang="en-US" sz="12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3298865" y="1580100"/>
            <a:ext cx="1263610" cy="0"/>
          </a:xfrm>
          <a:prstGeom prst="line">
            <a:avLst/>
          </a:prstGeom>
          <a:ln w="2540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98492" y="129667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학과 공식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홈페이지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36303" y="1297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대나무숲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9558" y="129357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페이스북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387614"/>
              </p:ext>
            </p:extLst>
          </p:nvPr>
        </p:nvGraphicFramePr>
        <p:xfrm>
          <a:off x="3138881" y="2354747"/>
          <a:ext cx="6127063" cy="128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Image" r:id="rId3" imgW="14907600" imgH="3123720" progId="Photoshop.Image.13">
                  <p:embed/>
                </p:oleObj>
              </mc:Choice>
              <mc:Fallback>
                <p:oleObj name="Image" r:id="rId3" imgW="14907600" imgH="3123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881" y="2354747"/>
                        <a:ext cx="6127063" cy="128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89203"/>
              </p:ext>
            </p:extLst>
          </p:nvPr>
        </p:nvGraphicFramePr>
        <p:xfrm>
          <a:off x="3112967" y="3820013"/>
          <a:ext cx="3861856" cy="278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Image" r:id="rId5" imgW="5142600" imgH="3707640" progId="Photoshop.Image.13">
                  <p:embed/>
                </p:oleObj>
              </mc:Choice>
              <mc:Fallback>
                <p:oleObj name="Image" r:id="rId5" imgW="5142600" imgH="3707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2967" y="3820013"/>
                        <a:ext cx="3861856" cy="278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080520"/>
              </p:ext>
            </p:extLst>
          </p:nvPr>
        </p:nvGraphicFramePr>
        <p:xfrm>
          <a:off x="7072313" y="3820014"/>
          <a:ext cx="3889435" cy="278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Image" r:id="rId7" imgW="10018800" imgH="7174440" progId="Photoshop.Image.13">
                  <p:embed/>
                </p:oleObj>
              </mc:Choice>
              <mc:Fallback>
                <p:oleObj name="Image" r:id="rId7" imgW="10018800" imgH="7174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72313" y="3820014"/>
                        <a:ext cx="3889435" cy="278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0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777948"/>
            <a:ext cx="29209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ko-KR" altLang="en-US" sz="1600" b="1" dirty="0" smtClean="0"/>
              <a:t>학과 공식 홈페이지</a:t>
            </a:r>
            <a:endParaRPr lang="en-US" altLang="ko-KR" sz="1600" b="1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사람들이 잘 확인하지 않는다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공식 홈페이지인 만큼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dirty="0" smtClean="0"/>
              <a:t>공적인 정보가 많이 올라온다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학생 참여가 없다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웹 페이지로만 접근 가능하다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8771" y="129667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에브리타임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단쿠키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98492" y="129667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학과 공식 홈페이지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836303" y="1297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대나무숲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9558" y="129357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페이스북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127665" y="1580100"/>
            <a:ext cx="1263610" cy="0"/>
          </a:xfrm>
          <a:prstGeom prst="line">
            <a:avLst/>
          </a:prstGeom>
          <a:ln w="2540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191416"/>
              </p:ext>
            </p:extLst>
          </p:nvPr>
        </p:nvGraphicFramePr>
        <p:xfrm>
          <a:off x="6491926" y="1934616"/>
          <a:ext cx="5286123" cy="345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Image" r:id="rId3" imgW="11593440" imgH="7580880" progId="Photoshop.Image.13">
                  <p:embed/>
                </p:oleObj>
              </mc:Choice>
              <mc:Fallback>
                <p:oleObj name="Image" r:id="rId3" imgW="11593440" imgH="7580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1926" y="1934616"/>
                        <a:ext cx="5286123" cy="3456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56260"/>
              </p:ext>
            </p:extLst>
          </p:nvPr>
        </p:nvGraphicFramePr>
        <p:xfrm>
          <a:off x="6523268" y="5598156"/>
          <a:ext cx="3740494" cy="843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Image" r:id="rId5" imgW="11720520" imgH="2640960" progId="Photoshop.Image.13">
                  <p:embed/>
                </p:oleObj>
              </mc:Choice>
              <mc:Fallback>
                <p:oleObj name="Image" r:id="rId5" imgW="11720520" imgH="2640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3268" y="5598156"/>
                        <a:ext cx="3740494" cy="843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5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777948"/>
            <a:ext cx="444544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ko-KR" altLang="en-US" sz="1600" b="1" dirty="0" err="1" smtClean="0"/>
              <a:t>페이스북</a:t>
            </a:r>
            <a:r>
              <a:rPr lang="ko-KR" altLang="en-US" sz="1600" b="1" dirty="0" smtClean="0"/>
              <a:t> 대나무 숲</a:t>
            </a:r>
            <a:endParaRPr lang="en-US" altLang="ko-KR" sz="1600" b="1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익명 제보를 통한 단국대 학생의 소통창구</a:t>
            </a:r>
            <a:endParaRPr lang="en-US" altLang="ko-KR" sz="1200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이용자가 많고 이용자에 의해 </a:t>
            </a:r>
            <a:r>
              <a:rPr lang="en-US" altLang="ko-KR" sz="1200" dirty="0" smtClean="0"/>
              <a:t>SNS </a:t>
            </a:r>
            <a:r>
              <a:rPr lang="ko-KR" altLang="en-US" sz="1200" dirty="0" smtClean="0"/>
              <a:t>문화가 형성된다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에브리타임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처럼</a:t>
            </a:r>
            <a:r>
              <a:rPr lang="ko-KR" altLang="en-US" sz="1200" dirty="0" smtClean="0"/>
              <a:t> 대부분의 학생이 이용한다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단국대 학생이 </a:t>
            </a:r>
            <a:r>
              <a:rPr lang="ko-KR" altLang="en-US" sz="1200" dirty="0" err="1" smtClean="0"/>
              <a:t>아니여도</a:t>
            </a:r>
            <a:r>
              <a:rPr lang="ko-KR" altLang="en-US" sz="1200" dirty="0" smtClean="0"/>
              <a:t> 이용 가능하다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8771" y="129667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에브리타임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단쿠키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98492" y="129667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학과 공식 홈페이지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6303" y="1297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대나무숲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949558" y="129357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페이스북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6836303" y="1580100"/>
            <a:ext cx="800219" cy="0"/>
          </a:xfrm>
          <a:prstGeom prst="line">
            <a:avLst/>
          </a:prstGeom>
          <a:ln w="2540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8409"/>
              </p:ext>
            </p:extLst>
          </p:nvPr>
        </p:nvGraphicFramePr>
        <p:xfrm>
          <a:off x="3242537" y="3838773"/>
          <a:ext cx="3996464" cy="232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age" r:id="rId3" imgW="6348960" imgH="3695040" progId="Photoshop.Image.13">
                  <p:embed/>
                </p:oleObj>
              </mc:Choice>
              <mc:Fallback>
                <p:oleObj name="Image" r:id="rId3" imgW="6348960" imgH="3695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2537" y="3838773"/>
                        <a:ext cx="3996464" cy="2326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3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777948"/>
            <a:ext cx="464582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4"/>
            </a:pPr>
            <a:r>
              <a:rPr lang="ko-KR" altLang="en-US" sz="1600" b="1" dirty="0" err="1" smtClean="0"/>
              <a:t>페이스북</a:t>
            </a:r>
            <a:r>
              <a:rPr lang="ko-KR" altLang="en-US" sz="1600" b="1" dirty="0" smtClean="0"/>
              <a:t> 단국대학교 소프트웨어학과 페이지</a:t>
            </a:r>
            <a:endParaRPr lang="en-US" altLang="ko-KR" sz="1600" b="1" dirty="0" smtClean="0"/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공식 홈페이지에 올라오는 정보가 그대로 올라온다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많은 사람들이 존재 여부를 잘 모른다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학사 및 학생회에서 관리한다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8771" y="1296676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에브리타임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단쿠키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98492" y="129667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학과 공식 홈페이지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6303" y="1297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대나무숲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9558" y="129357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페이스북</a:t>
            </a:r>
            <a:r>
              <a:rPr lang="ko-KR" altLang="en-US" sz="1200" dirty="0" smtClean="0"/>
              <a:t> 페이지</a:t>
            </a:r>
            <a:endParaRPr lang="ko-KR" altLang="en-US" sz="12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7949558" y="1580100"/>
            <a:ext cx="1316386" cy="0"/>
          </a:xfrm>
          <a:prstGeom prst="line">
            <a:avLst/>
          </a:prstGeom>
          <a:ln w="2540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34779"/>
              </p:ext>
            </p:extLst>
          </p:nvPr>
        </p:nvGraphicFramePr>
        <p:xfrm>
          <a:off x="3676007" y="3692668"/>
          <a:ext cx="3762072" cy="275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Image" r:id="rId3" imgW="6234840" imgH="4558680" progId="Photoshop.Image.13">
                  <p:embed/>
                </p:oleObj>
              </mc:Choice>
              <mc:Fallback>
                <p:oleObj name="Image" r:id="rId3" imgW="62348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6007" y="3692668"/>
                        <a:ext cx="3762072" cy="275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5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42536" y="340950"/>
            <a:ext cx="4071949" cy="477054"/>
          </a:xfrm>
          <a:prstGeom prst="rect">
            <a:avLst/>
          </a:prstGeom>
          <a:noFill/>
          <a:effectLst>
            <a:reflection stA="50000" endA="300" endPos="60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 커뮤니티 및 </a:t>
            </a:r>
            <a:r>
              <a:rPr lang="en-US" altLang="ko-KR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dirty="0">
                <a:solidFill>
                  <a:srgbClr val="ED1B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38881" y="447869"/>
            <a:ext cx="69890" cy="29353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1B2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1"/>
            <a:ext cx="2407298" cy="68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200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194413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934616"/>
            <a:ext cx="2407298" cy="420131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6033" y="1439394"/>
            <a:ext cx="197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유사 커뮤니티 비교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방법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 일정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2351903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2788507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0" y="3218172"/>
            <a:ext cx="2407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각 삼각형 29"/>
          <p:cNvSpPr/>
          <p:nvPr/>
        </p:nvSpPr>
        <p:spPr>
          <a:xfrm rot="16200000">
            <a:off x="11372336" y="6038336"/>
            <a:ext cx="811426" cy="8114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786287" y="6452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8881" y="116811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정리</a:t>
            </a:r>
            <a:endParaRPr lang="en-US" altLang="ko-KR" sz="1600" b="1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19263"/>
              </p:ext>
            </p:extLst>
          </p:nvPr>
        </p:nvGraphicFramePr>
        <p:xfrm>
          <a:off x="3208771" y="1839988"/>
          <a:ext cx="8402205" cy="317968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364333"/>
                <a:gridCol w="1402542"/>
                <a:gridCol w="1403474"/>
                <a:gridCol w="1423976"/>
                <a:gridCol w="1425840"/>
                <a:gridCol w="1382040"/>
              </a:tblGrid>
              <a:tr h="327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단쿠키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에브리타임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SW</a:t>
                      </a: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공홈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페북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대숲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페북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학과페이지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28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주요 특징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강의정보 질 우수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시간표 기능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학교 공식</a:t>
                      </a: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과사에서</a:t>
                      </a:r>
                      <a:r>
                        <a:rPr 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관리자에게 메세지를 전송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관리자 확인후 게시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학과행사 알림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접근성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앱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웹페이지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앱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웹페이지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페북이용시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 上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SNS</a:t>
                      </a: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안쓰면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 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페북이용시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 上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SNS</a:t>
                      </a: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</a:rPr>
                        <a:t>안쓰면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 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외부 유입 가능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정보 획득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거의 無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특화정보 획득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中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거의 無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中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유저 참여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無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ko-KR" sz="1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방향</a:t>
                      </a:r>
                      <a:r>
                        <a:rPr 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공지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上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無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ko-KR" altLang="ko-KR" sz="1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방향</a:t>
                      </a:r>
                      <a:r>
                        <a:rPr lang="ko-KR" altLang="ko-KR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 공지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6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계층 참여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無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下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138880" y="5144877"/>
            <a:ext cx="8472095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유저참여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전체 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커뮤니티 내의 사용자수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글 </a:t>
            </a:r>
            <a:r>
              <a:rPr lang="ko-KR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리젠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계층참여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소속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학과</a:t>
            </a:r>
            <a:r>
              <a:rPr lang="en-US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에 대한 </a:t>
            </a:r>
            <a:r>
              <a:rPr lang="ko-KR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특정한 정보획득을 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위해 커뮤니티를 이용하고 원하는 결과를 얻는 </a:t>
            </a:r>
            <a:r>
              <a:rPr lang="ko-KR" altLang="ko-KR" sz="14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정도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1542</Words>
  <Application>Microsoft Office PowerPoint</Application>
  <PresentationFormat>와이드스크린</PresentationFormat>
  <Paragraphs>368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나눔바른고딕</vt:lpstr>
      <vt:lpstr>맑은 고딕</vt:lpstr>
      <vt:lpstr>함초롬바탕</vt:lpstr>
      <vt:lpstr>Arial</vt:lpstr>
      <vt:lpstr>Times New Roman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31</cp:revision>
  <dcterms:created xsi:type="dcterms:W3CDTF">2018-03-13T14:51:57Z</dcterms:created>
  <dcterms:modified xsi:type="dcterms:W3CDTF">2018-03-27T17:23:26Z</dcterms:modified>
</cp:coreProperties>
</file>