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8" r:id="rId3"/>
    <p:sldId id="279" r:id="rId4"/>
    <p:sldId id="280" r:id="rId5"/>
    <p:sldId id="260" r:id="rId6"/>
    <p:sldId id="28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727E"/>
    <a:srgbClr val="404040"/>
    <a:srgbClr val="E69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6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97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4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4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0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4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2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3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77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93431" y="154220"/>
            <a:ext cx="11861440" cy="654638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193431" y="154220"/>
            <a:ext cx="11861440" cy="627272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Use Case Diagram</a:t>
            </a:r>
            <a:endParaRPr lang="ko-KR" altLang="en-US" sz="32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사다리꼴 8"/>
          <p:cNvSpPr/>
          <p:nvPr/>
        </p:nvSpPr>
        <p:spPr>
          <a:xfrm rot="3238701">
            <a:off x="363038" y="-110529"/>
            <a:ext cx="248284" cy="1024175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505419" y="-111469"/>
            <a:ext cx="246916" cy="1026056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0292" y="957339"/>
            <a:ext cx="11051931" cy="5575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B3252F-52F6-4384-9C54-A0CEC3E8A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35" y="1103250"/>
            <a:ext cx="9878103" cy="52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4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34910" y="104931"/>
            <a:ext cx="11981505" cy="6595671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134910" y="104931"/>
            <a:ext cx="11981505" cy="49467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요구사항 명세서</a:t>
            </a:r>
          </a:p>
        </p:txBody>
      </p:sp>
      <p:sp>
        <p:nvSpPr>
          <p:cNvPr id="9" name="사다리꼴 8"/>
          <p:cNvSpPr/>
          <p:nvPr/>
        </p:nvSpPr>
        <p:spPr>
          <a:xfrm rot="3238701">
            <a:off x="363038" y="-110529"/>
            <a:ext cx="248284" cy="1024175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505419" y="-111469"/>
            <a:ext cx="246916" cy="1026056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15443"/>
              </p:ext>
            </p:extLst>
          </p:nvPr>
        </p:nvGraphicFramePr>
        <p:xfrm>
          <a:off x="533887" y="863100"/>
          <a:ext cx="5537304" cy="5574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8509">
                  <a:extLst>
                    <a:ext uri="{9D8B030D-6E8A-4147-A177-3AD203B41FA5}">
                      <a16:colId xmlns:a16="http://schemas.microsoft.com/office/drawing/2014/main" val="127681409"/>
                    </a:ext>
                  </a:extLst>
                </a:gridCol>
                <a:gridCol w="4318795">
                  <a:extLst>
                    <a:ext uri="{9D8B030D-6E8A-4147-A177-3AD203B41FA5}">
                      <a16:colId xmlns:a16="http://schemas.microsoft.com/office/drawing/2014/main" val="1797991134"/>
                    </a:ext>
                  </a:extLst>
                </a:gridCol>
              </a:tblGrid>
              <a:tr h="49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Name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로그인 하기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472657"/>
                  </a:ext>
                </a:extLst>
              </a:tr>
              <a:tr h="47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영화관 고객은 분실물 관리 </a:t>
                      </a:r>
                      <a:r>
                        <a:rPr lang="en-US" altLang="ko-KR" sz="1200"/>
                        <a:t>APP</a:t>
                      </a:r>
                      <a:r>
                        <a:rPr lang="ko-KR" altLang="en-US" sz="1200"/>
                        <a:t>에 회원가입 후 로그인한다</a:t>
                      </a:r>
                      <a:r>
                        <a:rPr lang="en-US" altLang="ko-KR" sz="1200"/>
                        <a:t>.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66345"/>
                  </a:ext>
                </a:extLst>
              </a:tr>
              <a:tr h="444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Actor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영화관 고객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269874"/>
                  </a:ext>
                </a:extLst>
              </a:tr>
              <a:tr h="83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Pre-Conditions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좌석 예약 안드로이드 </a:t>
                      </a:r>
                      <a:r>
                        <a:rPr lang="en-US" altLang="ko-KR" sz="1200"/>
                        <a:t>Mobile APP </a:t>
                      </a:r>
                      <a:r>
                        <a:rPr lang="ko-KR" altLang="en-US" sz="1200"/>
                        <a:t>구현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좌석 예약 관리를 위한 </a:t>
                      </a:r>
                      <a:r>
                        <a:rPr lang="en-US" altLang="ko-KR" sz="1200"/>
                        <a:t>DB </a:t>
                      </a:r>
                      <a:r>
                        <a:rPr lang="ko-KR" altLang="en-US" sz="1200"/>
                        <a:t>서버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993560"/>
                  </a:ext>
                </a:extLst>
              </a:tr>
              <a:tr h="3332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Flow </a:t>
                      </a:r>
                      <a:r>
                        <a:rPr lang="en-US" altLang="ko-KR" sz="1500" dirty="0"/>
                        <a:t>of Events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/>
                        <a:t>영화관 고객은 좌석예약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분실물관리 </a:t>
                      </a:r>
                      <a:r>
                        <a:rPr lang="en-US" altLang="ko-KR" sz="1200"/>
                        <a:t>APP</a:t>
                      </a:r>
                      <a:r>
                        <a:rPr lang="ko-KR" altLang="en-US" sz="1200"/>
                        <a:t>에 접속</a:t>
                      </a:r>
                      <a:endParaRPr lang="en-US" altLang="ko-KR" sz="120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/>
                        <a:t>영화관 고객은 자신의 정보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생년월일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휴대폰 번호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비밀번호</a:t>
                      </a:r>
                      <a:r>
                        <a:rPr lang="en-US" altLang="ko-KR" sz="1200"/>
                        <a:t> </a:t>
                      </a:r>
                      <a:r>
                        <a:rPr lang="ko-KR" altLang="en-US" sz="1200"/>
                        <a:t>등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을 입력해 회원가입</a:t>
                      </a:r>
                      <a:endParaRPr lang="en-US" altLang="ko-KR" sz="120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/>
                        <a:t>회원 가입된 고객의 정보를 </a:t>
                      </a:r>
                      <a:r>
                        <a:rPr lang="en-US" altLang="ko-KR" sz="1200"/>
                        <a:t>DB</a:t>
                      </a:r>
                      <a:r>
                        <a:rPr lang="ko-KR" altLang="en-US" sz="1200"/>
                        <a:t>로 전송하여 업데이트</a:t>
                      </a:r>
                      <a:endParaRPr lang="en-US" altLang="ko-KR" sz="120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/>
                        <a:t>영화관 고객은 회원가입 완료 후</a:t>
                      </a:r>
                      <a:r>
                        <a:rPr lang="en-US" altLang="ko-KR" sz="1200"/>
                        <a:t> APP</a:t>
                      </a:r>
                      <a:r>
                        <a:rPr lang="ko-KR" altLang="en-US" sz="1200"/>
                        <a:t>에 로그인</a:t>
                      </a:r>
                      <a:endParaRPr lang="en-US" altLang="ko-KR" sz="1200"/>
                    </a:p>
                    <a:p>
                      <a:pPr algn="l" latinLnBrk="1"/>
                      <a:endParaRPr lang="en-US" altLang="ko-KR" sz="240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Alternative flows 4-a: </a:t>
                      </a:r>
                      <a:r>
                        <a:rPr lang="ko-KR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회원 탈퇴나 개인 정보 변경 시</a:t>
                      </a:r>
                      <a:endParaRPr lang="en-US" altLang="ko-KR" sz="12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/>
                        <a:t>영화관 고객은 로그인 후 개인 정보 조회란에서 탈퇴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회원 정보 변경 버튼을 선택</a:t>
                      </a:r>
                      <a:endParaRPr lang="en-US" altLang="ko-KR" sz="120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aseline="0"/>
                        <a:t>DB</a:t>
                      </a:r>
                      <a:r>
                        <a:rPr lang="ko-KR" altLang="en-US" sz="1200" baseline="0"/>
                        <a:t>에서 기존 고객의 정보를 조회 후 탈퇴</a:t>
                      </a:r>
                      <a:r>
                        <a:rPr lang="en-US" altLang="ko-KR" sz="1200" baseline="0"/>
                        <a:t>/</a:t>
                      </a:r>
                      <a:r>
                        <a:rPr lang="ko-KR" altLang="en-US" sz="1200" baseline="0"/>
                        <a:t>정보 변경 진행</a:t>
                      </a:r>
                      <a:endParaRPr lang="en-US" altLang="ko-KR" sz="1200" baseline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aseline="0"/>
                        <a:t>영화관 고객은 요청 결과를 출력창을 통해 확인</a:t>
                      </a:r>
                      <a:endParaRPr lang="en-US" altLang="ko-KR" sz="1200" baseline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98099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11460"/>
              </p:ext>
            </p:extLst>
          </p:nvPr>
        </p:nvGraphicFramePr>
        <p:xfrm>
          <a:off x="6325151" y="863098"/>
          <a:ext cx="5365088" cy="557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5895">
                  <a:extLst>
                    <a:ext uri="{9D8B030D-6E8A-4147-A177-3AD203B41FA5}">
                      <a16:colId xmlns:a16="http://schemas.microsoft.com/office/drawing/2014/main" val="127681409"/>
                    </a:ext>
                  </a:extLst>
                </a:gridCol>
                <a:gridCol w="4199193">
                  <a:extLst>
                    <a:ext uri="{9D8B030D-6E8A-4147-A177-3AD203B41FA5}">
                      <a16:colId xmlns:a16="http://schemas.microsoft.com/office/drawing/2014/main" val="1797991134"/>
                    </a:ext>
                  </a:extLst>
                </a:gridCol>
              </a:tblGrid>
              <a:tr h="4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Name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좌석 예약하기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472657"/>
                  </a:ext>
                </a:extLst>
              </a:tr>
              <a:tr h="68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영화관 고객은 </a:t>
                      </a:r>
                      <a:r>
                        <a:rPr lang="en-US" altLang="ko-KR" sz="1200"/>
                        <a:t>APP</a:t>
                      </a:r>
                      <a:r>
                        <a:rPr lang="ko-KR" altLang="en-US" sz="1200"/>
                        <a:t>을 통해 관람 좌석을 예약한다</a:t>
                      </a:r>
                      <a:r>
                        <a:rPr lang="en-US" altLang="ko-KR" sz="1200"/>
                        <a:t>. </a:t>
                      </a:r>
                      <a:r>
                        <a:rPr lang="ko-KR" altLang="en-US" sz="1200"/>
                        <a:t>상영 시간 전까지 예약한 좌석에 대한 조회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예약 취소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좌석 변경이 가능하다</a:t>
                      </a:r>
                      <a:r>
                        <a:rPr lang="en-US" altLang="ko-KR" sz="120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66345"/>
                  </a:ext>
                </a:extLst>
              </a:tr>
              <a:tr h="372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Actor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영화관 고객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269874"/>
                  </a:ext>
                </a:extLst>
              </a:tr>
              <a:tr h="697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Pre-Conditions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회원가입 및 로그인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좌석 예약 관리를 위한 </a:t>
                      </a:r>
                      <a:r>
                        <a:rPr lang="en-US" altLang="ko-KR" sz="1200"/>
                        <a:t>DB </a:t>
                      </a:r>
                      <a:r>
                        <a:rPr lang="ko-KR" altLang="en-US" sz="1200"/>
                        <a:t>서버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993560"/>
                  </a:ext>
                </a:extLst>
              </a:tr>
              <a:tr h="3403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Flow </a:t>
                      </a:r>
                      <a:r>
                        <a:rPr lang="en-US" altLang="ko-KR" sz="1500" dirty="0"/>
                        <a:t>of Events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/>
                        <a:t>영화관 고객은 </a:t>
                      </a:r>
                      <a:r>
                        <a:rPr lang="en-US" altLang="ko-KR" sz="1200"/>
                        <a:t>APP</a:t>
                      </a:r>
                      <a:r>
                        <a:rPr lang="ko-KR" altLang="en-US" sz="1200"/>
                        <a:t>에서 관람 시간의 좌석 예약란을 선택</a:t>
                      </a:r>
                      <a:endParaRPr lang="en-US" altLang="ko-KR" sz="120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/>
                        <a:t>영화관 고객은 이용가능한 좌석을 확인 후 인원 수 만큼 좌석 예약</a:t>
                      </a:r>
                      <a:endParaRPr lang="en-US" altLang="ko-KR" sz="120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/>
                        <a:t>좌석 예약 정보를 </a:t>
                      </a:r>
                      <a:r>
                        <a:rPr lang="en-US" altLang="ko-KR" sz="1200"/>
                        <a:t>DB</a:t>
                      </a:r>
                      <a:r>
                        <a:rPr lang="ko-KR" altLang="en-US" sz="1200"/>
                        <a:t>로 전송하여 업데이트</a:t>
                      </a:r>
                      <a:endParaRPr lang="en-US" altLang="ko-KR" sz="120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/>
                        <a:t>고객은 예약 내역에서 자신이 예약한 정보가 맞는지 예약 조회란에서 확인</a:t>
                      </a:r>
                      <a:r>
                        <a:rPr lang="en-US" altLang="ko-KR" sz="1200"/>
                        <a:t> </a:t>
                      </a:r>
                    </a:p>
                    <a:p>
                      <a:pPr algn="l" latinLnBrk="1"/>
                      <a:endParaRPr lang="en-US" altLang="ko-KR" sz="60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Alternative flows 4-a:</a:t>
                      </a:r>
                      <a:r>
                        <a:rPr lang="ko-KR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예약 취소나 좌석 변경 시</a:t>
                      </a:r>
                      <a:endParaRPr lang="en-US" altLang="ko-KR" sz="12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/>
                        <a:t>영화관 고객은 예약 조회란에서 예약 취소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좌석 변경 버튼을 선택</a:t>
                      </a:r>
                      <a:endParaRPr lang="en-US" altLang="ko-KR" sz="120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/>
                        <a:t>DB</a:t>
                      </a:r>
                      <a:r>
                        <a:rPr lang="ko-KR" altLang="en-US" sz="1200"/>
                        <a:t>에서 예약 정보를 조회 후 예약 취소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좌석 변경 진행</a:t>
                      </a:r>
                      <a:endParaRPr lang="en-US" altLang="ko-KR" sz="120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/>
                        <a:t>기본 시나리오</a:t>
                      </a:r>
                      <a:r>
                        <a:rPr lang="en-US" altLang="ko-KR" sz="1200"/>
                        <a:t>(4)</a:t>
                      </a:r>
                      <a:r>
                        <a:rPr lang="ko-KR" altLang="en-US" sz="1200"/>
                        <a:t>로 간다</a:t>
                      </a:r>
                      <a:r>
                        <a:rPr lang="en-US" altLang="ko-KR" sz="1200"/>
                        <a:t>.</a:t>
                      </a:r>
                      <a:r>
                        <a:rPr lang="ko-KR" altLang="en-US" sz="1200"/>
                        <a:t> </a:t>
                      </a:r>
                      <a:endParaRPr lang="en-US" altLang="ko-KR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98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63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34910" y="104931"/>
            <a:ext cx="11981505" cy="6595671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134910" y="104931"/>
            <a:ext cx="11981505" cy="49467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요구사항 명세서</a:t>
            </a:r>
          </a:p>
        </p:txBody>
      </p:sp>
      <p:sp>
        <p:nvSpPr>
          <p:cNvPr id="9" name="사다리꼴 8"/>
          <p:cNvSpPr/>
          <p:nvPr/>
        </p:nvSpPr>
        <p:spPr>
          <a:xfrm rot="3238701">
            <a:off x="363038" y="-110529"/>
            <a:ext cx="248284" cy="1024175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505419" y="-111469"/>
            <a:ext cx="246916" cy="1026056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17310"/>
              </p:ext>
            </p:extLst>
          </p:nvPr>
        </p:nvGraphicFramePr>
        <p:xfrm>
          <a:off x="533887" y="1305186"/>
          <a:ext cx="5505965" cy="4764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613">
                  <a:extLst>
                    <a:ext uri="{9D8B030D-6E8A-4147-A177-3AD203B41FA5}">
                      <a16:colId xmlns:a16="http://schemas.microsoft.com/office/drawing/2014/main" val="127681409"/>
                    </a:ext>
                  </a:extLst>
                </a:gridCol>
                <a:gridCol w="4294352">
                  <a:extLst>
                    <a:ext uri="{9D8B030D-6E8A-4147-A177-3AD203B41FA5}">
                      <a16:colId xmlns:a16="http://schemas.microsoft.com/office/drawing/2014/main" val="1797991134"/>
                    </a:ext>
                  </a:extLst>
                </a:gridCol>
              </a:tblGrid>
              <a:tr h="402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Name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분실물 알림 받기</a:t>
                      </a:r>
                      <a:endParaRPr lang="ko-KR" alt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472657"/>
                  </a:ext>
                </a:extLst>
              </a:tr>
              <a:tr h="386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영화관 고객은 </a:t>
                      </a:r>
                      <a:r>
                        <a:rPr lang="en-US" altLang="ko-KR" sz="1200"/>
                        <a:t>SMS</a:t>
                      </a:r>
                      <a:r>
                        <a:rPr lang="ko-KR" altLang="en-US" sz="1200"/>
                        <a:t>로 자신의 분실물에 대한 알림을 받는다</a:t>
                      </a:r>
                      <a:r>
                        <a:rPr lang="en-US" altLang="ko-KR" sz="120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66345"/>
                  </a:ext>
                </a:extLst>
              </a:tr>
              <a:tr h="364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Actor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영화관 고객</a:t>
                      </a:r>
                      <a:r>
                        <a:rPr lang="en-US" altLang="ko-KR" sz="1200"/>
                        <a:t>, SMS </a:t>
                      </a:r>
                      <a:r>
                        <a:rPr lang="ko-KR" altLang="en-US" sz="1200"/>
                        <a:t>시스템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269874"/>
                  </a:ext>
                </a:extLst>
              </a:tr>
              <a:tr h="682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Pre-Conditions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/>
                        <a:t>DB</a:t>
                      </a:r>
                      <a:r>
                        <a:rPr lang="ko-KR" altLang="en-US" sz="1200"/>
                        <a:t>에 회원의 예약 정보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분실물 정보 추가</a:t>
                      </a:r>
                      <a:r>
                        <a:rPr lang="en-US" altLang="ko-KR" sz="1200"/>
                        <a:t>, SMS </a:t>
                      </a:r>
                      <a:r>
                        <a:rPr lang="ko-KR" altLang="en-US" sz="1200"/>
                        <a:t>전송 시스템을 통해 회원에게 분실물 알림 전송</a:t>
                      </a:r>
                      <a:r>
                        <a:rPr lang="en-US" altLang="ko-KR" sz="1200"/>
                        <a:t>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993560"/>
                  </a:ext>
                </a:extLst>
              </a:tr>
              <a:tr h="285388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Flow of Events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200"/>
                        <a:t>영화관 고객은 </a:t>
                      </a:r>
                      <a:r>
                        <a:rPr lang="en-US" altLang="ko-KR" sz="1200"/>
                        <a:t>SMS</a:t>
                      </a:r>
                      <a:r>
                        <a:rPr lang="ko-KR" altLang="en-US" sz="1200"/>
                        <a:t>를 통해 분실물 알림을 받음</a:t>
                      </a:r>
                      <a:endParaRPr lang="en-US" altLang="ko-KR" sz="1200" baseline="0"/>
                    </a:p>
                    <a:p>
                      <a:pPr marL="228600" indent="-228600" algn="just" latinLnBrk="1">
                        <a:lnSpc>
                          <a:spcPct val="200000"/>
                        </a:lnSpc>
                        <a:buAutoNum type="arabicPeriod"/>
                      </a:pPr>
                      <a:r>
                        <a:rPr lang="en-US" altLang="ko-KR" sz="1200" baseline="0"/>
                        <a:t>SMS</a:t>
                      </a:r>
                      <a:r>
                        <a:rPr lang="ko-KR" altLang="en-US" sz="1200" baseline="0"/>
                        <a:t>에서 받은 분실물 정보를 확인하여 자신이 놓고 온 소지품과 일치하는지 확인</a:t>
                      </a:r>
                      <a:endParaRPr lang="en-US" altLang="ko-KR" sz="1200" baseline="0"/>
                    </a:p>
                    <a:p>
                      <a:pPr marL="0" indent="0" algn="just" latinLnBrk="1">
                        <a:lnSpc>
                          <a:spcPct val="200000"/>
                        </a:lnSpc>
                        <a:buNone/>
                      </a:pPr>
                      <a:endParaRPr lang="en-US" altLang="ko-KR" sz="1100" baseline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Alternative flows 2-a:</a:t>
                      </a:r>
                      <a:r>
                        <a:rPr lang="ko-KR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자신의 분실물 내역이 아닐 시</a:t>
                      </a:r>
                      <a:endParaRPr lang="en-US" altLang="ko-KR" sz="12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/>
                        <a:t>SMS</a:t>
                      </a:r>
                      <a:r>
                        <a:rPr lang="ko-KR" altLang="en-US" sz="1200"/>
                        <a:t>에서 </a:t>
                      </a:r>
                      <a:r>
                        <a:rPr lang="en-US" altLang="ko-KR" sz="1200"/>
                        <a:t>APP </a:t>
                      </a:r>
                      <a:r>
                        <a:rPr lang="ko-KR" altLang="en-US" sz="1200"/>
                        <a:t>바로가기를 선택</a:t>
                      </a:r>
                      <a:endParaRPr lang="en-US" altLang="ko-KR" sz="120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ko-KR" sz="1200"/>
                        <a:t>APP</a:t>
                      </a:r>
                      <a:r>
                        <a:rPr lang="ko-KR" altLang="en-US" sz="1200"/>
                        <a:t>의 분실물 조회란에 들어가 소지품 일치란에 </a:t>
                      </a:r>
                      <a:r>
                        <a:rPr lang="en-US" altLang="ko-KR" sz="1200"/>
                        <a:t>X</a:t>
                      </a:r>
                      <a:r>
                        <a:rPr lang="ko-KR" altLang="en-US" sz="1200"/>
                        <a:t> 체크란 선택</a:t>
                      </a:r>
                      <a:endParaRPr lang="en-US" altLang="ko-KR" sz="1200"/>
                    </a:p>
                    <a:p>
                      <a:pPr marL="0" indent="0" algn="just" latinLnBrk="1">
                        <a:lnSpc>
                          <a:spcPct val="200000"/>
                        </a:lnSpc>
                        <a:buNone/>
                      </a:pPr>
                      <a:endParaRPr lang="en-US" altLang="ko-KR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98099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72518"/>
              </p:ext>
            </p:extLst>
          </p:nvPr>
        </p:nvGraphicFramePr>
        <p:xfrm>
          <a:off x="6325151" y="1305186"/>
          <a:ext cx="5365088" cy="4764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5895">
                  <a:extLst>
                    <a:ext uri="{9D8B030D-6E8A-4147-A177-3AD203B41FA5}">
                      <a16:colId xmlns:a16="http://schemas.microsoft.com/office/drawing/2014/main" val="127681409"/>
                    </a:ext>
                  </a:extLst>
                </a:gridCol>
                <a:gridCol w="4199193">
                  <a:extLst>
                    <a:ext uri="{9D8B030D-6E8A-4147-A177-3AD203B41FA5}">
                      <a16:colId xmlns:a16="http://schemas.microsoft.com/office/drawing/2014/main" val="1797991134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Name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분실물 조회하기</a:t>
                      </a:r>
                      <a:endParaRPr lang="ko-KR" alt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472657"/>
                  </a:ext>
                </a:extLst>
              </a:tr>
              <a:tr h="388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영화관 고객은 </a:t>
                      </a:r>
                      <a:r>
                        <a:rPr lang="en-US" altLang="ko-KR" sz="1200"/>
                        <a:t>APP</a:t>
                      </a:r>
                      <a:r>
                        <a:rPr lang="ko-KR" altLang="en-US" sz="1200"/>
                        <a:t>에서 자신의 분실물을 조회할 수 있다</a:t>
                      </a:r>
                      <a:r>
                        <a:rPr lang="en-US" altLang="ko-KR" sz="120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66345"/>
                  </a:ext>
                </a:extLst>
              </a:tr>
              <a:tr h="365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Actor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영화관 고객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269874"/>
                  </a:ext>
                </a:extLst>
              </a:tr>
              <a:tr h="684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Pre-Conditions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회원가입 및 로그인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분실물 감지</a:t>
                      </a:r>
                      <a:r>
                        <a:rPr lang="en-US" altLang="ko-KR" sz="1200"/>
                        <a:t>, DB</a:t>
                      </a:r>
                      <a:r>
                        <a:rPr lang="ko-KR" altLang="en-US" sz="1200"/>
                        <a:t>에 회원의 좌석 예약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분실물 정보 추가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993560"/>
                  </a:ext>
                </a:extLst>
              </a:tr>
              <a:tr h="292201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/>
                    </a:p>
                    <a:p>
                      <a:pPr algn="ctr" latinLnBrk="1"/>
                      <a:r>
                        <a:rPr lang="en-US" altLang="ko-KR" sz="1500"/>
                        <a:t>Flow </a:t>
                      </a:r>
                      <a:r>
                        <a:rPr lang="en-US" altLang="ko-KR" sz="1500" dirty="0"/>
                        <a:t>of Events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1200"/>
                        <a:t>SMS</a:t>
                      </a:r>
                      <a:r>
                        <a:rPr lang="ko-KR" altLang="en-US" sz="1200"/>
                        <a:t>로 분실물 알림을 받은 고객은 </a:t>
                      </a:r>
                      <a:r>
                        <a:rPr lang="en-US" altLang="ko-KR" sz="1200"/>
                        <a:t>APP</a:t>
                      </a:r>
                      <a:r>
                        <a:rPr lang="ko-KR" altLang="en-US" sz="1200"/>
                        <a:t>으로 들어가 로 분실물 조회란을 선택</a:t>
                      </a:r>
                      <a:endParaRPr lang="en-US" altLang="ko-KR" sz="120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/>
                        <a:t>조회 화면에서 가장 최근에 예약한 좌석에 대한 분실물 조회 버튼 선택</a:t>
                      </a:r>
                      <a:endParaRPr lang="en-US" altLang="ko-KR" sz="1200"/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120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/>
                        <a:t>자신이 놓고온 소지품과 </a:t>
                      </a:r>
                      <a:r>
                        <a:rPr lang="en-US" altLang="ko-KR" sz="1200"/>
                        <a:t>APP</a:t>
                      </a:r>
                      <a:r>
                        <a:rPr lang="ko-KR" altLang="en-US" sz="1200"/>
                        <a:t>에서 보여주는 미회수 분실물 정보가 일치하는지 확인 후 </a:t>
                      </a:r>
                      <a:r>
                        <a:rPr lang="en-US" altLang="ko-KR" sz="1200"/>
                        <a:t>O </a:t>
                      </a:r>
                      <a:r>
                        <a:rPr lang="ko-KR" altLang="en-US" sz="1200"/>
                        <a:t>체크 란 선택</a:t>
                      </a:r>
                      <a:endParaRPr lang="en-US" altLang="ko-KR" sz="1200"/>
                    </a:p>
                    <a:p>
                      <a:pPr marL="0" indent="0" algn="l" latinLnBrk="1">
                        <a:buNone/>
                      </a:pPr>
                      <a:endParaRPr lang="en-US" altLang="ko-KR" sz="120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Alternative flows 2-a:</a:t>
                      </a:r>
                      <a:r>
                        <a:rPr lang="ko-KR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이전 분실 경력 내역 확인 시</a:t>
                      </a:r>
                      <a:endParaRPr lang="en-US" altLang="ko-KR" sz="12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/>
                        <a:t>분실물 조회 화면에서 이전 분실 내역 조회 버튼을 선택</a:t>
                      </a:r>
                      <a:endParaRPr lang="en-US" altLang="ko-KR" sz="120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/>
                        <a:t>화면에서 이전 분실물 종류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회수 날짜 등 확인</a:t>
                      </a:r>
                      <a:endParaRPr lang="en-US" altLang="ko-KR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98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5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34910" y="104931"/>
            <a:ext cx="11981505" cy="6595671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134910" y="104931"/>
            <a:ext cx="11981505" cy="49467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요구사항 명세서</a:t>
            </a:r>
          </a:p>
        </p:txBody>
      </p:sp>
      <p:sp>
        <p:nvSpPr>
          <p:cNvPr id="9" name="사다리꼴 8"/>
          <p:cNvSpPr/>
          <p:nvPr/>
        </p:nvSpPr>
        <p:spPr>
          <a:xfrm rot="3238701">
            <a:off x="363038" y="-110529"/>
            <a:ext cx="248284" cy="1024175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505419" y="-111469"/>
            <a:ext cx="246916" cy="1026056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65168"/>
              </p:ext>
            </p:extLst>
          </p:nvPr>
        </p:nvGraphicFramePr>
        <p:xfrm>
          <a:off x="2927497" y="1424710"/>
          <a:ext cx="6578010" cy="4174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521">
                  <a:extLst>
                    <a:ext uri="{9D8B030D-6E8A-4147-A177-3AD203B41FA5}">
                      <a16:colId xmlns:a16="http://schemas.microsoft.com/office/drawing/2014/main" val="127681409"/>
                    </a:ext>
                  </a:extLst>
                </a:gridCol>
                <a:gridCol w="5130489">
                  <a:extLst>
                    <a:ext uri="{9D8B030D-6E8A-4147-A177-3AD203B41FA5}">
                      <a16:colId xmlns:a16="http://schemas.microsoft.com/office/drawing/2014/main" val="1797991134"/>
                    </a:ext>
                  </a:extLst>
                </a:gridCol>
              </a:tblGrid>
              <a:tr h="374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Name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분실물 되찾기</a:t>
                      </a:r>
                      <a:endParaRPr lang="ko-KR" alt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472657"/>
                  </a:ext>
                </a:extLst>
              </a:tr>
              <a:tr h="359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영화관 고객은 </a:t>
                      </a:r>
                      <a:r>
                        <a:rPr lang="en-US" altLang="ko-KR" sz="1200"/>
                        <a:t>APP</a:t>
                      </a:r>
                      <a:r>
                        <a:rPr lang="ko-KR" altLang="en-US" sz="1200"/>
                        <a:t>에서 확인했던 놓고간 물건을 분실물 관리자로부터 되찾을 수 있다</a:t>
                      </a:r>
                      <a:r>
                        <a:rPr lang="en-US" altLang="ko-KR" sz="120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66345"/>
                  </a:ext>
                </a:extLst>
              </a:tr>
              <a:tr h="338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Actor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영화관 고객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분실물 관리자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269874"/>
                  </a:ext>
                </a:extLst>
              </a:tr>
              <a:tr h="63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Pre-Conditions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영화관 고객은 </a:t>
                      </a:r>
                      <a:r>
                        <a:rPr lang="en-US" altLang="ko-KR" sz="1200"/>
                        <a:t>APP</a:t>
                      </a:r>
                      <a:r>
                        <a:rPr lang="ko-KR" altLang="en-US" sz="1200"/>
                        <a:t>에서 회수되지 않은 분실물 정보 일치란에 </a:t>
                      </a:r>
                      <a:r>
                        <a:rPr lang="en-US" altLang="ko-KR" sz="1200"/>
                        <a:t>O </a:t>
                      </a:r>
                      <a:r>
                        <a:rPr lang="ko-KR" altLang="en-US" sz="1200"/>
                        <a:t>체크를 한 상태여야 한다</a:t>
                      </a:r>
                      <a:r>
                        <a:rPr lang="en-US" altLang="ko-KR" sz="1200"/>
                        <a:t>.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993560"/>
                  </a:ext>
                </a:extLst>
              </a:tr>
              <a:tr h="2369221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Flow of Events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aseline="0"/>
                        <a:t>영화관 고객은 분실물 관리자에게 가서 자신의 좌석 예약 정보와 함께 분실물 회수 요청</a:t>
                      </a:r>
                      <a:endParaRPr lang="en-US" altLang="ko-KR" sz="1200" baseline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aseline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aseline="0"/>
                        <a:t>분실물 관리자는 영화관 고객의 분실물을 조회하여 요청한 고객의 정보와 일치하는지 확인 </a:t>
                      </a:r>
                      <a:endParaRPr lang="en-US" altLang="ko-KR" sz="1200" baseline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aseline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aseline="0"/>
                        <a:t>분실물 관리자는 해당 분실물을 영화관 고객에게 전달</a:t>
                      </a:r>
                      <a:endParaRPr lang="en-US" altLang="ko-KR" sz="1200" baseline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aseline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aseline="0"/>
                        <a:t>분실물 회수가 끝나면 관리자는 분실물 처리 상태를 완료로 바꿈</a:t>
                      </a:r>
                      <a:endParaRPr lang="en-US" altLang="ko-KR" sz="1200" baseline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200" baseline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baseline="0"/>
                        <a:t>DB </a:t>
                      </a:r>
                      <a:r>
                        <a:rPr lang="ko-KR" altLang="en-US" sz="1200" baseline="0"/>
                        <a:t>서버에 해당 내역 업데이트</a:t>
                      </a:r>
                      <a:endParaRPr lang="en-US" altLang="ko-KR" sz="1200" baseline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98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41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32525" y="244446"/>
            <a:ext cx="11525062" cy="633742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51575" y="244446"/>
            <a:ext cx="11525062" cy="61563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요구사항 명세서</a:t>
            </a:r>
            <a:endParaRPr lang="ko-KR" altLang="en-US" sz="5400" kern="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사다리꼴 8"/>
          <p:cNvSpPr/>
          <p:nvPr/>
        </p:nvSpPr>
        <p:spPr>
          <a:xfrm rot="3238701">
            <a:off x="389188" y="-122840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406544" y="-111531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33887" y="1490043"/>
          <a:ext cx="5365088" cy="4136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127681409"/>
                    </a:ext>
                  </a:extLst>
                </a:gridCol>
                <a:gridCol w="4184476">
                  <a:extLst>
                    <a:ext uri="{9D8B030D-6E8A-4147-A177-3AD203B41FA5}">
                      <a16:colId xmlns:a16="http://schemas.microsoft.com/office/drawing/2014/main" val="1797991134"/>
                    </a:ext>
                  </a:extLst>
                </a:gridCol>
              </a:tblGrid>
              <a:tr h="34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Name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분실물 감지하기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472657"/>
                  </a:ext>
                </a:extLst>
              </a:tr>
              <a:tr h="338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센서를 통해 좌석의 분실물을 감지한다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66345"/>
                  </a:ext>
                </a:extLst>
              </a:tr>
              <a:tr h="338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Actor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감지 시스템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269874"/>
                  </a:ext>
                </a:extLst>
              </a:tr>
              <a:tr h="589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Pre-Conditions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200000"/>
                        </a:lnSpc>
                      </a:pPr>
                      <a:r>
                        <a:rPr lang="ko-KR" altLang="en-US" sz="1200" dirty="0"/>
                        <a:t>분실물 감지 </a:t>
                      </a:r>
                      <a:r>
                        <a:rPr lang="en-US" altLang="ko-KR" sz="1200" dirty="0" err="1"/>
                        <a:t>IoT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서비스 구축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993560"/>
                  </a:ext>
                </a:extLst>
              </a:tr>
              <a:tr h="250486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Flow of Events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200" dirty="0"/>
                        <a:t>손님들이 모두 퇴장하면 센서 활성화</a:t>
                      </a:r>
                      <a:endParaRPr lang="en-US" altLang="ko-KR" sz="1200" dirty="0"/>
                    </a:p>
                    <a:p>
                      <a:pPr marL="228600" indent="-228600" algn="just" latinLnBrk="1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200" dirty="0" err="1"/>
                        <a:t>아두이노에</a:t>
                      </a:r>
                      <a:r>
                        <a:rPr lang="ko-KR" altLang="en-US" sz="1200" dirty="0"/>
                        <a:t> 연결된 센서를 통해 분실물 감지</a:t>
                      </a:r>
                      <a:endParaRPr lang="en-US" altLang="ko-KR" sz="1200" dirty="0"/>
                    </a:p>
                    <a:p>
                      <a:pPr marL="228600" indent="-228600" algn="just" latinLnBrk="1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200" dirty="0"/>
                        <a:t>분실물 여부를 </a:t>
                      </a:r>
                      <a:r>
                        <a:rPr lang="ko-KR" altLang="en-US" sz="1200" dirty="0" err="1"/>
                        <a:t>라즈베리파이</a:t>
                      </a:r>
                      <a:r>
                        <a:rPr lang="ko-KR" altLang="en-US" sz="1200" dirty="0"/>
                        <a:t> 서버에 전송</a:t>
                      </a:r>
                      <a:endParaRPr lang="en-US" altLang="ko-KR" sz="1200" dirty="0"/>
                    </a:p>
                    <a:p>
                      <a:pPr marL="228600" indent="-228600" algn="just" latinLnBrk="1">
                        <a:lnSpc>
                          <a:spcPct val="200000"/>
                        </a:lnSpc>
                        <a:buAutoNum type="arabicPeriod"/>
                      </a:pP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분실물 정보 업데이트</a:t>
                      </a:r>
                      <a:endParaRPr lang="en-US" altLang="ko-KR" sz="1200" dirty="0"/>
                    </a:p>
                    <a:p>
                      <a:pPr marL="228600" indent="-228600" algn="just" latinLnBrk="1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200" dirty="0"/>
                        <a:t>각 좌석의 물리적 분실물은 분실물 관리자가 관리</a:t>
                      </a:r>
                      <a:endParaRPr lang="en-US" altLang="ko-KR" sz="1200" dirty="0"/>
                    </a:p>
                    <a:p>
                      <a:pPr marL="0" indent="0" algn="just" latinLnBrk="1">
                        <a:lnSpc>
                          <a:spcPct val="150000"/>
                        </a:lnSpc>
                        <a:buNone/>
                      </a:pPr>
                      <a:endParaRPr lang="en-US" altLang="ko-K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98099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195737" y="1490043"/>
          <a:ext cx="5365088" cy="4184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5895">
                  <a:extLst>
                    <a:ext uri="{9D8B030D-6E8A-4147-A177-3AD203B41FA5}">
                      <a16:colId xmlns:a16="http://schemas.microsoft.com/office/drawing/2014/main" val="127681409"/>
                    </a:ext>
                  </a:extLst>
                </a:gridCol>
                <a:gridCol w="4199193">
                  <a:extLst>
                    <a:ext uri="{9D8B030D-6E8A-4147-A177-3AD203B41FA5}">
                      <a16:colId xmlns:a16="http://schemas.microsoft.com/office/drawing/2014/main" val="1797991134"/>
                    </a:ext>
                  </a:extLst>
                </a:gridCol>
              </a:tblGrid>
              <a:tr h="361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Name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분실물 알림 보내기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472657"/>
                  </a:ext>
                </a:extLst>
              </a:tr>
              <a:tr h="346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분실물이 발견된 해당 좌석의 고객에게 알림을 보낸다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66345"/>
                  </a:ext>
                </a:extLst>
              </a:tr>
              <a:tr h="326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Actor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감지 시스템</a:t>
                      </a:r>
                      <a:r>
                        <a:rPr lang="en-US" altLang="ko-KR" sz="1200" dirty="0"/>
                        <a:t>, SMS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시스템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269874"/>
                  </a:ext>
                </a:extLst>
              </a:tr>
              <a:tr h="611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Pre-Conditions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200000"/>
                        </a:lnSpc>
                      </a:pP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회원의 예약 정보</a:t>
                      </a:r>
                      <a:r>
                        <a:rPr lang="ko-KR" altLang="en-US" sz="1200" baseline="0" dirty="0"/>
                        <a:t> 추가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분실물 감지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993560"/>
                  </a:ext>
                </a:extLst>
              </a:tr>
              <a:tr h="253435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/>
                    </a:p>
                    <a:p>
                      <a:pPr algn="ctr" latinLnBrk="1"/>
                      <a:r>
                        <a:rPr lang="en-US" altLang="ko-KR" sz="1500"/>
                        <a:t>Flow </a:t>
                      </a:r>
                      <a:r>
                        <a:rPr lang="en-US" altLang="ko-KR" sz="1500" dirty="0"/>
                        <a:t>of Events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200" dirty="0" err="1"/>
                        <a:t>라즈베리파이</a:t>
                      </a:r>
                      <a:r>
                        <a:rPr lang="ko-KR" altLang="en-US" sz="1200" dirty="0"/>
                        <a:t> 서버에서 분실물 정보 수신</a:t>
                      </a:r>
                      <a:endParaRPr lang="en-US" altLang="ko-KR" sz="1200" dirty="0"/>
                    </a:p>
                    <a:p>
                      <a:pPr marL="228600" indent="-228600" algn="just" latinLnBrk="1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200" dirty="0"/>
                        <a:t>데이터베이스 서버와 통신</a:t>
                      </a:r>
                      <a:endParaRPr lang="en-US" altLang="ko-KR" sz="1200" dirty="0"/>
                    </a:p>
                    <a:p>
                      <a:pPr marL="228600" indent="-228600" algn="just" latinLnBrk="1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200" dirty="0"/>
                        <a:t>데이터베이스에서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ko-KR" altLang="en-US" sz="1200" dirty="0"/>
                        <a:t>분실물 확인 좌석의 고객 정보 조회</a:t>
                      </a:r>
                      <a:endParaRPr lang="en-US" altLang="ko-KR" sz="1200" dirty="0"/>
                    </a:p>
                    <a:p>
                      <a:pPr marL="228600" indent="-228600" algn="just" latinLnBrk="1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200" dirty="0"/>
                        <a:t>고객의 전화번호 확인</a:t>
                      </a:r>
                      <a:endParaRPr lang="en-US" altLang="ko-KR" sz="1200" dirty="0"/>
                    </a:p>
                    <a:p>
                      <a:pPr marL="228600" indent="-228600" algn="just" latinLnBrk="1">
                        <a:lnSpc>
                          <a:spcPct val="200000"/>
                        </a:lnSpc>
                        <a:buAutoNum type="arabicPeriod"/>
                      </a:pPr>
                      <a:r>
                        <a:rPr lang="en-US" altLang="ko-KR" sz="1200" dirty="0"/>
                        <a:t>SMS </a:t>
                      </a:r>
                      <a:r>
                        <a:rPr lang="ko-KR" altLang="en-US" sz="1200" dirty="0"/>
                        <a:t>시스템</a:t>
                      </a:r>
                      <a:r>
                        <a:rPr lang="ko-KR" altLang="en-US" sz="1200" baseline="0" dirty="0"/>
                        <a:t> 연동</a:t>
                      </a:r>
                      <a:endParaRPr lang="en-US" altLang="ko-KR" sz="1200" baseline="0" dirty="0"/>
                    </a:p>
                    <a:p>
                      <a:pPr marL="228600" indent="-228600" algn="just" latinLnBrk="1">
                        <a:lnSpc>
                          <a:spcPct val="200000"/>
                        </a:lnSpc>
                        <a:buAutoNum type="arabicPeriod"/>
                      </a:pPr>
                      <a:r>
                        <a:rPr lang="ko-KR" altLang="en-US" sz="1200" baseline="0" dirty="0"/>
                        <a:t>분실물 알림 전송</a:t>
                      </a:r>
                      <a:endParaRPr lang="en-US" altLang="ko-KR" sz="1200" dirty="0"/>
                    </a:p>
                    <a:p>
                      <a:pPr marL="228600" indent="-228600" algn="just" latinLnBrk="1">
                        <a:buAutoNum type="arabicPeriod"/>
                      </a:pP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98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76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32525" y="244446"/>
            <a:ext cx="11525062" cy="633742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51575" y="244446"/>
            <a:ext cx="11525062" cy="61563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요구사항 명세서</a:t>
            </a:r>
            <a:endParaRPr lang="ko-KR" altLang="en-US" sz="5400" kern="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사다리꼴 8"/>
          <p:cNvSpPr/>
          <p:nvPr/>
        </p:nvSpPr>
        <p:spPr>
          <a:xfrm rot="3238701">
            <a:off x="389188" y="-122840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406544" y="-111531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709210"/>
              </p:ext>
            </p:extLst>
          </p:nvPr>
        </p:nvGraphicFramePr>
        <p:xfrm>
          <a:off x="593017" y="1244327"/>
          <a:ext cx="5365088" cy="4868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0612">
                  <a:extLst>
                    <a:ext uri="{9D8B030D-6E8A-4147-A177-3AD203B41FA5}">
                      <a16:colId xmlns:a16="http://schemas.microsoft.com/office/drawing/2014/main" val="3787172565"/>
                    </a:ext>
                  </a:extLst>
                </a:gridCol>
                <a:gridCol w="4184476">
                  <a:extLst>
                    <a:ext uri="{9D8B030D-6E8A-4147-A177-3AD203B41FA5}">
                      <a16:colId xmlns:a16="http://schemas.microsoft.com/office/drawing/2014/main" val="60777950"/>
                    </a:ext>
                  </a:extLst>
                </a:gridCol>
              </a:tblGrid>
              <a:tr h="39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Name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DB</a:t>
                      </a:r>
                      <a:r>
                        <a:rPr lang="ko-KR" altLang="en-US" b="1" dirty="0"/>
                        <a:t>에 </a:t>
                      </a:r>
                      <a:r>
                        <a:rPr lang="ko-KR" altLang="en-US" b="1"/>
                        <a:t>정보 업데이트</a:t>
                      </a:r>
                      <a:endParaRPr lang="ko-KR" altLang="en-US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0032"/>
                  </a:ext>
                </a:extLst>
              </a:tr>
              <a:tr h="383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분실물 알림을 위해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정보를 추가한다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111869"/>
                  </a:ext>
                </a:extLst>
              </a:tr>
              <a:tr h="383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Actor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영화관 고객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분실물 관리자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13545"/>
                  </a:ext>
                </a:extLst>
              </a:tr>
              <a:tr h="665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Pre-Conditions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250000"/>
                        </a:lnSpc>
                      </a:pPr>
                      <a:r>
                        <a:rPr lang="ko-KR" altLang="en-US" sz="1200" dirty="0"/>
                        <a:t>회원가입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및 로그인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좌석 예약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분실물 감지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288543"/>
                  </a:ext>
                </a:extLst>
              </a:tr>
              <a:tr h="304203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Flow of Events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고객 정보 추가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marL="228600" indent="-228600" algn="just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/>
                        <a:t>고객이</a:t>
                      </a:r>
                      <a:r>
                        <a:rPr lang="ko-KR" altLang="en-US" sz="1200" baseline="0" dirty="0"/>
                        <a:t> 로그인 후</a:t>
                      </a:r>
                      <a:r>
                        <a:rPr lang="en-US" altLang="ko-KR" sz="1200" baseline="0" dirty="0"/>
                        <a:t>,</a:t>
                      </a:r>
                      <a:r>
                        <a:rPr lang="ko-KR" altLang="en-US" sz="1200" baseline="0" dirty="0"/>
                        <a:t> 좌석 예약</a:t>
                      </a:r>
                      <a:endParaRPr lang="en-US" altLang="ko-KR" sz="1200" baseline="0" dirty="0"/>
                    </a:p>
                    <a:p>
                      <a:pPr marL="228600" indent="-228600" algn="just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/>
                        <a:t>고객의 기존 회원정보에 좌석 정보 추가</a:t>
                      </a:r>
                      <a:endParaRPr lang="en-US" altLang="ko-KR" sz="1200" baseline="0" dirty="0"/>
                    </a:p>
                    <a:p>
                      <a:pPr marL="0" indent="0" algn="just" latinLnBrk="1">
                        <a:lnSpc>
                          <a:spcPct val="150000"/>
                        </a:lnSpc>
                        <a:buNone/>
                      </a:pPr>
                      <a:endParaRPr lang="en-US" altLang="ko-KR" sz="500" baseline="0" dirty="0"/>
                    </a:p>
                    <a:p>
                      <a:pPr marL="0" indent="0" algn="just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aseline="0" dirty="0"/>
                        <a:t>[</a:t>
                      </a:r>
                      <a:r>
                        <a:rPr lang="ko-KR" altLang="en-US" sz="1200" baseline="0" dirty="0"/>
                        <a:t>고객 정보 삭제</a:t>
                      </a:r>
                      <a:r>
                        <a:rPr lang="en-US" altLang="ko-KR" sz="1200" baseline="0" dirty="0"/>
                        <a:t>]</a:t>
                      </a:r>
                    </a:p>
                    <a:p>
                      <a:pPr marL="228600" indent="-228600" algn="just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/>
                        <a:t>회원 탈퇴 시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기존 회원 정보 삭제</a:t>
                      </a:r>
                      <a:endParaRPr lang="en-US" altLang="ko-KR" sz="1200" baseline="0" dirty="0"/>
                    </a:p>
                    <a:p>
                      <a:pPr marL="0" indent="0" algn="just" latinLnBrk="1">
                        <a:lnSpc>
                          <a:spcPct val="150000"/>
                        </a:lnSpc>
                        <a:buNone/>
                      </a:pPr>
                      <a:endParaRPr lang="en-US" altLang="ko-KR" sz="500" baseline="0" dirty="0"/>
                    </a:p>
                    <a:p>
                      <a:pPr marL="0" indent="0" algn="just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aseline="0" dirty="0"/>
                        <a:t>[</a:t>
                      </a:r>
                      <a:r>
                        <a:rPr lang="ko-KR" altLang="en-US" sz="1200" baseline="0" dirty="0"/>
                        <a:t>분실물 감지</a:t>
                      </a:r>
                      <a:r>
                        <a:rPr lang="en-US" altLang="ko-KR" sz="1200" baseline="0" dirty="0"/>
                        <a:t>]</a:t>
                      </a:r>
                    </a:p>
                    <a:p>
                      <a:pPr marL="228600" indent="-228600" algn="just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/>
                        <a:t>고객이 분실물 조회 시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기존 분실물 경력을 보여주기 위해 관리자가 분실물 종류 및 처리 상태를 </a:t>
                      </a:r>
                      <a:r>
                        <a:rPr lang="en-US" altLang="ko-KR" sz="1200" baseline="0" dirty="0"/>
                        <a:t>DB</a:t>
                      </a:r>
                      <a:r>
                        <a:rPr lang="ko-KR" altLang="en-US" sz="1200" baseline="0" dirty="0"/>
                        <a:t>에 추가 및 업데이트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4117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218597" y="1244327"/>
          <a:ext cx="5365088" cy="4874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480">
                  <a:extLst>
                    <a:ext uri="{9D8B030D-6E8A-4147-A177-3AD203B41FA5}">
                      <a16:colId xmlns:a16="http://schemas.microsoft.com/office/drawing/2014/main" val="127681409"/>
                    </a:ext>
                  </a:extLst>
                </a:gridCol>
                <a:gridCol w="4181608">
                  <a:extLst>
                    <a:ext uri="{9D8B030D-6E8A-4147-A177-3AD203B41FA5}">
                      <a16:colId xmlns:a16="http://schemas.microsoft.com/office/drawing/2014/main" val="1797991134"/>
                    </a:ext>
                  </a:extLst>
                </a:gridCol>
              </a:tblGrid>
              <a:tr h="374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Name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DB</a:t>
                      </a:r>
                      <a:r>
                        <a:rPr lang="ko-KR" altLang="en-US" b="1" dirty="0"/>
                        <a:t>에서 정보 조회하기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472657"/>
                  </a:ext>
                </a:extLst>
              </a:tr>
              <a:tr h="359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분실물 알림을 위해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baseline="0" dirty="0"/>
                        <a:t>의 정보를 조회한다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066345"/>
                  </a:ext>
                </a:extLst>
              </a:tr>
              <a:tr h="338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Actor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영화관 고객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분실물 관리자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감지 시스템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269874"/>
                  </a:ext>
                </a:extLst>
              </a:tr>
              <a:tr h="63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Pre-Conditions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250000"/>
                        </a:lnSpc>
                      </a:pPr>
                      <a:r>
                        <a:rPr lang="ko-KR" altLang="en-US" sz="1200" dirty="0"/>
                        <a:t>회원가입 및 로그인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좌석 예약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분실물 감지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993560"/>
                  </a:ext>
                </a:extLst>
              </a:tr>
              <a:tr h="3167219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Flow of Events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회원가입 및 로그인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marL="228600" indent="-228600" algn="just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/>
                        <a:t>회원가입 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기존 회원인지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중복되는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는 아닌지 등</a:t>
                      </a:r>
                      <a:r>
                        <a:rPr lang="en-US" altLang="ko-KR" sz="1200" baseline="0" dirty="0"/>
                        <a:t>DB </a:t>
                      </a:r>
                      <a:r>
                        <a:rPr lang="ko-KR" altLang="en-US" sz="1200" baseline="0" dirty="0"/>
                        <a:t>조회를 통해 확인</a:t>
                      </a:r>
                      <a:endParaRPr lang="en-US" altLang="ko-KR" sz="1200" baseline="0" dirty="0"/>
                    </a:p>
                    <a:p>
                      <a:pPr marL="228600" indent="-228600" algn="just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/>
                        <a:t>로그인 시</a:t>
                      </a:r>
                      <a:r>
                        <a:rPr lang="en-US" altLang="ko-KR" sz="1200" baseline="0" dirty="0"/>
                        <a:t>, DB</a:t>
                      </a:r>
                      <a:r>
                        <a:rPr lang="ko-KR" altLang="en-US" sz="1200" baseline="0" dirty="0"/>
                        <a:t> 조회를 통해 인증</a:t>
                      </a:r>
                      <a:endParaRPr lang="en-US" altLang="ko-KR" sz="1200" baseline="0" dirty="0"/>
                    </a:p>
                    <a:p>
                      <a:pPr marL="228600" indent="-228600" algn="just" latinLnBrk="1">
                        <a:lnSpc>
                          <a:spcPct val="150000"/>
                        </a:lnSpc>
                        <a:buAutoNum type="arabicPeriod"/>
                      </a:pPr>
                      <a:endParaRPr lang="en-US" altLang="ko-KR" sz="500" baseline="0" dirty="0"/>
                    </a:p>
                    <a:p>
                      <a:pPr marL="0" indent="0" algn="just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baseline="0" dirty="0"/>
                        <a:t>[</a:t>
                      </a:r>
                      <a:r>
                        <a:rPr lang="ko-KR" altLang="en-US" sz="1200" baseline="0" dirty="0"/>
                        <a:t>분실물 조회</a:t>
                      </a:r>
                      <a:r>
                        <a:rPr lang="en-US" altLang="ko-KR" sz="1200" baseline="0" dirty="0"/>
                        <a:t>]</a:t>
                      </a:r>
                    </a:p>
                    <a:p>
                      <a:pPr marL="228600" indent="-228600" algn="just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baseline="0" dirty="0"/>
                        <a:t>관리자가 </a:t>
                      </a:r>
                      <a:r>
                        <a:rPr lang="en-US" altLang="ko-KR" sz="1200" baseline="0" dirty="0"/>
                        <a:t>DB</a:t>
                      </a:r>
                      <a:r>
                        <a:rPr lang="ko-KR" altLang="en-US" sz="1200" baseline="0" dirty="0"/>
                        <a:t>에 접근하여 분실물 정보를 확인 및 관리</a:t>
                      </a:r>
                      <a:endParaRPr lang="en-US" altLang="ko-KR" sz="1200" dirty="0"/>
                    </a:p>
                    <a:p>
                      <a:pPr marL="0" indent="0" algn="just" latinLnBrk="1">
                        <a:lnSpc>
                          <a:spcPct val="150000"/>
                        </a:lnSpc>
                        <a:buNone/>
                      </a:pPr>
                      <a:endParaRPr lang="en-US" altLang="ko-KR" sz="500" dirty="0"/>
                    </a:p>
                    <a:p>
                      <a:pPr marL="0" indent="0" algn="just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분실물 알림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marL="228600" indent="-228600" algn="just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/>
                        <a:t>감지 시스템으로부터 온 좌석 정보 수신</a:t>
                      </a:r>
                      <a:endParaRPr lang="en-US" altLang="ko-KR" sz="1200" dirty="0"/>
                    </a:p>
                    <a:p>
                      <a:pPr marL="228600" indent="-228600" algn="just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/>
                        <a:t>좌석 정보를 기준으로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에서 고객 정보 조회</a:t>
                      </a:r>
                      <a:endParaRPr lang="en-US" altLang="ko-KR" sz="1200" dirty="0"/>
                    </a:p>
                    <a:p>
                      <a:pPr marL="228600" indent="-228600" algn="just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200" dirty="0"/>
                        <a:t>고객의 전화번호를 시스템에</a:t>
                      </a:r>
                      <a:r>
                        <a:rPr lang="ko-KR" altLang="en-US" sz="1200" baseline="0" dirty="0"/>
                        <a:t> 전달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98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0160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825</Words>
  <Application>Microsoft Office PowerPoint</Application>
  <PresentationFormat>와이드스크린</PresentationFormat>
  <Paragraphs>192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한예진</cp:lastModifiedBy>
  <cp:revision>203</cp:revision>
  <dcterms:created xsi:type="dcterms:W3CDTF">2021-03-11T06:15:42Z</dcterms:created>
  <dcterms:modified xsi:type="dcterms:W3CDTF">2021-03-30T10:19:59Z</dcterms:modified>
</cp:coreProperties>
</file>