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3" r:id="rId4"/>
    <p:sldId id="257" r:id="rId5"/>
    <p:sldId id="286" r:id="rId6"/>
    <p:sldId id="277" r:id="rId7"/>
    <p:sldId id="289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FFE21E"/>
    <a:srgbClr val="99CCFF"/>
    <a:srgbClr val="6699FF"/>
    <a:srgbClr val="3333FF"/>
    <a:srgbClr val="CCECFF"/>
    <a:srgbClr val="3366FF"/>
    <a:srgbClr val="0000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83577" autoAdjust="0"/>
  </p:normalViewPr>
  <p:slideViewPr>
    <p:cSldViewPr snapToGrid="0">
      <p:cViewPr varScale="1">
        <p:scale>
          <a:sx n="99" d="100"/>
          <a:sy n="99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B2AF-9F0B-43BF-AA2E-EE670CB9B76F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18CB0-667A-413D-9604-C5A9C2B4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9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18CB0-667A-413D-9604-C5A9C2B4D9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72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그림</a:t>
            </a:r>
            <a:r>
              <a:rPr lang="en-US" altLang="ko-KR" baseline="0" dirty="0"/>
              <a:t> 1] http://www.koreanclick.com/insights/newsletter_view.html?code=topic&amp;id=583&amp;page=1&amp;utm_source=board&amp;utm_medium=board&amp;utm_campaign=topic&amp;utm_content=20200723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[</a:t>
            </a:r>
            <a:r>
              <a:rPr lang="ko-KR" altLang="en-US" baseline="0" dirty="0"/>
              <a:t>그림 </a:t>
            </a:r>
            <a:r>
              <a:rPr lang="en-US" altLang="ko-KR" baseline="0" dirty="0"/>
              <a:t>2]</a:t>
            </a:r>
          </a:p>
          <a:p>
            <a:r>
              <a:rPr lang="ko-KR" altLang="en-US" baseline="0" dirty="0"/>
              <a:t>자료 </a:t>
            </a:r>
            <a:r>
              <a:rPr lang="en-US" altLang="ko-KR" baseline="0" dirty="0"/>
              <a:t>: </a:t>
            </a:r>
            <a:r>
              <a:rPr lang="ko-KR" altLang="en-US" baseline="0" dirty="0" err="1"/>
              <a:t>더치트</a:t>
            </a:r>
            <a:r>
              <a:rPr lang="ko-KR" altLang="en-US" baseline="0" dirty="0"/>
              <a:t> </a:t>
            </a:r>
            <a:r>
              <a:rPr lang="en-US" altLang="ko-KR" baseline="0" dirty="0"/>
              <a:t>(</a:t>
            </a:r>
            <a:r>
              <a:rPr lang="ko-KR" altLang="en-US" baseline="0" dirty="0"/>
              <a:t>사기피해 </a:t>
            </a:r>
            <a:r>
              <a:rPr lang="ko-KR" altLang="en-US" baseline="0" dirty="0" err="1"/>
              <a:t>중고사기</a:t>
            </a:r>
            <a:r>
              <a:rPr lang="ko-KR" altLang="en-US" baseline="0" dirty="0"/>
              <a:t> 사이트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뉴스 </a:t>
            </a:r>
            <a:r>
              <a:rPr lang="en-US" altLang="ko-KR" dirty="0"/>
              <a:t>: https://news.kbs.co.kr/news/view.do?ncd=5041716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18CB0-667A-413D-9604-C5A9C2B4D9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6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논문 출처</a:t>
            </a:r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Lee, K.-N., &amp; Jeon, G. (2018). </a:t>
            </a:r>
            <a:r>
              <a:rPr lang="ko-KR" alt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블록체인을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이용한 중고거래 플랫폼 개선방안 연구</a:t>
            </a:r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디지털융복합연구</a:t>
            </a:r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 </a:t>
            </a:r>
            <a:r>
              <a:rPr lang="en-US" altLang="ko-KR" sz="12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16</a:t>
            </a:r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(9), 133–145. https://doi.org/10.14400/JDC.2018.16.9.133</a:t>
            </a:r>
            <a:endParaRPr lang="ko-KR" altLang="en-US" sz="12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18CB0-667A-413D-9604-C5A9C2B4D9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18CB0-667A-413D-9604-C5A9C2B4D9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9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8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0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0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1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5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6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5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2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F55-B8D4-4FBA-850E-EA3C8735E2E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A3F5-04E3-4A12-859B-FD22AA115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3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hyperlink" Target="https://github.com/YJ243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github.com/SongLepal" TargetMode="External"/><Relationship Id="rId12" Type="http://schemas.openxmlformats.org/officeDocument/2006/relationships/hyperlink" Target="mailto:hbb97225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thddbcks@naver.com" TargetMode="External"/><Relationship Id="rId11" Type="http://schemas.openxmlformats.org/officeDocument/2006/relationships/hyperlink" Target="https://github.com/Hyun1019" TargetMode="External"/><Relationship Id="rId5" Type="http://schemas.openxmlformats.org/officeDocument/2006/relationships/hyperlink" Target="https://github.com/inhoinno" TargetMode="External"/><Relationship Id="rId10" Type="http://schemas.openxmlformats.org/officeDocument/2006/relationships/hyperlink" Target="mailto:jsh8650@naver.com" TargetMode="External"/><Relationship Id="rId4" Type="http://schemas.openxmlformats.org/officeDocument/2006/relationships/hyperlink" Target="mailto:mearrong123@gmail.com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12273" y="937122"/>
            <a:ext cx="3367454" cy="325316"/>
          </a:xfrm>
          <a:noFill/>
        </p:spPr>
        <p:txBody>
          <a:bodyPr>
            <a:normAutofit/>
          </a:bodyPr>
          <a:lstStyle/>
          <a:p>
            <a:r>
              <a:rPr lang="ko-KR" altLang="en-US" sz="1500" dirty="0"/>
              <a:t>실무중심 산업협력 프로젝트</a:t>
            </a:r>
            <a:r>
              <a:rPr lang="en-US" altLang="ko-KR" sz="1500" dirty="0"/>
              <a:t>1</a:t>
            </a:r>
            <a:r>
              <a:rPr lang="ko-KR" altLang="en-US" sz="1500" dirty="0"/>
              <a:t> 제안서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3867" y="3243655"/>
            <a:ext cx="5684363" cy="44158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 err="1"/>
              <a:t>블록체인</a:t>
            </a:r>
            <a:r>
              <a:rPr lang="ko-KR" altLang="en-US" sz="1800" dirty="0"/>
              <a:t>  기반 중고거래 플랫폼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5D0E3C-F2F3-4146-AA24-04842B787FAA}"/>
              </a:ext>
            </a:extLst>
          </p:cNvPr>
          <p:cNvSpPr/>
          <p:nvPr/>
        </p:nvSpPr>
        <p:spPr>
          <a:xfrm>
            <a:off x="4281149" y="4375941"/>
            <a:ext cx="1004470" cy="1004470"/>
          </a:xfrm>
          <a:prstGeom prst="ellipse">
            <a:avLst/>
          </a:prstGeom>
          <a:blipFill dpi="0" rotWithShape="1">
            <a:blip r:embed="rId2"/>
            <a:srcRect/>
            <a:stretch>
              <a:fillRect r="-41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A70668-38FE-4EA7-AA6D-22D7ACC81273}"/>
              </a:ext>
            </a:extLst>
          </p:cNvPr>
          <p:cNvSpPr/>
          <p:nvPr/>
        </p:nvSpPr>
        <p:spPr>
          <a:xfrm>
            <a:off x="1535582" y="4424185"/>
            <a:ext cx="1004471" cy="986655"/>
          </a:xfrm>
          <a:prstGeom prst="ellipse">
            <a:avLst/>
          </a:prstGeom>
          <a:blipFill dpi="0" rotWithShape="1">
            <a:blip r:embed="rId3"/>
            <a:srcRect/>
            <a:stretch>
              <a:fillRect l="-4614" t="-17243" r="-4946" b="1858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4F04F-BBF9-42FB-B27E-E4406BA08608}"/>
              </a:ext>
            </a:extLst>
          </p:cNvPr>
          <p:cNvSpPr txBox="1"/>
          <p:nvPr/>
        </p:nvSpPr>
        <p:spPr>
          <a:xfrm>
            <a:off x="814921" y="5611503"/>
            <a:ext cx="2494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송인호</a:t>
            </a:r>
            <a:endParaRPr lang="en-US" altLang="ko-KR" dirty="0"/>
          </a:p>
          <a:p>
            <a:pPr algn="ctr"/>
            <a:r>
              <a:rPr lang="en-US" altLang="ko-KR" sz="1400" dirty="0">
                <a:hlinkClick r:id="rId4"/>
              </a:rPr>
              <a:t>mearrong123@gmail.com</a:t>
            </a:r>
            <a:endParaRPr lang="en-US" altLang="ko-KR" sz="1400" dirty="0"/>
          </a:p>
          <a:p>
            <a:pPr algn="ctr"/>
            <a:r>
              <a:rPr lang="en-US" altLang="ko-KR" sz="1400" dirty="0">
                <a:hlinkClick r:id="rId5"/>
              </a:rPr>
              <a:t>https://github.com/inhoinno</a:t>
            </a:r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0E13E-B047-4B9F-A3AF-F86CB316B5F5}"/>
              </a:ext>
            </a:extLst>
          </p:cNvPr>
          <p:cNvSpPr txBox="1"/>
          <p:nvPr/>
        </p:nvSpPr>
        <p:spPr>
          <a:xfrm>
            <a:off x="3556336" y="5577417"/>
            <a:ext cx="2615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송유찬</a:t>
            </a:r>
            <a:endParaRPr lang="en-US" altLang="ko-KR" dirty="0"/>
          </a:p>
          <a:p>
            <a:pPr algn="ctr"/>
            <a:r>
              <a:rPr lang="en-US" altLang="ko-KR" sz="1400" dirty="0">
                <a:hlinkClick r:id="rId6"/>
              </a:rPr>
              <a:t>thddbcks@naver.com</a:t>
            </a:r>
            <a:endParaRPr lang="en-US" altLang="ko-KR" sz="1400" dirty="0"/>
          </a:p>
          <a:p>
            <a:pPr algn="ctr"/>
            <a:r>
              <a:rPr lang="en-US" altLang="ko-KR" sz="1400" dirty="0">
                <a:hlinkClick r:id="rId7"/>
              </a:rPr>
              <a:t>https://github.com/SongLepal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1661FEB7-7E24-41AF-9FBC-EDD3DA42BCEA}"/>
              </a:ext>
            </a:extLst>
          </p:cNvPr>
          <p:cNvSpPr txBox="1">
            <a:spLocks/>
          </p:cNvSpPr>
          <p:nvPr/>
        </p:nvSpPr>
        <p:spPr>
          <a:xfrm>
            <a:off x="3490846" y="1937608"/>
            <a:ext cx="5390404" cy="14819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200" dirty="0">
                <a:solidFill>
                  <a:schemeClr val="tx2"/>
                </a:solidFill>
                <a:latin typeface="+mn-ea"/>
              </a:rPr>
              <a:t>송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이버섯</a:t>
            </a:r>
            <a:r>
              <a:rPr lang="ko-KR" altLang="en-US" sz="7200" dirty="0">
                <a:solidFill>
                  <a:schemeClr val="tx2"/>
                </a:solidFill>
                <a:latin typeface="+mn-ea"/>
              </a:rPr>
              <a:t>한정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식</a:t>
            </a:r>
            <a:endParaRPr lang="ko-KR" altLang="en-US" sz="7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979AB8-5AC6-47B7-8735-B2B1C167538F}"/>
              </a:ext>
            </a:extLst>
          </p:cNvPr>
          <p:cNvSpPr/>
          <p:nvPr/>
        </p:nvSpPr>
        <p:spPr>
          <a:xfrm>
            <a:off x="9563038" y="4383734"/>
            <a:ext cx="1004471" cy="986655"/>
          </a:xfrm>
          <a:prstGeom prst="ellipse">
            <a:avLst/>
          </a:prstGeom>
          <a:blipFill dpi="0" rotWithShape="1">
            <a:blip r:embed="rId8"/>
            <a:srcRect/>
            <a:stretch>
              <a:fillRect l="-4614" t="-17244" r="-4946" b="1858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F3BF56-1DA5-4B04-AAF6-2F9B3AEA2773}"/>
              </a:ext>
            </a:extLst>
          </p:cNvPr>
          <p:cNvSpPr/>
          <p:nvPr/>
        </p:nvSpPr>
        <p:spPr>
          <a:xfrm>
            <a:off x="7015549" y="4393756"/>
            <a:ext cx="1004471" cy="986655"/>
          </a:xfrm>
          <a:prstGeom prst="ellipse">
            <a:avLst/>
          </a:prstGeom>
          <a:blipFill dpi="0" rotWithShape="1">
            <a:blip r:embed="rId9"/>
            <a:srcRect/>
            <a:stretch>
              <a:fillRect l="3449" t="3448" r="3449" b="-310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9098C-F499-40A5-8A3F-ADCF09E0688C}"/>
              </a:ext>
            </a:extLst>
          </p:cNvPr>
          <p:cNvSpPr txBox="1"/>
          <p:nvPr/>
        </p:nvSpPr>
        <p:spPr>
          <a:xfrm>
            <a:off x="8830335" y="5585210"/>
            <a:ext cx="259718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정성현</a:t>
            </a:r>
            <a:endParaRPr lang="en-US" altLang="ko-KR" dirty="0"/>
          </a:p>
          <a:p>
            <a:pPr algn="ctr"/>
            <a:r>
              <a:rPr lang="en-US" altLang="ko-KR" sz="1400" dirty="0">
                <a:hlinkClick r:id="rId10"/>
              </a:rPr>
              <a:t>jsh8650@naver.com</a:t>
            </a:r>
            <a:endParaRPr lang="en-US" altLang="ko-KR" sz="1400" dirty="0"/>
          </a:p>
          <a:p>
            <a:pPr algn="ctr"/>
            <a:r>
              <a:rPr lang="en-US" altLang="ko-KR" sz="1400" dirty="0">
                <a:hlinkClick r:id="rId11"/>
              </a:rPr>
              <a:t>https://github.com/Hyun1019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C51983-1B88-4FF6-9F8F-CAB13FE081A0}"/>
              </a:ext>
            </a:extLst>
          </p:cNvPr>
          <p:cNvSpPr txBox="1"/>
          <p:nvPr/>
        </p:nvSpPr>
        <p:spPr>
          <a:xfrm>
            <a:off x="6418618" y="5595232"/>
            <a:ext cx="22302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한예진</a:t>
            </a:r>
            <a:endParaRPr lang="en-US" altLang="ko-KR" dirty="0"/>
          </a:p>
          <a:p>
            <a:pPr algn="ctr"/>
            <a:r>
              <a:rPr lang="en-US" altLang="ko-KR" sz="1400" dirty="0">
                <a:hlinkClick r:id="rId12"/>
              </a:rPr>
              <a:t>hbb97225@naver.com</a:t>
            </a:r>
            <a:endParaRPr lang="en-US" altLang="ko-KR" sz="1400" dirty="0"/>
          </a:p>
          <a:p>
            <a:pPr algn="ctr"/>
            <a:r>
              <a:rPr lang="en-US" altLang="ko-KR" sz="1400" dirty="0">
                <a:hlinkClick r:id="rId13"/>
              </a:rPr>
              <a:t>https://github.com/YJ243</a:t>
            </a:r>
            <a:endParaRPr lang="en-US" altLang="ko-KR" sz="1400" dirty="0"/>
          </a:p>
          <a:p>
            <a:pPr algn="ctr"/>
            <a:endParaRPr lang="ko-KR" altLang="en-US" dirty="0"/>
          </a:p>
        </p:txBody>
      </p:sp>
      <p:pic>
        <p:nvPicPr>
          <p:cNvPr id="1026" name="Picture 2" descr="표고버섯 일러스트 Sansai Plants에 대한 스톡 벡터 아트 및 기타 이미지 - iStoc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96" y="2165131"/>
            <a:ext cx="515884" cy="36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8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66F220FE-A2A0-4B29-AB5B-98C769A5A1CB}"/>
              </a:ext>
            </a:extLst>
          </p:cNvPr>
          <p:cNvSpPr txBox="1">
            <a:spLocks/>
          </p:cNvSpPr>
          <p:nvPr/>
        </p:nvSpPr>
        <p:spPr>
          <a:xfrm>
            <a:off x="3466631" y="470193"/>
            <a:ext cx="5390404" cy="14819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200" dirty="0">
                <a:solidFill>
                  <a:schemeClr val="tx2"/>
                </a:solidFill>
                <a:latin typeface="+mn-ea"/>
              </a:rPr>
              <a:t>Content</a:t>
            </a:r>
            <a:endParaRPr lang="ko-KR" altLang="en-US" sz="7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0546B60-DE18-42A4-A102-3705D0839C17}"/>
              </a:ext>
            </a:extLst>
          </p:cNvPr>
          <p:cNvSpPr/>
          <p:nvPr/>
        </p:nvSpPr>
        <p:spPr>
          <a:xfrm>
            <a:off x="1595609" y="2428038"/>
            <a:ext cx="2667343" cy="3004457"/>
          </a:xfrm>
          <a:prstGeom prst="roundRect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Motivation</a:t>
            </a:r>
          </a:p>
          <a:p>
            <a:pPr marL="742950" lvl="1" indent="-285750" algn="just">
              <a:buFont typeface="맑은 고딕" panose="020B0503020000020004" pitchFamily="50" charset="-127"/>
              <a:buChar char="º"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Related Literature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D82C65-6336-4D72-8DF7-0F9ED2207DD2}"/>
              </a:ext>
            </a:extLst>
          </p:cNvPr>
          <p:cNvSpPr/>
          <p:nvPr/>
        </p:nvSpPr>
        <p:spPr>
          <a:xfrm>
            <a:off x="4828162" y="2428038"/>
            <a:ext cx="2667343" cy="3004457"/>
          </a:xfrm>
          <a:prstGeom prst="roundRect">
            <a:avLst/>
          </a:prstGeom>
          <a:noFill/>
          <a:ln w="571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Proposal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21B641-A09A-4E7A-A13D-70E6982C3A69}"/>
              </a:ext>
            </a:extLst>
          </p:cNvPr>
          <p:cNvSpPr/>
          <p:nvPr/>
        </p:nvSpPr>
        <p:spPr>
          <a:xfrm>
            <a:off x="8060715" y="2428038"/>
            <a:ext cx="2667343" cy="3004457"/>
          </a:xfrm>
          <a:prstGeom prst="roundRect">
            <a:avLst/>
          </a:prstGeom>
          <a:noFill/>
          <a:ln w="571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Expecting Results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64694" y="1091326"/>
            <a:ext cx="5570622" cy="53540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사각형 설명선 45"/>
          <p:cNvSpPr/>
          <p:nvPr/>
        </p:nvSpPr>
        <p:spPr>
          <a:xfrm rot="5400000">
            <a:off x="7232316" y="1184529"/>
            <a:ext cx="4208591" cy="5287712"/>
          </a:xfrm>
          <a:prstGeom prst="wedgeRoundRectCallout">
            <a:avLst>
              <a:gd name="adj1" fmla="val -32476"/>
              <a:gd name="adj2" fmla="val 6358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6F220FE-A2A0-4B29-AB5B-98C769A5A1CB}"/>
              </a:ext>
            </a:extLst>
          </p:cNvPr>
          <p:cNvSpPr txBox="1">
            <a:spLocks/>
          </p:cNvSpPr>
          <p:nvPr/>
        </p:nvSpPr>
        <p:spPr>
          <a:xfrm>
            <a:off x="2345450" y="133813"/>
            <a:ext cx="8069943" cy="10775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solidFill>
                  <a:schemeClr val="tx2"/>
                </a:solidFill>
                <a:latin typeface="+mn-ea"/>
              </a:rPr>
              <a:t>Executive Summary</a:t>
            </a:r>
            <a:endParaRPr lang="ko-KR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1906" y="2108335"/>
            <a:ext cx="502953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플랫폼 사용자간 거래 시</a:t>
            </a:r>
            <a:r>
              <a:rPr lang="en-US" altLang="ko-KR" sz="1600" dirty="0"/>
              <a:t>, </a:t>
            </a:r>
            <a:r>
              <a:rPr lang="ko-KR" altLang="en-US" sz="1600" dirty="0"/>
              <a:t>협의된 거래 사항을    모든 참여자의 노드에 작성하여 이를 공유한다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거래 과정에서 문제가 발생했을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사전에 명시 하고 진행한 거래 사항을 노드를 통해 확인할 수 있으므로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부인 방지 및 무결성이 보장됨에 따라</a:t>
            </a:r>
            <a:r>
              <a:rPr lang="en-US" altLang="ko-KR" sz="1600" dirty="0"/>
              <a:t>, </a:t>
            </a:r>
            <a:r>
              <a:rPr lang="ko-KR" altLang="en-US" sz="1600" dirty="0"/>
              <a:t>피해를 방지하고</a:t>
            </a:r>
            <a:r>
              <a:rPr lang="en-US" altLang="ko-KR" sz="1600" dirty="0"/>
              <a:t>, </a:t>
            </a:r>
            <a:r>
              <a:rPr lang="ko-KR" altLang="en-US" sz="1600" dirty="0"/>
              <a:t>쉽게 해결할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거래에 대한 보상으로 단국 코인을 제공하여 보다   활발한 거래의 장을 마련한다</a:t>
            </a:r>
            <a:r>
              <a:rPr lang="en-US" altLang="ko-KR" sz="1500" dirty="0"/>
              <a:t>.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36" y="1208094"/>
            <a:ext cx="5333937" cy="4671224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2953985" y="6025875"/>
            <a:ext cx="246710" cy="2545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6200000">
            <a:off x="1225770" y="6026070"/>
            <a:ext cx="218514" cy="21812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rot="16200000" flipV="1">
            <a:off x="4689406" y="6073093"/>
            <a:ext cx="246912" cy="20454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7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903" y="373524"/>
            <a:ext cx="1978270" cy="382221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1. Motivation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4883" y="888418"/>
            <a:ext cx="10507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통계 자료에 따르면</a:t>
            </a:r>
            <a:r>
              <a:rPr lang="en-US" altLang="ko-KR" sz="1600" dirty="0"/>
              <a:t>, </a:t>
            </a:r>
            <a:r>
              <a:rPr lang="ko-KR" altLang="en-US" sz="1600" dirty="0"/>
              <a:t>중고 거래 이용률은 해를 거듭할수록 증가하는 추세이며</a:t>
            </a:r>
            <a:r>
              <a:rPr lang="en-US" altLang="ko-KR" sz="1600" dirty="0"/>
              <a:t>, </a:t>
            </a:r>
            <a:r>
              <a:rPr lang="ko-KR" altLang="en-US" sz="1600" dirty="0"/>
              <a:t>최근 코로나 </a:t>
            </a:r>
            <a:r>
              <a:rPr lang="en-US" altLang="ko-KR" sz="1600" dirty="0"/>
              <a:t>19 </a:t>
            </a:r>
            <a:r>
              <a:rPr lang="ko-KR" altLang="en-US" sz="1600" dirty="0"/>
              <a:t>바이러스로 인한 소비 심리 위축으로</a:t>
            </a:r>
            <a:r>
              <a:rPr lang="en-US" altLang="ko-KR" sz="1600" dirty="0"/>
              <a:t> </a:t>
            </a:r>
            <a:r>
              <a:rPr lang="ko-KR" altLang="en-US" sz="1600" dirty="0"/>
              <a:t>더욱 증감한 경향을 보인다</a:t>
            </a:r>
            <a:r>
              <a:rPr lang="en-US" altLang="ko-KR" sz="1600" dirty="0"/>
              <a:t>. </a:t>
            </a:r>
            <a:r>
              <a:rPr lang="ko-KR" altLang="en-US" sz="1600" dirty="0"/>
              <a:t>중고 거래는 사실상 비공식적인 거래 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협의 하에 판매자</a:t>
            </a:r>
            <a:r>
              <a:rPr lang="en-US" altLang="ko-KR" sz="1600" dirty="0"/>
              <a:t>, </a:t>
            </a:r>
            <a:r>
              <a:rPr lang="ko-KR" altLang="en-US" sz="1600" dirty="0"/>
              <a:t>구매자 모두 효용을 얻는 거래를 진행할 수 있어</a:t>
            </a:r>
            <a:r>
              <a:rPr lang="en-US" altLang="ko-KR" sz="1600" dirty="0"/>
              <a:t>,</a:t>
            </a:r>
            <a:r>
              <a:rPr lang="ko-KR" altLang="en-US" sz="1600" dirty="0"/>
              <a:t> 많은 사람들이 애용하는 방식이다</a:t>
            </a:r>
            <a:r>
              <a:rPr lang="en-US" altLang="ko-KR" sz="1600" dirty="0"/>
              <a:t>.</a:t>
            </a:r>
          </a:p>
          <a:p>
            <a:endParaRPr lang="en-US" altLang="ko-KR" sz="1200" dirty="0"/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중고거래 특성 상</a:t>
            </a:r>
            <a:r>
              <a:rPr lang="en-US" altLang="ko-KR" sz="1600" dirty="0"/>
              <a:t>, </a:t>
            </a:r>
            <a:r>
              <a:rPr lang="ko-KR" altLang="en-US" sz="1600" dirty="0"/>
              <a:t>인터넷 공간의 익명성의 힘을 빌리기 때문에</a:t>
            </a:r>
            <a:r>
              <a:rPr lang="en-US" altLang="ko-KR" sz="1600" dirty="0"/>
              <a:t>,</a:t>
            </a:r>
            <a:r>
              <a:rPr lang="ko-KR" altLang="en-US" sz="1600" dirty="0"/>
              <a:t> 손쉬운 사기 거래가 유발될 수 있으며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실제로 피해 사례 역시 지속적으로 증가하는 추이를 보였다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중고 거래의 신뢰성과 안전성 보장을 위한  피해 감지 및 방지 대책이 요구된다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33" y="2775417"/>
            <a:ext cx="4167476" cy="3632634"/>
          </a:xfrm>
          <a:prstGeom prst="rect">
            <a:avLst/>
          </a:prstGeom>
          <a:ln>
            <a:noFill/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4602" t="-213" r="4982" b="8874"/>
          <a:stretch/>
        </p:blipFill>
        <p:spPr>
          <a:xfrm>
            <a:off x="6483982" y="2953061"/>
            <a:ext cx="4331294" cy="3454990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2270730" y="6501684"/>
            <a:ext cx="251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 </a:t>
            </a:r>
            <a:r>
              <a:rPr lang="en-US" altLang="ko-KR" sz="1200" dirty="0"/>
              <a:t>1] </a:t>
            </a:r>
            <a:r>
              <a:rPr lang="ko-KR" altLang="en-US" sz="1200" dirty="0"/>
              <a:t>중고거래 이용률 추이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35564" y="6501683"/>
            <a:ext cx="271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 </a:t>
            </a:r>
            <a:r>
              <a:rPr lang="en-US" altLang="ko-KR" sz="1200" dirty="0"/>
              <a:t>2] </a:t>
            </a:r>
            <a:r>
              <a:rPr lang="ko-KR" altLang="en-US" sz="1200" dirty="0"/>
              <a:t>중고거래 피해사례 추이</a:t>
            </a:r>
          </a:p>
        </p:txBody>
      </p:sp>
    </p:spTree>
    <p:extLst>
      <p:ext uri="{BB962C8B-B14F-4D97-AF65-F5344CB8AC3E}">
        <p14:creationId xmlns:p14="http://schemas.microsoft.com/office/powerpoint/2010/main" val="79116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3633" y="388915"/>
            <a:ext cx="8822870" cy="48205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2. Related Literature : </a:t>
            </a:r>
            <a:r>
              <a:rPr lang="ko-KR" altLang="en-US" sz="2000" b="1" i="1" dirty="0" err="1"/>
              <a:t>블록체인을</a:t>
            </a:r>
            <a:r>
              <a:rPr lang="ko-KR" altLang="en-US" sz="2000" b="1" i="1" dirty="0"/>
              <a:t> 이용한 중고거래 플랫폼 개선방안 연구</a:t>
            </a:r>
          </a:p>
        </p:txBody>
      </p:sp>
      <p:pic>
        <p:nvPicPr>
          <p:cNvPr id="1026" name="Picture 2" descr="어서오세요. 중고나라">
            <a:extLst>
              <a:ext uri="{FF2B5EF4-FFF2-40B4-BE49-F238E27FC236}">
                <a16:creationId xmlns:a16="http://schemas.microsoft.com/office/drawing/2014/main" id="{CFA9C35E-46E7-40D4-BEE8-AE78F656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05" y="4477173"/>
            <a:ext cx="1025065" cy="75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BC5E0A-ACE4-4385-800B-FA17F1F58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910" y="2683042"/>
            <a:ext cx="5695571" cy="3606126"/>
          </a:xfrm>
          <a:prstGeom prst="rect">
            <a:avLst/>
          </a:prstGeom>
        </p:spPr>
      </p:pic>
      <p:pic>
        <p:nvPicPr>
          <p:cNvPr id="1028" name="Picture 4" descr="우리동네 중고 직거래 마켓, 당근마켓 지역광고 소개 : 네이버 블로그">
            <a:extLst>
              <a:ext uri="{FF2B5EF4-FFF2-40B4-BE49-F238E27FC236}">
                <a16:creationId xmlns:a16="http://schemas.microsoft.com/office/drawing/2014/main" id="{8A18226F-9234-46AB-9F90-AAFE6B6A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93" y="3634873"/>
            <a:ext cx="1580334" cy="82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A073B7-1466-4EFF-BFA1-B51CD53CA864}"/>
              </a:ext>
            </a:extLst>
          </p:cNvPr>
          <p:cNvSpPr txBox="1"/>
          <p:nvPr/>
        </p:nvSpPr>
        <p:spPr>
          <a:xfrm>
            <a:off x="828454" y="1104127"/>
            <a:ext cx="1034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기존의 중고거래 플랫폼은 사용자간의 단순 연결로 중고거래를 돕는 방식이었다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우리의 플랫폼은 기존 중고거래 플랫폼의 거래 시스템을 블록체인으로 구현하여 중고거래에서의 사기</a:t>
            </a:r>
            <a:r>
              <a:rPr lang="en-US" altLang="ko-KR" sz="1600" dirty="0"/>
              <a:t> </a:t>
            </a:r>
            <a:r>
              <a:rPr lang="ko-KR" altLang="en-US" sz="1600" dirty="0"/>
              <a:t>피해를 방지한다</a:t>
            </a:r>
            <a:r>
              <a:rPr lang="en-US" altLang="ko-KR" sz="1600" dirty="0"/>
              <a:t>. “</a:t>
            </a:r>
            <a:r>
              <a:rPr lang="ko-KR" altLang="en-US" sz="1600" dirty="0"/>
              <a:t>단국 코인</a:t>
            </a:r>
            <a:r>
              <a:rPr lang="en-US" altLang="ko-KR" sz="1600" dirty="0"/>
              <a:t>”</a:t>
            </a:r>
            <a:r>
              <a:rPr lang="ko-KR" altLang="en-US" sz="1600" dirty="0"/>
              <a:t>은 중고거래에서 발생되는 정보</a:t>
            </a:r>
            <a:r>
              <a:rPr lang="en-US" altLang="ko-KR" sz="1600" dirty="0"/>
              <a:t> </a:t>
            </a:r>
            <a:r>
              <a:rPr lang="ko-KR" altLang="en-US" sz="1600" dirty="0"/>
              <a:t>저장</a:t>
            </a:r>
            <a:r>
              <a:rPr lang="en-US" altLang="ko-KR" sz="1600" dirty="0"/>
              <a:t>, </a:t>
            </a:r>
            <a:r>
              <a:rPr lang="ko-KR" altLang="en-US" sz="1600" dirty="0"/>
              <a:t>수수료</a:t>
            </a:r>
            <a:r>
              <a:rPr lang="en-US" altLang="ko-KR" sz="1600" dirty="0"/>
              <a:t>, </a:t>
            </a:r>
            <a:r>
              <a:rPr lang="ko-KR" altLang="en-US" sz="1600" dirty="0"/>
              <a:t>참여 보상 등으로 사용된다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C94FF-270B-4B62-969D-97F66FCE5B8D}"/>
              </a:ext>
            </a:extLst>
          </p:cNvPr>
          <p:cNvSpPr txBox="1"/>
          <p:nvPr/>
        </p:nvSpPr>
        <p:spPr>
          <a:xfrm>
            <a:off x="2671161" y="3974694"/>
            <a:ext cx="67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+</a:t>
            </a:r>
            <a:endParaRPr lang="ko-KR" altLang="en-US" sz="4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150FC5-4431-45DF-9DD5-B19ACF9378A7}"/>
              </a:ext>
            </a:extLst>
          </p:cNvPr>
          <p:cNvSpPr txBox="1"/>
          <p:nvPr/>
        </p:nvSpPr>
        <p:spPr>
          <a:xfrm>
            <a:off x="7952453" y="6409033"/>
            <a:ext cx="215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 </a:t>
            </a:r>
            <a:r>
              <a:rPr lang="en-US" altLang="ko-KR" sz="1200" dirty="0"/>
              <a:t>4] </a:t>
            </a:r>
            <a:r>
              <a:rPr lang="ko-KR" altLang="en-US" sz="1200" dirty="0"/>
              <a:t>거래 시스템 구현도</a:t>
            </a:r>
            <a:endParaRPr lang="en-US" altLang="ko-KR" sz="1200" dirty="0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D8EA4C81-486F-4BA6-A0C9-6C823AE052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6444" y="3842741"/>
            <a:ext cx="1286728" cy="12867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9C8A5F-2D5F-415A-9B20-1F0803C95DC3}"/>
              </a:ext>
            </a:extLst>
          </p:cNvPr>
          <p:cNvSpPr txBox="1"/>
          <p:nvPr/>
        </p:nvSpPr>
        <p:spPr>
          <a:xfrm>
            <a:off x="1581743" y="6409033"/>
            <a:ext cx="2929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 </a:t>
            </a:r>
            <a:r>
              <a:rPr lang="en-US" altLang="ko-KR" sz="1200" dirty="0"/>
              <a:t>3] </a:t>
            </a:r>
            <a:r>
              <a:rPr lang="ko-KR" altLang="en-US" sz="1200" dirty="0" err="1"/>
              <a:t>블록체인을</a:t>
            </a:r>
            <a:r>
              <a:rPr lang="ko-KR" altLang="en-US" sz="1200" dirty="0"/>
              <a:t> 접목시킨 중고거래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2283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21268" y="191539"/>
            <a:ext cx="5017108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Scrum Task Board Template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625349" y="1488575"/>
            <a:ext cx="218333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04211" y="1488575"/>
            <a:ext cx="2758957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3168" y="1488575"/>
            <a:ext cx="1434036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2398" y="1487219"/>
            <a:ext cx="2798828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349" y="882887"/>
            <a:ext cx="2183330" cy="605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Stories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4211" y="882887"/>
            <a:ext cx="2758957" cy="605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To Do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3168" y="882887"/>
            <a:ext cx="1434036" cy="605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In Progress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2398" y="881531"/>
            <a:ext cx="2798828" cy="605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Testing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795264" y="1487219"/>
            <a:ext cx="1510876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9795264" y="881531"/>
            <a:ext cx="1510876" cy="605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Done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25349" y="4460375"/>
            <a:ext cx="218333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804211" y="4460375"/>
            <a:ext cx="2758957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563168" y="4460375"/>
            <a:ext cx="1434036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002398" y="4459019"/>
            <a:ext cx="2798828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800646" y="4459019"/>
            <a:ext cx="1510876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"/>
          <p:cNvSpPr/>
          <p:nvPr/>
        </p:nvSpPr>
        <p:spPr>
          <a:xfrm>
            <a:off x="711537" y="2144943"/>
            <a:ext cx="2018421" cy="1403136"/>
          </a:xfrm>
          <a:custGeom>
            <a:avLst/>
            <a:gdLst/>
            <a:ahLst/>
            <a:cxnLst/>
            <a:rect l="l" t="t" r="r" b="b"/>
            <a:pathLst>
              <a:path w="4235395" h="4162644">
                <a:moveTo>
                  <a:pt x="4235395" y="0"/>
                </a:moveTo>
                <a:lnTo>
                  <a:pt x="4235395" y="4019636"/>
                </a:lnTo>
                <a:lnTo>
                  <a:pt x="140197" y="4162644"/>
                </a:lnTo>
                <a:lnTo>
                  <a:pt x="0" y="147903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3060" y="2574331"/>
            <a:ext cx="208388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중고거래 플랫폼 사용자로서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안전한 거래를 원한다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악성 사용자와 거래하지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 않길 원한다</a:t>
            </a:r>
            <a:r>
              <a:rPr lang="en-US" altLang="ko-KR" sz="1200" dirty="0">
                <a:solidFill>
                  <a:prstClr val="black"/>
                </a:solidFill>
              </a:rPr>
              <a:t>.)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1604854" y="2087257"/>
            <a:ext cx="231786" cy="275762"/>
            <a:chOff x="4917745" y="2286000"/>
            <a:chExt cx="2558303" cy="24383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8" name="Oval 167"/>
            <p:cNvSpPr/>
            <p:nvPr/>
          </p:nvSpPr>
          <p:spPr>
            <a:xfrm>
              <a:off x="4917745" y="2429067"/>
              <a:ext cx="2295331" cy="2295332"/>
            </a:xfrm>
            <a:prstGeom prst="ellipse">
              <a:avLst/>
            </a:prstGeom>
            <a:solidFill>
              <a:srgbClr val="11800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5945828" y="2286000"/>
              <a:ext cx="1530220" cy="1530222"/>
            </a:xfrm>
            <a:prstGeom prst="ellipse">
              <a:avLst/>
            </a:prstGeom>
            <a:solidFill>
              <a:srgbClr val="11800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70" name="Oval 10"/>
            <p:cNvSpPr/>
            <p:nvPr/>
          </p:nvSpPr>
          <p:spPr>
            <a:xfrm>
              <a:off x="6054828" y="2667000"/>
              <a:ext cx="1107972" cy="1023687"/>
            </a:xfrm>
            <a:custGeom>
              <a:avLst/>
              <a:gdLst>
                <a:gd name="connsiteX0" fmla="*/ 189017 w 1045863"/>
                <a:gd name="connsiteY0" fmla="*/ 0 h 1103312"/>
                <a:gd name="connsiteX1" fmla="*/ 97056 w 1045863"/>
                <a:gd name="connsiteY1" fmla="*/ 259496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1045863 w 1045863"/>
                <a:gd name="connsiteY2" fmla="*/ 954468 h 1103312"/>
                <a:gd name="connsiteX3" fmla="*/ 640080 w 1045863"/>
                <a:gd name="connsiteY3" fmla="*/ 1103312 h 1103312"/>
                <a:gd name="connsiteX4" fmla="*/ 0 w 1045863"/>
                <a:gd name="connsiteY4" fmla="*/ 463232 h 1103312"/>
                <a:gd name="connsiteX5" fmla="*/ 189017 w 1045863"/>
                <a:gd name="connsiteY5" fmla="*/ 0 h 1103312"/>
                <a:gd name="connsiteX0" fmla="*/ 189017 w 1178210"/>
                <a:gd name="connsiteY0" fmla="*/ 0 h 1103312"/>
                <a:gd name="connsiteX1" fmla="*/ 482067 w 1178210"/>
                <a:gd name="connsiteY1" fmla="*/ 800917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189017 w 1178210"/>
                <a:gd name="connsiteY0" fmla="*/ 0 h 1103312"/>
                <a:gd name="connsiteX1" fmla="*/ 494099 w 1178210"/>
                <a:gd name="connsiteY1" fmla="*/ 596381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2404 w 991597"/>
                <a:gd name="connsiteY0" fmla="*/ 8836 h 1112148"/>
                <a:gd name="connsiteX1" fmla="*/ 307486 w 991597"/>
                <a:gd name="connsiteY1" fmla="*/ 605217 h 1112148"/>
                <a:gd name="connsiteX2" fmla="*/ 991597 w 991597"/>
                <a:gd name="connsiteY2" fmla="*/ 818925 h 1112148"/>
                <a:gd name="connsiteX3" fmla="*/ 453467 w 991597"/>
                <a:gd name="connsiteY3" fmla="*/ 1112148 h 1112148"/>
                <a:gd name="connsiteX4" fmla="*/ 2404 w 991597"/>
                <a:gd name="connsiteY4" fmla="*/ 8836 h 1112148"/>
                <a:gd name="connsiteX0" fmla="*/ 2404 w 991597"/>
                <a:gd name="connsiteY0" fmla="*/ 8836 h 887846"/>
                <a:gd name="connsiteX1" fmla="*/ 307486 w 991597"/>
                <a:gd name="connsiteY1" fmla="*/ 605217 h 887846"/>
                <a:gd name="connsiteX2" fmla="*/ 991597 w 991597"/>
                <a:gd name="connsiteY2" fmla="*/ 818925 h 887846"/>
                <a:gd name="connsiteX3" fmla="*/ 104551 w 991597"/>
                <a:gd name="connsiteY3" fmla="*/ 883548 h 887846"/>
                <a:gd name="connsiteX4" fmla="*/ 2404 w 991597"/>
                <a:gd name="connsiteY4" fmla="*/ 8836 h 887846"/>
                <a:gd name="connsiteX0" fmla="*/ 118779 w 1107972"/>
                <a:gd name="connsiteY0" fmla="*/ 8836 h 1021343"/>
                <a:gd name="connsiteX1" fmla="*/ 423861 w 1107972"/>
                <a:gd name="connsiteY1" fmla="*/ 605217 h 1021343"/>
                <a:gd name="connsiteX2" fmla="*/ 1107972 w 1107972"/>
                <a:gd name="connsiteY2" fmla="*/ 818925 h 1021343"/>
                <a:gd name="connsiteX3" fmla="*/ 220926 w 1107972"/>
                <a:gd name="connsiteY3" fmla="*/ 883548 h 1021343"/>
                <a:gd name="connsiteX4" fmla="*/ 118779 w 1107972"/>
                <a:gd name="connsiteY4" fmla="*/ 8836 h 1021343"/>
                <a:gd name="connsiteX0" fmla="*/ 118779 w 1107972"/>
                <a:gd name="connsiteY0" fmla="*/ 11180 h 1023687"/>
                <a:gd name="connsiteX1" fmla="*/ 423861 w 1107972"/>
                <a:gd name="connsiteY1" fmla="*/ 607561 h 1023687"/>
                <a:gd name="connsiteX2" fmla="*/ 1107972 w 1107972"/>
                <a:gd name="connsiteY2" fmla="*/ 821269 h 1023687"/>
                <a:gd name="connsiteX3" fmla="*/ 220926 w 1107972"/>
                <a:gd name="connsiteY3" fmla="*/ 885892 h 1023687"/>
                <a:gd name="connsiteX4" fmla="*/ 118779 w 1107972"/>
                <a:gd name="connsiteY4" fmla="*/ 11180 h 10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972" h="1023687">
                  <a:moveTo>
                    <a:pt x="118779" y="11180"/>
                  </a:moveTo>
                  <a:cubicBezTo>
                    <a:pt x="94449" y="-73308"/>
                    <a:pt x="114617" y="340199"/>
                    <a:pt x="423861" y="607561"/>
                  </a:cubicBezTo>
                  <a:cubicBezTo>
                    <a:pt x="733105" y="874923"/>
                    <a:pt x="1081637" y="770870"/>
                    <a:pt x="1107972" y="821269"/>
                  </a:cubicBezTo>
                  <a:cubicBezTo>
                    <a:pt x="999127" y="915094"/>
                    <a:pt x="664577" y="1186681"/>
                    <a:pt x="220926" y="885892"/>
                  </a:cubicBezTo>
                  <a:cubicBezTo>
                    <a:pt x="-222725" y="585103"/>
                    <a:pt x="143109" y="95668"/>
                    <a:pt x="118779" y="11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81167" y="4795192"/>
            <a:ext cx="1774770" cy="1442322"/>
            <a:chOff x="369570" y="4757994"/>
            <a:chExt cx="1181100" cy="1127219"/>
          </a:xfrm>
        </p:grpSpPr>
        <p:sp>
          <p:nvSpPr>
            <p:cNvPr id="153" name="Rectangle 1"/>
            <p:cNvSpPr/>
            <p:nvPr/>
          </p:nvSpPr>
          <p:spPr>
            <a:xfrm>
              <a:off x="369570" y="4805338"/>
              <a:ext cx="1181100" cy="1079875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88666" y="5142098"/>
              <a:ext cx="993219" cy="4329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플랫폼 사용자로서</a:t>
              </a:r>
              <a:r>
                <a:rPr lang="en-US" altLang="ko-KR" sz="1200" dirty="0">
                  <a:solidFill>
                    <a:prstClr val="black"/>
                  </a:solidFill>
                </a:rPr>
                <a:t>, </a:t>
              </a:r>
              <a:r>
                <a:rPr lang="ko-KR" altLang="en-US" sz="1200" dirty="0">
                  <a:solidFill>
                    <a:prstClr val="black"/>
                  </a:solidFill>
                </a:rPr>
                <a:t>플랫폼 사용에 대한 보상을 받길 원한다</a:t>
              </a:r>
              <a:r>
                <a:rPr lang="en-US" altLang="ko-KR" sz="1200" dirty="0">
                  <a:solidFill>
                    <a:prstClr val="black"/>
                  </a:solidFill>
                </a:rPr>
                <a:t>.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0" name="Oval 17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871489" y="1717136"/>
            <a:ext cx="1258503" cy="1174934"/>
            <a:chOff x="1737610" y="1674490"/>
            <a:chExt cx="1139524" cy="1103731"/>
          </a:xfrm>
        </p:grpSpPr>
        <p:sp>
          <p:nvSpPr>
            <p:cNvPr id="184" name="Flowchart: Process 42"/>
            <p:cNvSpPr/>
            <p:nvPr/>
          </p:nvSpPr>
          <p:spPr>
            <a:xfrm>
              <a:off x="1737852" y="1674490"/>
              <a:ext cx="1132923" cy="11037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7" name="Oval 18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1737610" y="2119893"/>
              <a:ext cx="1139524" cy="346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prstClr val="black"/>
                  </a:solidFill>
                </a:rPr>
                <a:t>블록체인을</a:t>
              </a:r>
              <a:endParaRPr lang="en-US" altLang="ko-KR" sz="1200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개발한다</a:t>
              </a:r>
              <a:r>
                <a:rPr lang="en-US" altLang="ko-KR" sz="1200" dirty="0">
                  <a:solidFill>
                    <a:prstClr val="black"/>
                  </a:solidFill>
                </a:rPr>
                <a:t>.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284126" y="1716881"/>
            <a:ext cx="1207724" cy="1174017"/>
            <a:chOff x="1737852" y="1674490"/>
            <a:chExt cx="1207724" cy="1174017"/>
          </a:xfrm>
        </p:grpSpPr>
        <p:sp>
          <p:nvSpPr>
            <p:cNvPr id="191" name="Flowchart: Process 42"/>
            <p:cNvSpPr/>
            <p:nvPr/>
          </p:nvSpPr>
          <p:spPr>
            <a:xfrm>
              <a:off x="1737852" y="1674490"/>
              <a:ext cx="1207724" cy="117401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Oval 193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1845398" y="1950469"/>
              <a:ext cx="973867" cy="7373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악성 사용자가 끼친 피해를 복구할 수   있게 한다</a:t>
              </a:r>
              <a:r>
                <a:rPr lang="en-US" altLang="ko-KR" sz="1200" dirty="0">
                  <a:solidFill>
                    <a:prstClr val="black"/>
                  </a:solidFill>
                </a:rPr>
                <a:t>.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610937" y="3068615"/>
            <a:ext cx="1738751" cy="1189851"/>
            <a:chOff x="1410345" y="1689390"/>
            <a:chExt cx="1738751" cy="1189851"/>
          </a:xfrm>
        </p:grpSpPr>
        <p:sp>
          <p:nvSpPr>
            <p:cNvPr id="198" name="Flowchart: Process 42"/>
            <p:cNvSpPr/>
            <p:nvPr/>
          </p:nvSpPr>
          <p:spPr>
            <a:xfrm>
              <a:off x="1680198" y="1689390"/>
              <a:ext cx="1231714" cy="11898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1" name="Oval 20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1410345" y="1995137"/>
              <a:ext cx="173875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악성 사용자</a:t>
              </a:r>
              <a:endParaRPr lang="en-US" altLang="ko-KR" sz="1200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탐색 시</a:t>
              </a:r>
              <a:endParaRPr lang="en-US" altLang="ko-KR" sz="1200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영구적으로</a:t>
              </a:r>
              <a:endParaRPr lang="en-US" altLang="ko-KR" sz="1200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퇴출시킨다</a:t>
              </a:r>
              <a:r>
                <a:rPr lang="en-US" altLang="ko-KR" sz="1200" dirty="0">
                  <a:solidFill>
                    <a:prstClr val="black"/>
                  </a:solidFill>
                </a:rPr>
                <a:t>.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273594" y="3053715"/>
            <a:ext cx="1207724" cy="1204751"/>
            <a:chOff x="1737852" y="1674490"/>
            <a:chExt cx="1207724" cy="1204751"/>
          </a:xfrm>
        </p:grpSpPr>
        <p:sp>
          <p:nvSpPr>
            <p:cNvPr id="205" name="Flowchart: Process 42"/>
            <p:cNvSpPr/>
            <p:nvPr/>
          </p:nvSpPr>
          <p:spPr>
            <a:xfrm>
              <a:off x="1737852" y="1674490"/>
              <a:ext cx="1207724" cy="12047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8" name="Oval 20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1838794" y="2046663"/>
              <a:ext cx="100584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중고거래 시뮬레이션 </a:t>
              </a:r>
              <a:r>
                <a:rPr lang="en-US" altLang="ko-KR" sz="1200" dirty="0">
                  <a:solidFill>
                    <a:prstClr val="black"/>
                  </a:solidFill>
                </a:rPr>
                <a:t>App</a:t>
              </a:r>
              <a:r>
                <a:rPr lang="ko-KR" altLang="en-US" sz="1200" dirty="0">
                  <a:solidFill>
                    <a:prstClr val="black"/>
                  </a:solidFill>
                </a:rPr>
                <a:t>을 구현한다</a:t>
              </a:r>
              <a:r>
                <a:rPr lang="en-US" altLang="ko-KR" sz="1200" dirty="0">
                  <a:solidFill>
                    <a:prstClr val="black"/>
                  </a:solidFill>
                </a:rPr>
                <a:t>.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219" name="Flowchart: Process 42"/>
          <p:cNvSpPr/>
          <p:nvPr/>
        </p:nvSpPr>
        <p:spPr>
          <a:xfrm>
            <a:off x="4318342" y="4927362"/>
            <a:ext cx="1173508" cy="10034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18"/>
              <a:gd name="connsiteY0" fmla="*/ 0 h 10000"/>
              <a:gd name="connsiteX1" fmla="*/ 10000 w 10018"/>
              <a:gd name="connsiteY1" fmla="*/ 0 h 10000"/>
              <a:gd name="connsiteX2" fmla="*/ 10000 w 10018"/>
              <a:gd name="connsiteY2" fmla="*/ 10000 h 10000"/>
              <a:gd name="connsiteX3" fmla="*/ 0 w 10018"/>
              <a:gd name="connsiteY3" fmla="*/ 10000 h 10000"/>
              <a:gd name="connsiteX4" fmla="*/ 0 w 10018"/>
              <a:gd name="connsiteY4" fmla="*/ 0 h 10000"/>
              <a:gd name="connsiteX0" fmla="*/ 0 w 10018"/>
              <a:gd name="connsiteY0" fmla="*/ 0 h 10000"/>
              <a:gd name="connsiteX1" fmla="*/ 10000 w 10018"/>
              <a:gd name="connsiteY1" fmla="*/ 0 h 10000"/>
              <a:gd name="connsiteX2" fmla="*/ 10000 w 10018"/>
              <a:gd name="connsiteY2" fmla="*/ 10000 h 10000"/>
              <a:gd name="connsiteX3" fmla="*/ 0 w 10018"/>
              <a:gd name="connsiteY3" fmla="*/ 10000 h 10000"/>
              <a:gd name="connsiteX4" fmla="*/ 0 w 10018"/>
              <a:gd name="connsiteY4" fmla="*/ 0 h 10000"/>
              <a:gd name="connsiteX0" fmla="*/ 0 w 10018"/>
              <a:gd name="connsiteY0" fmla="*/ 0 h 10000"/>
              <a:gd name="connsiteX1" fmla="*/ 10000 w 10018"/>
              <a:gd name="connsiteY1" fmla="*/ 0 h 10000"/>
              <a:gd name="connsiteX2" fmla="*/ 10000 w 10018"/>
              <a:gd name="connsiteY2" fmla="*/ 10000 h 10000"/>
              <a:gd name="connsiteX3" fmla="*/ 0 w 10018"/>
              <a:gd name="connsiteY3" fmla="*/ 10000 h 10000"/>
              <a:gd name="connsiteX4" fmla="*/ 0 w 10018"/>
              <a:gd name="connsiteY4" fmla="*/ 0 h 10000"/>
              <a:gd name="connsiteX0" fmla="*/ 0 w 10071"/>
              <a:gd name="connsiteY0" fmla="*/ 0 h 10000"/>
              <a:gd name="connsiteX1" fmla="*/ 10000 w 10071"/>
              <a:gd name="connsiteY1" fmla="*/ 0 h 10000"/>
              <a:gd name="connsiteX2" fmla="*/ 10000 w 10071"/>
              <a:gd name="connsiteY2" fmla="*/ 10000 h 10000"/>
              <a:gd name="connsiteX3" fmla="*/ 0 w 10071"/>
              <a:gd name="connsiteY3" fmla="*/ 10000 h 10000"/>
              <a:gd name="connsiteX4" fmla="*/ 0 w 10071"/>
              <a:gd name="connsiteY4" fmla="*/ 0 h 10000"/>
              <a:gd name="connsiteX0" fmla="*/ 0 w 10064"/>
              <a:gd name="connsiteY0" fmla="*/ 0 h 10000"/>
              <a:gd name="connsiteX1" fmla="*/ 10000 w 10064"/>
              <a:gd name="connsiteY1" fmla="*/ 0 h 10000"/>
              <a:gd name="connsiteX2" fmla="*/ 10000 w 10064"/>
              <a:gd name="connsiteY2" fmla="*/ 10000 h 10000"/>
              <a:gd name="connsiteX3" fmla="*/ 0 w 10064"/>
              <a:gd name="connsiteY3" fmla="*/ 10000 h 10000"/>
              <a:gd name="connsiteX4" fmla="*/ 0 w 10064"/>
              <a:gd name="connsiteY4" fmla="*/ 0 h 10000"/>
              <a:gd name="connsiteX0" fmla="*/ 0 w 10064"/>
              <a:gd name="connsiteY0" fmla="*/ 0 h 10000"/>
              <a:gd name="connsiteX1" fmla="*/ 10000 w 10064"/>
              <a:gd name="connsiteY1" fmla="*/ 0 h 10000"/>
              <a:gd name="connsiteX2" fmla="*/ 10000 w 10064"/>
              <a:gd name="connsiteY2" fmla="*/ 10000 h 10000"/>
              <a:gd name="connsiteX3" fmla="*/ 0 w 10064"/>
              <a:gd name="connsiteY3" fmla="*/ 10000 h 10000"/>
              <a:gd name="connsiteX4" fmla="*/ 0 w 10064"/>
              <a:gd name="connsiteY4" fmla="*/ 0 h 10000"/>
              <a:gd name="connsiteX0" fmla="*/ 0 w 10064"/>
              <a:gd name="connsiteY0" fmla="*/ 0 h 10000"/>
              <a:gd name="connsiteX1" fmla="*/ 10000 w 10064"/>
              <a:gd name="connsiteY1" fmla="*/ 0 h 10000"/>
              <a:gd name="connsiteX2" fmla="*/ 10000 w 10064"/>
              <a:gd name="connsiteY2" fmla="*/ 10000 h 10000"/>
              <a:gd name="connsiteX3" fmla="*/ 0 w 10064"/>
              <a:gd name="connsiteY3" fmla="*/ 10000 h 10000"/>
              <a:gd name="connsiteX4" fmla="*/ 0 w 10064"/>
              <a:gd name="connsiteY4" fmla="*/ 0 h 10000"/>
              <a:gd name="connsiteX0" fmla="*/ 0 w 10064"/>
              <a:gd name="connsiteY0" fmla="*/ 0 h 10000"/>
              <a:gd name="connsiteX1" fmla="*/ 10000 w 10064"/>
              <a:gd name="connsiteY1" fmla="*/ 0 h 10000"/>
              <a:gd name="connsiteX2" fmla="*/ 10000 w 10064"/>
              <a:gd name="connsiteY2" fmla="*/ 10000 h 10000"/>
              <a:gd name="connsiteX3" fmla="*/ 0 w 10064"/>
              <a:gd name="connsiteY3" fmla="*/ 10000 h 10000"/>
              <a:gd name="connsiteX4" fmla="*/ 0 w 10064"/>
              <a:gd name="connsiteY4" fmla="*/ 0 h 10000"/>
              <a:gd name="connsiteX0" fmla="*/ 0 w 10064"/>
              <a:gd name="connsiteY0" fmla="*/ 0 h 10000"/>
              <a:gd name="connsiteX1" fmla="*/ 10000 w 10064"/>
              <a:gd name="connsiteY1" fmla="*/ 0 h 10000"/>
              <a:gd name="connsiteX2" fmla="*/ 10000 w 10064"/>
              <a:gd name="connsiteY2" fmla="*/ 10000 h 10000"/>
              <a:gd name="connsiteX3" fmla="*/ 0 w 10064"/>
              <a:gd name="connsiteY3" fmla="*/ 10000 h 10000"/>
              <a:gd name="connsiteX4" fmla="*/ 0 w 10064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4" h="10000">
                <a:moveTo>
                  <a:pt x="0" y="0"/>
                </a:moveTo>
                <a:cubicBezTo>
                  <a:pt x="3333" y="0"/>
                  <a:pt x="8406" y="267"/>
                  <a:pt x="10000" y="0"/>
                </a:cubicBezTo>
                <a:cubicBezTo>
                  <a:pt x="9688" y="2171"/>
                  <a:pt x="10246" y="7979"/>
                  <a:pt x="10000" y="10000"/>
                </a:cubicBezTo>
                <a:cubicBezTo>
                  <a:pt x="5499" y="9946"/>
                  <a:pt x="1007" y="9753"/>
                  <a:pt x="0" y="10000"/>
                </a:cubicBezTo>
                <a:cubicBezTo>
                  <a:pt x="115" y="8212"/>
                  <a:pt x="0" y="3333"/>
                  <a:pt x="0" y="0"/>
                </a:cubicBezTo>
                <a:close/>
              </a:path>
            </a:pathLst>
          </a:custGeom>
          <a:solidFill>
            <a:srgbClr val="FFE21E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330031" y="5211007"/>
            <a:ext cx="12289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보상 지급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방식을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결정한다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</a:p>
        </p:txBody>
      </p:sp>
      <p:grpSp>
        <p:nvGrpSpPr>
          <p:cNvPr id="221" name="Group 220"/>
          <p:cNvGrpSpPr/>
          <p:nvPr/>
        </p:nvGrpSpPr>
        <p:grpSpPr>
          <a:xfrm>
            <a:off x="4896101" y="4887714"/>
            <a:ext cx="182880" cy="182880"/>
            <a:chOff x="4917745" y="2286000"/>
            <a:chExt cx="2558303" cy="24383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2" name="Oval 221"/>
            <p:cNvSpPr/>
            <p:nvPr/>
          </p:nvSpPr>
          <p:spPr>
            <a:xfrm>
              <a:off x="4917745" y="2429067"/>
              <a:ext cx="2295331" cy="2295332"/>
            </a:xfrm>
            <a:prstGeom prst="ellipse">
              <a:avLst/>
            </a:prstGeom>
            <a:solidFill>
              <a:srgbClr val="11800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5945828" y="2286000"/>
              <a:ext cx="1530220" cy="1530222"/>
            </a:xfrm>
            <a:prstGeom prst="ellipse">
              <a:avLst/>
            </a:prstGeom>
            <a:solidFill>
              <a:srgbClr val="11800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224" name="Oval 10"/>
            <p:cNvSpPr/>
            <p:nvPr/>
          </p:nvSpPr>
          <p:spPr>
            <a:xfrm>
              <a:off x="6054828" y="2667000"/>
              <a:ext cx="1107972" cy="1023687"/>
            </a:xfrm>
            <a:custGeom>
              <a:avLst/>
              <a:gdLst>
                <a:gd name="connsiteX0" fmla="*/ 189017 w 1045863"/>
                <a:gd name="connsiteY0" fmla="*/ 0 h 1103312"/>
                <a:gd name="connsiteX1" fmla="*/ 97056 w 1045863"/>
                <a:gd name="connsiteY1" fmla="*/ 259496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1045863 w 1045863"/>
                <a:gd name="connsiteY2" fmla="*/ 954468 h 1103312"/>
                <a:gd name="connsiteX3" fmla="*/ 640080 w 1045863"/>
                <a:gd name="connsiteY3" fmla="*/ 1103312 h 1103312"/>
                <a:gd name="connsiteX4" fmla="*/ 0 w 1045863"/>
                <a:gd name="connsiteY4" fmla="*/ 463232 h 1103312"/>
                <a:gd name="connsiteX5" fmla="*/ 189017 w 1045863"/>
                <a:gd name="connsiteY5" fmla="*/ 0 h 1103312"/>
                <a:gd name="connsiteX0" fmla="*/ 189017 w 1178210"/>
                <a:gd name="connsiteY0" fmla="*/ 0 h 1103312"/>
                <a:gd name="connsiteX1" fmla="*/ 482067 w 1178210"/>
                <a:gd name="connsiteY1" fmla="*/ 800917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189017 w 1178210"/>
                <a:gd name="connsiteY0" fmla="*/ 0 h 1103312"/>
                <a:gd name="connsiteX1" fmla="*/ 494099 w 1178210"/>
                <a:gd name="connsiteY1" fmla="*/ 596381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2404 w 991597"/>
                <a:gd name="connsiteY0" fmla="*/ 8836 h 1112148"/>
                <a:gd name="connsiteX1" fmla="*/ 307486 w 991597"/>
                <a:gd name="connsiteY1" fmla="*/ 605217 h 1112148"/>
                <a:gd name="connsiteX2" fmla="*/ 991597 w 991597"/>
                <a:gd name="connsiteY2" fmla="*/ 818925 h 1112148"/>
                <a:gd name="connsiteX3" fmla="*/ 453467 w 991597"/>
                <a:gd name="connsiteY3" fmla="*/ 1112148 h 1112148"/>
                <a:gd name="connsiteX4" fmla="*/ 2404 w 991597"/>
                <a:gd name="connsiteY4" fmla="*/ 8836 h 1112148"/>
                <a:gd name="connsiteX0" fmla="*/ 2404 w 991597"/>
                <a:gd name="connsiteY0" fmla="*/ 8836 h 887846"/>
                <a:gd name="connsiteX1" fmla="*/ 307486 w 991597"/>
                <a:gd name="connsiteY1" fmla="*/ 605217 h 887846"/>
                <a:gd name="connsiteX2" fmla="*/ 991597 w 991597"/>
                <a:gd name="connsiteY2" fmla="*/ 818925 h 887846"/>
                <a:gd name="connsiteX3" fmla="*/ 104551 w 991597"/>
                <a:gd name="connsiteY3" fmla="*/ 883548 h 887846"/>
                <a:gd name="connsiteX4" fmla="*/ 2404 w 991597"/>
                <a:gd name="connsiteY4" fmla="*/ 8836 h 887846"/>
                <a:gd name="connsiteX0" fmla="*/ 118779 w 1107972"/>
                <a:gd name="connsiteY0" fmla="*/ 8836 h 1021343"/>
                <a:gd name="connsiteX1" fmla="*/ 423861 w 1107972"/>
                <a:gd name="connsiteY1" fmla="*/ 605217 h 1021343"/>
                <a:gd name="connsiteX2" fmla="*/ 1107972 w 1107972"/>
                <a:gd name="connsiteY2" fmla="*/ 818925 h 1021343"/>
                <a:gd name="connsiteX3" fmla="*/ 220926 w 1107972"/>
                <a:gd name="connsiteY3" fmla="*/ 883548 h 1021343"/>
                <a:gd name="connsiteX4" fmla="*/ 118779 w 1107972"/>
                <a:gd name="connsiteY4" fmla="*/ 8836 h 1021343"/>
                <a:gd name="connsiteX0" fmla="*/ 118779 w 1107972"/>
                <a:gd name="connsiteY0" fmla="*/ 11180 h 1023687"/>
                <a:gd name="connsiteX1" fmla="*/ 423861 w 1107972"/>
                <a:gd name="connsiteY1" fmla="*/ 607561 h 1023687"/>
                <a:gd name="connsiteX2" fmla="*/ 1107972 w 1107972"/>
                <a:gd name="connsiteY2" fmla="*/ 821269 h 1023687"/>
                <a:gd name="connsiteX3" fmla="*/ 220926 w 1107972"/>
                <a:gd name="connsiteY3" fmla="*/ 885892 h 1023687"/>
                <a:gd name="connsiteX4" fmla="*/ 118779 w 1107972"/>
                <a:gd name="connsiteY4" fmla="*/ 11180 h 10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972" h="1023687">
                  <a:moveTo>
                    <a:pt x="118779" y="11180"/>
                  </a:moveTo>
                  <a:cubicBezTo>
                    <a:pt x="94449" y="-73308"/>
                    <a:pt x="114617" y="340199"/>
                    <a:pt x="423861" y="607561"/>
                  </a:cubicBezTo>
                  <a:cubicBezTo>
                    <a:pt x="733105" y="874923"/>
                    <a:pt x="1081637" y="770870"/>
                    <a:pt x="1107972" y="821269"/>
                  </a:cubicBezTo>
                  <a:cubicBezTo>
                    <a:pt x="999127" y="915094"/>
                    <a:pt x="664577" y="1186681"/>
                    <a:pt x="220926" y="885892"/>
                  </a:cubicBezTo>
                  <a:cubicBezTo>
                    <a:pt x="-222725" y="585103"/>
                    <a:pt x="143109" y="95668"/>
                    <a:pt x="118779" y="11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721383" y="5471448"/>
            <a:ext cx="1120134" cy="828458"/>
            <a:chOff x="4267772" y="5481881"/>
            <a:chExt cx="1220610" cy="918919"/>
          </a:xfrm>
        </p:grpSpPr>
        <p:sp>
          <p:nvSpPr>
            <p:cNvPr id="287" name="Flowchart: Process 42"/>
            <p:cNvSpPr/>
            <p:nvPr/>
          </p:nvSpPr>
          <p:spPr>
            <a:xfrm>
              <a:off x="4267772" y="5481881"/>
              <a:ext cx="1220610" cy="91891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4799898" y="5497121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3" name="Oval 322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325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7190020" y="4876552"/>
            <a:ext cx="1162241" cy="1176382"/>
            <a:chOff x="5924998" y="5592814"/>
            <a:chExt cx="1162241" cy="1176382"/>
          </a:xfrm>
        </p:grpSpPr>
        <p:sp>
          <p:nvSpPr>
            <p:cNvPr id="341" name="Flowchart: Process 42"/>
            <p:cNvSpPr/>
            <p:nvPr/>
          </p:nvSpPr>
          <p:spPr>
            <a:xfrm>
              <a:off x="5924998" y="5698166"/>
              <a:ext cx="1162241" cy="107103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5964960" y="5978797"/>
              <a:ext cx="11222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거래에 대한</a:t>
              </a:r>
              <a:endParaRPr lang="en-US" altLang="ko-KR" sz="1200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정보를</a:t>
              </a:r>
              <a:endParaRPr lang="en-US" altLang="ko-KR" sz="1200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확인한다</a:t>
              </a:r>
              <a:r>
                <a:rPr lang="en-US" altLang="ko-KR" sz="1200" dirty="0">
                  <a:solidFill>
                    <a:prstClr val="black"/>
                  </a:solidFill>
                </a:rPr>
                <a:t>.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6318491" y="5592814"/>
              <a:ext cx="182881" cy="182880"/>
              <a:chOff x="4917738" y="2286000"/>
              <a:chExt cx="2558310" cy="2438394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44" name="Oval 343"/>
              <p:cNvSpPr/>
              <p:nvPr/>
            </p:nvSpPr>
            <p:spPr>
              <a:xfrm>
                <a:off x="4917738" y="2429065"/>
                <a:ext cx="2295320" cy="2295329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76" name="Group 55"/>
          <p:cNvGrpSpPr/>
          <p:nvPr/>
        </p:nvGrpSpPr>
        <p:grpSpPr>
          <a:xfrm>
            <a:off x="5935569" y="4553555"/>
            <a:ext cx="932424" cy="731786"/>
            <a:chOff x="4267772" y="5481881"/>
            <a:chExt cx="1220610" cy="918919"/>
          </a:xfrm>
        </p:grpSpPr>
        <p:sp>
          <p:nvSpPr>
            <p:cNvPr id="177" name="Flowchart: Process 42"/>
            <p:cNvSpPr/>
            <p:nvPr/>
          </p:nvSpPr>
          <p:spPr>
            <a:xfrm>
              <a:off x="4267772" y="5481881"/>
              <a:ext cx="1220610" cy="91891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78" name="Group 321"/>
            <p:cNvGrpSpPr/>
            <p:nvPr/>
          </p:nvGrpSpPr>
          <p:grpSpPr>
            <a:xfrm>
              <a:off x="4799898" y="5497121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3" name="Oval 322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11" name="Oval 323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15" name="Group 55"/>
          <p:cNvGrpSpPr/>
          <p:nvPr/>
        </p:nvGrpSpPr>
        <p:grpSpPr>
          <a:xfrm>
            <a:off x="5704699" y="1607863"/>
            <a:ext cx="981561" cy="756713"/>
            <a:chOff x="4267772" y="5481881"/>
            <a:chExt cx="1220610" cy="918919"/>
          </a:xfrm>
        </p:grpSpPr>
        <p:sp>
          <p:nvSpPr>
            <p:cNvPr id="216" name="Flowchart: Process 42"/>
            <p:cNvSpPr/>
            <p:nvPr/>
          </p:nvSpPr>
          <p:spPr>
            <a:xfrm>
              <a:off x="4267772" y="5481881"/>
              <a:ext cx="1220610" cy="91891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17" name="Group 321"/>
            <p:cNvGrpSpPr/>
            <p:nvPr/>
          </p:nvGrpSpPr>
          <p:grpSpPr>
            <a:xfrm>
              <a:off x="4799898" y="5497121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8" name="Oval 322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Oval 323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27" name="Group 55"/>
          <p:cNvGrpSpPr/>
          <p:nvPr/>
        </p:nvGrpSpPr>
        <p:grpSpPr>
          <a:xfrm>
            <a:off x="6028333" y="2656943"/>
            <a:ext cx="890645" cy="702763"/>
            <a:chOff x="4267772" y="5481881"/>
            <a:chExt cx="1220610" cy="918919"/>
          </a:xfrm>
        </p:grpSpPr>
        <p:sp>
          <p:nvSpPr>
            <p:cNvPr id="228" name="Flowchart: Process 42"/>
            <p:cNvSpPr/>
            <p:nvPr/>
          </p:nvSpPr>
          <p:spPr>
            <a:xfrm>
              <a:off x="4267772" y="5481881"/>
              <a:ext cx="1220610" cy="91891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29" name="Group 321"/>
            <p:cNvGrpSpPr/>
            <p:nvPr/>
          </p:nvGrpSpPr>
          <p:grpSpPr>
            <a:xfrm>
              <a:off x="4799898" y="5497121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0" name="Oval 322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31" name="Oval 323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3" name="Group 55"/>
          <p:cNvGrpSpPr/>
          <p:nvPr/>
        </p:nvGrpSpPr>
        <p:grpSpPr>
          <a:xfrm>
            <a:off x="5759577" y="3508385"/>
            <a:ext cx="1043195" cy="859063"/>
            <a:chOff x="4267772" y="5481881"/>
            <a:chExt cx="1220610" cy="918919"/>
          </a:xfrm>
        </p:grpSpPr>
        <p:sp>
          <p:nvSpPr>
            <p:cNvPr id="234" name="Flowchart: Process 42"/>
            <p:cNvSpPr/>
            <p:nvPr/>
          </p:nvSpPr>
          <p:spPr>
            <a:xfrm>
              <a:off x="4267772" y="5481881"/>
              <a:ext cx="1220610" cy="91891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35" name="Group 321"/>
            <p:cNvGrpSpPr/>
            <p:nvPr/>
          </p:nvGrpSpPr>
          <p:grpSpPr>
            <a:xfrm>
              <a:off x="4799898" y="5497121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Oval 322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41" name="Oval 323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5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8" name="Group 89"/>
          <p:cNvGrpSpPr/>
          <p:nvPr/>
        </p:nvGrpSpPr>
        <p:grpSpPr>
          <a:xfrm>
            <a:off x="10010342" y="1622537"/>
            <a:ext cx="914400" cy="688393"/>
            <a:chOff x="5791200" y="4685236"/>
            <a:chExt cx="914400" cy="688393"/>
          </a:xfrm>
        </p:grpSpPr>
        <p:sp>
          <p:nvSpPr>
            <p:cNvPr id="261" name="Flowchart: Process 42"/>
            <p:cNvSpPr/>
            <p:nvPr/>
          </p:nvSpPr>
          <p:spPr>
            <a:xfrm>
              <a:off x="5791200" y="4685236"/>
              <a:ext cx="914400" cy="68839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62" name="Group 335"/>
            <p:cNvGrpSpPr/>
            <p:nvPr/>
          </p:nvGrpSpPr>
          <p:grpSpPr>
            <a:xfrm>
              <a:off x="6184692" y="4694978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3" name="Oval 33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4" name="Oval 33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72" name="Group 89"/>
          <p:cNvGrpSpPr/>
          <p:nvPr/>
        </p:nvGrpSpPr>
        <p:grpSpPr>
          <a:xfrm>
            <a:off x="10127746" y="2526692"/>
            <a:ext cx="1030920" cy="786131"/>
            <a:chOff x="5791200" y="4685236"/>
            <a:chExt cx="914400" cy="688393"/>
          </a:xfrm>
        </p:grpSpPr>
        <p:sp>
          <p:nvSpPr>
            <p:cNvPr id="275" name="Flowchart: Process 42"/>
            <p:cNvSpPr/>
            <p:nvPr/>
          </p:nvSpPr>
          <p:spPr>
            <a:xfrm>
              <a:off x="5791200" y="4685236"/>
              <a:ext cx="914400" cy="68839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76" name="Group 335"/>
            <p:cNvGrpSpPr/>
            <p:nvPr/>
          </p:nvGrpSpPr>
          <p:grpSpPr>
            <a:xfrm>
              <a:off x="6184692" y="4694978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7" name="Oval 33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8" name="Oval 33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89" name="Group 89"/>
          <p:cNvGrpSpPr/>
          <p:nvPr/>
        </p:nvGrpSpPr>
        <p:grpSpPr>
          <a:xfrm>
            <a:off x="10032519" y="3485727"/>
            <a:ext cx="1061461" cy="840010"/>
            <a:chOff x="5791200" y="4685236"/>
            <a:chExt cx="914400" cy="688393"/>
          </a:xfrm>
        </p:grpSpPr>
        <p:sp>
          <p:nvSpPr>
            <p:cNvPr id="290" name="Flowchart: Process 42"/>
            <p:cNvSpPr/>
            <p:nvPr/>
          </p:nvSpPr>
          <p:spPr>
            <a:xfrm>
              <a:off x="5791200" y="4685236"/>
              <a:ext cx="914400" cy="68839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1" name="Group 335"/>
            <p:cNvGrpSpPr/>
            <p:nvPr/>
          </p:nvGrpSpPr>
          <p:grpSpPr>
            <a:xfrm>
              <a:off x="6184692" y="4694978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2" name="Oval 33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3" name="Oval 33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7" name="Group 89"/>
          <p:cNvGrpSpPr/>
          <p:nvPr/>
        </p:nvGrpSpPr>
        <p:grpSpPr>
          <a:xfrm>
            <a:off x="9908045" y="4540685"/>
            <a:ext cx="1053344" cy="828122"/>
            <a:chOff x="5791200" y="4685236"/>
            <a:chExt cx="914400" cy="688393"/>
          </a:xfrm>
        </p:grpSpPr>
        <p:sp>
          <p:nvSpPr>
            <p:cNvPr id="326" name="Flowchart: Process 42"/>
            <p:cNvSpPr/>
            <p:nvPr/>
          </p:nvSpPr>
          <p:spPr>
            <a:xfrm>
              <a:off x="5791200" y="4685236"/>
              <a:ext cx="914400" cy="68839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27" name="Group 335"/>
            <p:cNvGrpSpPr/>
            <p:nvPr/>
          </p:nvGrpSpPr>
          <p:grpSpPr>
            <a:xfrm>
              <a:off x="6184692" y="4694978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8" name="Oval 33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9" name="Oval 33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31" name="Group 89"/>
          <p:cNvGrpSpPr/>
          <p:nvPr/>
        </p:nvGrpSpPr>
        <p:grpSpPr>
          <a:xfrm>
            <a:off x="10221587" y="5451922"/>
            <a:ext cx="1061461" cy="840010"/>
            <a:chOff x="5791200" y="4685236"/>
            <a:chExt cx="914400" cy="688393"/>
          </a:xfrm>
        </p:grpSpPr>
        <p:sp>
          <p:nvSpPr>
            <p:cNvPr id="332" name="Flowchart: Process 42"/>
            <p:cNvSpPr/>
            <p:nvPr/>
          </p:nvSpPr>
          <p:spPr>
            <a:xfrm>
              <a:off x="5791200" y="4685236"/>
              <a:ext cx="914400" cy="68839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33" name="Group 335"/>
            <p:cNvGrpSpPr/>
            <p:nvPr/>
          </p:nvGrpSpPr>
          <p:grpSpPr>
            <a:xfrm>
              <a:off x="6184692" y="4694978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40" name="Oval 33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7" name="Oval 33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71" name="Group 196"/>
          <p:cNvGrpSpPr/>
          <p:nvPr/>
        </p:nvGrpSpPr>
        <p:grpSpPr>
          <a:xfrm>
            <a:off x="2680150" y="4884611"/>
            <a:ext cx="1738751" cy="1189851"/>
            <a:chOff x="1433340" y="1689390"/>
            <a:chExt cx="1738751" cy="1189851"/>
          </a:xfrm>
        </p:grpSpPr>
        <p:sp>
          <p:nvSpPr>
            <p:cNvPr id="372" name="Flowchart: Process 42"/>
            <p:cNvSpPr/>
            <p:nvPr/>
          </p:nvSpPr>
          <p:spPr>
            <a:xfrm>
              <a:off x="1680198" y="1689390"/>
              <a:ext cx="1231714" cy="11898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73" name="Group 198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75" name="Oval 20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6" name="Oval 20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4" name="TextBox 373"/>
            <p:cNvSpPr txBox="1"/>
            <p:nvPr/>
          </p:nvSpPr>
          <p:spPr>
            <a:xfrm>
              <a:off x="1433340" y="2187939"/>
              <a:ext cx="173875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코인 지급 방식을</a:t>
              </a:r>
              <a:endParaRPr lang="en-US" altLang="ko-KR" sz="1200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결정한다</a:t>
              </a:r>
              <a:r>
                <a:rPr lang="en-US" altLang="ko-KR" sz="1200" dirty="0">
                  <a:solidFill>
                    <a:prstClr val="black"/>
                  </a:solidFill>
                </a:rPr>
                <a:t>.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8" name="Group 12"/>
          <p:cNvGrpSpPr/>
          <p:nvPr/>
        </p:nvGrpSpPr>
        <p:grpSpPr>
          <a:xfrm>
            <a:off x="7100781" y="1714586"/>
            <a:ext cx="1258503" cy="1174934"/>
            <a:chOff x="1737610" y="1674490"/>
            <a:chExt cx="1139524" cy="1103731"/>
          </a:xfrm>
        </p:grpSpPr>
        <p:sp>
          <p:nvSpPr>
            <p:cNvPr id="379" name="Flowchart: Process 42"/>
            <p:cNvSpPr/>
            <p:nvPr/>
          </p:nvSpPr>
          <p:spPr>
            <a:xfrm>
              <a:off x="1737852" y="1674490"/>
              <a:ext cx="1132923" cy="11037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80" name="Group 184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Oval 18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Oval 18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1" name="TextBox 380"/>
            <p:cNvSpPr txBox="1"/>
            <p:nvPr/>
          </p:nvSpPr>
          <p:spPr>
            <a:xfrm>
              <a:off x="1737610" y="2119893"/>
              <a:ext cx="1139524" cy="1734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</a:rPr>
                <a:t>.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85" name="Group 189"/>
          <p:cNvGrpSpPr/>
          <p:nvPr/>
        </p:nvGrpSpPr>
        <p:grpSpPr>
          <a:xfrm>
            <a:off x="8513418" y="1714331"/>
            <a:ext cx="1207724" cy="1174017"/>
            <a:chOff x="1737852" y="1674490"/>
            <a:chExt cx="1207724" cy="1174017"/>
          </a:xfrm>
        </p:grpSpPr>
        <p:sp>
          <p:nvSpPr>
            <p:cNvPr id="386" name="Flowchart: Process 42"/>
            <p:cNvSpPr/>
            <p:nvPr/>
          </p:nvSpPr>
          <p:spPr>
            <a:xfrm>
              <a:off x="1737852" y="1674490"/>
              <a:ext cx="1207724" cy="117401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87" name="Group 191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9" name="Oval 193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Oval 194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8" name="TextBox 387"/>
            <p:cNvSpPr txBox="1"/>
            <p:nvPr/>
          </p:nvSpPr>
          <p:spPr>
            <a:xfrm>
              <a:off x="1845398" y="1950469"/>
              <a:ext cx="9738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2" name="Group 196"/>
          <p:cNvGrpSpPr/>
          <p:nvPr/>
        </p:nvGrpSpPr>
        <p:grpSpPr>
          <a:xfrm>
            <a:off x="6840229" y="3066065"/>
            <a:ext cx="1738751" cy="1259672"/>
            <a:chOff x="1410345" y="1689390"/>
            <a:chExt cx="1738751" cy="1259672"/>
          </a:xfrm>
        </p:grpSpPr>
        <p:sp>
          <p:nvSpPr>
            <p:cNvPr id="393" name="Flowchart: Process 42"/>
            <p:cNvSpPr/>
            <p:nvPr/>
          </p:nvSpPr>
          <p:spPr>
            <a:xfrm>
              <a:off x="1680198" y="1689390"/>
              <a:ext cx="1231714" cy="125967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94" name="Group 198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6" name="Oval 20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Oval 20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5" name="TextBox 394"/>
            <p:cNvSpPr txBox="1"/>
            <p:nvPr/>
          </p:nvSpPr>
          <p:spPr>
            <a:xfrm>
              <a:off x="1410345" y="1995137"/>
              <a:ext cx="173875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</a:rPr>
                <a:t>.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9" name="Group 203"/>
          <p:cNvGrpSpPr/>
          <p:nvPr/>
        </p:nvGrpSpPr>
        <p:grpSpPr>
          <a:xfrm>
            <a:off x="8502886" y="3051165"/>
            <a:ext cx="1207724" cy="1204751"/>
            <a:chOff x="1737852" y="1674490"/>
            <a:chExt cx="1207724" cy="1204751"/>
          </a:xfrm>
        </p:grpSpPr>
        <p:sp>
          <p:nvSpPr>
            <p:cNvPr id="400" name="Flowchart: Process 42"/>
            <p:cNvSpPr/>
            <p:nvPr/>
          </p:nvSpPr>
          <p:spPr>
            <a:xfrm>
              <a:off x="1737852" y="1674490"/>
              <a:ext cx="1207724" cy="12047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401" name="Group 205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3" name="Oval 20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4" name="Oval 20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5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2" name="TextBox 401"/>
            <p:cNvSpPr txBox="1"/>
            <p:nvPr/>
          </p:nvSpPr>
          <p:spPr>
            <a:xfrm>
              <a:off x="1838794" y="2046663"/>
              <a:ext cx="100584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7190021" y="2050862"/>
            <a:ext cx="109974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prstClr val="black"/>
                </a:solidFill>
              </a:rPr>
              <a:t>블록체인</a:t>
            </a:r>
            <a:r>
              <a:rPr lang="ko-KR" altLang="en-US" sz="1200" dirty="0">
                <a:solidFill>
                  <a:prstClr val="black"/>
                </a:solidFill>
              </a:rPr>
              <a:t> 구현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방식 및 언어에 따른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효율성을 측정한다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158294" y="3330396"/>
            <a:ext cx="112544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악성 사용자의 가입 정보를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통해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퇴출 및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재가입이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불가하게 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8523801" y="3396684"/>
            <a:ext cx="117150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앱과 </a:t>
            </a:r>
            <a:r>
              <a:rPr lang="ko-KR" altLang="en-US" sz="1200" dirty="0" err="1">
                <a:solidFill>
                  <a:prstClr val="black"/>
                </a:solidFill>
              </a:rPr>
              <a:t>블록체인</a:t>
            </a:r>
            <a:r>
              <a:rPr lang="ko-KR" altLang="en-US" sz="1200" dirty="0">
                <a:solidFill>
                  <a:prstClr val="black"/>
                </a:solidFill>
              </a:rPr>
              <a:t> 시스템간에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데이터 통신을 확인한다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8544251" y="2095212"/>
            <a:ext cx="109974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악성 사용자가 영향을 준 블록 찾는다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408" name="Group 88"/>
          <p:cNvGrpSpPr/>
          <p:nvPr/>
        </p:nvGrpSpPr>
        <p:grpSpPr>
          <a:xfrm>
            <a:off x="8435211" y="4882865"/>
            <a:ext cx="1343614" cy="1176382"/>
            <a:chOff x="5827146" y="5592814"/>
            <a:chExt cx="1343614" cy="1176382"/>
          </a:xfrm>
        </p:grpSpPr>
        <p:sp>
          <p:nvSpPr>
            <p:cNvPr id="409" name="Flowchart: Process 42"/>
            <p:cNvSpPr/>
            <p:nvPr/>
          </p:nvSpPr>
          <p:spPr>
            <a:xfrm>
              <a:off x="5827146" y="5698166"/>
              <a:ext cx="1343614" cy="107103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5882741" y="5931017"/>
              <a:ext cx="125294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거래가 정당할 시</a:t>
              </a:r>
              <a:r>
                <a:rPr lang="en-US" altLang="ko-KR" sz="1200" dirty="0">
                  <a:solidFill>
                    <a:prstClr val="black"/>
                  </a:solidFill>
                </a:rPr>
                <a:t>, </a:t>
              </a:r>
              <a:r>
                <a:rPr lang="ko-KR" altLang="en-US" sz="1200" dirty="0">
                  <a:solidFill>
                    <a:prstClr val="black"/>
                  </a:solidFill>
                </a:rPr>
                <a:t>보상이 제대로</a:t>
              </a:r>
              <a:endParaRPr lang="en-US" altLang="ko-KR" sz="1200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지급되었는지</a:t>
              </a:r>
              <a:endParaRPr lang="en-US" altLang="ko-KR" sz="1200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prstClr val="black"/>
                  </a:solidFill>
                </a:rPr>
                <a:t>확인한다</a:t>
              </a:r>
              <a:r>
                <a:rPr lang="en-US" altLang="ko-KR" sz="1200" dirty="0">
                  <a:solidFill>
                    <a:prstClr val="black"/>
                  </a:solidFill>
                </a:rPr>
                <a:t>.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grpSp>
          <p:nvGrpSpPr>
            <p:cNvPr id="411" name="Group 342"/>
            <p:cNvGrpSpPr/>
            <p:nvPr/>
          </p:nvGrpSpPr>
          <p:grpSpPr>
            <a:xfrm>
              <a:off x="6318491" y="5592814"/>
              <a:ext cx="182881" cy="182880"/>
              <a:chOff x="4917738" y="2286000"/>
              <a:chExt cx="2558310" cy="2438394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12" name="Oval 343"/>
              <p:cNvSpPr/>
              <p:nvPr/>
            </p:nvSpPr>
            <p:spPr>
              <a:xfrm>
                <a:off x="4917738" y="2429065"/>
                <a:ext cx="2295320" cy="2295329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3" name="Oval 344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42">
            <a:extLst>
              <a:ext uri="{FF2B5EF4-FFF2-40B4-BE49-F238E27FC236}">
                <a16:creationId xmlns:a16="http://schemas.microsoft.com/office/drawing/2014/main" id="{24D4D4AB-80EC-444A-B4FF-24202680298F}"/>
              </a:ext>
            </a:extLst>
          </p:cNvPr>
          <p:cNvSpPr/>
          <p:nvPr/>
        </p:nvSpPr>
        <p:spPr>
          <a:xfrm>
            <a:off x="1937037" y="1771740"/>
            <a:ext cx="1714059" cy="8305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18"/>
              <a:gd name="connsiteY0" fmla="*/ 0 h 10000"/>
              <a:gd name="connsiteX1" fmla="*/ 10000 w 10018"/>
              <a:gd name="connsiteY1" fmla="*/ 0 h 10000"/>
              <a:gd name="connsiteX2" fmla="*/ 10000 w 10018"/>
              <a:gd name="connsiteY2" fmla="*/ 10000 h 10000"/>
              <a:gd name="connsiteX3" fmla="*/ 0 w 10018"/>
              <a:gd name="connsiteY3" fmla="*/ 10000 h 10000"/>
              <a:gd name="connsiteX4" fmla="*/ 0 w 10018"/>
              <a:gd name="connsiteY4" fmla="*/ 0 h 10000"/>
              <a:gd name="connsiteX0" fmla="*/ 0 w 10018"/>
              <a:gd name="connsiteY0" fmla="*/ 0 h 10000"/>
              <a:gd name="connsiteX1" fmla="*/ 10000 w 10018"/>
              <a:gd name="connsiteY1" fmla="*/ 0 h 10000"/>
              <a:gd name="connsiteX2" fmla="*/ 10000 w 10018"/>
              <a:gd name="connsiteY2" fmla="*/ 10000 h 10000"/>
              <a:gd name="connsiteX3" fmla="*/ 0 w 10018"/>
              <a:gd name="connsiteY3" fmla="*/ 10000 h 10000"/>
              <a:gd name="connsiteX4" fmla="*/ 0 w 10018"/>
              <a:gd name="connsiteY4" fmla="*/ 0 h 10000"/>
              <a:gd name="connsiteX0" fmla="*/ 0 w 10018"/>
              <a:gd name="connsiteY0" fmla="*/ 0 h 10000"/>
              <a:gd name="connsiteX1" fmla="*/ 10000 w 10018"/>
              <a:gd name="connsiteY1" fmla="*/ 0 h 10000"/>
              <a:gd name="connsiteX2" fmla="*/ 10000 w 10018"/>
              <a:gd name="connsiteY2" fmla="*/ 10000 h 10000"/>
              <a:gd name="connsiteX3" fmla="*/ 0 w 10018"/>
              <a:gd name="connsiteY3" fmla="*/ 10000 h 10000"/>
              <a:gd name="connsiteX4" fmla="*/ 0 w 10018"/>
              <a:gd name="connsiteY4" fmla="*/ 0 h 10000"/>
              <a:gd name="connsiteX0" fmla="*/ 0 w 10071"/>
              <a:gd name="connsiteY0" fmla="*/ 0 h 10000"/>
              <a:gd name="connsiteX1" fmla="*/ 10000 w 10071"/>
              <a:gd name="connsiteY1" fmla="*/ 0 h 10000"/>
              <a:gd name="connsiteX2" fmla="*/ 10000 w 10071"/>
              <a:gd name="connsiteY2" fmla="*/ 10000 h 10000"/>
              <a:gd name="connsiteX3" fmla="*/ 0 w 10071"/>
              <a:gd name="connsiteY3" fmla="*/ 10000 h 10000"/>
              <a:gd name="connsiteX4" fmla="*/ 0 w 10071"/>
              <a:gd name="connsiteY4" fmla="*/ 0 h 10000"/>
              <a:gd name="connsiteX0" fmla="*/ 0 w 10064"/>
              <a:gd name="connsiteY0" fmla="*/ 0 h 10000"/>
              <a:gd name="connsiteX1" fmla="*/ 10000 w 10064"/>
              <a:gd name="connsiteY1" fmla="*/ 0 h 10000"/>
              <a:gd name="connsiteX2" fmla="*/ 10000 w 10064"/>
              <a:gd name="connsiteY2" fmla="*/ 10000 h 10000"/>
              <a:gd name="connsiteX3" fmla="*/ 0 w 10064"/>
              <a:gd name="connsiteY3" fmla="*/ 10000 h 10000"/>
              <a:gd name="connsiteX4" fmla="*/ 0 w 10064"/>
              <a:gd name="connsiteY4" fmla="*/ 0 h 10000"/>
              <a:gd name="connsiteX0" fmla="*/ 0 w 10064"/>
              <a:gd name="connsiteY0" fmla="*/ 0 h 10000"/>
              <a:gd name="connsiteX1" fmla="*/ 10000 w 10064"/>
              <a:gd name="connsiteY1" fmla="*/ 0 h 10000"/>
              <a:gd name="connsiteX2" fmla="*/ 10000 w 10064"/>
              <a:gd name="connsiteY2" fmla="*/ 10000 h 10000"/>
              <a:gd name="connsiteX3" fmla="*/ 0 w 10064"/>
              <a:gd name="connsiteY3" fmla="*/ 10000 h 10000"/>
              <a:gd name="connsiteX4" fmla="*/ 0 w 10064"/>
              <a:gd name="connsiteY4" fmla="*/ 0 h 10000"/>
              <a:gd name="connsiteX0" fmla="*/ 0 w 10064"/>
              <a:gd name="connsiteY0" fmla="*/ 0 h 10000"/>
              <a:gd name="connsiteX1" fmla="*/ 10000 w 10064"/>
              <a:gd name="connsiteY1" fmla="*/ 0 h 10000"/>
              <a:gd name="connsiteX2" fmla="*/ 10000 w 10064"/>
              <a:gd name="connsiteY2" fmla="*/ 10000 h 10000"/>
              <a:gd name="connsiteX3" fmla="*/ 0 w 10064"/>
              <a:gd name="connsiteY3" fmla="*/ 10000 h 10000"/>
              <a:gd name="connsiteX4" fmla="*/ 0 w 10064"/>
              <a:gd name="connsiteY4" fmla="*/ 0 h 10000"/>
              <a:gd name="connsiteX0" fmla="*/ 0 w 10064"/>
              <a:gd name="connsiteY0" fmla="*/ 0 h 10000"/>
              <a:gd name="connsiteX1" fmla="*/ 10000 w 10064"/>
              <a:gd name="connsiteY1" fmla="*/ 0 h 10000"/>
              <a:gd name="connsiteX2" fmla="*/ 10000 w 10064"/>
              <a:gd name="connsiteY2" fmla="*/ 10000 h 10000"/>
              <a:gd name="connsiteX3" fmla="*/ 0 w 10064"/>
              <a:gd name="connsiteY3" fmla="*/ 10000 h 10000"/>
              <a:gd name="connsiteX4" fmla="*/ 0 w 10064"/>
              <a:gd name="connsiteY4" fmla="*/ 0 h 10000"/>
              <a:gd name="connsiteX0" fmla="*/ 0 w 10064"/>
              <a:gd name="connsiteY0" fmla="*/ 0 h 10000"/>
              <a:gd name="connsiteX1" fmla="*/ 10000 w 10064"/>
              <a:gd name="connsiteY1" fmla="*/ 0 h 10000"/>
              <a:gd name="connsiteX2" fmla="*/ 10000 w 10064"/>
              <a:gd name="connsiteY2" fmla="*/ 10000 h 10000"/>
              <a:gd name="connsiteX3" fmla="*/ 0 w 10064"/>
              <a:gd name="connsiteY3" fmla="*/ 10000 h 10000"/>
              <a:gd name="connsiteX4" fmla="*/ 0 w 10064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4" h="10000">
                <a:moveTo>
                  <a:pt x="0" y="0"/>
                </a:moveTo>
                <a:cubicBezTo>
                  <a:pt x="3333" y="0"/>
                  <a:pt x="8406" y="267"/>
                  <a:pt x="10000" y="0"/>
                </a:cubicBezTo>
                <a:cubicBezTo>
                  <a:pt x="9688" y="2171"/>
                  <a:pt x="10246" y="7979"/>
                  <a:pt x="10000" y="10000"/>
                </a:cubicBezTo>
                <a:cubicBezTo>
                  <a:pt x="5499" y="9946"/>
                  <a:pt x="1007" y="9753"/>
                  <a:pt x="0" y="10000"/>
                </a:cubicBezTo>
                <a:cubicBezTo>
                  <a:pt x="115" y="8212"/>
                  <a:pt x="0" y="3333"/>
                  <a:pt x="0" y="0"/>
                </a:cubicBezTo>
                <a:close/>
              </a:path>
            </a:pathLst>
          </a:custGeom>
          <a:solidFill>
            <a:srgbClr val="FF9393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CDD2B-BD1A-4A20-8875-DA10BDF1A1F9}"/>
              </a:ext>
            </a:extLst>
          </p:cNvPr>
          <p:cNvSpPr txBox="1"/>
          <p:nvPr/>
        </p:nvSpPr>
        <p:spPr>
          <a:xfrm>
            <a:off x="1947824" y="2068376"/>
            <a:ext cx="17032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prstClr val="black"/>
                </a:solidFill>
              </a:rPr>
              <a:t>블록체인을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개발한다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5" name="Group 245">
            <a:extLst>
              <a:ext uri="{FF2B5EF4-FFF2-40B4-BE49-F238E27FC236}">
                <a16:creationId xmlns:a16="http://schemas.microsoft.com/office/drawing/2014/main" id="{6AE89F7F-7E3C-4775-B8A1-7DEB6B08300A}"/>
              </a:ext>
            </a:extLst>
          </p:cNvPr>
          <p:cNvGrpSpPr/>
          <p:nvPr/>
        </p:nvGrpSpPr>
        <p:grpSpPr>
          <a:xfrm>
            <a:off x="2674867" y="1678728"/>
            <a:ext cx="238398" cy="241329"/>
            <a:chOff x="4917762" y="2286000"/>
            <a:chExt cx="2558286" cy="243841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Oval 246">
              <a:extLst>
                <a:ext uri="{FF2B5EF4-FFF2-40B4-BE49-F238E27FC236}">
                  <a16:creationId xmlns:a16="http://schemas.microsoft.com/office/drawing/2014/main" id="{24460F35-2136-4533-9490-A22EAD606D7F}"/>
                </a:ext>
              </a:extLst>
            </p:cNvPr>
            <p:cNvSpPr/>
            <p:nvPr/>
          </p:nvSpPr>
          <p:spPr>
            <a:xfrm>
              <a:off x="4917762" y="2429075"/>
              <a:ext cx="2295330" cy="2295335"/>
            </a:xfrm>
            <a:prstGeom prst="ellipse">
              <a:avLst/>
            </a:prstGeom>
            <a:gradFill>
              <a:gsLst>
                <a:gs pos="0">
                  <a:srgbClr val="DA0000"/>
                </a:gs>
                <a:gs pos="80000">
                  <a:srgbClr val="D60000"/>
                </a:gs>
                <a:gs pos="100000">
                  <a:srgbClr val="AC0000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247">
              <a:extLst>
                <a:ext uri="{FF2B5EF4-FFF2-40B4-BE49-F238E27FC236}">
                  <a16:creationId xmlns:a16="http://schemas.microsoft.com/office/drawing/2014/main" id="{B5A86902-3FC6-464E-AA18-2A7C8BAA433B}"/>
                </a:ext>
              </a:extLst>
            </p:cNvPr>
            <p:cNvSpPr/>
            <p:nvPr/>
          </p:nvSpPr>
          <p:spPr>
            <a:xfrm>
              <a:off x="5945828" y="2286000"/>
              <a:ext cx="1530220" cy="1530222"/>
            </a:xfrm>
            <a:prstGeom prst="ellipse">
              <a:avLst/>
            </a:prstGeom>
            <a:gradFill>
              <a:gsLst>
                <a:gs pos="0">
                  <a:srgbClr val="DA0000"/>
                </a:gs>
                <a:gs pos="80000">
                  <a:srgbClr val="D60000"/>
                </a:gs>
                <a:gs pos="100000">
                  <a:srgbClr val="AC0000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21930F5A-FF25-4BCA-8130-76B7D06E53C5}"/>
                </a:ext>
              </a:extLst>
            </p:cNvPr>
            <p:cNvSpPr/>
            <p:nvPr/>
          </p:nvSpPr>
          <p:spPr>
            <a:xfrm>
              <a:off x="6054824" y="2667000"/>
              <a:ext cx="1107968" cy="1023693"/>
            </a:xfrm>
            <a:custGeom>
              <a:avLst/>
              <a:gdLst>
                <a:gd name="connsiteX0" fmla="*/ 189017 w 1045863"/>
                <a:gd name="connsiteY0" fmla="*/ 0 h 1103312"/>
                <a:gd name="connsiteX1" fmla="*/ 97056 w 1045863"/>
                <a:gd name="connsiteY1" fmla="*/ 259496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1045863 w 1045863"/>
                <a:gd name="connsiteY2" fmla="*/ 954468 h 1103312"/>
                <a:gd name="connsiteX3" fmla="*/ 640080 w 1045863"/>
                <a:gd name="connsiteY3" fmla="*/ 1103312 h 1103312"/>
                <a:gd name="connsiteX4" fmla="*/ 0 w 1045863"/>
                <a:gd name="connsiteY4" fmla="*/ 463232 h 1103312"/>
                <a:gd name="connsiteX5" fmla="*/ 189017 w 1045863"/>
                <a:gd name="connsiteY5" fmla="*/ 0 h 1103312"/>
                <a:gd name="connsiteX0" fmla="*/ 189017 w 1178210"/>
                <a:gd name="connsiteY0" fmla="*/ 0 h 1103312"/>
                <a:gd name="connsiteX1" fmla="*/ 482067 w 1178210"/>
                <a:gd name="connsiteY1" fmla="*/ 800917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189017 w 1178210"/>
                <a:gd name="connsiteY0" fmla="*/ 0 h 1103312"/>
                <a:gd name="connsiteX1" fmla="*/ 494099 w 1178210"/>
                <a:gd name="connsiteY1" fmla="*/ 596381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2404 w 991597"/>
                <a:gd name="connsiteY0" fmla="*/ 8836 h 1112148"/>
                <a:gd name="connsiteX1" fmla="*/ 307486 w 991597"/>
                <a:gd name="connsiteY1" fmla="*/ 605217 h 1112148"/>
                <a:gd name="connsiteX2" fmla="*/ 991597 w 991597"/>
                <a:gd name="connsiteY2" fmla="*/ 818925 h 1112148"/>
                <a:gd name="connsiteX3" fmla="*/ 453467 w 991597"/>
                <a:gd name="connsiteY3" fmla="*/ 1112148 h 1112148"/>
                <a:gd name="connsiteX4" fmla="*/ 2404 w 991597"/>
                <a:gd name="connsiteY4" fmla="*/ 8836 h 1112148"/>
                <a:gd name="connsiteX0" fmla="*/ 2404 w 991597"/>
                <a:gd name="connsiteY0" fmla="*/ 8836 h 887846"/>
                <a:gd name="connsiteX1" fmla="*/ 307486 w 991597"/>
                <a:gd name="connsiteY1" fmla="*/ 605217 h 887846"/>
                <a:gd name="connsiteX2" fmla="*/ 991597 w 991597"/>
                <a:gd name="connsiteY2" fmla="*/ 818925 h 887846"/>
                <a:gd name="connsiteX3" fmla="*/ 104551 w 991597"/>
                <a:gd name="connsiteY3" fmla="*/ 883548 h 887846"/>
                <a:gd name="connsiteX4" fmla="*/ 2404 w 991597"/>
                <a:gd name="connsiteY4" fmla="*/ 8836 h 887846"/>
                <a:gd name="connsiteX0" fmla="*/ 118779 w 1107972"/>
                <a:gd name="connsiteY0" fmla="*/ 8836 h 1021343"/>
                <a:gd name="connsiteX1" fmla="*/ 423861 w 1107972"/>
                <a:gd name="connsiteY1" fmla="*/ 605217 h 1021343"/>
                <a:gd name="connsiteX2" fmla="*/ 1107972 w 1107972"/>
                <a:gd name="connsiteY2" fmla="*/ 818925 h 1021343"/>
                <a:gd name="connsiteX3" fmla="*/ 220926 w 1107972"/>
                <a:gd name="connsiteY3" fmla="*/ 883548 h 1021343"/>
                <a:gd name="connsiteX4" fmla="*/ 118779 w 1107972"/>
                <a:gd name="connsiteY4" fmla="*/ 8836 h 1021343"/>
                <a:gd name="connsiteX0" fmla="*/ 118779 w 1107972"/>
                <a:gd name="connsiteY0" fmla="*/ 11180 h 1023687"/>
                <a:gd name="connsiteX1" fmla="*/ 423861 w 1107972"/>
                <a:gd name="connsiteY1" fmla="*/ 607561 h 1023687"/>
                <a:gd name="connsiteX2" fmla="*/ 1107972 w 1107972"/>
                <a:gd name="connsiteY2" fmla="*/ 821269 h 1023687"/>
                <a:gd name="connsiteX3" fmla="*/ 220926 w 1107972"/>
                <a:gd name="connsiteY3" fmla="*/ 885892 h 1023687"/>
                <a:gd name="connsiteX4" fmla="*/ 118779 w 1107972"/>
                <a:gd name="connsiteY4" fmla="*/ 11180 h 10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972" h="1023687">
                  <a:moveTo>
                    <a:pt x="118779" y="11180"/>
                  </a:moveTo>
                  <a:cubicBezTo>
                    <a:pt x="94449" y="-73308"/>
                    <a:pt x="114617" y="340199"/>
                    <a:pt x="423861" y="607561"/>
                  </a:cubicBezTo>
                  <a:cubicBezTo>
                    <a:pt x="733105" y="874923"/>
                    <a:pt x="1081637" y="770870"/>
                    <a:pt x="1107972" y="821269"/>
                  </a:cubicBezTo>
                  <a:cubicBezTo>
                    <a:pt x="999127" y="915094"/>
                    <a:pt x="664577" y="1186681"/>
                    <a:pt x="220926" y="885892"/>
                  </a:cubicBezTo>
                  <a:cubicBezTo>
                    <a:pt x="-222725" y="585103"/>
                    <a:pt x="143109" y="95668"/>
                    <a:pt x="118779" y="11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BBFE40E-4CF2-401C-9BB4-FD351BE79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9477"/>
              </p:ext>
            </p:extLst>
          </p:nvPr>
        </p:nvGraphicFramePr>
        <p:xfrm>
          <a:off x="515693" y="4175504"/>
          <a:ext cx="11219349" cy="2226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02">
                  <a:extLst>
                    <a:ext uri="{9D8B030D-6E8A-4147-A177-3AD203B41FA5}">
                      <a16:colId xmlns:a16="http://schemas.microsoft.com/office/drawing/2014/main" val="287099025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1077114756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2509302586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1206634095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2227195113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1093992016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4034846371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849530924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4059173325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1503744482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750962595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2069632431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2537565848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52733384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3887973673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3695383742"/>
                    </a:ext>
                  </a:extLst>
                </a:gridCol>
              </a:tblGrid>
              <a:tr h="484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Workload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00837"/>
                  </a:ext>
                </a:extLst>
              </a:tr>
              <a:tr h="484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구현 언어 확정 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전반적인 윤곽을 잡는다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3933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블록의 구조를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확정한다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806546"/>
                  </a:ext>
                </a:extLst>
              </a:tr>
              <a:tr h="484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노드 간의 안전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통신을 구축한다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26574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2DB8774F-7FEA-486C-B7A8-1D14BF96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541" y="1185896"/>
            <a:ext cx="1225925" cy="382221"/>
          </a:xfrm>
        </p:spPr>
        <p:txBody>
          <a:bodyPr>
            <a:normAutofit/>
          </a:bodyPr>
          <a:lstStyle/>
          <a:p>
            <a:r>
              <a:rPr lang="en-US" altLang="ko-KR" sz="2000" b="1"/>
              <a:t>Sprint 1</a:t>
            </a:r>
            <a:endParaRPr lang="ko-KR" altLang="en-US" sz="2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16399" r="16811" b="20613"/>
          <a:stretch/>
        </p:blipFill>
        <p:spPr>
          <a:xfrm>
            <a:off x="5444359" y="319219"/>
            <a:ext cx="6290683" cy="348705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05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3E7133-7DAF-4501-A3CB-419F41AC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45" y="2506941"/>
            <a:ext cx="1347662" cy="13070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0AD58F-09E4-475B-A992-DCF6C509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033" y="2484972"/>
            <a:ext cx="1287765" cy="1329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C4E4A3-892D-4C95-A8FF-DDD4625B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032" y="4903117"/>
            <a:ext cx="656285" cy="717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ACAE74-F0B4-4A76-8B8F-814565887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110" y="4942206"/>
            <a:ext cx="651779" cy="639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EC0EFA-0518-413E-87B6-AB25765AA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682" y="4896958"/>
            <a:ext cx="617330" cy="6611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C2FC0B-A6DF-44D1-86A7-2B094FCB6B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823" r="40127" b="10381"/>
          <a:stretch/>
        </p:blipFill>
        <p:spPr>
          <a:xfrm>
            <a:off x="4944075" y="5262023"/>
            <a:ext cx="758277" cy="151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6BD5B3-E394-4BF5-8CB2-F90F267D11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823" r="40127" b="10381"/>
          <a:stretch/>
        </p:blipFill>
        <p:spPr>
          <a:xfrm>
            <a:off x="6757647" y="5262023"/>
            <a:ext cx="758277" cy="151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25BE01-DDBF-41AE-ACAC-788DCB5C24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823" r="40127" b="10381"/>
          <a:stretch/>
        </p:blipFill>
        <p:spPr>
          <a:xfrm rot="3471190">
            <a:off x="3369812" y="4280646"/>
            <a:ext cx="1139389" cy="1987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F05176-828F-4325-B8B6-7D04302534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823" r="40127" b="10381"/>
          <a:stretch/>
        </p:blipFill>
        <p:spPr>
          <a:xfrm rot="2252906">
            <a:off x="3976558" y="4089877"/>
            <a:ext cx="1981170" cy="1987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E43515-3F32-4B45-A34C-7EDAE65B38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823" r="40127" b="10381"/>
          <a:stretch/>
        </p:blipFill>
        <p:spPr>
          <a:xfrm rot="19286737">
            <a:off x="6363323" y="4102498"/>
            <a:ext cx="1981170" cy="1987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26CE8F-5EF6-40BD-AAE1-36614957A8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823" r="40127" b="10381"/>
          <a:stretch/>
        </p:blipFill>
        <p:spPr>
          <a:xfrm rot="6058839">
            <a:off x="7620798" y="4219728"/>
            <a:ext cx="1139389" cy="1987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3C0F1D-3F2C-41B2-93C7-19F479DB49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823" r="40127" b="10381"/>
          <a:stretch/>
        </p:blipFill>
        <p:spPr>
          <a:xfrm rot="20550507">
            <a:off x="6313543" y="5743589"/>
            <a:ext cx="1379693" cy="1987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9529D5-F4FE-4DD4-BFBF-60BE1E2BF0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823" r="40127" b="10381"/>
          <a:stretch/>
        </p:blipFill>
        <p:spPr>
          <a:xfrm rot="1128403">
            <a:off x="4732323" y="5714411"/>
            <a:ext cx="1511851" cy="2177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EBE0D8-BB8E-4177-B712-59B0917F8158}"/>
              </a:ext>
            </a:extLst>
          </p:cNvPr>
          <p:cNvSpPr txBox="1"/>
          <p:nvPr/>
        </p:nvSpPr>
        <p:spPr>
          <a:xfrm>
            <a:off x="2709202" y="3758076"/>
            <a:ext cx="110490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/>
              <a:t>판매자</a:t>
            </a:r>
            <a:endParaRPr lang="ko-KR" alt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17684F-FD50-47B3-996B-08DDC8088C8E}"/>
              </a:ext>
            </a:extLst>
          </p:cNvPr>
          <p:cNvSpPr txBox="1"/>
          <p:nvPr/>
        </p:nvSpPr>
        <p:spPr>
          <a:xfrm>
            <a:off x="8286465" y="3795129"/>
            <a:ext cx="110490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/>
              <a:t>구매자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D0E23-6486-43FA-9B37-46C26AA60A3C}"/>
              </a:ext>
            </a:extLst>
          </p:cNvPr>
          <p:cNvSpPr txBox="1"/>
          <p:nvPr/>
        </p:nvSpPr>
        <p:spPr>
          <a:xfrm>
            <a:off x="4744901" y="6162912"/>
            <a:ext cx="314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다른 사용자들은 거래의 증인</a:t>
            </a:r>
            <a:r>
              <a:rPr lang="en-US" altLang="ko-KR" sz="1200" dirty="0"/>
              <a:t>. </a:t>
            </a:r>
            <a:r>
              <a:rPr lang="ko-KR" altLang="en-US" sz="1200" dirty="0"/>
              <a:t>증거는 노드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DC3DE1AC-B577-4460-B73E-A2344DB9B9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65731" y="2290115"/>
            <a:ext cx="617536" cy="617536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BB71F4F4-2A40-479C-9EE1-0B347C9BC5B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0069" y="1844526"/>
            <a:ext cx="845931" cy="8459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F91611F-FF8A-423D-AFF2-725066D4C6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823" r="40127" b="10381"/>
          <a:stretch/>
        </p:blipFill>
        <p:spPr>
          <a:xfrm>
            <a:off x="4264965" y="3031423"/>
            <a:ext cx="1139389" cy="19873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583B0ED-602E-4A3E-AB71-3A9868B08F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823" r="40127" b="10381"/>
          <a:stretch/>
        </p:blipFill>
        <p:spPr>
          <a:xfrm>
            <a:off x="6822791" y="3026140"/>
            <a:ext cx="1139389" cy="19873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A3B0A4B-4CF5-43E8-B7D0-2662D3A7FD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823" r="40127" b="10381"/>
          <a:stretch/>
        </p:blipFill>
        <p:spPr>
          <a:xfrm>
            <a:off x="5543878" y="3029023"/>
            <a:ext cx="1139389" cy="1987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8A2385-756F-4C50-8E54-7511FA3C00C1}"/>
              </a:ext>
            </a:extLst>
          </p:cNvPr>
          <p:cNvSpPr txBox="1"/>
          <p:nvPr/>
        </p:nvSpPr>
        <p:spPr>
          <a:xfrm>
            <a:off x="5827164" y="1392771"/>
            <a:ext cx="2952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플랫폼을 통한 중고거래</a:t>
            </a:r>
            <a:endParaRPr lang="en-US" altLang="ko-KR" sz="1100" dirty="0"/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모든 사용자는 거래 정보가 담긴 노드 공유</a:t>
            </a:r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08EDE149-CF06-41D4-B94D-7DA393B6DF6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79581" y="2428172"/>
            <a:ext cx="757552" cy="7575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3CB03B5-10C7-4153-8D4B-CB8420DEEA8E}"/>
              </a:ext>
            </a:extLst>
          </p:cNvPr>
          <p:cNvSpPr txBox="1"/>
          <p:nvPr/>
        </p:nvSpPr>
        <p:spPr>
          <a:xfrm>
            <a:off x="220746" y="1775737"/>
            <a:ext cx="2756872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단국 코인은 거래 정보 저장</a:t>
            </a:r>
            <a:r>
              <a:rPr lang="en-US" altLang="ko-KR" sz="1100" dirty="0"/>
              <a:t>, </a:t>
            </a:r>
            <a:r>
              <a:rPr lang="ko-KR" altLang="en-US" sz="1100" dirty="0"/>
              <a:t>거래 비용</a:t>
            </a:r>
            <a:r>
              <a:rPr lang="en-US" altLang="ko-KR" sz="1100" dirty="0"/>
              <a:t>, </a:t>
            </a:r>
            <a:r>
              <a:rPr lang="ko-KR" altLang="en-US" sz="1100" dirty="0"/>
              <a:t>거래 수수료</a:t>
            </a:r>
            <a:r>
              <a:rPr lang="en-US" altLang="ko-KR" sz="1100" dirty="0"/>
              <a:t>, </a:t>
            </a:r>
            <a:r>
              <a:rPr lang="ko-KR" altLang="en-US" sz="1100" dirty="0"/>
              <a:t>참여 보상 등으로 사용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7D340-5991-4D90-AE85-758CFC58AF09}"/>
              </a:ext>
            </a:extLst>
          </p:cNvPr>
          <p:cNvSpPr txBox="1"/>
          <p:nvPr/>
        </p:nvSpPr>
        <p:spPr>
          <a:xfrm>
            <a:off x="2401844" y="1894840"/>
            <a:ext cx="544151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/>
              <a:t>+</a:t>
            </a:r>
            <a:endParaRPr lang="ko-KR" altLang="en-US" sz="4000" b="1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DD54695B-EE31-4E5A-8CBD-6B5E057FE2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82798" y="2389409"/>
            <a:ext cx="757552" cy="7575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E3EC084-A5EA-4A4B-8BCA-50C087AB03D3}"/>
              </a:ext>
            </a:extLst>
          </p:cNvPr>
          <p:cNvSpPr txBox="1"/>
          <p:nvPr/>
        </p:nvSpPr>
        <p:spPr>
          <a:xfrm>
            <a:off x="9968274" y="1752070"/>
            <a:ext cx="544151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/>
              <a:t>+</a:t>
            </a:r>
            <a:endParaRPr lang="ko-KR" alt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C87B7B-4952-45A0-BD50-F251B4BACC30}"/>
              </a:ext>
            </a:extLst>
          </p:cNvPr>
          <p:cNvSpPr txBox="1"/>
          <p:nvPr/>
        </p:nvSpPr>
        <p:spPr>
          <a:xfrm>
            <a:off x="9534441" y="3193220"/>
            <a:ext cx="209031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거래 보상으로 단국 코인 제공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66F220FE-A2A0-4B29-AB5B-98C769A5A1CB}"/>
              </a:ext>
            </a:extLst>
          </p:cNvPr>
          <p:cNvSpPr txBox="1">
            <a:spLocks/>
          </p:cNvSpPr>
          <p:nvPr/>
        </p:nvSpPr>
        <p:spPr>
          <a:xfrm>
            <a:off x="3602187" y="230204"/>
            <a:ext cx="5029908" cy="6210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solidFill>
                  <a:schemeClr val="tx2"/>
                </a:solidFill>
                <a:latin typeface="+mn-ea"/>
              </a:rPr>
              <a:t>Expecting Result</a:t>
            </a:r>
            <a:endParaRPr lang="ko-KR" altLang="en-US" sz="40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62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695</Words>
  <Application>Microsoft Office PowerPoint</Application>
  <PresentationFormat>와이드스크린</PresentationFormat>
  <Paragraphs>170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실무중심 산업협력 프로젝트1 제안서</vt:lpstr>
      <vt:lpstr>PowerPoint 프레젠테이션</vt:lpstr>
      <vt:lpstr>PowerPoint 프레젠테이션</vt:lpstr>
      <vt:lpstr>1. Motivation</vt:lpstr>
      <vt:lpstr>2. Related Literature : 블록체인을 이용한 중고거래 플랫폼 개선방안 연구</vt:lpstr>
      <vt:lpstr>Scrum Task Board Template</vt:lpstr>
      <vt:lpstr>Sprint 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실무중심 산업협력 프로젝트2 제안서</dc:title>
  <dc:creator>정 성현</dc:creator>
  <cp:lastModifiedBy>송 인호</cp:lastModifiedBy>
  <cp:revision>161</cp:revision>
  <dcterms:created xsi:type="dcterms:W3CDTF">2020-09-11T23:51:03Z</dcterms:created>
  <dcterms:modified xsi:type="dcterms:W3CDTF">2021-03-16T06:59:47Z</dcterms:modified>
</cp:coreProperties>
</file>