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65" r:id="rId2"/>
    <p:sldId id="371" r:id="rId3"/>
    <p:sldId id="334" r:id="rId4"/>
    <p:sldId id="362" r:id="rId5"/>
    <p:sldId id="377" r:id="rId6"/>
    <p:sldId id="378" r:id="rId7"/>
    <p:sldId id="379" r:id="rId8"/>
    <p:sldId id="380" r:id="rId9"/>
    <p:sldId id="336" r:id="rId10"/>
    <p:sldId id="369" r:id="rId11"/>
    <p:sldId id="389" r:id="rId12"/>
    <p:sldId id="326" r:id="rId13"/>
    <p:sldId id="367" r:id="rId14"/>
    <p:sldId id="375" r:id="rId15"/>
    <p:sldId id="376" r:id="rId16"/>
    <p:sldId id="382" r:id="rId17"/>
    <p:sldId id="381" r:id="rId18"/>
    <p:sldId id="385" r:id="rId19"/>
    <p:sldId id="386" r:id="rId20"/>
    <p:sldId id="364" r:id="rId21"/>
    <p:sldId id="339" r:id="rId22"/>
    <p:sldId id="368" r:id="rId23"/>
    <p:sldId id="374" r:id="rId24"/>
    <p:sldId id="353" r:id="rId25"/>
    <p:sldId id="350" r:id="rId26"/>
    <p:sldId id="352" r:id="rId27"/>
    <p:sldId id="390" r:id="rId28"/>
    <p:sldId id="387" r:id="rId29"/>
    <p:sldId id="388" r:id="rId30"/>
    <p:sldId id="328" r:id="rId31"/>
    <p:sldId id="318" r:id="rId3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gydms@gmail.com" initials="" lastIdx="1" clrIdx="0">
    <p:extLst>
      <p:ext uri="{19B8F6BF-5375-455C-9EA6-DF929625EA0E}">
        <p15:presenceInfo xmlns:p15="http://schemas.microsoft.com/office/powerpoint/2012/main" userId="13977f978fabfc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FB"/>
    <a:srgbClr val="6464FD"/>
    <a:srgbClr val="170060"/>
    <a:srgbClr val="F73737"/>
    <a:srgbClr val="01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2624" autoAdjust="0"/>
  </p:normalViewPr>
  <p:slideViewPr>
    <p:cSldViewPr snapToGrid="0">
      <p:cViewPr varScale="1">
        <p:scale>
          <a:sx n="93" d="100"/>
          <a:sy n="93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34" charset="-127"/>
              </a:defRPr>
            </a:lvl1pPr>
          </a:lstStyle>
          <a:p>
            <a:fld id="{40B962C1-952C-8F49-B8D6-3F970CEDC503}" type="datetimeFigureOut">
              <a:rPr kumimoji="1" lang="ko-Kore-KR" altLang="en-US" smtClean="0"/>
              <a:pPr/>
              <a:t>02/04/2025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34" charset="-127"/>
              </a:defRPr>
            </a:lvl1pPr>
          </a:lstStyle>
          <a:p>
            <a:fld id="{77808EA4-1BED-E640-9046-A861B5B5EB95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/>
              <a:t>이미지 출처 남기기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(</a:t>
            </a:r>
            <a:r>
              <a:rPr kumimoji="1" lang="ko-KR" altLang="en-US" dirty="0"/>
              <a:t>인사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Compaction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memtable</a:t>
            </a:r>
            <a:r>
              <a:rPr kumimoji="1" lang="ko-KR" altLang="en-US" dirty="0"/>
              <a:t>을 주제로 벤치마크 실험을 진행하고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결과를 분석해보았습니다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파라미터 세개로는 </a:t>
            </a:r>
            <a:r>
              <a:rPr kumimoji="1" lang="en-US" altLang="ko-KR" dirty="0"/>
              <a:t>compaction style, ~, ~</a:t>
            </a:r>
            <a:r>
              <a:rPr kumimoji="1" lang="ko-KR" altLang="en-US" dirty="0"/>
              <a:t>을 바꿔보는 실험을 진행하였습니다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77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3F7E4-D5D2-8F97-D8F8-FF5C70BF7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8008F8-301A-9ABC-01EC-141D4061F3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259776-A5E4-4710-A36B-F676D5898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D8716B-02B6-D95D-E360-497600A32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1744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CE24D-C6C5-B130-162C-5744E57D4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60D30C-F6E3-709E-7522-1F2F61783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B66A78-D75D-EC59-3089-F41DF7B23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ACAFB-35EC-5064-6E8B-1BCC885A8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7816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위에 그림에서 읽기 그래프들은 양상이 똑같다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230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8FFC3-C347-5AAD-8369-E627B901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4BC6FE-2CF1-EFB3-5D5E-AE812751D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0934DB-F835-E1B0-150D-382DF7D95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B4C8E9-D9E3-CF48-3A11-7FBC80D3B9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76644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D283D-0454-A0C4-0802-E52CEB1C6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010E01-D37A-D0D5-4215-FCF7DC85D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4E403B-2AB3-34D5-BFF2-5CDC945BB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D339F-D5EC-38E4-7917-5A58631B5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5063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A3C4A-927A-BAD8-0A8A-2983534D1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A41284-8ED4-C17B-F101-4815E2067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26757B-78F1-6961-F974-54958C5AC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탐색범위가 </a:t>
            </a:r>
            <a:r>
              <a:rPr kumimoji="1" lang="ko-KR" altLang="en-US" dirty="0" err="1"/>
              <a:t>작은게</a:t>
            </a:r>
            <a:r>
              <a:rPr kumimoji="1" lang="ko-KR" altLang="en-US" dirty="0"/>
              <a:t> 맞는지 확인해보기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EF119-E751-3D58-EDD0-35B92064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9831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B2EDF-9EDC-C39C-392F-1C4AB0525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C1CD83-F262-3FE0-C805-B837E7E85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9AD60-551E-2C0D-1928-6C31A400E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5C8F5B-2C8A-635E-0877-F6676BE39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4005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2AAAE-39D3-6EFA-1086-18276EFE1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2D01AB-9171-0A36-02DF-5D1D6EFEE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B32E5D-4F3D-06FC-BD54-71F20042B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5C9F60-9B5E-E36F-91E0-4A133A37A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1364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D2301-F510-A4A1-3E78-F7C455846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D83BAF-5140-E209-3A85-A8C9A549E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A3EE5C-7551-BE55-55FA-38769F1A6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3C37C2-6C86-1BAC-4AAD-7B1E6D03E1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5520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EC71B-ECF0-3390-2A44-C2C7BFED9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D3BE82-AD2F-45F2-79FC-6A08D4FA1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F7F8C1-CFF0-4FA3-0117-7C89EF4C5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EF8CEE-BDC6-7FC0-08B9-8E94A7416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4198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9A61-2785-7C03-8E1C-69FA2E6D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51F2F8-D0EA-D746-7904-BC3D0C5E7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89B60D-204B-C916-53CB-F42FB4C6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세가지 파라미터 실험에 대해 </a:t>
            </a:r>
            <a:r>
              <a:rPr lang="en-US" altLang="ko-KR" dirty="0"/>
              <a:t>overview, </a:t>
            </a:r>
            <a:r>
              <a:rPr lang="ko-KR" altLang="en-US" dirty="0"/>
              <a:t>가설</a:t>
            </a:r>
            <a:r>
              <a:rPr lang="en-US" altLang="ko-KR" dirty="0"/>
              <a:t>, </a:t>
            </a:r>
            <a:r>
              <a:rPr lang="ko-KR" altLang="en-US" dirty="0"/>
              <a:t>실험 셋업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분석 순으로 설명하겠습니다</a:t>
            </a:r>
            <a:r>
              <a:rPr lang="en-US" altLang="ko-KR" dirty="0"/>
              <a:t>.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DE540-F4BB-618A-D918-EAA231FFA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551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65019-8A83-A68E-3558-4D29F9C2E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56A8E3-ED89-36A0-E7AF-68AB1B247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39A50C-8F97-66AA-7F6C-48E48DA28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level0_file_num_compaction_trigger</a:t>
            </a:r>
            <a:r>
              <a:rPr lang="ko-KR" altLang="en-US" dirty="0"/>
              <a:t>는 </a:t>
            </a:r>
            <a:r>
              <a:rPr lang="en-US" altLang="ko-KR" dirty="0"/>
              <a:t>Level 0</a:t>
            </a:r>
            <a:r>
              <a:rPr lang="ko-KR" altLang="en-US" dirty="0"/>
              <a:t>의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개수를 기준으로 </a:t>
            </a:r>
            <a:r>
              <a:rPr lang="ko-KR" altLang="en-US" dirty="0" err="1"/>
              <a:t>컴팩션을</a:t>
            </a:r>
            <a:r>
              <a:rPr lang="ko-KR" altLang="en-US" dirty="0"/>
              <a:t> 조절하는 핵심 옵션입니다 </a:t>
            </a:r>
            <a:endParaRPr lang="en-US" altLang="ko-KR" dirty="0"/>
          </a:p>
          <a:p>
            <a:r>
              <a:rPr lang="en-US" altLang="ko-KR" b="1" dirty="0">
                <a:effectLst/>
              </a:rPr>
              <a:t>L0</a:t>
            </a:r>
            <a:r>
              <a:rPr lang="ko-KR" altLang="en-US" b="1" dirty="0">
                <a:effectLst/>
              </a:rPr>
              <a:t>에서 </a:t>
            </a:r>
            <a:r>
              <a:rPr lang="en-US" altLang="ko-KR" b="1" dirty="0">
                <a:effectLst/>
              </a:rPr>
              <a:t>L1</a:t>
            </a:r>
            <a:r>
              <a:rPr lang="ko-KR" altLang="en-US" b="1" dirty="0">
                <a:effectLst/>
              </a:rPr>
              <a:t>로 파일이 더 빨리 내려가고 정렬되므로</a:t>
            </a:r>
            <a:r>
              <a:rPr lang="en-US" altLang="ko-KR" b="1" dirty="0">
                <a:effectLst/>
              </a:rPr>
              <a:t>, </a:t>
            </a:r>
            <a:r>
              <a:rPr lang="ko-KR" altLang="en-US" b="1" dirty="0">
                <a:effectLst/>
              </a:rPr>
              <a:t>읽기 시 검색해야 하는 파일 개수가 줄어든다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5F309-DB8D-38DA-0D9A-D6546500C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4130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C97D-63A4-4D74-BC8E-4C12173E8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36FDB1-625D-E5FD-3CF4-F1E1660B7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FF8005-AA1E-6C05-5F84-43D1222EE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C3720-1D52-928B-34DD-5E28522D2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1775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C8D64-3F12-D66D-E3E2-1C59B9120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C0571-982D-29D6-E497-D32BCC15F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4E75D5-AC08-BA00-015E-2AA9384FB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C9C96F-BE8A-E5EB-06B7-2CA118430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69312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982C-5263-2867-A91E-7D38BE3C7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1D203D-786A-6ACE-AD37-53E9E33E5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149253-EC8E-2DA0-F6E9-CC58E6D60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B68F3B-08F3-E0AD-7315-3F1F93E77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46242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7CED3-4C42-EA4E-073B-4A1C20994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02AEB0-5D51-615E-2725-929EA7F72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8DA4EE-B44E-985F-D8AE-DA47675B7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write_buffer_size</a:t>
            </a:r>
            <a:r>
              <a:rPr lang="en-US" altLang="ko-KR" b="1" dirty="0"/>
              <a:t> </a:t>
            </a:r>
            <a:r>
              <a:rPr lang="ko-KR" altLang="en-US" b="1" dirty="0"/>
              <a:t>증가로 인해 </a:t>
            </a:r>
            <a:r>
              <a:rPr lang="en-US" altLang="ko-KR" b="1" dirty="0"/>
              <a:t>Flush</a:t>
            </a:r>
            <a:r>
              <a:rPr lang="ko-KR" altLang="en-US" b="1" dirty="0"/>
              <a:t>당 데이터 크기가 커짐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write_buffer_size</a:t>
            </a:r>
            <a:r>
              <a:rPr lang="ko-KR" altLang="en-US" dirty="0"/>
              <a:t>가 클수록 한 번의 </a:t>
            </a:r>
            <a:r>
              <a:rPr lang="en-US" altLang="ko-KR" dirty="0" err="1"/>
              <a:t>MemTable</a:t>
            </a:r>
            <a:r>
              <a:rPr lang="en-US" altLang="ko-KR" dirty="0"/>
              <a:t> Flush</a:t>
            </a:r>
            <a:r>
              <a:rPr lang="ko-KR" altLang="en-US" dirty="0"/>
              <a:t>에서 많은 데이터를 디스크에 기록해야 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디스크 </a:t>
            </a:r>
            <a:r>
              <a:rPr lang="en-US" altLang="ko-KR" b="1" dirty="0"/>
              <a:t>I/O </a:t>
            </a:r>
            <a:r>
              <a:rPr lang="ko-KR" altLang="en-US" b="1" dirty="0"/>
              <a:t>비용이 커지면서 성능이 낮아질 수 있음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특히 </a:t>
            </a:r>
            <a:r>
              <a:rPr lang="en-US" altLang="ko-KR" b="1" dirty="0" err="1"/>
              <a:t>SSTable</a:t>
            </a:r>
            <a:r>
              <a:rPr lang="ko-KR" altLang="en-US" b="1" dirty="0"/>
              <a:t>이 클수록 </a:t>
            </a:r>
            <a:r>
              <a:rPr lang="en-US" altLang="ko-KR" b="1" dirty="0"/>
              <a:t>Compaction </a:t>
            </a:r>
            <a:r>
              <a:rPr lang="ko-KR" altLang="en-US" b="1" dirty="0"/>
              <a:t>과정에서 더 많은 데이터가 처리</a:t>
            </a:r>
            <a:r>
              <a:rPr lang="ko-KR" altLang="en-US" dirty="0"/>
              <a:t>되면서 지연이 발생할 가능성이 큼</a:t>
            </a:r>
          </a:p>
          <a:p>
            <a:r>
              <a:rPr lang="ko-KR" altLang="en-US" b="1" dirty="0"/>
              <a:t>⇒ </a:t>
            </a:r>
            <a:r>
              <a:rPr lang="en-US" altLang="ko-KR" b="1" dirty="0"/>
              <a:t>Flush </a:t>
            </a:r>
            <a:r>
              <a:rPr lang="ko-KR" altLang="en-US" b="1" dirty="0"/>
              <a:t>횟수 확인 ✔️ → </a:t>
            </a:r>
            <a:r>
              <a:rPr lang="en-US" altLang="ko-KR" b="1" dirty="0"/>
              <a:t>4</a:t>
            </a:r>
            <a:r>
              <a:rPr lang="ko-KR" altLang="en-US" b="1" dirty="0"/>
              <a:t>주차</a:t>
            </a:r>
          </a:p>
          <a:p>
            <a:r>
              <a:rPr lang="en-US" altLang="ko-KR" dirty="0"/>
              <a:t>grep "flush" /</a:t>
            </a:r>
            <a:r>
              <a:rPr lang="en-US" altLang="ko-KR" dirty="0" err="1"/>
              <a:t>tmp</a:t>
            </a:r>
            <a:r>
              <a:rPr lang="en-US" altLang="ko-KR" dirty="0"/>
              <a:t>/rocksdbtest-1000/</a:t>
            </a:r>
            <a:r>
              <a:rPr lang="en-US" altLang="ko-KR" dirty="0" err="1"/>
              <a:t>dbbench</a:t>
            </a:r>
            <a:r>
              <a:rPr lang="en-US" altLang="ko-KR" dirty="0"/>
              <a:t>/LOG</a:t>
            </a:r>
          </a:p>
          <a:p>
            <a:r>
              <a:rPr lang="en-US" altLang="ko-KR" dirty="0"/>
              <a:t>→ </a:t>
            </a:r>
            <a:r>
              <a:rPr lang="en-US" altLang="ko-KR" dirty="0" err="1"/>
              <a:t>write_buffer_size</a:t>
            </a:r>
            <a:r>
              <a:rPr lang="en-US" altLang="ko-KR" dirty="0"/>
              <a:t>=4MB</a:t>
            </a:r>
            <a:r>
              <a:rPr lang="ko-KR" altLang="en-US" dirty="0"/>
              <a:t>와 </a:t>
            </a:r>
            <a:r>
              <a:rPr lang="en-US" altLang="ko-KR" dirty="0"/>
              <a:t>128MB</a:t>
            </a:r>
            <a:r>
              <a:rPr lang="ko-KR" altLang="en-US" dirty="0"/>
              <a:t>일 때 </a:t>
            </a:r>
            <a:r>
              <a:rPr lang="en-US" altLang="ko-KR" b="1" dirty="0"/>
              <a:t>Flush</a:t>
            </a:r>
            <a:r>
              <a:rPr lang="ko-KR" altLang="en-US" b="1" dirty="0"/>
              <a:t>가 얼마나 자주 발생하는지 비교</a:t>
            </a:r>
            <a:r>
              <a:rPr lang="ko-KR" altLang="en-US" dirty="0"/>
              <a:t>해보면 원인을 더 정확히 파악할 수 있음</a:t>
            </a:r>
          </a:p>
          <a:p>
            <a:r>
              <a:rPr lang="en-US" altLang="ko-KR" b="1" dirty="0"/>
              <a:t>2) Compaction </a:t>
            </a:r>
            <a:r>
              <a:rPr lang="ko-KR" altLang="en-US" b="1" dirty="0"/>
              <a:t>비용 증가 가능성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write_buffer_size</a:t>
            </a:r>
            <a:r>
              <a:rPr lang="ko-KR" altLang="en-US" dirty="0"/>
              <a:t>가 크면 한 번 </a:t>
            </a:r>
            <a:r>
              <a:rPr lang="en-US" altLang="ko-KR" dirty="0"/>
              <a:t>Flush</a:t>
            </a:r>
            <a:r>
              <a:rPr lang="ko-KR" altLang="en-US" dirty="0"/>
              <a:t>될 때 많은 데이터를 처리해야 하므로</a:t>
            </a:r>
            <a:r>
              <a:rPr lang="en-US" altLang="ko-KR" dirty="0"/>
              <a:t>, </a:t>
            </a:r>
            <a:r>
              <a:rPr lang="en-US" altLang="ko-KR" b="1" dirty="0"/>
              <a:t>L0 → L1 </a:t>
            </a:r>
            <a:r>
              <a:rPr lang="en-US" altLang="ko-KR" b="1" dirty="0" err="1"/>
              <a:t>SSTable</a:t>
            </a:r>
            <a:r>
              <a:rPr lang="en-US" altLang="ko-KR" b="1" dirty="0"/>
              <a:t> </a:t>
            </a:r>
            <a:r>
              <a:rPr lang="ko-KR" altLang="en-US" b="1" dirty="0"/>
              <a:t>정리</a:t>
            </a:r>
            <a:r>
              <a:rPr lang="en-US" altLang="ko-KR" b="1" dirty="0"/>
              <a:t>(Compaction) </a:t>
            </a:r>
            <a:r>
              <a:rPr lang="ko-KR" altLang="en-US" b="1" dirty="0"/>
              <a:t>비용이 증가</a:t>
            </a:r>
            <a:r>
              <a:rPr lang="ko-KR" altLang="en-US" dirty="0"/>
              <a:t>할 수 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RocksDB</a:t>
            </a:r>
            <a:r>
              <a:rPr lang="ko-KR" altLang="en-US" dirty="0"/>
              <a:t>는 </a:t>
            </a:r>
            <a:r>
              <a:rPr lang="en-US" altLang="ko-KR" dirty="0"/>
              <a:t>Compaction</a:t>
            </a:r>
            <a:r>
              <a:rPr lang="ko-KR" altLang="en-US" dirty="0"/>
              <a:t>을 통해 데이터 정리 및 정렬을 수행하는데</a:t>
            </a:r>
            <a:r>
              <a:rPr lang="en-US" altLang="ko-KR" dirty="0"/>
              <a:t>, </a:t>
            </a:r>
            <a:r>
              <a:rPr lang="ko-KR" altLang="en-US" dirty="0"/>
              <a:t>큰 </a:t>
            </a:r>
            <a:r>
              <a:rPr lang="en-US" altLang="ko-KR" dirty="0" err="1"/>
              <a:t>MemTable</a:t>
            </a:r>
            <a:r>
              <a:rPr lang="ko-KR" altLang="en-US" dirty="0"/>
              <a:t>이 </a:t>
            </a:r>
            <a:r>
              <a:rPr lang="en-US" altLang="ko-KR" dirty="0"/>
              <a:t>Flush</a:t>
            </a:r>
            <a:r>
              <a:rPr lang="ko-KR" altLang="en-US" dirty="0"/>
              <a:t>되면 </a:t>
            </a:r>
            <a:r>
              <a:rPr lang="ko-KR" altLang="en-US" b="1" dirty="0"/>
              <a:t>하위 레벨로 전파되는 데이터도 많아지면서 추가적인 성능 저하</a:t>
            </a:r>
            <a:r>
              <a:rPr lang="ko-KR" altLang="en-US" dirty="0"/>
              <a:t>가 발생할 수 있음</a:t>
            </a:r>
          </a:p>
          <a:p>
            <a:r>
              <a:rPr lang="ko-KR" altLang="en-US" b="1" dirty="0"/>
              <a:t>**⇒ </a:t>
            </a:r>
            <a:r>
              <a:rPr lang="en-US" altLang="ko-KR" b="1" dirty="0"/>
              <a:t>Compaction </a:t>
            </a:r>
            <a:r>
              <a:rPr lang="ko-KR" altLang="en-US" b="1" dirty="0"/>
              <a:t>비용 분석 </a:t>
            </a:r>
            <a:r>
              <a:rPr lang="en-US" altLang="ko-KR" b="1" dirty="0"/>
              <a:t>(</a:t>
            </a:r>
            <a:r>
              <a:rPr lang="ko-KR" altLang="en-US" b="1" dirty="0"/>
              <a:t>수정 필요</a:t>
            </a:r>
            <a:r>
              <a:rPr lang="en-US" altLang="ko-KR" b="1" dirty="0"/>
              <a:t>)**✔️</a:t>
            </a:r>
          </a:p>
          <a:p>
            <a:r>
              <a:rPr lang="en-US" altLang="ko-KR" dirty="0"/>
              <a:t>grep "compaction" /</a:t>
            </a:r>
            <a:r>
              <a:rPr lang="en-US" altLang="ko-KR" dirty="0" err="1"/>
              <a:t>tmp</a:t>
            </a:r>
            <a:r>
              <a:rPr lang="en-US" altLang="ko-KR" dirty="0"/>
              <a:t>/rocksdbtest-1000/</a:t>
            </a:r>
            <a:r>
              <a:rPr lang="en-US" altLang="ko-KR" dirty="0" err="1"/>
              <a:t>dbbench</a:t>
            </a:r>
            <a:r>
              <a:rPr lang="en-US" altLang="ko-KR" dirty="0"/>
              <a:t>/LOG</a:t>
            </a:r>
          </a:p>
          <a:p>
            <a:r>
              <a:rPr lang="en-US" altLang="ko-KR" dirty="0"/>
              <a:t>→ Compaction</a:t>
            </a:r>
            <a:r>
              <a:rPr lang="ko-KR" altLang="en-US" dirty="0"/>
              <a:t>에 걸린 시간</a:t>
            </a:r>
            <a:r>
              <a:rPr lang="en-US" altLang="ko-KR" dirty="0"/>
              <a:t>(stall micros </a:t>
            </a:r>
            <a:r>
              <a:rPr lang="ko-KR" altLang="en-US" dirty="0"/>
              <a:t>값</a:t>
            </a:r>
            <a:r>
              <a:rPr lang="en-US" altLang="ko-KR" dirty="0"/>
              <a:t>)</a:t>
            </a:r>
            <a:r>
              <a:rPr lang="ko-KR" altLang="en-US" dirty="0"/>
              <a:t>이 큰 </a:t>
            </a:r>
            <a:r>
              <a:rPr lang="en-US" altLang="ko-KR" dirty="0" err="1"/>
              <a:t>write_buffer_size</a:t>
            </a:r>
            <a:r>
              <a:rPr lang="ko-KR" altLang="en-US" dirty="0"/>
              <a:t>에서 증가하는지 확인</a:t>
            </a:r>
          </a:p>
          <a:p>
            <a:r>
              <a:rPr lang="en-US" altLang="ko-KR" b="1" dirty="0"/>
              <a:t>3) CPU </a:t>
            </a:r>
            <a:r>
              <a:rPr lang="ko-KR" altLang="en-US" b="1" dirty="0"/>
              <a:t>캐시 활용 효율 저하쓰기 속도가 빨라질 가능성</a:t>
            </a:r>
            <a:r>
              <a:rPr lang="ko-KR" altLang="en-US" dirty="0"/>
              <a:t>이 </a:t>
            </a: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작은 </a:t>
            </a:r>
            <a:r>
              <a:rPr lang="en-US" altLang="ko-KR" dirty="0" err="1"/>
              <a:t>write_buffer_size</a:t>
            </a:r>
            <a:r>
              <a:rPr lang="en-US" altLang="ko-KR" dirty="0"/>
              <a:t>(4MB, 16MB)</a:t>
            </a:r>
            <a:r>
              <a:rPr lang="ko-KR" altLang="en-US" dirty="0"/>
              <a:t>에서는 </a:t>
            </a:r>
            <a:r>
              <a:rPr lang="en-US" altLang="ko-KR" dirty="0" err="1"/>
              <a:t>MemTable</a:t>
            </a:r>
            <a:r>
              <a:rPr lang="ko-KR" altLang="en-US" dirty="0"/>
              <a:t>이 빠르게 채워지고</a:t>
            </a:r>
            <a:r>
              <a:rPr lang="en-US" altLang="ko-KR" dirty="0"/>
              <a:t>, </a:t>
            </a:r>
            <a:r>
              <a:rPr lang="en-US" altLang="ko-KR" b="1" dirty="0"/>
              <a:t>L1 </a:t>
            </a:r>
            <a:r>
              <a:rPr lang="ko-KR" altLang="en-US" b="1" dirty="0"/>
              <a:t>캐시 또는 </a:t>
            </a:r>
            <a:r>
              <a:rPr lang="en-US" altLang="ko-KR" b="1" dirty="0"/>
              <a:t>CPU </a:t>
            </a:r>
            <a:r>
              <a:rPr lang="ko-KR" altLang="en-US" b="1" dirty="0"/>
              <a:t>메모리에 자주 접근하면서 </a:t>
            </a:r>
            <a:r>
              <a:rPr lang="ko-KR" altLang="en-US" dirty="0"/>
              <a:t>있음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큰 </a:t>
            </a:r>
            <a:r>
              <a:rPr lang="en-US" altLang="ko-KR" dirty="0" err="1"/>
              <a:t>write_buffer_size</a:t>
            </a:r>
            <a:r>
              <a:rPr lang="en-US" altLang="ko-KR" dirty="0"/>
              <a:t>(64MB, 128MB)</a:t>
            </a:r>
            <a:r>
              <a:rPr lang="ko-KR" altLang="en-US" dirty="0"/>
              <a:t>에서는 데이터가 메모리에 오래 머무르다가 </a:t>
            </a:r>
            <a:r>
              <a:rPr lang="en-US" altLang="ko-KR" dirty="0"/>
              <a:t>Flush</a:t>
            </a:r>
            <a:r>
              <a:rPr lang="ko-KR" altLang="en-US" dirty="0"/>
              <a:t>되므로</a:t>
            </a:r>
            <a:r>
              <a:rPr lang="en-US" altLang="ko-KR" dirty="0"/>
              <a:t>, CPU </a:t>
            </a:r>
            <a:r>
              <a:rPr lang="ko-KR" altLang="en-US" dirty="0"/>
              <a:t>캐시를 활용하는 효율이 떨어질 수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C993C1-67F2-99DA-75F4-975E90730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78791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F4B4B-A600-EE88-5810-06ABB8BD1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FE19D2-BB90-CE78-87B2-4AB0F7116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87D8053-9638-4195-555F-178A8A159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write_buffer_size</a:t>
            </a:r>
            <a:r>
              <a:rPr lang="en-US" altLang="ko-KR" b="1" dirty="0"/>
              <a:t> -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의 개별 크기를 조절하는 파라미터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MemTable</a:t>
            </a:r>
            <a:r>
              <a:rPr lang="en-US" altLang="ko-KR" dirty="0"/>
              <a:t>(</a:t>
            </a:r>
            <a:r>
              <a:rPr lang="ko-KR" altLang="en-US" dirty="0"/>
              <a:t>메모리에서 데이터를 저장하는 버퍼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b="1" dirty="0"/>
              <a:t>최대 크기</a:t>
            </a:r>
            <a:r>
              <a:rPr lang="ko-KR" altLang="en-US" dirty="0"/>
              <a:t>를 설정하는 값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 err="1"/>
              <a:t>max_write_buffer_number</a:t>
            </a:r>
            <a:r>
              <a:rPr lang="en-US" altLang="ko-KR" dirty="0"/>
              <a:t>-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의 총 개수를 조절하는 파라미터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RocksDB</a:t>
            </a:r>
            <a:r>
              <a:rPr lang="ko-KR" altLang="en-US" dirty="0"/>
              <a:t>는 여러 개의 </a:t>
            </a:r>
            <a:r>
              <a:rPr lang="en-US" altLang="ko-KR" dirty="0" err="1"/>
              <a:t>MemTable</a:t>
            </a:r>
            <a:r>
              <a:rPr lang="ko-KR" altLang="en-US" dirty="0"/>
              <a:t>을 유지할 수 있음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이 값보다 많은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생성되면 가장 오래된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강제 </a:t>
            </a:r>
            <a:r>
              <a:rPr lang="en-US" altLang="ko-KR" b="1" dirty="0"/>
              <a:t>Flush</a:t>
            </a:r>
            <a:r>
              <a:rPr lang="ko-KR" altLang="en-US" b="1" dirty="0"/>
              <a:t>됨</a:t>
            </a:r>
            <a:r>
              <a:rPr lang="en-US" altLang="ko-KR" b="1" dirty="0"/>
              <a:t>. </a:t>
            </a:r>
            <a:br>
              <a:rPr lang="en-US" altLang="ko-KR" b="1" dirty="0"/>
            </a:br>
            <a:r>
              <a:rPr lang="ko-KR" altLang="en-US" dirty="0"/>
              <a:t>✅</a:t>
            </a:r>
            <a:r>
              <a:rPr lang="en-US" altLang="ko-KR" b="1" dirty="0"/>
              <a:t> </a:t>
            </a:r>
            <a:r>
              <a:rPr lang="ko-KR" altLang="en-US" b="1" dirty="0"/>
              <a:t>크면 </a:t>
            </a:r>
            <a:r>
              <a:rPr lang="en-US" altLang="ko-KR" b="1" dirty="0"/>
              <a:t>(↑)</a:t>
            </a:r>
            <a:r>
              <a:rPr lang="ko-KR" altLang="en-US" dirty="0"/>
              <a:t> → 여러 개의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ko-KR" altLang="en-US" dirty="0"/>
              <a:t>유지 가능 → </a:t>
            </a:r>
            <a:r>
              <a:rPr lang="ko-KR" altLang="en-US" b="1" dirty="0"/>
              <a:t>쓰기 성능 향상</a:t>
            </a:r>
            <a:r>
              <a:rPr lang="ko-KR" altLang="en-US" dirty="0"/>
              <a:t> </a:t>
            </a:r>
            <a:r>
              <a:rPr lang="en-US" altLang="ko-KR" dirty="0"/>
              <a:t>(Flush </a:t>
            </a:r>
            <a:r>
              <a:rPr lang="ko-KR" altLang="en-US" dirty="0"/>
              <a:t>지연</a:t>
            </a:r>
            <a:r>
              <a:rPr lang="en-US" altLang="ko-KR" dirty="0"/>
              <a:t>)</a:t>
            </a:r>
            <a:r>
              <a:rPr lang="ko-KR" altLang="en-US" b="1" dirty="0"/>
              <a:t>작으면 </a:t>
            </a:r>
            <a:r>
              <a:rPr lang="en-US" altLang="ko-KR" b="1" dirty="0"/>
              <a:t>(↓)</a:t>
            </a:r>
            <a:r>
              <a:rPr lang="ko-KR" altLang="en-US" dirty="0"/>
              <a:t> → 적은 개수의 </a:t>
            </a:r>
            <a:r>
              <a:rPr lang="en-US" altLang="ko-KR" dirty="0" err="1"/>
              <a:t>MemTable</a:t>
            </a:r>
            <a:r>
              <a:rPr lang="ko-KR" altLang="en-US" dirty="0"/>
              <a:t>만 유지 가능 → </a:t>
            </a:r>
            <a:r>
              <a:rPr lang="en-US" altLang="ko-KR" b="1" dirty="0"/>
              <a:t>Flush </a:t>
            </a:r>
            <a:r>
              <a:rPr lang="ko-KR" altLang="en-US" b="1" dirty="0"/>
              <a:t>자주 발생 → 성능 저하</a:t>
            </a:r>
            <a:endParaRPr lang="ko-KR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r>
              <a:rPr lang="en-US" altLang="ko-KR" b="1" dirty="0" err="1"/>
              <a:t>min_write_buffer_number_to_merge</a:t>
            </a:r>
            <a:endParaRPr lang="en-US" altLang="ko-KR" b="1" dirty="0"/>
          </a:p>
          <a:p>
            <a:r>
              <a:rPr lang="en-US" altLang="ko-KR" b="1" dirty="0"/>
              <a:t>Flush </a:t>
            </a:r>
            <a:r>
              <a:rPr lang="ko-KR" altLang="en-US" b="1" dirty="0"/>
              <a:t>전에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을 병합할 개수를 결정하는 파라미터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MemTable</a:t>
            </a:r>
            <a:r>
              <a:rPr lang="ko-KR" altLang="en-US" dirty="0"/>
              <a:t>을 즉시 </a:t>
            </a:r>
            <a:r>
              <a:rPr lang="en-US" altLang="ko-KR" dirty="0"/>
              <a:t>Flush</a:t>
            </a:r>
            <a:r>
              <a:rPr lang="ko-KR" altLang="en-US" dirty="0"/>
              <a:t>하는 것이 아니라</a:t>
            </a:r>
            <a:r>
              <a:rPr lang="en-US" altLang="ko-KR" dirty="0"/>
              <a:t>, </a:t>
            </a:r>
            <a:r>
              <a:rPr lang="ko-KR" altLang="en-US" dirty="0"/>
              <a:t>일정 개수를 병합한 후 </a:t>
            </a:r>
            <a:r>
              <a:rPr lang="en-US" altLang="ko-KR" dirty="0"/>
              <a:t>Flush</a:t>
            </a:r>
            <a:r>
              <a:rPr lang="ko-KR" altLang="en-US" dirty="0"/>
              <a:t>할지를 결정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✅</a:t>
            </a:r>
            <a:r>
              <a:rPr lang="ko-KR" altLang="en-US" b="1" dirty="0"/>
              <a:t>크면 </a:t>
            </a:r>
            <a:r>
              <a:rPr lang="en-US" altLang="ko-KR" b="1" dirty="0"/>
              <a:t>(↑)</a:t>
            </a:r>
            <a:r>
              <a:rPr lang="ko-KR" altLang="en-US" dirty="0"/>
              <a:t> → 여러 개의 </a:t>
            </a:r>
            <a:r>
              <a:rPr lang="en-US" altLang="ko-KR" dirty="0" err="1"/>
              <a:t>MemTable</a:t>
            </a:r>
            <a:r>
              <a:rPr lang="ko-KR" altLang="en-US" dirty="0"/>
              <a:t>을 병합 후 </a:t>
            </a:r>
            <a:r>
              <a:rPr lang="en-US" altLang="ko-KR" dirty="0"/>
              <a:t>Flush → </a:t>
            </a:r>
            <a:r>
              <a:rPr lang="ko-KR" altLang="en-US" b="1" dirty="0"/>
              <a:t>쓰기 성능 향상 </a:t>
            </a:r>
            <a:r>
              <a:rPr lang="en-US" altLang="ko-KR" b="1" dirty="0"/>
              <a:t>(</a:t>
            </a:r>
            <a:r>
              <a:rPr lang="ko-KR" altLang="en-US" b="1" dirty="0"/>
              <a:t>디스크 </a:t>
            </a:r>
            <a:r>
              <a:rPr lang="en-US" altLang="ko-KR" b="1" dirty="0"/>
              <a:t>I/O </a:t>
            </a:r>
            <a:r>
              <a:rPr lang="ko-KR" altLang="en-US" b="1" dirty="0"/>
              <a:t>감소</a:t>
            </a:r>
            <a:r>
              <a:rPr lang="en-US" altLang="ko-KR" b="1" dirty="0"/>
              <a:t>)</a:t>
            </a:r>
            <a:r>
              <a:rPr lang="ko-KR" altLang="en-US" b="1" dirty="0"/>
              <a:t>작으면 </a:t>
            </a:r>
            <a:r>
              <a:rPr lang="en-US" altLang="ko-KR" b="1" dirty="0"/>
              <a:t>(↓)</a:t>
            </a:r>
            <a:r>
              <a:rPr lang="ko-KR" altLang="en-US" dirty="0"/>
              <a:t> → 작은 </a:t>
            </a:r>
            <a:r>
              <a:rPr lang="en-US" altLang="ko-KR" dirty="0" err="1"/>
              <a:t>SSTable</a:t>
            </a:r>
            <a:r>
              <a:rPr lang="ko-KR" altLang="en-US" dirty="0"/>
              <a:t>이 자주 생성 → </a:t>
            </a:r>
            <a:r>
              <a:rPr lang="ko-KR" altLang="en-US" b="1" dirty="0" err="1"/>
              <a:t>컴팩션</a:t>
            </a:r>
            <a:r>
              <a:rPr lang="ko-KR" altLang="en-US" b="1" dirty="0"/>
              <a:t> 부담 증가로 쓰기 성능 저하 가능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61F89-DE22-FFA0-266A-B9DC3EF10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2858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8CF22-0BBB-7854-B309-DEA3138FD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A6A1B8-55DE-3FA3-3F1A-510D942C3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597BC5-3569-B503-1191-EAB71D11B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작은 </a:t>
            </a: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en-US" altLang="ko-KR" dirty="0">
                <a:latin typeface="+mj-ea"/>
                <a:ea typeface="+mj-ea"/>
              </a:rPr>
              <a:t>(4MB~16MB) </a:t>
            </a:r>
            <a:r>
              <a:rPr lang="ko-KR" altLang="en-US" dirty="0">
                <a:latin typeface="+mj-ea"/>
                <a:ea typeface="+mj-ea"/>
              </a:rPr>
              <a:t>구간에서는 성능이 향상되지만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너무 크면 오히려 성능이 저하됨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ko-KR" altLang="en-US" dirty="0">
                <a:latin typeface="+mj-ea"/>
                <a:ea typeface="+mj-ea"/>
              </a:rPr>
              <a:t>가 증가하면 </a:t>
            </a:r>
            <a:r>
              <a:rPr lang="en-US" altLang="ko-KR" dirty="0">
                <a:latin typeface="+mj-ea"/>
                <a:ea typeface="+mj-ea"/>
              </a:rPr>
              <a:t>Flush </a:t>
            </a:r>
            <a:r>
              <a:rPr lang="ko-KR" altLang="en-US" dirty="0">
                <a:latin typeface="+mj-ea"/>
                <a:ea typeface="+mj-ea"/>
              </a:rPr>
              <a:t>빈도가 낮아져 </a:t>
            </a:r>
            <a:r>
              <a:rPr lang="en-US" altLang="ko-KR" dirty="0">
                <a:latin typeface="+mj-ea"/>
                <a:ea typeface="+mj-ea"/>
              </a:rPr>
              <a:t>I/O </a:t>
            </a:r>
            <a:r>
              <a:rPr lang="ko-KR" altLang="en-US" dirty="0">
                <a:latin typeface="+mj-ea"/>
                <a:ea typeface="+mj-ea"/>
              </a:rPr>
              <a:t>부담이 줄어들지만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한 번 </a:t>
            </a:r>
            <a:r>
              <a:rPr lang="en-US" altLang="ko-KR" dirty="0">
                <a:latin typeface="+mj-ea"/>
                <a:ea typeface="+mj-ea"/>
              </a:rPr>
              <a:t>Flush</a:t>
            </a:r>
            <a:r>
              <a:rPr lang="ko-KR" altLang="en-US" dirty="0">
                <a:latin typeface="+mj-ea"/>
                <a:ea typeface="+mj-ea"/>
              </a:rPr>
              <a:t>할 때 많은 데이터가 쌓이므로 </a:t>
            </a:r>
            <a:r>
              <a:rPr lang="en-US" altLang="ko-KR" b="1" dirty="0">
                <a:latin typeface="+mj-ea"/>
                <a:ea typeface="+mj-ea"/>
              </a:rPr>
              <a:t>Compaction </a:t>
            </a:r>
            <a:r>
              <a:rPr lang="ko-KR" altLang="en-US" b="1" dirty="0">
                <a:latin typeface="+mj-ea"/>
                <a:ea typeface="+mj-ea"/>
              </a:rPr>
              <a:t>비용이 증가</a:t>
            </a:r>
            <a:r>
              <a:rPr lang="ko-KR" altLang="en-US" dirty="0">
                <a:latin typeface="+mj-ea"/>
                <a:ea typeface="+mj-ea"/>
              </a:rPr>
              <a:t>할 수 있음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 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b="1" dirty="0">
                <a:latin typeface="+mj-ea"/>
                <a:ea typeface="+mj-ea"/>
              </a:rPr>
              <a:t>64MB </a:t>
            </a:r>
            <a:r>
              <a:rPr lang="ko-KR" altLang="en-US" b="1" dirty="0">
                <a:latin typeface="+mj-ea"/>
                <a:ea typeface="+mj-ea"/>
              </a:rPr>
              <a:t>이상부터는 </a:t>
            </a:r>
            <a:r>
              <a:rPr lang="en-US" altLang="ko-KR" b="1" dirty="0">
                <a:latin typeface="+mj-ea"/>
                <a:ea typeface="+mj-ea"/>
              </a:rPr>
              <a:t>Compaction </a:t>
            </a:r>
            <a:r>
              <a:rPr lang="ko-KR" altLang="en-US" b="1" dirty="0">
                <a:latin typeface="+mj-ea"/>
                <a:ea typeface="+mj-ea"/>
              </a:rPr>
              <a:t>부담이 증가해 성능이 떨어진다</a:t>
            </a:r>
            <a:r>
              <a:rPr lang="ko-KR" altLang="en-US" dirty="0">
                <a:latin typeface="+mj-ea"/>
                <a:ea typeface="+mj-ea"/>
              </a:rPr>
              <a:t>는 것을 알 수 있음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40456-561D-11E6-8654-D7DE211AB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4419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F6AE2-A6C5-48E3-4ABD-748FF4611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077735-055A-4D56-04B6-324DD2B15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C2EB05-6A4B-BBA1-7DF7-A23797BD6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작은 </a:t>
            </a: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en-US" altLang="ko-KR" dirty="0">
                <a:latin typeface="+mj-ea"/>
                <a:ea typeface="+mj-ea"/>
              </a:rPr>
              <a:t>(4MB~16MB) </a:t>
            </a:r>
            <a:r>
              <a:rPr lang="ko-KR" altLang="en-US" dirty="0">
                <a:latin typeface="+mj-ea"/>
                <a:ea typeface="+mj-ea"/>
              </a:rPr>
              <a:t>구간에서는 성능이 향상되지만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너무 크면 오히려 성능이 저하됨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ko-KR" altLang="en-US" dirty="0">
                <a:latin typeface="+mj-ea"/>
                <a:ea typeface="+mj-ea"/>
              </a:rPr>
              <a:t>가 증가하면 </a:t>
            </a:r>
            <a:r>
              <a:rPr lang="en-US" altLang="ko-KR" dirty="0">
                <a:latin typeface="+mj-ea"/>
                <a:ea typeface="+mj-ea"/>
              </a:rPr>
              <a:t>Flush </a:t>
            </a:r>
            <a:r>
              <a:rPr lang="ko-KR" altLang="en-US" dirty="0">
                <a:latin typeface="+mj-ea"/>
                <a:ea typeface="+mj-ea"/>
              </a:rPr>
              <a:t>빈도가 낮아져 </a:t>
            </a:r>
            <a:r>
              <a:rPr lang="en-US" altLang="ko-KR" dirty="0">
                <a:latin typeface="+mj-ea"/>
                <a:ea typeface="+mj-ea"/>
              </a:rPr>
              <a:t>I/O </a:t>
            </a:r>
            <a:r>
              <a:rPr lang="ko-KR" altLang="en-US" dirty="0">
                <a:latin typeface="+mj-ea"/>
                <a:ea typeface="+mj-ea"/>
              </a:rPr>
              <a:t>부담이 줄어들지만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한 번 </a:t>
            </a:r>
            <a:r>
              <a:rPr lang="en-US" altLang="ko-KR" dirty="0">
                <a:latin typeface="+mj-ea"/>
                <a:ea typeface="+mj-ea"/>
              </a:rPr>
              <a:t>Flush</a:t>
            </a:r>
            <a:r>
              <a:rPr lang="ko-KR" altLang="en-US" dirty="0">
                <a:latin typeface="+mj-ea"/>
                <a:ea typeface="+mj-ea"/>
              </a:rPr>
              <a:t>할 때 많은 데이터가 쌓이므로 </a:t>
            </a:r>
            <a:r>
              <a:rPr lang="en-US" altLang="ko-KR" b="1" dirty="0">
                <a:latin typeface="+mj-ea"/>
                <a:ea typeface="+mj-ea"/>
              </a:rPr>
              <a:t>Compaction </a:t>
            </a:r>
            <a:r>
              <a:rPr lang="ko-KR" altLang="en-US" b="1" dirty="0">
                <a:latin typeface="+mj-ea"/>
                <a:ea typeface="+mj-ea"/>
              </a:rPr>
              <a:t>비용이 증가</a:t>
            </a:r>
            <a:r>
              <a:rPr lang="ko-KR" altLang="en-US" dirty="0">
                <a:latin typeface="+mj-ea"/>
                <a:ea typeface="+mj-ea"/>
              </a:rPr>
              <a:t>할 수 있음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 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b="1" dirty="0">
                <a:latin typeface="+mj-ea"/>
                <a:ea typeface="+mj-ea"/>
              </a:rPr>
              <a:t>64MB </a:t>
            </a:r>
            <a:r>
              <a:rPr lang="ko-KR" altLang="en-US" b="1" dirty="0">
                <a:latin typeface="+mj-ea"/>
                <a:ea typeface="+mj-ea"/>
              </a:rPr>
              <a:t>이상부터는 </a:t>
            </a:r>
            <a:r>
              <a:rPr lang="en-US" altLang="ko-KR" b="1" dirty="0">
                <a:latin typeface="+mj-ea"/>
                <a:ea typeface="+mj-ea"/>
              </a:rPr>
              <a:t>Compaction </a:t>
            </a:r>
            <a:r>
              <a:rPr lang="ko-KR" altLang="en-US" b="1" dirty="0">
                <a:latin typeface="+mj-ea"/>
                <a:ea typeface="+mj-ea"/>
              </a:rPr>
              <a:t>부담이 증가해 성능이 떨어진다</a:t>
            </a:r>
            <a:r>
              <a:rPr lang="ko-KR" altLang="en-US" dirty="0">
                <a:latin typeface="+mj-ea"/>
                <a:ea typeface="+mj-ea"/>
              </a:rPr>
              <a:t>는 것을 알 수 있음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88433-3741-90C1-28A4-382538CFF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36796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6AB1B-DFDD-BD41-5922-E44F2C55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148F47-FA81-19A6-CC1F-DF66DC62F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6D5944-C41D-E09E-60C2-1D55B4425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작은 </a:t>
            </a: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en-US" altLang="ko-KR" dirty="0">
                <a:latin typeface="+mj-ea"/>
                <a:ea typeface="+mj-ea"/>
              </a:rPr>
              <a:t>(4MB~16MB) </a:t>
            </a:r>
            <a:r>
              <a:rPr lang="ko-KR" altLang="en-US" dirty="0">
                <a:latin typeface="+mj-ea"/>
                <a:ea typeface="+mj-ea"/>
              </a:rPr>
              <a:t>구간에서는 성능이 향상되지만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너무 크면 오히려 성능이 저하됨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ko-KR" altLang="en-US" dirty="0">
                <a:latin typeface="+mj-ea"/>
                <a:ea typeface="+mj-ea"/>
              </a:rPr>
              <a:t>가 증가하면 </a:t>
            </a:r>
            <a:r>
              <a:rPr lang="en-US" altLang="ko-KR" dirty="0">
                <a:latin typeface="+mj-ea"/>
                <a:ea typeface="+mj-ea"/>
              </a:rPr>
              <a:t>Flush </a:t>
            </a:r>
            <a:r>
              <a:rPr lang="ko-KR" altLang="en-US" dirty="0">
                <a:latin typeface="+mj-ea"/>
                <a:ea typeface="+mj-ea"/>
              </a:rPr>
              <a:t>빈도가 낮아져 </a:t>
            </a:r>
            <a:r>
              <a:rPr lang="en-US" altLang="ko-KR" dirty="0">
                <a:latin typeface="+mj-ea"/>
                <a:ea typeface="+mj-ea"/>
              </a:rPr>
              <a:t>I/O </a:t>
            </a:r>
            <a:r>
              <a:rPr lang="ko-KR" altLang="en-US" dirty="0">
                <a:latin typeface="+mj-ea"/>
                <a:ea typeface="+mj-ea"/>
              </a:rPr>
              <a:t>부담이 줄어들지만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한 번 </a:t>
            </a:r>
            <a:r>
              <a:rPr lang="en-US" altLang="ko-KR" dirty="0">
                <a:latin typeface="+mj-ea"/>
                <a:ea typeface="+mj-ea"/>
              </a:rPr>
              <a:t>Flush</a:t>
            </a:r>
            <a:r>
              <a:rPr lang="ko-KR" altLang="en-US" dirty="0">
                <a:latin typeface="+mj-ea"/>
                <a:ea typeface="+mj-ea"/>
              </a:rPr>
              <a:t>할 때 많은 데이터가 쌓이므로 </a:t>
            </a:r>
            <a:r>
              <a:rPr lang="en-US" altLang="ko-KR" b="1" dirty="0">
                <a:latin typeface="+mj-ea"/>
                <a:ea typeface="+mj-ea"/>
              </a:rPr>
              <a:t>Compaction </a:t>
            </a:r>
            <a:r>
              <a:rPr lang="ko-KR" altLang="en-US" b="1" dirty="0">
                <a:latin typeface="+mj-ea"/>
                <a:ea typeface="+mj-ea"/>
              </a:rPr>
              <a:t>비용이 증가</a:t>
            </a:r>
            <a:r>
              <a:rPr lang="ko-KR" altLang="en-US" dirty="0">
                <a:latin typeface="+mj-ea"/>
                <a:ea typeface="+mj-ea"/>
              </a:rPr>
              <a:t>할 수 있음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 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b="1" dirty="0">
                <a:latin typeface="+mj-ea"/>
                <a:ea typeface="+mj-ea"/>
              </a:rPr>
              <a:t>64MB </a:t>
            </a:r>
            <a:r>
              <a:rPr lang="ko-KR" altLang="en-US" b="1" dirty="0">
                <a:latin typeface="+mj-ea"/>
                <a:ea typeface="+mj-ea"/>
              </a:rPr>
              <a:t>이상부터는 </a:t>
            </a:r>
            <a:r>
              <a:rPr lang="en-US" altLang="ko-KR" b="1" dirty="0">
                <a:latin typeface="+mj-ea"/>
                <a:ea typeface="+mj-ea"/>
              </a:rPr>
              <a:t>Compaction </a:t>
            </a:r>
            <a:r>
              <a:rPr lang="ko-KR" altLang="en-US" b="1" dirty="0">
                <a:latin typeface="+mj-ea"/>
                <a:ea typeface="+mj-ea"/>
              </a:rPr>
              <a:t>부담이 증가해 성능이 떨어진다</a:t>
            </a:r>
            <a:r>
              <a:rPr lang="ko-KR" altLang="en-US" dirty="0">
                <a:latin typeface="+mj-ea"/>
                <a:ea typeface="+mj-ea"/>
              </a:rPr>
              <a:t>는 것을 알 수 있음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5E824-6AE4-A458-0FF5-9BD42BCDE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8374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1694-F852-8485-5F27-9D3F9995A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14CAA0-608B-11FF-9C85-D1DBA9B85D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0EA609-6E90-FFEE-7B42-8524CD759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작은 </a:t>
            </a: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en-US" altLang="ko-KR" dirty="0">
                <a:latin typeface="+mj-ea"/>
                <a:ea typeface="+mj-ea"/>
              </a:rPr>
              <a:t>(4MB~16MB) </a:t>
            </a:r>
            <a:r>
              <a:rPr lang="ko-KR" altLang="en-US" dirty="0">
                <a:latin typeface="+mj-ea"/>
                <a:ea typeface="+mj-ea"/>
              </a:rPr>
              <a:t>구간에서는 성능이 향상되지만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너무 크면 오히려 성능이 저하됨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ko-KR" altLang="en-US" dirty="0">
                <a:latin typeface="+mj-ea"/>
                <a:ea typeface="+mj-ea"/>
              </a:rPr>
              <a:t>가 증가하면 </a:t>
            </a:r>
            <a:r>
              <a:rPr lang="en-US" altLang="ko-KR" dirty="0">
                <a:latin typeface="+mj-ea"/>
                <a:ea typeface="+mj-ea"/>
              </a:rPr>
              <a:t>Flush </a:t>
            </a:r>
            <a:r>
              <a:rPr lang="ko-KR" altLang="en-US" dirty="0">
                <a:latin typeface="+mj-ea"/>
                <a:ea typeface="+mj-ea"/>
              </a:rPr>
              <a:t>빈도가 낮아져 </a:t>
            </a:r>
            <a:r>
              <a:rPr lang="en-US" altLang="ko-KR" dirty="0">
                <a:latin typeface="+mj-ea"/>
                <a:ea typeface="+mj-ea"/>
              </a:rPr>
              <a:t>I/O </a:t>
            </a:r>
            <a:r>
              <a:rPr lang="ko-KR" altLang="en-US" dirty="0">
                <a:latin typeface="+mj-ea"/>
                <a:ea typeface="+mj-ea"/>
              </a:rPr>
              <a:t>부담이 줄어들지만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한 번 </a:t>
            </a:r>
            <a:r>
              <a:rPr lang="en-US" altLang="ko-KR" dirty="0">
                <a:latin typeface="+mj-ea"/>
                <a:ea typeface="+mj-ea"/>
              </a:rPr>
              <a:t>Flush</a:t>
            </a:r>
            <a:r>
              <a:rPr lang="ko-KR" altLang="en-US" dirty="0">
                <a:latin typeface="+mj-ea"/>
                <a:ea typeface="+mj-ea"/>
              </a:rPr>
              <a:t>할 때 많은 데이터가 쌓이므로 </a:t>
            </a:r>
            <a:r>
              <a:rPr lang="en-US" altLang="ko-KR" b="1" dirty="0">
                <a:latin typeface="+mj-ea"/>
                <a:ea typeface="+mj-ea"/>
              </a:rPr>
              <a:t>Compaction </a:t>
            </a:r>
            <a:r>
              <a:rPr lang="ko-KR" altLang="en-US" b="1" dirty="0">
                <a:latin typeface="+mj-ea"/>
                <a:ea typeface="+mj-ea"/>
              </a:rPr>
              <a:t>비용이 증가</a:t>
            </a:r>
            <a:r>
              <a:rPr lang="ko-KR" altLang="en-US" dirty="0">
                <a:latin typeface="+mj-ea"/>
                <a:ea typeface="+mj-ea"/>
              </a:rPr>
              <a:t>할 수 있음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 즉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b="1" dirty="0">
                <a:latin typeface="+mj-ea"/>
                <a:ea typeface="+mj-ea"/>
              </a:rPr>
              <a:t>64MB </a:t>
            </a:r>
            <a:r>
              <a:rPr lang="ko-KR" altLang="en-US" b="1" dirty="0">
                <a:latin typeface="+mj-ea"/>
                <a:ea typeface="+mj-ea"/>
              </a:rPr>
              <a:t>이상부터는 </a:t>
            </a:r>
            <a:r>
              <a:rPr lang="en-US" altLang="ko-KR" b="1" dirty="0">
                <a:latin typeface="+mj-ea"/>
                <a:ea typeface="+mj-ea"/>
              </a:rPr>
              <a:t>Compaction </a:t>
            </a:r>
            <a:r>
              <a:rPr lang="ko-KR" altLang="en-US" b="1" dirty="0">
                <a:latin typeface="+mj-ea"/>
                <a:ea typeface="+mj-ea"/>
              </a:rPr>
              <a:t>부담이 증가해 성능이 떨어진다</a:t>
            </a:r>
            <a:r>
              <a:rPr lang="ko-KR" altLang="en-US" dirty="0">
                <a:latin typeface="+mj-ea"/>
                <a:ea typeface="+mj-ea"/>
              </a:rPr>
              <a:t>는 것을 알 수 있음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926B21-88D0-5248-EFD8-4A9626AF0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1344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첫번째 실험은 </a:t>
            </a:r>
            <a:r>
              <a:rPr kumimoji="1" lang="en-US" altLang="ko-KR" dirty="0"/>
              <a:t>~~</a:t>
            </a:r>
            <a:r>
              <a:rPr kumimoji="1" lang="ko-KR" altLang="en-US" dirty="0"/>
              <a:t>를 변경하여 </a:t>
            </a:r>
            <a:r>
              <a:rPr kumimoji="1" lang="en-US" altLang="ko-KR" dirty="0"/>
              <a:t>~~</a:t>
            </a:r>
            <a:r>
              <a:rPr kumimoji="1" lang="ko-KR" altLang="en-US" dirty="0"/>
              <a:t>해보는 실험을 진행해보았습니다</a:t>
            </a:r>
            <a:endParaRPr kumimoji="1" lang="en-US" altLang="ko-KR" dirty="0"/>
          </a:p>
          <a:p>
            <a:r>
              <a:rPr kumimoji="1" lang="ko-KR" altLang="en-US" dirty="0"/>
              <a:t>두번째 실험은 </a:t>
            </a:r>
            <a:r>
              <a:rPr kumimoji="1" lang="en-US" altLang="ko-KR" dirty="0"/>
              <a:t>~~</a:t>
            </a:r>
            <a:r>
              <a:rPr kumimoji="1" lang="ko-KR" altLang="en-US" dirty="0"/>
              <a:t>를 변경하여 </a:t>
            </a:r>
            <a:r>
              <a:rPr kumimoji="1" lang="en-US" altLang="ko-KR" dirty="0"/>
              <a:t>~~</a:t>
            </a:r>
            <a:r>
              <a:rPr kumimoji="1" lang="ko-KR" altLang="en-US" dirty="0"/>
              <a:t>해보는</a:t>
            </a:r>
            <a:endParaRPr kumimoji="1" lang="en-US" altLang="ko-KR" dirty="0"/>
          </a:p>
          <a:p>
            <a:r>
              <a:rPr kumimoji="1" lang="ko-KR" altLang="en-US" dirty="0"/>
              <a:t>세번째는 </a:t>
            </a:r>
            <a:r>
              <a:rPr kumimoji="1" lang="en-US" altLang="ko-KR" dirty="0"/>
              <a:t>~~ </a:t>
            </a:r>
            <a:r>
              <a:rPr kumimoji="1" lang="ko-KR" altLang="en-US" dirty="0"/>
              <a:t>해보았습니다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3104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30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931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72408-5B37-88C3-FBF5-2698DC967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61E812-1CE8-08B7-7A1E-6B1970865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C46C0B-8429-2E68-D55B-486E554B0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첫번째로 </a:t>
            </a:r>
            <a:r>
              <a:rPr kumimoji="1" lang="en-US" altLang="ko-KR" dirty="0"/>
              <a:t>compaction</a:t>
            </a:r>
            <a:r>
              <a:rPr kumimoji="1" lang="ko-KR" altLang="en-US" dirty="0"/>
              <a:t>이 무엇인지에 대해 살펴보자면 </a:t>
            </a:r>
            <a:endParaRPr kumimoji="1" lang="en-US" altLang="ko-KR" dirty="0"/>
          </a:p>
          <a:p>
            <a:r>
              <a:rPr kumimoji="1" lang="ko-KR" altLang="en-US" dirty="0"/>
              <a:t>기존 </a:t>
            </a:r>
            <a:r>
              <a:rPr kumimoji="1" lang="en-US" altLang="ko-KR" dirty="0" err="1"/>
              <a:t>sstable</a:t>
            </a:r>
            <a:r>
              <a:rPr kumimoji="1" lang="ko-KR" altLang="en-US" dirty="0"/>
              <a:t>을 새로운 것으로 병합하는 과정</a:t>
            </a:r>
            <a:endParaRPr kumimoji="1" lang="en-US" altLang="ko-KR" dirty="0"/>
          </a:p>
          <a:p>
            <a:r>
              <a:rPr kumimoji="1" lang="ko-KR" altLang="en-US" dirty="0"/>
              <a:t>왜 </a:t>
            </a:r>
            <a:r>
              <a:rPr kumimoji="1" lang="en-US" altLang="ko-KR" dirty="0"/>
              <a:t>read write</a:t>
            </a:r>
            <a:r>
              <a:rPr kumimoji="1" lang="ko-KR" altLang="en-US" dirty="0"/>
              <a:t>증폭인지 살펴보기 </a:t>
            </a:r>
            <a:r>
              <a:rPr kumimoji="1" lang="en-US" altLang="ko-KR" dirty="0"/>
              <a:t>-&gt;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87839B-AD5F-524C-23AD-B363E03987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802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60870-00E8-E52B-87DE-0DC2F3FB7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79C11-D8A6-9625-57B7-1B033ABD8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BB7563-F161-1BA0-BC21-05AE42654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각각에 대해 </a:t>
            </a:r>
            <a:r>
              <a:rPr kumimoji="1" lang="ko-KR" altLang="en-US" dirty="0" err="1"/>
              <a:t>간ㄱ단하게</a:t>
            </a:r>
            <a:r>
              <a:rPr kumimoji="1" lang="ko-KR" altLang="en-US" dirty="0"/>
              <a:t> 설명하자면</a:t>
            </a:r>
            <a:endParaRPr kumimoji="1" lang="en-US" altLang="ko-KR" dirty="0"/>
          </a:p>
          <a:p>
            <a:r>
              <a:rPr kumimoji="1" lang="ko-KR" altLang="en-US" dirty="0"/>
              <a:t>이전에 배웠듯이 읽기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CDE26A-99CC-B3A1-C44B-971301DE4D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116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1F8F-99C9-4FA4-9408-B586D10F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72C80B-1F76-470E-B7DB-C4C875E9E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03CA33-7BDF-5982-60FE-76F48E915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5D7D8-2281-A566-7E18-9E04302F4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308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0E72A-275A-083B-29E5-830D48482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F792AB-090F-3593-5400-9769FE3CC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759315-B79E-0596-341E-5EBC15FD9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13F8D1-03D2-785E-90FB-056FC96C55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756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E3ADD-7194-8E9D-2115-15874611B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194685-A438-12CE-DD7D-7396C1A217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6DDBE7-E27C-7097-5729-420CDA236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22654-6FAD-C6CE-913A-7F76E35DDE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856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BB82C-D067-20D4-AD0E-B0EF443BD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1B8AF7-3644-5BEC-536B-A1789D2AA9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A03289-C09C-B3DF-36A9-B026ECC8F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앞서 확인한 것을 바탕으로 가설을 세워보았습니다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~</a:t>
            </a:r>
            <a:r>
              <a:rPr lang="ko-KR" altLang="en-US" b="1" dirty="0"/>
              <a:t>이 성능이 </a:t>
            </a:r>
            <a:r>
              <a:rPr lang="en-US" altLang="ko-KR" b="1" dirty="0"/>
              <a:t>~</a:t>
            </a:r>
            <a:r>
              <a:rPr lang="ko-KR" altLang="en-US" b="1" dirty="0" err="1"/>
              <a:t>일것이라고</a:t>
            </a:r>
            <a:r>
              <a:rPr lang="ko-KR" altLang="en-US" b="1" dirty="0"/>
              <a:t> 예측했고 </a:t>
            </a:r>
            <a:r>
              <a:rPr lang="en-US" altLang="ko-KR" b="1" dirty="0"/>
              <a:t>~~</a:t>
            </a:r>
            <a:r>
              <a:rPr lang="ko-KR" altLang="en-US" b="1" dirty="0"/>
              <a:t>했습니다</a:t>
            </a:r>
            <a:r>
              <a:rPr lang="en-US" altLang="ko-KR" b="1" dirty="0"/>
              <a:t>. </a:t>
            </a:r>
          </a:p>
          <a:p>
            <a:endParaRPr lang="en-US" altLang="ko-KR" b="1" dirty="0"/>
          </a:p>
          <a:p>
            <a:r>
              <a:rPr lang="en-US" altLang="ko-KR" b="1" dirty="0"/>
              <a:t>1. Leveled Compaction (High Read Performance)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이유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Leveled Compaction</a:t>
            </a:r>
            <a:r>
              <a:rPr lang="ko-KR" altLang="en-US" dirty="0"/>
              <a:t>은 </a:t>
            </a:r>
            <a:r>
              <a:rPr lang="en-US" altLang="ko-KR" dirty="0" err="1"/>
              <a:t>SSTable</a:t>
            </a:r>
            <a:r>
              <a:rPr lang="ko-KR" altLang="en-US" dirty="0"/>
              <a:t>을 계층적으로 정리하여 검색 시 탐색 범위를 줄이고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Level</a:t>
            </a:r>
            <a:r>
              <a:rPr lang="ko-KR" altLang="en-US" dirty="0"/>
              <a:t>이 정렬된 상태를 유지한다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r>
              <a:rPr lang="ko-KR" altLang="en-US" dirty="0"/>
              <a:t> 검색</a:t>
            </a:r>
            <a:r>
              <a:rPr lang="en-US" altLang="ko-KR" dirty="0"/>
              <a:t>(Seek) </a:t>
            </a:r>
            <a:r>
              <a:rPr lang="ko-KR" altLang="en-US" dirty="0"/>
              <a:t>연산이 빠르고</a:t>
            </a:r>
            <a:r>
              <a:rPr lang="en-US" altLang="ko-KR" dirty="0"/>
              <a:t>, Read Amplification</a:t>
            </a:r>
            <a:r>
              <a:rPr lang="ko-KR" altLang="en-US" dirty="0"/>
              <a:t>을 감소시켜 높은 읽기 성능을 제공한다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2. Universal Compaction (Medium Read Performance)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이유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Universal Compaction</a:t>
            </a:r>
            <a:r>
              <a:rPr lang="ko-KR" altLang="en-US" dirty="0"/>
              <a:t>은 여러 </a:t>
            </a:r>
            <a:r>
              <a:rPr lang="en-US" altLang="ko-KR" dirty="0" err="1"/>
              <a:t>SSTable</a:t>
            </a:r>
            <a:r>
              <a:rPr lang="ko-KR" altLang="en-US" dirty="0"/>
              <a:t>을 한 번에 병합하기 때문에 쓰기 성능이 높지만</a:t>
            </a:r>
            <a:r>
              <a:rPr lang="en-US" altLang="ko-KR" dirty="0"/>
              <a:t>, </a:t>
            </a:r>
            <a:r>
              <a:rPr lang="ko-KR" altLang="en-US" dirty="0"/>
              <a:t>중복 데이터가 많아져 읽기 성능이 </a:t>
            </a:r>
            <a:r>
              <a:rPr lang="en-US" altLang="ko-KR" dirty="0"/>
              <a:t>Leveled Compaction</a:t>
            </a:r>
            <a:r>
              <a:rPr lang="ko-KR" altLang="en-US" dirty="0"/>
              <a:t>보다 낮다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개수가 많아지면 탐색해야 할 데이터가 증가하여 </a:t>
            </a:r>
            <a:r>
              <a:rPr lang="en-US" altLang="ko-KR" dirty="0"/>
              <a:t>Read Latency</a:t>
            </a:r>
            <a:r>
              <a:rPr lang="ko-KR" altLang="en-US" dirty="0"/>
              <a:t>가 증가한다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3. FIFO Compaction (Low Read Performance)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이유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FIFO Compaction</a:t>
            </a:r>
            <a:r>
              <a:rPr lang="ko-KR" altLang="en-US" dirty="0"/>
              <a:t>은 가장 오래된 데이터를 삭제하는 방식이므로</a:t>
            </a:r>
            <a:r>
              <a:rPr lang="en-US" altLang="ko-KR" dirty="0"/>
              <a:t>, </a:t>
            </a:r>
            <a:r>
              <a:rPr lang="ko-KR" altLang="en-US" dirty="0"/>
              <a:t>데이터가 정렬되지 않고</a:t>
            </a:r>
            <a:r>
              <a:rPr lang="en-US" altLang="ko-KR" dirty="0"/>
              <a:t>, </a:t>
            </a:r>
            <a:r>
              <a:rPr lang="ko-KR" altLang="en-US" dirty="0"/>
              <a:t>읽기 요청이 있을 때 특정 키를 찾는 과정에서 오버헤드가 크다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SSTable</a:t>
            </a:r>
            <a:r>
              <a:rPr lang="ko-KR" altLang="en-US" dirty="0"/>
              <a:t>이 정렬되지 않으므로 키를 검색할 때 전체 파일을 확인해야 하는 경우가 많아지며</a:t>
            </a:r>
            <a:r>
              <a:rPr lang="en-US" altLang="ko-KR" dirty="0"/>
              <a:t>, Read Performance</a:t>
            </a:r>
            <a:r>
              <a:rPr lang="ko-KR" altLang="en-US" dirty="0"/>
              <a:t>가 낮아진다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4. None (Very Low Read Performance)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이유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Compaction</a:t>
            </a:r>
            <a:r>
              <a:rPr lang="ko-KR" altLang="en-US" dirty="0"/>
              <a:t>이 없으면 데이터가 디스크에 무작위로 저장되므로 검색</a:t>
            </a:r>
            <a:r>
              <a:rPr lang="en-US" altLang="ko-KR" dirty="0"/>
              <a:t>(Seek) </a:t>
            </a:r>
            <a:r>
              <a:rPr lang="ko-KR" altLang="en-US" dirty="0"/>
              <a:t>시 비용이 가장 크다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SSTable</a:t>
            </a:r>
            <a:r>
              <a:rPr lang="ko-KR" altLang="en-US" dirty="0"/>
              <a:t>이 정리되지 않아</a:t>
            </a:r>
            <a:r>
              <a:rPr lang="en-US" altLang="ko-KR" dirty="0"/>
              <a:t>, </a:t>
            </a:r>
            <a:r>
              <a:rPr lang="ko-KR" altLang="en-US" dirty="0"/>
              <a:t>특정 키를 찾기 위해 많은 파일을 탐색해야 하며</a:t>
            </a:r>
            <a:r>
              <a:rPr lang="en-US" altLang="ko-KR" dirty="0"/>
              <a:t>, Read Amplification</a:t>
            </a:r>
            <a:r>
              <a:rPr lang="ko-KR" altLang="en-US" dirty="0"/>
              <a:t>이 극대화되어 성능이 크게 저하된다</a:t>
            </a:r>
            <a:r>
              <a:rPr lang="en-US" altLang="ko-KR" dirty="0"/>
              <a:t>.</a:t>
            </a:r>
          </a:p>
          <a:p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913F6-6555-F24C-7EC5-58544CF79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72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Contents</a:t>
            </a:r>
            <a:endParaRPr kumimoji="1" lang="ko-Kore-KR" altLang="en-US" sz="4400" b="1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juhee23@dankook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cogydms@dankook.ac.k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cogydms@dankook.ac.kr" TargetMode="External"/><Relationship Id="rId2" Type="http://schemas.openxmlformats.org/officeDocument/2006/relationships/hyperlink" Target="mailto:pjuhee23@dankook.ac.k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800" b="1"/>
              <a:t>Write (Compaction </a:t>
            </a:r>
            <a:r>
              <a:rPr lang="en-US" altLang="ko-KR" sz="4800" b="1" dirty="0"/>
              <a:t>&amp; </a:t>
            </a:r>
            <a:r>
              <a:rPr lang="en-US" altLang="ko-KR" sz="4800" b="1" dirty="0" err="1"/>
              <a:t>Memtable</a:t>
            </a:r>
            <a:r>
              <a:rPr lang="en-US" altLang="en-US" sz="4800" b="1" dirty="0"/>
              <a:t>)</a:t>
            </a:r>
            <a:endParaRPr lang="ko-Kore-KR" altLang="en-US" sz="4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</a:t>
            </a:fld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4685" y="4503708"/>
            <a:ext cx="9433523" cy="1420469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2025.02.04</a:t>
            </a:r>
          </a:p>
          <a:p>
            <a:r>
              <a:rPr lang="en-US" altLang="ko-Kore-KR" sz="1200" dirty="0"/>
              <a:t>Presentation by name </a:t>
            </a:r>
            <a:r>
              <a:rPr lang="en-US" altLang="ko-Kore-KR" sz="1200" dirty="0" err="1"/>
              <a:t>Juhee</a:t>
            </a:r>
            <a:r>
              <a:rPr lang="en-US" altLang="ko-Kore-KR" sz="1200" dirty="0"/>
              <a:t> Park, </a:t>
            </a:r>
            <a:r>
              <a:rPr lang="en-US" altLang="ko-KR" sz="1200" dirty="0" err="1"/>
              <a:t>Hyoeun</a:t>
            </a:r>
            <a:r>
              <a:rPr lang="en-US" altLang="ko-KR" sz="1200" dirty="0"/>
              <a:t> Chae</a:t>
            </a:r>
            <a:r>
              <a:rPr lang="en-US" altLang="ko-Kore-KR" sz="1200" dirty="0"/>
              <a:t>  </a:t>
            </a:r>
          </a:p>
          <a:p>
            <a:r>
              <a:rPr lang="en-US" altLang="en-US" sz="1200" dirty="0"/>
              <a:t>Email </a:t>
            </a:r>
            <a:r>
              <a:rPr lang="en-US" altLang="en-US" sz="1200" dirty="0">
                <a:hlinkClick r:id="rId3"/>
              </a:rPr>
              <a:t>pjuhee23@dankook.ac.kr</a:t>
            </a:r>
            <a:r>
              <a:rPr lang="en-US" altLang="en-US" sz="1200" dirty="0"/>
              <a:t>, </a:t>
            </a:r>
            <a:r>
              <a:rPr lang="en-US" altLang="ko-KR" sz="1200" dirty="0">
                <a:hlinkClick r:id="rId4"/>
              </a:rPr>
              <a:t>cogydms@dankook.ac.kr</a:t>
            </a:r>
            <a:endParaRPr lang="en-US" altLang="ko-KR" sz="1200" dirty="0"/>
          </a:p>
          <a:p>
            <a:endParaRPr lang="ko-Kore-KR" altLang="en-US" sz="1200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1BFCF735-9B14-87D9-D5EE-F2DF6E7A6C85}"/>
              </a:ext>
            </a:extLst>
          </p:cNvPr>
          <p:cNvSpPr txBox="1">
            <a:spLocks/>
          </p:cNvSpPr>
          <p:nvPr/>
        </p:nvSpPr>
        <p:spPr>
          <a:xfrm>
            <a:off x="1069376" y="3379304"/>
            <a:ext cx="6133180" cy="497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j-cs"/>
              </a:defRPr>
            </a:lvl1pPr>
          </a:lstStyle>
          <a:p>
            <a:r>
              <a:rPr lang="en-US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Week 3 </a:t>
            </a:r>
            <a:r>
              <a:rPr lang="en-US" altLang="en-US" sz="2400" dirty="0" err="1">
                <a:latin typeface="맑은 고딕" panose="020B0503020000020004" pitchFamily="34" charset="-127"/>
                <a:ea typeface="맑은 고딕" panose="020B0503020000020004" pitchFamily="34" charset="-127"/>
              </a:rPr>
              <a:t>RocksDB</a:t>
            </a:r>
            <a:r>
              <a:rPr lang="en-US" altLang="en-US" sz="24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 benchmark evaluation</a:t>
            </a:r>
            <a:endParaRPr lang="ko-Kore-KR" altLang="en-US" sz="2400" dirty="0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11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DC8DF-3B97-54DB-04D7-CB10BDFF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03D104-617D-312E-0711-D5DFF711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10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3729DC6-B3F5-91AF-B1A6-987B961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Experiment Environment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5E712-9C76-1C35-50FF-B984CAAD4779}"/>
              </a:ext>
            </a:extLst>
          </p:cNvPr>
          <p:cNvSpPr txBox="1"/>
          <p:nvPr/>
        </p:nvSpPr>
        <p:spPr>
          <a:xfrm>
            <a:off x="693488" y="1374591"/>
            <a:ext cx="10805024" cy="46012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Operating System (OS)</a:t>
            </a:r>
            <a:r>
              <a:rPr lang="en-US" altLang="ko-KR" sz="2900" dirty="0"/>
              <a:t>: Ubuntu 22.04.5 LTS (WSL2)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CPU</a:t>
            </a:r>
            <a:r>
              <a:rPr lang="en-US" altLang="ko-KR" sz="2900" dirty="0"/>
              <a:t>: 13th Gen Intel® Core™ i7-1360P (16 cores)</a:t>
            </a:r>
            <a:endParaRPr lang="en-US" altLang="ko-KR" sz="2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CPU Cache</a:t>
            </a:r>
            <a:r>
              <a:rPr lang="en-US" altLang="ko-KR" sz="2900" dirty="0"/>
              <a:t>: 18MB</a:t>
            </a:r>
            <a:endParaRPr lang="en-US" altLang="ko-KR" sz="29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Version</a:t>
            </a:r>
            <a:r>
              <a:rPr lang="en-US" altLang="ko-KR" sz="2900" dirty="0"/>
              <a:t>: </a:t>
            </a:r>
            <a:r>
              <a:rPr lang="en-US" altLang="ko-KR" sz="2900" dirty="0" err="1"/>
              <a:t>RocksDB</a:t>
            </a:r>
            <a:r>
              <a:rPr lang="en-US" altLang="ko-KR" sz="2900" dirty="0"/>
              <a:t> 9.11.0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Key Size</a:t>
            </a:r>
            <a:r>
              <a:rPr lang="en-US" altLang="ko-KR" sz="2900" dirty="0"/>
              <a:t>: 16 bytes (No user-defined timestamp)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Value Size</a:t>
            </a:r>
            <a:r>
              <a:rPr lang="en-US" altLang="ko-KR" sz="2900" dirty="0"/>
              <a:t>: 100 bytes (50 bytes after compression)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Total Entries</a:t>
            </a:r>
            <a:r>
              <a:rPr lang="en-US" altLang="ko-KR" sz="2900" dirty="0"/>
              <a:t>: 10,000,000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Memory (RAM)</a:t>
            </a:r>
            <a:r>
              <a:rPr lang="en-US" altLang="ko-KR" sz="2900" dirty="0"/>
              <a:t>: 15GB (Used: 853MiB)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SSD</a:t>
            </a:r>
            <a:r>
              <a:rPr lang="en-US" altLang="ko-KR" sz="2900" dirty="0"/>
              <a:t>: </a:t>
            </a:r>
            <a:r>
              <a:rPr lang="en-US" altLang="ko-KR" sz="3000" dirty="0"/>
              <a:t>Interface: PCIe 4.0 x4 / </a:t>
            </a:r>
            <a:r>
              <a:rPr lang="en-US" altLang="ko-KR" sz="3000"/>
              <a:t>Form Factor: </a:t>
            </a:r>
            <a:r>
              <a:rPr lang="en-US" altLang="ko-KR" sz="3000" dirty="0"/>
              <a:t>M.2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900" b="1" dirty="0"/>
              <a:t>Disk Capacity</a:t>
            </a:r>
            <a:r>
              <a:rPr lang="en-US" altLang="ko-KR" sz="2900" dirty="0"/>
              <a:t>: 1TB (Used: 4.6GB)</a:t>
            </a:r>
          </a:p>
        </p:txBody>
      </p:sp>
    </p:spTree>
    <p:extLst>
      <p:ext uri="{BB962C8B-B14F-4D97-AF65-F5344CB8AC3E}">
        <p14:creationId xmlns:p14="http://schemas.microsoft.com/office/powerpoint/2010/main" val="325872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3B763-8198-6B06-8E68-853768049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E02773-2641-9151-7A13-29E1BD78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11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094B11-278E-F26B-5971-BDB7F926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1. Measurement</a:t>
            </a:r>
            <a:r>
              <a:rPr kumimoji="1" lang="en-US" altLang="ko-KR" sz="3600" b="1" dirty="0">
                <a:cs typeface="Tahoma" panose="020B0604030504040204" pitchFamily="34" charset="0"/>
              </a:rPr>
              <a:t> setup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8A02E-CFEB-0D7C-2B95-198281FDB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0" y="1301233"/>
            <a:ext cx="11102939" cy="1674592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E2DDB26E-E79B-16F4-44E0-38F9D5460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515308"/>
              </p:ext>
            </p:extLst>
          </p:nvPr>
        </p:nvGraphicFramePr>
        <p:xfrm>
          <a:off x="3287728" y="3051900"/>
          <a:ext cx="6359706" cy="237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74">
                  <a:extLst>
                    <a:ext uri="{9D8B030D-6E8A-4147-A177-3AD203B41FA5}">
                      <a16:colId xmlns:a16="http://schemas.microsoft.com/office/drawing/2014/main" val="3070974620"/>
                    </a:ext>
                  </a:extLst>
                </a:gridCol>
                <a:gridCol w="4043632">
                  <a:extLst>
                    <a:ext uri="{9D8B030D-6E8A-4147-A177-3AD203B41FA5}">
                      <a16:colId xmlns:a16="http://schemas.microsoft.com/office/drawing/2014/main" val="2013793384"/>
                    </a:ext>
                  </a:extLst>
                </a:gridCol>
              </a:tblGrid>
              <a:tr h="474244">
                <a:tc>
                  <a:txBody>
                    <a:bodyPr/>
                    <a:lstStyle/>
                    <a:p>
                      <a:r>
                        <a:rPr lang="en-US" dirty="0"/>
                        <a:t>Compaction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46582"/>
                  </a:ext>
                </a:extLst>
              </a:tr>
              <a:tr h="474244">
                <a:tc>
                  <a:txBody>
                    <a:bodyPr/>
                    <a:lstStyle/>
                    <a:p>
                      <a:r>
                        <a:rPr lang="en-US" b="1" dirty="0"/>
                        <a:t>0 - Leveled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LSM-Tree Compaction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2498288"/>
                  </a:ext>
                </a:extLst>
              </a:tr>
              <a:tr h="474244">
                <a:tc>
                  <a:txBody>
                    <a:bodyPr/>
                    <a:lstStyle/>
                    <a:p>
                      <a:r>
                        <a:rPr lang="en-US" b="1" dirty="0"/>
                        <a:t>1 - Universal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Merge multiple SST files at once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112652"/>
                  </a:ext>
                </a:extLst>
              </a:tr>
              <a:tr h="474244">
                <a:tc>
                  <a:txBody>
                    <a:bodyPr/>
                    <a:lstStyle/>
                    <a:p>
                      <a:r>
                        <a:rPr lang="en-US" b="1" dirty="0"/>
                        <a:t>2 - FIFO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old SST files automatically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329112"/>
                  </a:ext>
                </a:extLst>
              </a:tr>
              <a:tr h="474244">
                <a:tc>
                  <a:txBody>
                    <a:bodyPr/>
                    <a:lstStyle/>
                    <a:p>
                      <a:r>
                        <a:rPr lang="en-US" b="1" dirty="0"/>
                        <a:t>3 - None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 compaction performed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7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39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12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맑은 고딕"/>
                <a:ea typeface="맑은 고딕"/>
                <a:cs typeface="Tahoma"/>
              </a:rPr>
              <a:t>1. Measurement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7385725-7A32-0D69-AA28-737853862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01" y="1268063"/>
            <a:ext cx="5222733" cy="464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1. </a:t>
            </a:r>
            <a:r>
              <a:rPr lang="en-US" altLang="ko-KR" sz="2000" b="1" dirty="0">
                <a:latin typeface="+mn-ea"/>
              </a:rPr>
              <a:t>Read Performance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FIFO</a:t>
            </a:r>
            <a:r>
              <a:rPr kumimoji="0" lang="ko-KR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가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읽기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성능</a:t>
            </a:r>
            <a:r>
              <a:rPr lang="ko-KR" altLang="en-US" sz="2000" dirty="0">
                <a:latin typeface="+mn-ea"/>
              </a:rPr>
              <a:t>이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n-ea"/>
              </a:rPr>
              <a:t>가장 우수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Level</a:t>
            </a:r>
            <a:r>
              <a:rPr lang="en-US" altLang="ko-KR" sz="2000" dirty="0">
                <a:latin typeface="+mn-ea"/>
              </a:rPr>
              <a:t>ed, Universal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은 읽기</a:t>
            </a:r>
            <a:r>
              <a:rPr lang="ko-KR" altLang="ko-KR" sz="2000" dirty="0">
                <a:latin typeface="+mn-ea"/>
              </a:rPr>
              <a:t>성능이 준수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dirty="0">
                <a:latin typeface="+mn-ea"/>
              </a:rPr>
              <a:t> None</a:t>
            </a:r>
            <a:r>
              <a:rPr lang="ko-KR" altLang="en-US" sz="2000" dirty="0">
                <a:latin typeface="+mn-ea"/>
              </a:rPr>
              <a:t>의 읽기 성능이 가장 낮음</a:t>
            </a:r>
            <a:endParaRPr lang="en-US" altLang="ko-KR" sz="2000" dirty="0">
              <a:latin typeface="+mn-ea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2. </a:t>
            </a:r>
            <a:r>
              <a:rPr lang="en-US" altLang="ko-KR" sz="2000" b="1" dirty="0">
                <a:latin typeface="+mn-ea"/>
              </a:rPr>
              <a:t>Write Performance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2000" dirty="0">
                <a:latin typeface="+mn-ea"/>
              </a:rPr>
              <a:t> Universal </a:t>
            </a:r>
            <a:r>
              <a:rPr lang="ko-KR" altLang="en-US" sz="2000" dirty="0">
                <a:latin typeface="+mn-ea"/>
              </a:rPr>
              <a:t>의 쓰기 성능이 </a:t>
            </a:r>
            <a:r>
              <a:rPr lang="ko-KR" altLang="en-US" sz="2000" b="1" dirty="0">
                <a:solidFill>
                  <a:srgbClr val="2D2DFB"/>
                </a:solidFill>
                <a:latin typeface="+mn-ea"/>
              </a:rPr>
              <a:t>가장 우수</a:t>
            </a:r>
            <a:endParaRPr kumimoji="0" lang="ko-KR" altLang="ko-KR" sz="2000" b="1" i="0" u="none" strike="noStrike" cap="none" normalizeH="0" baseline="0" dirty="0">
              <a:ln>
                <a:noFill/>
              </a:ln>
              <a:solidFill>
                <a:srgbClr val="2D2DFB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None </a:t>
            </a:r>
            <a:r>
              <a:rPr lang="ko-KR" altLang="en-US" sz="2000" dirty="0">
                <a:latin typeface="+mn-ea"/>
              </a:rPr>
              <a:t>는 성능이 준수</a:t>
            </a: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Level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ed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의 경우 쓰기 성능이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가장 낮음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027" name="Picture 3" descr="출력 이미지">
            <a:extLst>
              <a:ext uri="{FF2B5EF4-FFF2-40B4-BE49-F238E27FC236}">
                <a16:creationId xmlns:a16="http://schemas.microsoft.com/office/drawing/2014/main" id="{20D50F85-F424-482F-2B8A-773988B1E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42" b="-904"/>
          <a:stretch/>
        </p:blipFill>
        <p:spPr bwMode="auto">
          <a:xfrm>
            <a:off x="6305478" y="762000"/>
            <a:ext cx="5341761" cy="29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출력 이미지">
            <a:extLst>
              <a:ext uri="{FF2B5EF4-FFF2-40B4-BE49-F238E27FC236}">
                <a16:creationId xmlns:a16="http://schemas.microsoft.com/office/drawing/2014/main" id="{AB7BEA19-B503-19EB-0F87-F2D5FA8F8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2"/>
          <a:stretch/>
        </p:blipFill>
        <p:spPr bwMode="auto">
          <a:xfrm>
            <a:off x="6424506" y="3656892"/>
            <a:ext cx="5222733" cy="323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180BD2D6-43B5-571D-9DDB-0F57E36B9631}"/>
              </a:ext>
            </a:extLst>
          </p:cNvPr>
          <p:cNvSpPr/>
          <p:nvPr/>
        </p:nvSpPr>
        <p:spPr>
          <a:xfrm>
            <a:off x="8789670" y="960120"/>
            <a:ext cx="822960" cy="811530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47296A0-FCFC-7E43-80B8-396516C300C4}"/>
              </a:ext>
            </a:extLst>
          </p:cNvPr>
          <p:cNvSpPr/>
          <p:nvPr/>
        </p:nvSpPr>
        <p:spPr>
          <a:xfrm>
            <a:off x="7520940" y="3851910"/>
            <a:ext cx="651510" cy="514350"/>
          </a:xfrm>
          <a:prstGeom prst="ellipse">
            <a:avLst/>
          </a:prstGeom>
          <a:noFill/>
          <a:ln w="57150">
            <a:solidFill>
              <a:srgbClr val="2D2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7FE2FF-F873-EC95-5396-B574487DDF6A}"/>
              </a:ext>
            </a:extLst>
          </p:cNvPr>
          <p:cNvSpPr/>
          <p:nvPr/>
        </p:nvSpPr>
        <p:spPr>
          <a:xfrm>
            <a:off x="10017760" y="4888887"/>
            <a:ext cx="523240" cy="506073"/>
          </a:xfrm>
          <a:prstGeom prst="ellipse">
            <a:avLst/>
          </a:prstGeom>
          <a:noFill/>
          <a:ln w="57150">
            <a:solidFill>
              <a:srgbClr val="2D2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20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AE44B-5F50-6B3D-7C3E-6F417EB37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BE444C-B0CA-2E70-5EB7-63479EF7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13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82353B5-1325-CA86-FE6C-9A9445CD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3" y="-89647"/>
            <a:ext cx="441123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ore-KR" sz="3600" b="1" dirty="0">
                <a:latin typeface="+mj-ea"/>
                <a:ea typeface="+mj-ea"/>
              </a:rPr>
              <a:t>1. Results &amp; Analysis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BED3B1-1D5D-AAF1-BFC2-89D11A71C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12072"/>
              </p:ext>
            </p:extLst>
          </p:nvPr>
        </p:nvGraphicFramePr>
        <p:xfrm>
          <a:off x="7410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5507E5D-73D4-2AAC-2852-7B68B0462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72162"/>
              </p:ext>
            </p:extLst>
          </p:nvPr>
        </p:nvGraphicFramePr>
        <p:xfrm>
          <a:off x="65322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325270-06BB-790E-3FAE-1B2683127933}"/>
              </a:ext>
            </a:extLst>
          </p:cNvPr>
          <p:cNvSpPr/>
          <p:nvPr/>
        </p:nvSpPr>
        <p:spPr>
          <a:xfrm>
            <a:off x="5692588" y="3639671"/>
            <a:ext cx="645459" cy="26894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24309-21C5-EB07-1E6E-7246A40CB835}"/>
              </a:ext>
            </a:extLst>
          </p:cNvPr>
          <p:cNvSpPr txBox="1"/>
          <p:nvPr/>
        </p:nvSpPr>
        <p:spPr>
          <a:xfrm>
            <a:off x="2357419" y="1237131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Hypothesis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4FD6E-CD87-2A15-70D3-5E74F9D81291}"/>
              </a:ext>
            </a:extLst>
          </p:cNvPr>
          <p:cNvSpPr txBox="1"/>
          <p:nvPr/>
        </p:nvSpPr>
        <p:spPr>
          <a:xfrm>
            <a:off x="8293777" y="1267909"/>
            <a:ext cx="186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Results</a:t>
            </a:r>
            <a:endParaRPr lang="ko-KR" altLang="en-US" sz="18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6307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79B75-EB93-266F-0E70-DD3FA8062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7CBB1C-82E5-223D-D5F1-C12568BE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14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00917AC-55BA-269B-D6F2-BB02BC50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3" y="-89647"/>
            <a:ext cx="441123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ore-KR" sz="3600" b="1" dirty="0">
                <a:latin typeface="+mj-ea"/>
                <a:ea typeface="+mj-ea"/>
              </a:rPr>
              <a:t>1. Results &amp; Analysis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BDAEEEA-FA2A-0AF3-D38A-0B9FF79D1298}"/>
              </a:ext>
            </a:extLst>
          </p:cNvPr>
          <p:cNvGraphicFramePr>
            <a:graphicFrameLocks noGrp="1"/>
          </p:cNvGraphicFramePr>
          <p:nvPr/>
        </p:nvGraphicFramePr>
        <p:xfrm>
          <a:off x="7410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27248CC-C07A-0CD6-98DD-8BC429CD4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521563"/>
              </p:ext>
            </p:extLst>
          </p:nvPr>
        </p:nvGraphicFramePr>
        <p:xfrm>
          <a:off x="65322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0BE89E6-2267-E147-B6D1-A5AA06B88257}"/>
              </a:ext>
            </a:extLst>
          </p:cNvPr>
          <p:cNvSpPr/>
          <p:nvPr/>
        </p:nvSpPr>
        <p:spPr>
          <a:xfrm>
            <a:off x="5692588" y="3639671"/>
            <a:ext cx="645459" cy="26894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888D5BE9-709A-2990-F16F-EBC6D2E9A415}"/>
              </a:ext>
            </a:extLst>
          </p:cNvPr>
          <p:cNvSpPr/>
          <p:nvPr/>
        </p:nvSpPr>
        <p:spPr>
          <a:xfrm>
            <a:off x="9690847" y="4123765"/>
            <a:ext cx="1640542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222F0-BE0E-0427-2FE3-1983FDD41EF2}"/>
              </a:ext>
            </a:extLst>
          </p:cNvPr>
          <p:cNvSpPr txBox="1"/>
          <p:nvPr/>
        </p:nvSpPr>
        <p:spPr>
          <a:xfrm>
            <a:off x="2357419" y="1237131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Hypothesis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F86F-C028-2D0F-0A1B-2BE787FF603E}"/>
              </a:ext>
            </a:extLst>
          </p:cNvPr>
          <p:cNvSpPr txBox="1"/>
          <p:nvPr/>
        </p:nvSpPr>
        <p:spPr>
          <a:xfrm>
            <a:off x="8293777" y="1267909"/>
            <a:ext cx="186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Results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767A86FF-F532-05D9-37E3-5F487F186E6D}"/>
              </a:ext>
            </a:extLst>
          </p:cNvPr>
          <p:cNvSpPr/>
          <p:nvPr/>
        </p:nvSpPr>
        <p:spPr>
          <a:xfrm>
            <a:off x="3894489" y="4111781"/>
            <a:ext cx="1640542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665D6D-B3E5-CFC3-307F-39B795F7ED3C}"/>
              </a:ext>
            </a:extLst>
          </p:cNvPr>
          <p:cNvSpPr txBox="1"/>
          <p:nvPr/>
        </p:nvSpPr>
        <p:spPr>
          <a:xfrm>
            <a:off x="7697975" y="3754283"/>
            <a:ext cx="364548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/>
              <a:t>FIFO </a:t>
            </a:r>
            <a:r>
              <a:rPr lang="ko-KR" altLang="en-US" sz="1800" b="1" dirty="0"/>
              <a:t>읽기 성능 예상보다 훨씬 좋음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52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8B33B-7A9E-7937-683A-F3B430484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CC2341-BBCE-ABD5-0439-0430CEC6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15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DE1C1EC-14AC-9BDA-C9FB-7A31E0C5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3" y="-89647"/>
            <a:ext cx="441123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ore-KR" sz="3600" b="1" dirty="0">
                <a:latin typeface="+mj-ea"/>
                <a:ea typeface="+mj-ea"/>
              </a:rPr>
              <a:t>1. Results &amp; Analysis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99B91C-E4A5-AAD3-A802-5433230AD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560404"/>
              </p:ext>
            </p:extLst>
          </p:nvPr>
        </p:nvGraphicFramePr>
        <p:xfrm>
          <a:off x="65322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8" name="액자 7">
            <a:extLst>
              <a:ext uri="{FF2B5EF4-FFF2-40B4-BE49-F238E27FC236}">
                <a16:creationId xmlns:a16="http://schemas.microsoft.com/office/drawing/2014/main" id="{2004770D-9DFD-54EF-6948-B2CF8FCF4EA9}"/>
              </a:ext>
            </a:extLst>
          </p:cNvPr>
          <p:cNvSpPr/>
          <p:nvPr/>
        </p:nvSpPr>
        <p:spPr>
          <a:xfrm>
            <a:off x="9690847" y="4123765"/>
            <a:ext cx="1640542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850C4-6FC7-6723-498D-6D8D01E95945}"/>
              </a:ext>
            </a:extLst>
          </p:cNvPr>
          <p:cNvSpPr txBox="1"/>
          <p:nvPr/>
        </p:nvSpPr>
        <p:spPr>
          <a:xfrm>
            <a:off x="8293777" y="1267909"/>
            <a:ext cx="186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Results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E74A3-278B-571B-3F96-AE870D8D005D}"/>
              </a:ext>
            </a:extLst>
          </p:cNvPr>
          <p:cNvSpPr txBox="1"/>
          <p:nvPr/>
        </p:nvSpPr>
        <p:spPr>
          <a:xfrm>
            <a:off x="338564" y="1267909"/>
            <a:ext cx="6375931" cy="509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1) FIFO Compaction</a:t>
            </a:r>
            <a:r>
              <a:rPr lang="ko-KR" altLang="en-US" sz="2000" b="1" dirty="0"/>
              <a:t>의 읽기 성능이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예상보다 훨씬 좋았던 이유 분석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kumimoji="0" lang="ko-KR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오래된 데이터 자동 삭제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→</a:t>
            </a:r>
            <a:r>
              <a:rPr lang="ko-KR" altLang="en-US" sz="2000" dirty="0"/>
              <a:t> </a:t>
            </a:r>
            <a:r>
              <a:rPr lang="ko-KR" altLang="en-US" sz="2000" dirty="0">
                <a:latin typeface="Arial" panose="020B0604020202020204" pitchFamily="34" charset="0"/>
              </a:rPr>
              <a:t>유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지되는 SST 파일 개수 적음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탐색 범위가 </a:t>
            </a:r>
            <a:r>
              <a:rPr lang="ko-KR" altLang="en-US" sz="2000" dirty="0">
                <a:latin typeface="Arial" panose="020B0604020202020204" pitchFamily="34" charset="0"/>
              </a:rPr>
              <a:t>작음 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→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조회 속도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빠름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찾지 못하면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탐색 중단하고 빠르게 종료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→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읽기 성능이 높게 나오는 경향이 있음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03324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DFD8E-30B3-7B74-CA43-C33A32A08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604EFEF-5BFD-5468-7ED4-3CB7AC2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16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4A28DC-5A44-1FA1-F484-3C36B366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3" y="-89647"/>
            <a:ext cx="441123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ore-KR" sz="3600" b="1" dirty="0">
                <a:latin typeface="+mj-ea"/>
                <a:ea typeface="+mj-ea"/>
              </a:rPr>
              <a:t>1. Results &amp; Analysis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06ACB5F-1ADC-CC56-6049-3E007A8E171E}"/>
              </a:ext>
            </a:extLst>
          </p:cNvPr>
          <p:cNvGraphicFramePr>
            <a:graphicFrameLocks noGrp="1"/>
          </p:cNvGraphicFramePr>
          <p:nvPr/>
        </p:nvGraphicFramePr>
        <p:xfrm>
          <a:off x="7410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8C69409-CE13-7847-13FA-452090DAB397}"/>
              </a:ext>
            </a:extLst>
          </p:cNvPr>
          <p:cNvGraphicFramePr>
            <a:graphicFrameLocks noGrp="1"/>
          </p:cNvGraphicFramePr>
          <p:nvPr/>
        </p:nvGraphicFramePr>
        <p:xfrm>
          <a:off x="65322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6B63F86-708A-7F47-D3C9-356A7BF5FFE3}"/>
              </a:ext>
            </a:extLst>
          </p:cNvPr>
          <p:cNvSpPr/>
          <p:nvPr/>
        </p:nvSpPr>
        <p:spPr>
          <a:xfrm>
            <a:off x="5692588" y="3639671"/>
            <a:ext cx="645459" cy="26894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CFA250C-FE4A-C563-28DF-90D80924E7B5}"/>
              </a:ext>
            </a:extLst>
          </p:cNvPr>
          <p:cNvSpPr/>
          <p:nvPr/>
        </p:nvSpPr>
        <p:spPr>
          <a:xfrm>
            <a:off x="9690847" y="2623743"/>
            <a:ext cx="1640542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B1766-77B6-E4F4-3B6A-B7D42153E11C}"/>
              </a:ext>
            </a:extLst>
          </p:cNvPr>
          <p:cNvSpPr txBox="1"/>
          <p:nvPr/>
        </p:nvSpPr>
        <p:spPr>
          <a:xfrm>
            <a:off x="2357419" y="1237131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Hypothesis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9C049-AC91-2B35-E77B-C5286E9A0755}"/>
              </a:ext>
            </a:extLst>
          </p:cNvPr>
          <p:cNvSpPr txBox="1"/>
          <p:nvPr/>
        </p:nvSpPr>
        <p:spPr>
          <a:xfrm>
            <a:off x="8293777" y="1267909"/>
            <a:ext cx="186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Results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F96CF26F-B445-D685-F22B-D37FE8542840}"/>
              </a:ext>
            </a:extLst>
          </p:cNvPr>
          <p:cNvSpPr/>
          <p:nvPr/>
        </p:nvSpPr>
        <p:spPr>
          <a:xfrm>
            <a:off x="3894489" y="2622031"/>
            <a:ext cx="1640542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76ABC-D981-42A7-5D16-2C14DE1AB92D}"/>
              </a:ext>
            </a:extLst>
          </p:cNvPr>
          <p:cNvSpPr txBox="1"/>
          <p:nvPr/>
        </p:nvSpPr>
        <p:spPr>
          <a:xfrm>
            <a:off x="7365102" y="3393379"/>
            <a:ext cx="39662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Leveled </a:t>
            </a:r>
            <a:r>
              <a:rPr lang="ko-KR" altLang="en-US" sz="1800" b="1" dirty="0"/>
              <a:t>읽기 성능 </a:t>
            </a:r>
            <a:r>
              <a:rPr lang="ko-KR" altLang="en-US" b="1" dirty="0"/>
              <a:t>예상보다 좋지 않음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376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3CE4A-F81A-C649-6CAA-29DBC8604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E38BA79-65B6-8DB6-428C-FABD7ECF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17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34BA01C-108E-E45D-8E5B-16D60FCD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3" y="-89647"/>
            <a:ext cx="441123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ore-KR" sz="3600" b="1" dirty="0">
                <a:latin typeface="+mj-ea"/>
                <a:ea typeface="+mj-ea"/>
              </a:rPr>
              <a:t>1. Results &amp; Analysis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9458B05-4A3C-6529-B591-B94B566D3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9224"/>
              </p:ext>
            </p:extLst>
          </p:nvPr>
        </p:nvGraphicFramePr>
        <p:xfrm>
          <a:off x="65322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8" name="액자 7">
            <a:extLst>
              <a:ext uri="{FF2B5EF4-FFF2-40B4-BE49-F238E27FC236}">
                <a16:creationId xmlns:a16="http://schemas.microsoft.com/office/drawing/2014/main" id="{9C62F5CA-30E6-3AD0-9962-F9FD1D0DFF9C}"/>
              </a:ext>
            </a:extLst>
          </p:cNvPr>
          <p:cNvSpPr/>
          <p:nvPr/>
        </p:nvSpPr>
        <p:spPr>
          <a:xfrm>
            <a:off x="9690847" y="2623739"/>
            <a:ext cx="1640542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659023-9E99-8C1C-9FC5-873FD76B8A6C}"/>
              </a:ext>
            </a:extLst>
          </p:cNvPr>
          <p:cNvSpPr txBox="1"/>
          <p:nvPr/>
        </p:nvSpPr>
        <p:spPr>
          <a:xfrm>
            <a:off x="8293777" y="1267909"/>
            <a:ext cx="186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Results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25864-A38B-B999-3480-1B7CB8F0A9D0}"/>
              </a:ext>
            </a:extLst>
          </p:cNvPr>
          <p:cNvSpPr txBox="1"/>
          <p:nvPr/>
        </p:nvSpPr>
        <p:spPr>
          <a:xfrm>
            <a:off x="424328" y="1867149"/>
            <a:ext cx="5671672" cy="313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2) Leveled Compaction</a:t>
            </a:r>
            <a:r>
              <a:rPr lang="ko-KR" altLang="en-US" sz="2000" b="1" dirty="0"/>
              <a:t> 읽기 성능이    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    예상보다 좋지 않았던 이유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2000" dirty="0"/>
              <a:t> 데이터가 여러 레벨에 분산</a:t>
            </a:r>
            <a:endParaRPr lang="en-US" altLang="ko-KR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/>
              <a:t>→ 특히</a:t>
            </a:r>
            <a:r>
              <a:rPr lang="en-US" altLang="ko-KR" sz="2000" dirty="0"/>
              <a:t> </a:t>
            </a:r>
            <a:r>
              <a:rPr lang="ko-KR" altLang="en-US" sz="2000" dirty="0"/>
              <a:t>랜덤 읽기 수행 시 </a:t>
            </a:r>
            <a:endParaRPr lang="en-US" altLang="ko-KR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/>
              <a:t>     L0 ~</a:t>
            </a:r>
            <a:r>
              <a:rPr lang="ko-KR" altLang="en-US" sz="2000" dirty="0"/>
              <a:t> 하위 레벨 탐색해야 하는 오버헤드</a:t>
            </a: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210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4AC82-5923-D57C-F75D-BA27BEA99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3ECB92-9B8F-CF59-FB54-435E70D3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18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1D4B4D-4095-300A-F08E-29275082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3" y="-89647"/>
            <a:ext cx="441123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ore-KR" sz="3600" b="1" dirty="0">
                <a:latin typeface="+mj-ea"/>
                <a:ea typeface="+mj-ea"/>
              </a:rPr>
              <a:t>1. Results &amp; Analysis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D59E7C-62FE-75B8-92B8-89CE55B554EB}"/>
              </a:ext>
            </a:extLst>
          </p:cNvPr>
          <p:cNvGraphicFramePr>
            <a:graphicFrameLocks noGrp="1"/>
          </p:cNvGraphicFramePr>
          <p:nvPr/>
        </p:nvGraphicFramePr>
        <p:xfrm>
          <a:off x="7410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090B54-4F10-20C0-0FE9-7BFB9F41A8C5}"/>
              </a:ext>
            </a:extLst>
          </p:cNvPr>
          <p:cNvGraphicFramePr>
            <a:graphicFrameLocks noGrp="1"/>
          </p:cNvGraphicFramePr>
          <p:nvPr/>
        </p:nvGraphicFramePr>
        <p:xfrm>
          <a:off x="65322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7D8CD10-09A4-1DC4-50E1-8CE4D84B430B}"/>
              </a:ext>
            </a:extLst>
          </p:cNvPr>
          <p:cNvSpPr/>
          <p:nvPr/>
        </p:nvSpPr>
        <p:spPr>
          <a:xfrm>
            <a:off x="5692588" y="3639671"/>
            <a:ext cx="645459" cy="268941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F67C7-536E-2593-6A9B-AFDFA3F875DD}"/>
              </a:ext>
            </a:extLst>
          </p:cNvPr>
          <p:cNvSpPr txBox="1"/>
          <p:nvPr/>
        </p:nvSpPr>
        <p:spPr>
          <a:xfrm>
            <a:off x="2357419" y="1237131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Hypothesis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59BFF4-8BEC-8DA4-2141-AE7B824FBC44}"/>
              </a:ext>
            </a:extLst>
          </p:cNvPr>
          <p:cNvSpPr txBox="1"/>
          <p:nvPr/>
        </p:nvSpPr>
        <p:spPr>
          <a:xfrm>
            <a:off x="8293777" y="1267909"/>
            <a:ext cx="186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Results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FFE4AC10-1DEE-D8C4-210F-4CC31116F877}"/>
              </a:ext>
            </a:extLst>
          </p:cNvPr>
          <p:cNvSpPr/>
          <p:nvPr/>
        </p:nvSpPr>
        <p:spPr>
          <a:xfrm>
            <a:off x="2330916" y="4867834"/>
            <a:ext cx="1640542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6E6CAAAC-65D9-D077-0699-067A9AB72F5E}"/>
              </a:ext>
            </a:extLst>
          </p:cNvPr>
          <p:cNvSpPr/>
          <p:nvPr/>
        </p:nvSpPr>
        <p:spPr>
          <a:xfrm>
            <a:off x="8091310" y="4867833"/>
            <a:ext cx="1640542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BC2971-A049-5C26-550C-EB5A462B998A}"/>
              </a:ext>
            </a:extLst>
          </p:cNvPr>
          <p:cNvSpPr txBox="1"/>
          <p:nvPr/>
        </p:nvSpPr>
        <p:spPr>
          <a:xfrm>
            <a:off x="7365102" y="4498500"/>
            <a:ext cx="396628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None </a:t>
            </a:r>
            <a:r>
              <a:rPr lang="ko-KR" altLang="en-US" sz="1800" b="1" dirty="0"/>
              <a:t>쓰기 성능 </a:t>
            </a:r>
            <a:r>
              <a:rPr lang="ko-KR" altLang="en-US" b="1" dirty="0"/>
              <a:t>예상보다 좋지 않음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59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0C532-FA02-5FB9-93D8-077F25F5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EE95B3-19C7-EA42-FF2F-3A15ED7F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19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DC8FB1-EB95-8CE2-B1EB-AA80066D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03" y="-89647"/>
            <a:ext cx="441123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ore-KR" sz="3600" b="1" dirty="0">
                <a:latin typeface="+mj-ea"/>
                <a:ea typeface="+mj-ea"/>
              </a:rPr>
              <a:t>1. Results &amp; Analysis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971D04-0BA0-AD47-3F86-6729FF708664}"/>
              </a:ext>
            </a:extLst>
          </p:cNvPr>
          <p:cNvGraphicFramePr>
            <a:graphicFrameLocks noGrp="1"/>
          </p:cNvGraphicFramePr>
          <p:nvPr/>
        </p:nvGraphicFramePr>
        <p:xfrm>
          <a:off x="6532283" y="1867149"/>
          <a:ext cx="4799106" cy="37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702">
                  <a:extLst>
                    <a:ext uri="{9D8B030D-6E8A-4147-A177-3AD203B41FA5}">
                      <a16:colId xmlns:a16="http://schemas.microsoft.com/office/drawing/2014/main" val="487272229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3484272764"/>
                    </a:ext>
                  </a:extLst>
                </a:gridCol>
                <a:gridCol w="1599702">
                  <a:extLst>
                    <a:ext uri="{9D8B030D-6E8A-4147-A177-3AD203B41FA5}">
                      <a16:colId xmlns:a16="http://schemas.microsoft.com/office/drawing/2014/main" val="4076310826"/>
                    </a:ext>
                  </a:extLst>
                </a:gridCol>
              </a:tblGrid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44352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6900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181615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789074"/>
                  </a:ext>
                </a:extLst>
              </a:tr>
              <a:tr h="750744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18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altLang="ko-KR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400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E742B3-16E9-33D6-AE4F-272270FBEAF8}"/>
              </a:ext>
            </a:extLst>
          </p:cNvPr>
          <p:cNvSpPr txBox="1"/>
          <p:nvPr/>
        </p:nvSpPr>
        <p:spPr>
          <a:xfrm>
            <a:off x="8293777" y="1267909"/>
            <a:ext cx="1862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Results</a:t>
            </a:r>
            <a:endParaRPr lang="ko-KR" altLang="en-US" sz="1800" b="1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FE202-4082-778B-A007-77EE7FA4D10F}"/>
              </a:ext>
            </a:extLst>
          </p:cNvPr>
          <p:cNvSpPr txBox="1"/>
          <p:nvPr/>
        </p:nvSpPr>
        <p:spPr>
          <a:xfrm>
            <a:off x="536145" y="1452575"/>
            <a:ext cx="6084719" cy="4522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3) None compaction</a:t>
            </a:r>
            <a:r>
              <a:rPr lang="ko-KR" altLang="en-US" sz="2000" b="1" dirty="0"/>
              <a:t>의 쓰기 성능이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  </a:t>
            </a:r>
            <a:r>
              <a:rPr lang="ko-KR" altLang="en-US" sz="2000" b="1" dirty="0"/>
              <a:t>예상보다 좋지 않은 이유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2000" dirty="0"/>
              <a:t> Compaction</a:t>
            </a:r>
            <a:r>
              <a:rPr lang="ko-KR" altLang="en-US" sz="2000" dirty="0"/>
              <a:t> 없이 </a:t>
            </a:r>
            <a:r>
              <a:rPr lang="en-US" altLang="ko-KR" sz="2000" dirty="0"/>
              <a:t>SST </a:t>
            </a:r>
            <a:r>
              <a:rPr lang="ko-KR" altLang="en-US" sz="2000" dirty="0"/>
              <a:t>파일 축적 </a:t>
            </a:r>
            <a:endParaRPr lang="en-US" altLang="ko-KR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dirty="0"/>
              <a:t>→ 파일 개수 계속 늘어남</a:t>
            </a:r>
            <a:endParaRPr lang="en-US" altLang="ko-KR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/>
              <a:t>	</a:t>
            </a:r>
            <a:r>
              <a:rPr lang="en-US" altLang="ko-KR" sz="2000" dirty="0" err="1"/>
              <a:t>SSTable</a:t>
            </a:r>
            <a:r>
              <a:rPr lang="ko-KR" altLang="en-US" sz="2000" dirty="0"/>
              <a:t> 메타데이터 관리 비용 증가</a:t>
            </a:r>
            <a:r>
              <a:rPr lang="en-US" altLang="ko-KR" sz="2000" dirty="0"/>
              <a:t>	</a:t>
            </a:r>
            <a:r>
              <a:rPr lang="ko-KR" altLang="en-US" sz="2000" dirty="0"/>
              <a:t>파일시스템 캐시 </a:t>
            </a:r>
            <a:r>
              <a:rPr lang="en-US" altLang="ko-KR" sz="2000" dirty="0"/>
              <a:t>or </a:t>
            </a:r>
            <a:r>
              <a:rPr lang="ko-KR" altLang="en-US" sz="2000" dirty="0"/>
              <a:t>디스크 스케줄러가 </a:t>
            </a:r>
            <a:r>
              <a:rPr lang="en-US" altLang="ko-KR" sz="2000" dirty="0"/>
              <a:t>	</a:t>
            </a:r>
            <a:r>
              <a:rPr lang="ko-KR" altLang="en-US" sz="2000" dirty="0"/>
              <a:t>비효율적으로 작동하게 될 수 있음</a:t>
            </a:r>
            <a:endParaRPr lang="en-US" altLang="ko-KR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2000" dirty="0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F2EAAC0C-B7D5-65CF-247C-7FEA07B6842B}"/>
              </a:ext>
            </a:extLst>
          </p:cNvPr>
          <p:cNvSpPr/>
          <p:nvPr/>
        </p:nvSpPr>
        <p:spPr>
          <a:xfrm>
            <a:off x="8091310" y="4867833"/>
            <a:ext cx="1640542" cy="753035"/>
          </a:xfrm>
          <a:prstGeom prst="frame">
            <a:avLst>
              <a:gd name="adj1" fmla="val 65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90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765D0-0FE4-FAE3-FE49-9123F125A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849355-7EF0-74CE-79C8-07B18D320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67383" y="537640"/>
            <a:ext cx="6487886" cy="578271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ore-KR" sz="11200" b="1" dirty="0">
                <a:latin typeface="+mj-ea"/>
                <a:ea typeface="+mj-ea"/>
              </a:rPr>
              <a:t>Compaction Style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Overview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Hypothesis &amp; Experiment setup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Results &amp; Analysis</a:t>
            </a:r>
          </a:p>
          <a:p>
            <a:pPr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ore-KR" sz="11200" b="1" dirty="0">
                <a:latin typeface="+mj-ea"/>
                <a:ea typeface="+mj-ea"/>
              </a:rPr>
              <a:t>Level 0 File Compaction Trigger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Overview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Hypothesis &amp; Experiment setup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Results &amp; Analysis</a:t>
            </a:r>
          </a:p>
          <a:p>
            <a:pPr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ore-KR" sz="11200" b="1" dirty="0">
                <a:latin typeface="+mj-ea"/>
                <a:ea typeface="+mj-ea"/>
              </a:rPr>
              <a:t>Write Buffer Size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Overview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Hypothesis &amp; Experiment setup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ore-KR" sz="7200" dirty="0">
                <a:latin typeface="+mj-ea"/>
                <a:ea typeface="+mj-ea"/>
              </a:rPr>
              <a:t>Results &amp; Analysis</a:t>
            </a:r>
          </a:p>
          <a:p>
            <a:pPr>
              <a:lnSpc>
                <a:spcPct val="150000"/>
              </a:lnSpc>
            </a:pPr>
            <a:endParaRPr lang="en-US" altLang="ko-Kore-KR" sz="28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ore-KR" sz="28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ore-KR" sz="2800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F8F7F-41F1-0AAB-4328-C0B26EA7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343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E615-3CBF-A816-0363-7281F5602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D1D62E-3F8F-2129-5AA9-4996D182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20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61149E3-032B-0B3D-5A3A-17014F45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5" y="-71718"/>
            <a:ext cx="10515600" cy="762000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cs typeface="Tahoma" panose="020B0604030504040204" pitchFamily="34" charset="0"/>
              </a:rPr>
              <a:t>Experiment 2 – Overview &amp; Hypothesis 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DC6A54-26F2-31D9-4C21-6E010367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48" y="1251728"/>
            <a:ext cx="9132462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What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Level</a:t>
            </a:r>
            <a:r>
              <a:rPr lang="en-US" altLang="ko-KR" sz="2400" b="1" dirty="0">
                <a:latin typeface="+mj-ea"/>
                <a:ea typeface="+mj-ea"/>
              </a:rPr>
              <a:t>_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0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_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File</a:t>
            </a:r>
            <a:r>
              <a:rPr lang="en-US" altLang="ko-KR" sz="2400" b="1" dirty="0">
                <a:latin typeface="+mj-ea"/>
                <a:ea typeface="+mj-ea"/>
              </a:rPr>
              <a:t>_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Num</a:t>
            </a:r>
            <a:r>
              <a:rPr lang="en-US" altLang="ko-KR" sz="2400" b="1" dirty="0">
                <a:latin typeface="+mj-ea"/>
                <a:ea typeface="+mj-ea"/>
              </a:rPr>
              <a:t>_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Trigger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?</a:t>
            </a: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Determines when compaction from L0 → L1 occurs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Higher values allow more L0 files before compaction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Default value: 4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Hypothesis</a:t>
            </a:r>
            <a:endParaRPr lang="en-US" altLang="ko-KR" sz="2400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낮은 값 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(2~4) → </a:t>
            </a:r>
            <a:r>
              <a:rPr kumimoji="0" lang="ko-KR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컴팩션이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자주 발생 →  쓰기</a:t>
            </a:r>
            <a:r>
              <a:rPr lang="en-US" altLang="ko-KR" sz="2200" dirty="0">
                <a:latin typeface="+mj-ea"/>
                <a:ea typeface="+mj-ea"/>
              </a:rPr>
              <a:t>	</a:t>
            </a:r>
            <a:r>
              <a:rPr lang="ko-KR" altLang="en-US" sz="2200" dirty="0">
                <a:latin typeface="+mj-ea"/>
                <a:ea typeface="+mj-ea"/>
              </a:rPr>
              <a:t>읽기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높은 값 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(10~12) → </a:t>
            </a:r>
            <a:r>
              <a:rPr kumimoji="0" lang="ko-KR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컴팩션이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적게 발생 → 쓰기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	  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읽기 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69E6EFF-F5A8-742E-F5D6-DD5721ACD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" r="36768" b="32775"/>
          <a:stretch/>
        </p:blipFill>
        <p:spPr bwMode="auto">
          <a:xfrm>
            <a:off x="8019288" y="1316736"/>
            <a:ext cx="4172712" cy="309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D2B9B52F-98B4-B9DA-0523-A50E8CDB3B15}"/>
              </a:ext>
            </a:extLst>
          </p:cNvPr>
          <p:cNvSpPr/>
          <p:nvPr/>
        </p:nvSpPr>
        <p:spPr>
          <a:xfrm>
            <a:off x="9834372" y="1502144"/>
            <a:ext cx="283464" cy="1323352"/>
          </a:xfrm>
          <a:prstGeom prst="up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B64D1-C6B8-B4AD-25C9-40218473B355}"/>
              </a:ext>
            </a:extLst>
          </p:cNvPr>
          <p:cNvSpPr txBox="1"/>
          <p:nvPr/>
        </p:nvSpPr>
        <p:spPr>
          <a:xfrm>
            <a:off x="8275320" y="951646"/>
            <a:ext cx="3685032" cy="369332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level0_file_num_compaction_trigger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660C427-C469-BDBF-F04B-D9C0D89EA787}"/>
              </a:ext>
            </a:extLst>
          </p:cNvPr>
          <p:cNvCxnSpPr>
            <a:cxnSpLocks/>
          </p:cNvCxnSpPr>
          <p:nvPr/>
        </p:nvCxnSpPr>
        <p:spPr>
          <a:xfrm flipV="1">
            <a:off x="7464711" y="4496933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7914630-9C2A-323A-4A2A-96AB8A265209}"/>
              </a:ext>
            </a:extLst>
          </p:cNvPr>
          <p:cNvCxnSpPr/>
          <p:nvPr/>
        </p:nvCxnSpPr>
        <p:spPr>
          <a:xfrm>
            <a:off x="6413706" y="4496933"/>
            <a:ext cx="0" cy="3174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D05D81B-4646-316E-4D5D-4E2AE6216891}"/>
              </a:ext>
            </a:extLst>
          </p:cNvPr>
          <p:cNvCxnSpPr/>
          <p:nvPr/>
        </p:nvCxnSpPr>
        <p:spPr>
          <a:xfrm>
            <a:off x="7648513" y="5027402"/>
            <a:ext cx="0" cy="3174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E84488B-6AE5-C27B-B434-D72AA73CDED4}"/>
              </a:ext>
            </a:extLst>
          </p:cNvPr>
          <p:cNvCxnSpPr>
            <a:cxnSpLocks/>
          </p:cNvCxnSpPr>
          <p:nvPr/>
        </p:nvCxnSpPr>
        <p:spPr>
          <a:xfrm flipV="1">
            <a:off x="6627656" y="5042873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513DC7-EC56-1AA0-B43F-9BA540B94B98}"/>
              </a:ext>
            </a:extLst>
          </p:cNvPr>
          <p:cNvSpPr txBox="1"/>
          <p:nvPr/>
        </p:nvSpPr>
        <p:spPr>
          <a:xfrm>
            <a:off x="4887074" y="5699337"/>
            <a:ext cx="7212459" cy="83099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for trigger in 2 4 6 8 10 12; do rm -rf /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/rocksdbtest-1000/</a:t>
            </a:r>
            <a:r>
              <a:rPr lang="en-US" altLang="ko-KR" sz="1600" dirty="0" err="1"/>
              <a:t>dbbench</a:t>
            </a:r>
            <a:r>
              <a:rPr lang="en-US" altLang="ko-KR" sz="1600" dirty="0"/>
              <a:t> ./</a:t>
            </a:r>
            <a:r>
              <a:rPr lang="en-US" altLang="ko-KR" sz="1600" dirty="0" err="1"/>
              <a:t>db_bench</a:t>
            </a:r>
            <a:r>
              <a:rPr lang="en-US" altLang="ko-KR" sz="1600" dirty="0"/>
              <a:t> --benchmarks=</a:t>
            </a:r>
            <a:r>
              <a:rPr lang="en-US" altLang="ko-KR" sz="1600" dirty="0" err="1"/>
              <a:t>fillseq,fillrandom,readrandom,readseq,seekrandom</a:t>
            </a:r>
            <a:r>
              <a:rPr lang="en-US" altLang="ko-KR" sz="1600" dirty="0"/>
              <a:t> \ --level0_file_num_compaction_trigger=$trigger --num=10000000 done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24097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89F9-FD5E-11EA-580A-61F4F81A1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CD858F-EC81-47BE-5936-4D95EFDB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21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AB926C-A2EA-E2F0-0641-F8B3A37C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맑은 고딕"/>
                <a:ea typeface="맑은 고딕"/>
                <a:cs typeface="Tahoma"/>
              </a:rPr>
              <a:t>2. Measurement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4D57F8-1A3B-BE0C-17E5-2956317B4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89" y="1255173"/>
            <a:ext cx="10905986" cy="412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Write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Performance</a:t>
            </a: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순차 쓰기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effectLst/>
                <a:latin typeface="+mj-ea"/>
                <a:ea typeface="+mj-ea"/>
              </a:rPr>
              <a:t>는</a:t>
            </a:r>
            <a:r>
              <a:rPr kumimoji="0" lang="ko-KR" altLang="en-US" sz="19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일정하게 유지됨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1900" b="1" i="0" u="none" strike="noStrike" cap="none" normalizeH="0" baseline="0" dirty="0">
                <a:ln>
                  <a:noFill/>
                </a:ln>
                <a:solidFill>
                  <a:srgbClr val="2D2DFB"/>
                </a:solidFill>
                <a:effectLst/>
                <a:latin typeface="+mj-ea"/>
                <a:ea typeface="+mj-ea"/>
              </a:rPr>
              <a:t>랜덤 쓰기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는 트리거 값이 </a:t>
            </a: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2~6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 때 감소하지만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8 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이상에서 다시 개선됨</a:t>
            </a:r>
            <a:r>
              <a:rPr kumimoji="0" lang="ko-KR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endParaRPr kumimoji="0" lang="en-US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Read</a:t>
            </a:r>
            <a:r>
              <a:rPr kumimoji="0" lang="ko-KR" altLang="ko-K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Performance</a:t>
            </a:r>
            <a:endParaRPr kumimoji="0" lang="ko-KR" altLang="ko-KR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19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+mj-ea"/>
                <a:ea typeface="+mj-ea"/>
              </a:rPr>
              <a:t>랜덤 읽기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는 트리거 값이 </a:t>
            </a: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6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일 때 최저 성능을 기록</a:t>
            </a:r>
            <a:endParaRPr kumimoji="0" lang="ko-KR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1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ea"/>
                <a:ea typeface="+mj-ea"/>
              </a:rPr>
              <a:t>순차 읽기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는 </a:t>
            </a: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8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에서 최고 성능을 보임</a:t>
            </a:r>
            <a:endParaRPr kumimoji="0" lang="ko-KR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19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+mj-ea"/>
                <a:ea typeface="+mj-ea"/>
              </a:rPr>
              <a:t>랜덤 탐색</a:t>
            </a:r>
            <a:r>
              <a:rPr kumimoji="0" lang="ko-KR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은 트리거 값이 증가할수록 점진적으로 감소</a:t>
            </a:r>
            <a:endParaRPr kumimoji="0" lang="ko-KR" altLang="ko-KR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2052" name="Picture 4" descr="출력 이미지">
            <a:extLst>
              <a:ext uri="{FF2B5EF4-FFF2-40B4-BE49-F238E27FC236}">
                <a16:creationId xmlns:a16="http://schemas.microsoft.com/office/drawing/2014/main" id="{F96596BE-17E2-0662-06C6-DDC27C74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80" y="824396"/>
            <a:ext cx="5602101" cy="30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출력 이미지">
            <a:extLst>
              <a:ext uri="{FF2B5EF4-FFF2-40B4-BE49-F238E27FC236}">
                <a16:creationId xmlns:a16="http://schemas.microsoft.com/office/drawing/2014/main" id="{1B16D337-10B6-163F-1305-CC350A78E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80" y="3770116"/>
            <a:ext cx="5688877" cy="301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57E3B58-F434-8448-E287-6639B99E49ED}"/>
              </a:ext>
            </a:extLst>
          </p:cNvPr>
          <p:cNvSpPr/>
          <p:nvPr/>
        </p:nvSpPr>
        <p:spPr>
          <a:xfrm>
            <a:off x="8892540" y="6184985"/>
            <a:ext cx="342900" cy="4457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20D756-82F5-5592-9780-EE7E72712E73}"/>
              </a:ext>
            </a:extLst>
          </p:cNvPr>
          <p:cNvSpPr/>
          <p:nvPr/>
        </p:nvSpPr>
        <p:spPr>
          <a:xfrm>
            <a:off x="9761220" y="1040011"/>
            <a:ext cx="342900" cy="441303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9EF0860-255C-D776-3AA0-17A3AFC4DBC3}"/>
              </a:ext>
            </a:extLst>
          </p:cNvPr>
          <p:cNvCxnSpPr/>
          <p:nvPr/>
        </p:nvCxnSpPr>
        <p:spPr>
          <a:xfrm>
            <a:off x="7880808" y="5109328"/>
            <a:ext cx="904973" cy="150829"/>
          </a:xfrm>
          <a:prstGeom prst="straightConnector1">
            <a:avLst/>
          </a:prstGeom>
          <a:ln w="38100">
            <a:solidFill>
              <a:srgbClr val="2D2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747E81-D5FF-3AA4-0574-81C63562E218}"/>
              </a:ext>
            </a:extLst>
          </p:cNvPr>
          <p:cNvCxnSpPr>
            <a:cxnSpLocks/>
          </p:cNvCxnSpPr>
          <p:nvPr/>
        </p:nvCxnSpPr>
        <p:spPr>
          <a:xfrm flipV="1">
            <a:off x="9235440" y="5090684"/>
            <a:ext cx="830973" cy="188116"/>
          </a:xfrm>
          <a:prstGeom prst="straightConnector1">
            <a:avLst/>
          </a:prstGeom>
          <a:ln w="38100">
            <a:solidFill>
              <a:srgbClr val="2D2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E187-8B6C-BEDC-5F34-61B8480D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8DC43B-0E68-FE51-8D7B-2C592408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8885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22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E4D973F-472D-3590-39B9-A1DF7F6D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cs typeface="Tahoma" panose="020B0604030504040204" pitchFamily="34" charset="0"/>
              </a:rPr>
              <a:t>2. Results &amp; Analysis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AB211-006A-054E-0413-7FD59A3BCE50}"/>
              </a:ext>
            </a:extLst>
          </p:cNvPr>
          <p:cNvSpPr txBox="1"/>
          <p:nvPr/>
        </p:nvSpPr>
        <p:spPr>
          <a:xfrm>
            <a:off x="413497" y="929839"/>
            <a:ext cx="11365006" cy="3264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쓰기 성능</a:t>
            </a:r>
            <a:endParaRPr lang="ko-KR" altLang="en-US" sz="20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Fillseq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큰 변화 없이 유지됨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Fillrandom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: 2~6</a:t>
            </a:r>
            <a:r>
              <a:rPr lang="ko-KR" altLang="en-US" sz="2000" b="1" dirty="0">
                <a:latin typeface="+mj-ea"/>
                <a:ea typeface="+mj-ea"/>
              </a:rPr>
              <a:t>에서 성능 저하 </a:t>
            </a:r>
            <a:r>
              <a:rPr lang="en-US" altLang="ko-KR" sz="2000" dirty="0">
                <a:latin typeface="+mj-ea"/>
                <a:ea typeface="+mj-ea"/>
              </a:rPr>
              <a:t>(compaction overhead </a:t>
            </a:r>
            <a:r>
              <a:rPr lang="ko-KR" altLang="en-US" sz="2000" dirty="0">
                <a:latin typeface="+mj-ea"/>
                <a:ea typeface="+mj-ea"/>
              </a:rPr>
              <a:t>증가</a:t>
            </a:r>
            <a:r>
              <a:rPr lang="en-US" altLang="ko-KR" sz="2000" dirty="0">
                <a:latin typeface="+mj-ea"/>
                <a:ea typeface="+mj-ea"/>
              </a:rPr>
              <a:t>) → </a:t>
            </a:r>
            <a:r>
              <a:rPr lang="en-US" altLang="ko-KR" sz="2000" b="1" dirty="0">
                <a:latin typeface="+mj-ea"/>
                <a:ea typeface="+mj-ea"/>
              </a:rPr>
              <a:t>8 </a:t>
            </a:r>
            <a:r>
              <a:rPr lang="ko-KR" altLang="en-US" sz="2000" b="1" dirty="0">
                <a:latin typeface="+mj-ea"/>
                <a:ea typeface="+mj-ea"/>
              </a:rPr>
              <a:t>이상에서 회복 </a:t>
            </a:r>
            <a:r>
              <a:rPr lang="en-US" altLang="ko-KR" sz="2000" dirty="0">
                <a:latin typeface="+mj-ea"/>
                <a:ea typeface="+mj-ea"/>
              </a:rPr>
              <a:t>(</a:t>
            </a:r>
            <a:r>
              <a:rPr lang="ko-KR" altLang="en-US" sz="2000" dirty="0">
                <a:latin typeface="+mj-ea"/>
                <a:ea typeface="+mj-ea"/>
              </a:rPr>
              <a:t>감소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j-ea"/>
                <a:ea typeface="+mj-ea"/>
              </a:rPr>
              <a:t>읽기 성능</a:t>
            </a:r>
            <a:endParaRPr lang="ko-KR" altLang="en-US" sz="20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Readrandom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6</a:t>
            </a:r>
            <a:r>
              <a:rPr lang="ko-KR" altLang="en-US" sz="2000" b="1" dirty="0">
                <a:latin typeface="+mj-ea"/>
                <a:ea typeface="+mj-ea"/>
              </a:rPr>
              <a:t>에서 최저 성능 </a:t>
            </a:r>
            <a:r>
              <a:rPr lang="en-US" altLang="ko-KR" sz="2000" dirty="0">
                <a:latin typeface="+mj-ea"/>
                <a:ea typeface="+mj-ea"/>
              </a:rPr>
              <a:t>(L0 </a:t>
            </a:r>
            <a:r>
              <a:rPr lang="ko-KR" altLang="en-US" sz="2000" dirty="0">
                <a:latin typeface="+mj-ea"/>
                <a:ea typeface="+mj-ea"/>
              </a:rPr>
              <a:t>단편화 심화</a:t>
            </a:r>
            <a:r>
              <a:rPr lang="en-US" altLang="ko-KR" sz="2000" dirty="0">
                <a:latin typeface="+mj-ea"/>
                <a:ea typeface="+mj-ea"/>
              </a:rPr>
              <a:t>) → </a:t>
            </a:r>
            <a:r>
              <a:rPr lang="en-US" altLang="ko-KR" sz="2000" b="1" dirty="0">
                <a:latin typeface="+mj-ea"/>
                <a:ea typeface="+mj-ea"/>
              </a:rPr>
              <a:t>10~12</a:t>
            </a:r>
            <a:r>
              <a:rPr lang="ko-KR" altLang="en-US" sz="2000" b="1" dirty="0">
                <a:latin typeface="+mj-ea"/>
                <a:ea typeface="+mj-ea"/>
              </a:rPr>
              <a:t>에서 회복 </a:t>
            </a:r>
            <a:r>
              <a:rPr lang="en-US" altLang="ko-KR" sz="2000" dirty="0">
                <a:latin typeface="+mj-ea"/>
                <a:ea typeface="+mj-ea"/>
              </a:rPr>
              <a:t>(L1 </a:t>
            </a:r>
            <a:r>
              <a:rPr lang="ko-KR" altLang="en-US" sz="2000" dirty="0">
                <a:latin typeface="+mj-ea"/>
                <a:ea typeface="+mj-ea"/>
              </a:rPr>
              <a:t>정리 효과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Readseq</a:t>
            </a:r>
            <a:r>
              <a:rPr lang="en-US" altLang="ko-KR" sz="2000" dirty="0">
                <a:latin typeface="+mj-ea"/>
                <a:ea typeface="+mj-ea"/>
              </a:rPr>
              <a:t>:</a:t>
            </a:r>
            <a:r>
              <a:rPr lang="ko-KR" altLang="en-US" sz="2000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8</a:t>
            </a:r>
            <a:r>
              <a:rPr lang="ko-KR" altLang="en-US" sz="2000" b="1" dirty="0">
                <a:latin typeface="+mj-ea"/>
                <a:ea typeface="+mj-ea"/>
              </a:rPr>
              <a:t>에서 최고 성능 </a:t>
            </a:r>
            <a:r>
              <a:rPr lang="en-US" altLang="ko-KR" sz="2000" dirty="0">
                <a:latin typeface="+mj-ea"/>
                <a:ea typeface="+mj-ea"/>
              </a:rPr>
              <a:t>(L0→L1 compaction</a:t>
            </a:r>
            <a:r>
              <a:rPr lang="ko-KR" altLang="en-US" sz="2000" dirty="0">
                <a:latin typeface="+mj-ea"/>
                <a:ea typeface="+mj-ea"/>
              </a:rPr>
              <a:t> 최적화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+mj-ea"/>
                <a:ea typeface="+mj-ea"/>
              </a:rPr>
              <a:t>Seekrandom</a:t>
            </a:r>
            <a:r>
              <a:rPr lang="en-US" altLang="ko-KR" sz="2000" dirty="0">
                <a:latin typeface="+mj-ea"/>
                <a:ea typeface="+mj-ea"/>
              </a:rPr>
              <a:t>: trigger</a:t>
            </a:r>
            <a:r>
              <a:rPr lang="ko-KR" altLang="en-US" sz="2000" dirty="0">
                <a:latin typeface="+mj-ea"/>
                <a:ea typeface="+mj-ea"/>
              </a:rPr>
              <a:t> 값이 증가할수록 감소 </a:t>
            </a:r>
            <a:r>
              <a:rPr lang="en-US" altLang="ko-KR" sz="2000" dirty="0">
                <a:latin typeface="+mj-ea"/>
                <a:ea typeface="+mj-ea"/>
              </a:rPr>
              <a:t>(L0 </a:t>
            </a:r>
            <a:r>
              <a:rPr lang="en-US" altLang="ko-KR" sz="2000" dirty="0" err="1">
                <a:latin typeface="+mj-ea"/>
                <a:ea typeface="+mj-ea"/>
              </a:rPr>
              <a:t>SSTable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증가로 검색 비용 증가</a:t>
            </a:r>
            <a:r>
              <a:rPr lang="en-US" altLang="ko-KR" sz="2000" dirty="0">
                <a:latin typeface="+mj-ea"/>
                <a:ea typeface="+mj-ea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31B7C-2310-8B07-DC6C-049D97CCBCD6}"/>
              </a:ext>
            </a:extLst>
          </p:cNvPr>
          <p:cNvSpPr txBox="1"/>
          <p:nvPr/>
        </p:nvSpPr>
        <p:spPr>
          <a:xfrm>
            <a:off x="485215" y="4362161"/>
            <a:ext cx="8848164" cy="190257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100" b="1" dirty="0">
                <a:latin typeface="+mj-ea"/>
                <a:ea typeface="+mj-ea"/>
              </a:rPr>
              <a:t>결론</a:t>
            </a:r>
            <a:endParaRPr lang="en-US" altLang="ko-KR" sz="2100" b="1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읽기 성능 최적 트리거</a:t>
            </a:r>
            <a:r>
              <a:rPr lang="en-US" altLang="ko-KR" sz="2000" dirty="0">
                <a:latin typeface="+mj-ea"/>
                <a:ea typeface="+mj-ea"/>
              </a:rPr>
              <a:t>: </a:t>
            </a:r>
            <a:r>
              <a:rPr lang="ko-KR" altLang="en-US" sz="2000" dirty="0">
                <a:latin typeface="+mj-ea"/>
                <a:ea typeface="+mj-ea"/>
              </a:rPr>
              <a:t>약 </a:t>
            </a:r>
            <a:r>
              <a:rPr lang="en-US" altLang="ko-KR" sz="2000" dirty="0">
                <a:latin typeface="+mj-ea"/>
                <a:ea typeface="+mj-ea"/>
              </a:rPr>
              <a:t>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j-ea"/>
                <a:ea typeface="+mj-ea"/>
              </a:rPr>
              <a:t>쓰기 성능 최적 트리거</a:t>
            </a:r>
            <a:r>
              <a:rPr lang="en-US" altLang="ko-KR" sz="2000" dirty="0">
                <a:latin typeface="+mj-ea"/>
                <a:ea typeface="+mj-ea"/>
              </a:rPr>
              <a:t>: 8 </a:t>
            </a:r>
            <a:r>
              <a:rPr lang="ko-KR" altLang="en-US" sz="2000" dirty="0">
                <a:latin typeface="+mj-ea"/>
                <a:ea typeface="+mj-ea"/>
              </a:rPr>
              <a:t>이상</a:t>
            </a:r>
            <a:endParaRPr lang="en-US" altLang="ko-KR" sz="2000" dirty="0">
              <a:latin typeface="+mj-ea"/>
              <a:ea typeface="+mj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2~6</a:t>
            </a:r>
            <a:r>
              <a:rPr lang="ko-KR" altLang="en-US" sz="2000" dirty="0">
                <a:latin typeface="+mj-ea"/>
                <a:ea typeface="+mj-ea"/>
              </a:rPr>
              <a:t>의 과도한 </a:t>
            </a:r>
            <a:r>
              <a:rPr lang="en-US" altLang="ko-KR" sz="2000" dirty="0">
                <a:latin typeface="+mj-ea"/>
                <a:ea typeface="+mj-ea"/>
              </a:rPr>
              <a:t>compaction</a:t>
            </a:r>
            <a:r>
              <a:rPr lang="ko-KR" altLang="en-US" sz="2000" dirty="0">
                <a:latin typeface="+mj-ea"/>
                <a:ea typeface="+mj-ea"/>
              </a:rPr>
              <a:t>은 불필요한 </a:t>
            </a:r>
            <a:r>
              <a:rPr lang="en-US" altLang="ko-KR" sz="2000" dirty="0">
                <a:latin typeface="+mj-ea"/>
                <a:ea typeface="+mj-ea"/>
              </a:rPr>
              <a:t>I/O </a:t>
            </a:r>
            <a:r>
              <a:rPr lang="ko-KR" altLang="en-US" sz="2000" dirty="0">
                <a:latin typeface="+mj-ea"/>
                <a:ea typeface="+mj-ea"/>
              </a:rPr>
              <a:t>오버헤드 발생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0276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44D83-14ED-F2A9-ECF1-09D83BD34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FA89A2-02DB-867E-AD56-7198B0D2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1778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23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EBF8699-1122-7A8B-38C1-6638E6D6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cs typeface="Tahoma" panose="020B0604030504040204" pitchFamily="34" charset="0"/>
              </a:rPr>
              <a:t>Experiment 3 – Overview &amp; Hypothesis 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012C780-AC76-6C2A-432D-FEC181AF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67" y="867641"/>
            <a:ext cx="9203436" cy="267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What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is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write_buffer_size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A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parameter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that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determines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the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size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of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the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MemTable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  <a:br>
              <a:rPr kumimoji="0" lang="en-US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</a:br>
            <a:r>
              <a:rPr kumimoji="0" lang="en-US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Once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it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reaches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a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certain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size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it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is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flushed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to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disk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(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SSTable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Larger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size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→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More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data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is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kept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in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memory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Smaller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size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→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Flush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occurs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more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frequently</a:t>
            </a:r>
            <a:r>
              <a:rPr kumimoji="0" lang="ko-KR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55CB8-8B7B-4671-89BB-A992DB9D1E57}"/>
              </a:ext>
            </a:extLst>
          </p:cNvPr>
          <p:cNvSpPr txBox="1"/>
          <p:nvPr/>
        </p:nvSpPr>
        <p:spPr>
          <a:xfrm>
            <a:off x="402834" y="4293121"/>
            <a:ext cx="5343339" cy="14178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n-ea"/>
              </a:rPr>
              <a:t>값을 증가하면 </a:t>
            </a:r>
            <a:r>
              <a:rPr lang="en-US" altLang="ko-KR" sz="2000" dirty="0">
                <a:latin typeface="+mn-ea"/>
              </a:rPr>
              <a:t>(4MB → 64MB)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 Flush </a:t>
            </a:r>
            <a:r>
              <a:rPr lang="ko-KR" altLang="en-US" sz="2000" dirty="0">
                <a:latin typeface="+mn-ea"/>
              </a:rPr>
              <a:t>빈도</a:t>
            </a:r>
            <a:r>
              <a:rPr lang="en-US" altLang="ko-KR" sz="2000" dirty="0">
                <a:latin typeface="+mn-ea"/>
              </a:rPr>
              <a:t>	</a:t>
            </a:r>
            <a:r>
              <a:rPr lang="ko-KR" altLang="en-US" sz="2000" dirty="0">
                <a:latin typeface="+mn-ea"/>
              </a:rPr>
              <a:t>디스크 </a:t>
            </a:r>
            <a:r>
              <a:rPr lang="en-US" altLang="ko-KR" sz="2000" dirty="0">
                <a:latin typeface="+mn-ea"/>
              </a:rPr>
              <a:t>I/O	</a:t>
            </a:r>
            <a:r>
              <a:rPr lang="ko-KR" altLang="en-US" sz="2000" dirty="0">
                <a:latin typeface="+mn-ea"/>
              </a:rPr>
              <a:t>쓰기 성능  </a:t>
            </a:r>
            <a:endParaRPr lang="en-US" altLang="ko-KR" sz="20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D2D2F-0855-A8A5-DDDB-628403038975}"/>
              </a:ext>
            </a:extLst>
          </p:cNvPr>
          <p:cNvSpPr txBox="1"/>
          <p:nvPr/>
        </p:nvSpPr>
        <p:spPr>
          <a:xfrm>
            <a:off x="5950749" y="4293121"/>
            <a:ext cx="5838417" cy="141782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+mj-ea"/>
                <a:ea typeface="+mj-ea"/>
              </a:rPr>
              <a:t>값을 감소하면 </a:t>
            </a:r>
            <a:r>
              <a:rPr lang="en-US" altLang="ko-KR" sz="2000" dirty="0">
                <a:latin typeface="+mj-ea"/>
                <a:ea typeface="+mj-ea"/>
              </a:rPr>
              <a:t>(64MB → 2MB)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 Flush </a:t>
            </a:r>
            <a:r>
              <a:rPr lang="ko-KR" altLang="en-US" sz="2000" dirty="0">
                <a:latin typeface="+mj-ea"/>
                <a:ea typeface="+mj-ea"/>
              </a:rPr>
              <a:t>빈도</a:t>
            </a: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en-US" altLang="ko-KR" sz="2000" dirty="0" err="1">
                <a:latin typeface="+mj-ea"/>
                <a:ea typeface="+mj-ea"/>
              </a:rPr>
              <a:t>SSTable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크기</a:t>
            </a:r>
            <a:r>
              <a:rPr lang="en-US" altLang="ko-KR" sz="2000" dirty="0">
                <a:latin typeface="+mj-ea"/>
                <a:ea typeface="+mj-ea"/>
              </a:rPr>
              <a:t>	</a:t>
            </a:r>
            <a:r>
              <a:rPr lang="ko-KR" altLang="en-US" sz="2000" dirty="0" err="1">
                <a:latin typeface="+mj-ea"/>
                <a:ea typeface="+mj-ea"/>
              </a:rPr>
              <a:t>컴팩션</a:t>
            </a:r>
            <a:r>
              <a:rPr lang="ko-KR" altLang="en-US" sz="2000" dirty="0">
                <a:latin typeface="+mj-ea"/>
                <a:ea typeface="+mj-ea"/>
              </a:rPr>
              <a:t> 부담 완화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메모리 사용량 절약 → 자원 효율적 운영 가능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FB5B89-F313-D858-3CA0-805B627335AD}"/>
              </a:ext>
            </a:extLst>
          </p:cNvPr>
          <p:cNvCxnSpPr/>
          <p:nvPr/>
        </p:nvCxnSpPr>
        <p:spPr>
          <a:xfrm>
            <a:off x="2071255" y="4915450"/>
            <a:ext cx="0" cy="3174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C9BFBEC-38CE-4763-DD5E-A63C200AE855}"/>
              </a:ext>
            </a:extLst>
          </p:cNvPr>
          <p:cNvCxnSpPr/>
          <p:nvPr/>
        </p:nvCxnSpPr>
        <p:spPr>
          <a:xfrm>
            <a:off x="3758449" y="4887946"/>
            <a:ext cx="0" cy="3174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31CEC6-9BE4-774A-0167-094A7D867BAD}"/>
              </a:ext>
            </a:extLst>
          </p:cNvPr>
          <p:cNvCxnSpPr>
            <a:cxnSpLocks/>
          </p:cNvCxnSpPr>
          <p:nvPr/>
        </p:nvCxnSpPr>
        <p:spPr>
          <a:xfrm flipV="1">
            <a:off x="5411423" y="4887946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19326C-B5BC-E99A-212D-6ECF856195E4}"/>
              </a:ext>
            </a:extLst>
          </p:cNvPr>
          <p:cNvCxnSpPr>
            <a:cxnSpLocks/>
          </p:cNvCxnSpPr>
          <p:nvPr/>
        </p:nvCxnSpPr>
        <p:spPr>
          <a:xfrm flipV="1">
            <a:off x="7542482" y="4903417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8713449-28F5-2E62-63B3-D7746F5D536C}"/>
              </a:ext>
            </a:extLst>
          </p:cNvPr>
          <p:cNvCxnSpPr/>
          <p:nvPr/>
        </p:nvCxnSpPr>
        <p:spPr>
          <a:xfrm>
            <a:off x="9444367" y="4903417"/>
            <a:ext cx="0" cy="3174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1D864D-53A3-5D72-A13D-00240487084D}"/>
              </a:ext>
            </a:extLst>
          </p:cNvPr>
          <p:cNvSpPr txBox="1"/>
          <p:nvPr/>
        </p:nvSpPr>
        <p:spPr>
          <a:xfrm>
            <a:off x="407267" y="3642210"/>
            <a:ext cx="2374323" cy="554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Hypothesis</a:t>
            </a:r>
            <a:endParaRPr kumimoji="0" lang="ko-KR" altLang="ko-KR" sz="2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4965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D137E-D90F-3F4E-28D0-60D5FF2C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49FC01-A4E5-911E-0013-7E63C155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24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289A89-A7FD-22CB-56FC-99AE4F3D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맑은 고딕"/>
                <a:ea typeface="맑은 고딕"/>
                <a:cs typeface="Tahoma"/>
              </a:rPr>
              <a:t>3. Measurement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4F0AAC-598F-8204-3A69-B626FAB28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410" y="1025520"/>
            <a:ext cx="5318590" cy="2269991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CB5C847-C2E1-BA76-A275-3CDFA82F991E}"/>
              </a:ext>
            </a:extLst>
          </p:cNvPr>
          <p:cNvSpPr/>
          <p:nvPr/>
        </p:nvSpPr>
        <p:spPr>
          <a:xfrm>
            <a:off x="8950596" y="1989369"/>
            <a:ext cx="201871" cy="1011081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A graph of different writing sizes&#10;&#10;AI-generated content may be incorrect.">
            <a:extLst>
              <a:ext uri="{FF2B5EF4-FFF2-40B4-BE49-F238E27FC236}">
                <a16:creationId xmlns:a16="http://schemas.microsoft.com/office/drawing/2014/main" id="{B9671BE6-F85F-90AD-94F4-990F91BD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214" y="3429000"/>
            <a:ext cx="5586578" cy="327714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FCDFC8F-D271-76D1-69F1-CBEF38B84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" y="946666"/>
            <a:ext cx="7746939" cy="2774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rite_buffer_size의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영향 분석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write_buffer_size가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증가할수록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+mj-ea"/>
                <a:ea typeface="+mj-ea"/>
              </a:rPr>
              <a:t>쓰기 속도가 점차 감소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처리량(MB/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sec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)도 함께 감소하며 실행 시간은 증가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4MB ~ 16MB 구간에서 가장 안정적인 성능을 보임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16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MB 이상부터는 성능 저하가 급격히 발생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6D1C64-FED3-E691-D4CF-A0F86CF3B294}"/>
              </a:ext>
            </a:extLst>
          </p:cNvPr>
          <p:cNvSpPr txBox="1"/>
          <p:nvPr/>
        </p:nvSpPr>
        <p:spPr>
          <a:xfrm>
            <a:off x="10758889" y="762000"/>
            <a:ext cx="12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Fillrandom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5A11FFB-A4D0-42C1-9BA8-596E357D9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64" y="3905489"/>
            <a:ext cx="7746939" cy="222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원인 분석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dirty="0" err="1">
                <a:effectLst/>
                <a:latin typeface="+mj-ea"/>
                <a:ea typeface="+mj-ea"/>
              </a:rPr>
              <a:t>write_buffer_size</a:t>
            </a:r>
            <a:r>
              <a:rPr lang="en-US" altLang="ko-KR" dirty="0">
                <a:effectLst/>
                <a:latin typeface="+mj-ea"/>
                <a:ea typeface="+mj-ea"/>
              </a:rPr>
              <a:t> </a:t>
            </a:r>
            <a:r>
              <a:rPr lang="ko-KR" altLang="en-US" dirty="0">
                <a:effectLst/>
                <a:latin typeface="+mj-ea"/>
                <a:ea typeface="+mj-ea"/>
              </a:rPr>
              <a:t>증가로 인해 </a:t>
            </a:r>
            <a:r>
              <a:rPr lang="en-US" altLang="ko-KR" dirty="0">
                <a:effectLst/>
                <a:latin typeface="+mj-ea"/>
                <a:ea typeface="+mj-ea"/>
              </a:rPr>
              <a:t>Flush</a:t>
            </a:r>
            <a:r>
              <a:rPr lang="ko-KR" altLang="en-US" dirty="0">
                <a:effectLst/>
                <a:latin typeface="+mj-ea"/>
                <a:ea typeface="+mj-ea"/>
              </a:rPr>
              <a:t>당 데이터 크기가 커짐</a:t>
            </a:r>
            <a:endParaRPr lang="en-US" altLang="ko-KR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effectLst/>
                <a:latin typeface="+mj-ea"/>
                <a:ea typeface="+mj-ea"/>
              </a:rPr>
              <a:t> Compaction </a:t>
            </a:r>
            <a:r>
              <a:rPr lang="ko-KR" altLang="en-US" dirty="0">
                <a:effectLst/>
                <a:latin typeface="+mj-ea"/>
                <a:ea typeface="+mj-ea"/>
              </a:rPr>
              <a:t>비용 증가 </a:t>
            </a:r>
            <a:endParaRPr lang="en-US" altLang="ko-KR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effectLst/>
                <a:latin typeface="+mj-ea"/>
                <a:ea typeface="+mj-ea"/>
              </a:rPr>
              <a:t> CPU </a:t>
            </a:r>
            <a:r>
              <a:rPr lang="ko-KR" altLang="en-US" dirty="0">
                <a:effectLst/>
                <a:latin typeface="+mj-ea"/>
                <a:ea typeface="+mj-ea"/>
              </a:rPr>
              <a:t>캐시 활용 효율 저하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F96EF5C-E0EA-2631-0F0C-87B37485F81C}"/>
              </a:ext>
            </a:extLst>
          </p:cNvPr>
          <p:cNvCxnSpPr/>
          <p:nvPr/>
        </p:nvCxnSpPr>
        <p:spPr>
          <a:xfrm>
            <a:off x="6180608" y="1683783"/>
            <a:ext cx="0" cy="3174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96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757EC-9610-DD3F-4A8A-2BD13BD8C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7CFF50-466E-4A01-7608-E690767B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5236" y="6382037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25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30CB127-E008-157A-7605-CB0AC659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3. Extra Measurement 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2F411265-6790-48C6-D3E7-708B0D922D7A}"/>
              </a:ext>
            </a:extLst>
          </p:cNvPr>
          <p:cNvGrpSpPr/>
          <p:nvPr/>
        </p:nvGrpSpPr>
        <p:grpSpPr>
          <a:xfrm>
            <a:off x="630887" y="1097061"/>
            <a:ext cx="8247664" cy="4478941"/>
            <a:chOff x="1116142" y="883600"/>
            <a:chExt cx="8716119" cy="496180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8E1BACC-B005-91E0-859A-5A36AE148A6F}"/>
                </a:ext>
              </a:extLst>
            </p:cNvPr>
            <p:cNvSpPr/>
            <p:nvPr/>
          </p:nvSpPr>
          <p:spPr>
            <a:xfrm>
              <a:off x="1178169" y="1301262"/>
              <a:ext cx="4448908" cy="250580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1B07543-1306-EDEE-0793-85FBD8F739DE}"/>
                </a:ext>
              </a:extLst>
            </p:cNvPr>
            <p:cNvSpPr/>
            <p:nvPr/>
          </p:nvSpPr>
          <p:spPr>
            <a:xfrm>
              <a:off x="1605280" y="1767254"/>
              <a:ext cx="654343" cy="16617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2D08D8EA-6FFE-0EDA-0D64-8A22F0B96C1E}"/>
                </a:ext>
              </a:extLst>
            </p:cNvPr>
            <p:cNvSpPr/>
            <p:nvPr/>
          </p:nvSpPr>
          <p:spPr>
            <a:xfrm>
              <a:off x="2564423" y="1767254"/>
              <a:ext cx="654343" cy="16617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C8F0676-BCE8-945C-05AA-EB7767D80EDA}"/>
                </a:ext>
              </a:extLst>
            </p:cNvPr>
            <p:cNvSpPr/>
            <p:nvPr/>
          </p:nvSpPr>
          <p:spPr>
            <a:xfrm>
              <a:off x="3527571" y="1767254"/>
              <a:ext cx="654343" cy="16617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36E98CBE-5F5B-0ED6-ED6C-9810E45811BC}"/>
                </a:ext>
              </a:extLst>
            </p:cNvPr>
            <p:cNvSpPr/>
            <p:nvPr/>
          </p:nvSpPr>
          <p:spPr>
            <a:xfrm>
              <a:off x="4545329" y="1767254"/>
              <a:ext cx="654343" cy="16617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7705CE-F227-13FA-D4BB-AB3EC768E003}"/>
                </a:ext>
              </a:extLst>
            </p:cNvPr>
            <p:cNvSpPr txBox="1"/>
            <p:nvPr/>
          </p:nvSpPr>
          <p:spPr>
            <a:xfrm>
              <a:off x="2900209" y="883600"/>
              <a:ext cx="100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Memory</a:t>
              </a:r>
              <a:endParaRPr lang="ko-KR" altLang="en-US" b="1" dirty="0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0FD7CF9-D07B-CC5A-F65E-C67738B40584}"/>
                </a:ext>
              </a:extLst>
            </p:cNvPr>
            <p:cNvCxnSpPr/>
            <p:nvPr/>
          </p:nvCxnSpPr>
          <p:spPr>
            <a:xfrm>
              <a:off x="1705708" y="1538654"/>
              <a:ext cx="3323492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ACBF6E-784A-946D-2CC5-CC570412ACF3}"/>
                </a:ext>
              </a:extLst>
            </p:cNvPr>
            <p:cNvSpPr txBox="1"/>
            <p:nvPr/>
          </p:nvSpPr>
          <p:spPr>
            <a:xfrm>
              <a:off x="5776546" y="1353988"/>
              <a:ext cx="2606210" cy="4091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Max_write_buffer_num</a:t>
              </a:r>
              <a:endParaRPr lang="ko-KR" altLang="en-US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C834D4-755E-EC38-86A5-EC80480D6948}"/>
                </a:ext>
              </a:extLst>
            </p:cNvPr>
            <p:cNvSpPr/>
            <p:nvPr/>
          </p:nvSpPr>
          <p:spPr>
            <a:xfrm>
              <a:off x="1178169" y="4453303"/>
              <a:ext cx="4448908" cy="97594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7E77626-53B3-F364-DDBE-07A06D9E467D}"/>
                </a:ext>
              </a:extLst>
            </p:cNvPr>
            <p:cNvSpPr/>
            <p:nvPr/>
          </p:nvSpPr>
          <p:spPr>
            <a:xfrm>
              <a:off x="1470209" y="4664318"/>
              <a:ext cx="571500" cy="55391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DACCA4AE-E220-6EF7-6EBC-A7183746171C}"/>
                </a:ext>
              </a:extLst>
            </p:cNvPr>
            <p:cNvSpPr/>
            <p:nvPr/>
          </p:nvSpPr>
          <p:spPr>
            <a:xfrm>
              <a:off x="2255655" y="4664316"/>
              <a:ext cx="571500" cy="55391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59AD7266-5D90-3775-9DAB-92909E4C44E4}"/>
                </a:ext>
              </a:extLst>
            </p:cNvPr>
            <p:cNvSpPr/>
            <p:nvPr/>
          </p:nvSpPr>
          <p:spPr>
            <a:xfrm>
              <a:off x="3116873" y="4664316"/>
              <a:ext cx="571500" cy="55391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69D6A83-C7CD-1B16-3DEE-2D212D858DBA}"/>
                </a:ext>
              </a:extLst>
            </p:cNvPr>
            <p:cNvSpPr/>
            <p:nvPr/>
          </p:nvSpPr>
          <p:spPr>
            <a:xfrm>
              <a:off x="3978091" y="4664316"/>
              <a:ext cx="571500" cy="55391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AF2A5136-6C24-6A15-B0B0-C1EDEF5B4059}"/>
                </a:ext>
              </a:extLst>
            </p:cNvPr>
            <p:cNvSpPr/>
            <p:nvPr/>
          </p:nvSpPr>
          <p:spPr>
            <a:xfrm>
              <a:off x="4793701" y="4664316"/>
              <a:ext cx="571500" cy="55391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89F67B-C9AD-904F-AFC4-D492626D45F5}"/>
                </a:ext>
              </a:extLst>
            </p:cNvPr>
            <p:cNvSpPr txBox="1"/>
            <p:nvPr/>
          </p:nvSpPr>
          <p:spPr>
            <a:xfrm>
              <a:off x="1116142" y="5476071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Disk</a:t>
              </a:r>
              <a:endParaRPr lang="ko-KR" altLang="en-US" b="1" dirty="0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27D33F9-DF03-4CF4-6889-2B58F95E3822}"/>
                </a:ext>
              </a:extLst>
            </p:cNvPr>
            <p:cNvCxnSpPr/>
            <p:nvPr/>
          </p:nvCxnSpPr>
          <p:spPr>
            <a:xfrm>
              <a:off x="1605280" y="3578469"/>
              <a:ext cx="650375" cy="0"/>
            </a:xfrm>
            <a:prstGeom prst="line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E31AAA27-8574-C8DE-3001-B5073AD6CE74}"/>
                </a:ext>
              </a:extLst>
            </p:cNvPr>
            <p:cNvCxnSpPr>
              <a:cxnSpLocks/>
            </p:cNvCxnSpPr>
            <p:nvPr/>
          </p:nvCxnSpPr>
          <p:spPr>
            <a:xfrm>
              <a:off x="1930467" y="3578469"/>
              <a:ext cx="0" cy="404446"/>
            </a:xfrm>
            <a:prstGeom prst="line">
              <a:avLst/>
            </a:prstGeom>
            <a:ln w="63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55B6C2-E0CD-9661-D093-72159A883D24}"/>
                </a:ext>
              </a:extLst>
            </p:cNvPr>
            <p:cNvSpPr txBox="1"/>
            <p:nvPr/>
          </p:nvSpPr>
          <p:spPr>
            <a:xfrm>
              <a:off x="1116142" y="3970713"/>
              <a:ext cx="1906291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Write_buffer_size</a:t>
              </a:r>
              <a:endParaRPr lang="ko-KR" altLang="en-US" dirty="0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6C70F98-BE2F-A93B-ED49-5ED790FB069F}"/>
                </a:ext>
              </a:extLst>
            </p:cNvPr>
            <p:cNvCxnSpPr>
              <a:cxnSpLocks/>
            </p:cNvCxnSpPr>
            <p:nvPr/>
          </p:nvCxnSpPr>
          <p:spPr>
            <a:xfrm>
              <a:off x="3520634" y="3472961"/>
              <a:ext cx="0" cy="21980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9759F17-FB88-291B-C21F-2354C8BE879F}"/>
                </a:ext>
              </a:extLst>
            </p:cNvPr>
            <p:cNvCxnSpPr>
              <a:cxnSpLocks/>
            </p:cNvCxnSpPr>
            <p:nvPr/>
          </p:nvCxnSpPr>
          <p:spPr>
            <a:xfrm>
              <a:off x="5197521" y="3467099"/>
              <a:ext cx="0" cy="21980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AE757A9-5DC5-84DA-36D6-F2FCD70A886A}"/>
                </a:ext>
              </a:extLst>
            </p:cNvPr>
            <p:cNvCxnSpPr>
              <a:cxnSpLocks/>
            </p:cNvCxnSpPr>
            <p:nvPr/>
          </p:nvCxnSpPr>
          <p:spPr>
            <a:xfrm>
              <a:off x="3520634" y="3579933"/>
              <a:ext cx="165588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7E3EFBE-66EA-4A7C-508A-DA23D35D7F85}"/>
                </a:ext>
              </a:extLst>
            </p:cNvPr>
            <p:cNvCxnSpPr>
              <a:cxnSpLocks/>
            </p:cNvCxnSpPr>
            <p:nvPr/>
          </p:nvCxnSpPr>
          <p:spPr>
            <a:xfrm>
              <a:off x="4348577" y="3577003"/>
              <a:ext cx="0" cy="108731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F713481-6A81-E719-8F12-B1A43014CCCD}"/>
                </a:ext>
              </a:extLst>
            </p:cNvPr>
            <p:cNvSpPr txBox="1"/>
            <p:nvPr/>
          </p:nvSpPr>
          <p:spPr>
            <a:xfrm>
              <a:off x="5858404" y="3392337"/>
              <a:ext cx="3973857" cy="40914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Min_write_buffer_number_to_merge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4094E6-3500-81B3-BABC-647675F984B3}"/>
                </a:ext>
              </a:extLst>
            </p:cNvPr>
            <p:cNvSpPr txBox="1"/>
            <p:nvPr/>
          </p:nvSpPr>
          <p:spPr>
            <a:xfrm>
              <a:off x="3027181" y="5476071"/>
              <a:ext cx="901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L0 level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66FFC6-116C-B5C1-D047-CB057B59C825}"/>
                </a:ext>
              </a:extLst>
            </p:cNvPr>
            <p:cNvSpPr txBox="1"/>
            <p:nvPr/>
          </p:nvSpPr>
          <p:spPr>
            <a:xfrm>
              <a:off x="4444273" y="3954312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flush</a:t>
              </a:r>
              <a:endParaRPr lang="ko-KR" altLang="en-US" b="1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98D9719-3A63-6D82-7FFB-FE1CB593BD9B}"/>
              </a:ext>
            </a:extLst>
          </p:cNvPr>
          <p:cNvSpPr txBox="1"/>
          <p:nvPr/>
        </p:nvSpPr>
        <p:spPr>
          <a:xfrm>
            <a:off x="5059474" y="3820940"/>
            <a:ext cx="5679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minimum </a:t>
            </a:r>
            <a:r>
              <a:rPr lang="en-US" altLang="ko-KR" dirty="0"/>
              <a:t>number of </a:t>
            </a:r>
            <a:r>
              <a:rPr lang="en-US" altLang="ko-KR" dirty="0" err="1"/>
              <a:t>MemTables</a:t>
            </a:r>
            <a:r>
              <a:rPr lang="en-US" altLang="ko-KR" dirty="0"/>
              <a:t> that must be merged before being flushed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302BD0-28B2-66AE-BBBE-CCA2D0E9218D}"/>
              </a:ext>
            </a:extLst>
          </p:cNvPr>
          <p:cNvSpPr txBox="1"/>
          <p:nvPr/>
        </p:nvSpPr>
        <p:spPr>
          <a:xfrm>
            <a:off x="5059474" y="1954683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/>
              <a:t>maximum</a:t>
            </a:r>
            <a:r>
              <a:rPr lang="en-US" altLang="ko-KR" dirty="0"/>
              <a:t> number of </a:t>
            </a:r>
            <a:r>
              <a:rPr lang="en-US" altLang="ko-KR" dirty="0" err="1"/>
              <a:t>MemTables</a:t>
            </a:r>
            <a:r>
              <a:rPr lang="en-US" altLang="ko-KR" dirty="0"/>
              <a:t> allowed before flushing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9C5C48-AFB1-CB6E-5D33-F6DAE8304A50}"/>
              </a:ext>
            </a:extLst>
          </p:cNvPr>
          <p:cNvSpPr txBox="1"/>
          <p:nvPr/>
        </p:nvSpPr>
        <p:spPr>
          <a:xfrm>
            <a:off x="5059474" y="239803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Max_write_buffer_num</a:t>
            </a:r>
            <a:r>
              <a:rPr lang="en-US" altLang="ko-KR" dirty="0"/>
              <a:t> 	write Performance 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A3CA4D-887D-5A76-BA6C-0312696D6305}"/>
              </a:ext>
            </a:extLst>
          </p:cNvPr>
          <p:cNvCxnSpPr>
            <a:cxnSpLocks/>
          </p:cNvCxnSpPr>
          <p:nvPr/>
        </p:nvCxnSpPr>
        <p:spPr>
          <a:xfrm flipV="1">
            <a:off x="7643663" y="2454082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7487F5B-F3AD-60E0-73EA-BF1B94F60BBD}"/>
              </a:ext>
            </a:extLst>
          </p:cNvPr>
          <p:cNvCxnSpPr>
            <a:cxnSpLocks/>
          </p:cNvCxnSpPr>
          <p:nvPr/>
        </p:nvCxnSpPr>
        <p:spPr>
          <a:xfrm flipV="1">
            <a:off x="9773012" y="2398034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5A824C4-B202-7BB1-4971-BF6985D3C53B}"/>
              </a:ext>
            </a:extLst>
          </p:cNvPr>
          <p:cNvSpPr txBox="1"/>
          <p:nvPr/>
        </p:nvSpPr>
        <p:spPr>
          <a:xfrm>
            <a:off x="5058140" y="4477522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Min_write_buffer_num</a:t>
            </a:r>
            <a:r>
              <a:rPr lang="en-US" altLang="ko-KR" dirty="0"/>
              <a:t> 	write Performance 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C7B595C-456C-3258-CADA-506E41D604E1}"/>
              </a:ext>
            </a:extLst>
          </p:cNvPr>
          <p:cNvCxnSpPr>
            <a:cxnSpLocks/>
          </p:cNvCxnSpPr>
          <p:nvPr/>
        </p:nvCxnSpPr>
        <p:spPr>
          <a:xfrm flipV="1">
            <a:off x="7531443" y="4511216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12DEBFE-2614-AE4D-F534-00902FA0F8F9}"/>
              </a:ext>
            </a:extLst>
          </p:cNvPr>
          <p:cNvCxnSpPr>
            <a:cxnSpLocks/>
          </p:cNvCxnSpPr>
          <p:nvPr/>
        </p:nvCxnSpPr>
        <p:spPr>
          <a:xfrm flipV="1">
            <a:off x="9796838" y="4504667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FCB4823-2EC0-C1A3-9670-5D7ECA2D51C3}"/>
              </a:ext>
            </a:extLst>
          </p:cNvPr>
          <p:cNvSpPr txBox="1"/>
          <p:nvPr/>
        </p:nvSpPr>
        <p:spPr>
          <a:xfrm>
            <a:off x="4651577" y="5467828"/>
            <a:ext cx="7019870" cy="1077218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for size in 4194304 16777216 67108864 134217728; do</a:t>
            </a:r>
          </a:p>
          <a:p>
            <a:r>
              <a:rPr lang="en-US" altLang="ko-KR" sz="1600" dirty="0"/>
              <a:t>    echo "Testing </a:t>
            </a:r>
            <a:r>
              <a:rPr lang="en-US" altLang="ko-KR" sz="1600" dirty="0" err="1"/>
              <a:t>write_buffer_size</a:t>
            </a:r>
            <a:r>
              <a:rPr lang="en-US" altLang="ko-KR" sz="1600" dirty="0"/>
              <a:t>=$size"</a:t>
            </a:r>
          </a:p>
          <a:p>
            <a:r>
              <a:rPr lang="en-US" altLang="ko-KR" sz="1600" dirty="0"/>
              <a:t>    ./</a:t>
            </a:r>
            <a:r>
              <a:rPr lang="en-US" altLang="ko-KR" sz="1600" dirty="0" err="1"/>
              <a:t>db_bench</a:t>
            </a:r>
            <a:r>
              <a:rPr lang="en-US" altLang="ko-KR" sz="1600" dirty="0"/>
              <a:t> --benchmarks=</a:t>
            </a:r>
            <a:r>
              <a:rPr lang="en-US" altLang="ko-KR" sz="1600" dirty="0" err="1"/>
              <a:t>fillrandom</a:t>
            </a:r>
            <a:r>
              <a:rPr lang="en-US" altLang="ko-KR" sz="1600" dirty="0"/>
              <a:t> --num=1000000 --</a:t>
            </a:r>
            <a:r>
              <a:rPr lang="en-US" altLang="ko-KR" sz="1600" dirty="0" err="1"/>
              <a:t>write_buffer_size</a:t>
            </a:r>
            <a:r>
              <a:rPr lang="en-US" altLang="ko-KR" sz="1600" dirty="0"/>
              <a:t>=$size</a:t>
            </a:r>
          </a:p>
          <a:p>
            <a:r>
              <a:rPr lang="en-US" altLang="ko-KR" sz="1600" dirty="0"/>
              <a:t>done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92329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DDA89-6CB2-1845-D9AC-157401813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F666443-746C-C536-25E7-107B50CE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26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728E7CC-0CD2-DF29-5342-B16A1D83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cs typeface="Tahoma" panose="020B0604030504040204" pitchFamily="34" charset="0"/>
              </a:rPr>
              <a:t>3</a:t>
            </a:r>
            <a:r>
              <a:rPr kumimoji="1" lang="en-US" altLang="ko-KR" sz="3600" b="1" dirty="0"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. Measurement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174203-9B0C-123F-E57B-41DEBCBE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835" y="3735768"/>
            <a:ext cx="4529332" cy="281580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C96C68F-EAB0-09C7-58E8-F2E07943A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05" y="1178961"/>
            <a:ext cx="6757330" cy="8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en-US" altLang="ko-KR" b="1" dirty="0" err="1">
                <a:latin typeface="+mj-ea"/>
                <a:ea typeface="+mj-ea"/>
              </a:rPr>
              <a:t>write_buffer_size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증가에 따른 성능 변화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4MB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에서 가장 높고,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점차 갈수록 </a:t>
            </a:r>
            <a:r>
              <a:rPr lang="ko-KR" altLang="en-US" dirty="0">
                <a:latin typeface="+mj-ea"/>
                <a:ea typeface="+mj-ea"/>
              </a:rPr>
              <a:t>쓰기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성능이 저하됨</a:t>
            </a:r>
          </a:p>
        </p:txBody>
      </p:sp>
      <p:pic>
        <p:nvPicPr>
          <p:cNvPr id="35" name="Picture 2" descr="출력 이미지">
            <a:extLst>
              <a:ext uri="{FF2B5EF4-FFF2-40B4-BE49-F238E27FC236}">
                <a16:creationId xmlns:a16="http://schemas.microsoft.com/office/drawing/2014/main" id="{2EF2BC9F-0003-6AB4-3CB1-B17C15C2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835" y="923872"/>
            <a:ext cx="4602160" cy="26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F35C7FD-FA7D-E176-35C9-CE03F5F730A6}"/>
              </a:ext>
            </a:extLst>
          </p:cNvPr>
          <p:cNvCxnSpPr>
            <a:cxnSpLocks/>
          </p:cNvCxnSpPr>
          <p:nvPr/>
        </p:nvCxnSpPr>
        <p:spPr>
          <a:xfrm>
            <a:off x="8447097" y="1980786"/>
            <a:ext cx="0" cy="9698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D6D8E38-8D7A-BCD4-A249-CA9C1BF4B533}"/>
              </a:ext>
            </a:extLst>
          </p:cNvPr>
          <p:cNvCxnSpPr>
            <a:cxnSpLocks/>
          </p:cNvCxnSpPr>
          <p:nvPr/>
        </p:nvCxnSpPr>
        <p:spPr>
          <a:xfrm>
            <a:off x="9212826" y="4454013"/>
            <a:ext cx="1077819" cy="772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2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93490-57AE-3604-2250-0051EFB1F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CDEEBB-065F-2631-E7E1-317295B0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27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EA8C194-36C8-DD2B-5EBB-F7574C99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cs typeface="Tahoma" panose="020B0604030504040204" pitchFamily="34" charset="0"/>
              </a:rPr>
              <a:t>3</a:t>
            </a:r>
            <a:r>
              <a:rPr kumimoji="1" lang="en-US" altLang="ko-KR" sz="3600" b="1" dirty="0"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. Measurement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AD310F-06B2-2715-AD8E-91AC862D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835" y="3735768"/>
            <a:ext cx="4529332" cy="2815808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FAE2832-7F27-DF5C-2595-30C08F254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05" y="1178961"/>
            <a:ext cx="6757330" cy="8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en-US" altLang="ko-KR" b="1" dirty="0" err="1">
                <a:latin typeface="+mj-ea"/>
                <a:ea typeface="+mj-ea"/>
              </a:rPr>
              <a:t>write_buffer_size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증가에 따른 성능 변화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4MB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에서 가장 높고,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점차 갈수록 </a:t>
            </a:r>
            <a:r>
              <a:rPr lang="ko-KR" altLang="en-US" dirty="0">
                <a:latin typeface="+mj-ea"/>
                <a:ea typeface="+mj-ea"/>
              </a:rPr>
              <a:t>쓰기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성능이 저하됨</a:t>
            </a:r>
          </a:p>
        </p:txBody>
      </p:sp>
      <p:pic>
        <p:nvPicPr>
          <p:cNvPr id="35" name="Picture 2" descr="출력 이미지">
            <a:extLst>
              <a:ext uri="{FF2B5EF4-FFF2-40B4-BE49-F238E27FC236}">
                <a16:creationId xmlns:a16="http://schemas.microsoft.com/office/drawing/2014/main" id="{F372F6E4-58A2-DCB0-A687-2265F129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835" y="923872"/>
            <a:ext cx="4602160" cy="26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8EB63CD-5DEE-EB84-7A6C-E2BF78703C75}"/>
              </a:ext>
            </a:extLst>
          </p:cNvPr>
          <p:cNvSpPr txBox="1"/>
          <p:nvPr/>
        </p:nvSpPr>
        <p:spPr>
          <a:xfrm>
            <a:off x="218005" y="2450480"/>
            <a:ext cx="6170176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en-US" altLang="ko-KR" b="1" dirty="0" err="1">
                <a:latin typeface="+mj-ea"/>
                <a:ea typeface="+mj-ea"/>
              </a:rPr>
              <a:t>max_write_buffer_number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증가에 따른 성능 변화</a:t>
            </a:r>
            <a:endParaRPr lang="ko-KR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ko-KR" dirty="0" err="1">
                <a:latin typeface="+mj-ea"/>
                <a:ea typeface="+mj-ea"/>
              </a:rPr>
              <a:t>max_write_buffer_number를</a:t>
            </a:r>
            <a:r>
              <a:rPr lang="ko-KR" altLang="ko-KR" dirty="0">
                <a:latin typeface="+mj-ea"/>
                <a:ea typeface="+mj-ea"/>
              </a:rPr>
              <a:t> 6으로 설정하면 전체적으로 </a:t>
            </a:r>
            <a:r>
              <a:rPr lang="ko-KR" altLang="en-US" dirty="0">
                <a:latin typeface="+mj-ea"/>
                <a:ea typeface="+mj-ea"/>
              </a:rPr>
              <a:t>쓰기 </a:t>
            </a:r>
            <a:r>
              <a:rPr lang="ko-KR" altLang="ko-KR" dirty="0">
                <a:latin typeface="+mj-ea"/>
                <a:ea typeface="+mj-ea"/>
              </a:rPr>
              <a:t>성능이 향상되는 경향이 있음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 특히 작은 </a:t>
            </a: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ko-KR" altLang="en-US" dirty="0">
                <a:latin typeface="+mj-ea"/>
                <a:ea typeface="+mj-ea"/>
              </a:rPr>
              <a:t>에서 그 차이가 두드러짐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7618FDB8-7494-D337-52DA-0FE94C1DD5AC}"/>
              </a:ext>
            </a:extLst>
          </p:cNvPr>
          <p:cNvSpPr/>
          <p:nvPr/>
        </p:nvSpPr>
        <p:spPr>
          <a:xfrm>
            <a:off x="7740072" y="3848777"/>
            <a:ext cx="997527" cy="2392218"/>
          </a:xfrm>
          <a:prstGeom prst="frame">
            <a:avLst>
              <a:gd name="adj1" fmla="val 6018"/>
            </a:avLst>
          </a:prstGeom>
          <a:solidFill>
            <a:srgbClr val="F737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187AA27F-6107-817D-D798-5CE7C6ACB706}"/>
              </a:ext>
            </a:extLst>
          </p:cNvPr>
          <p:cNvSpPr/>
          <p:nvPr/>
        </p:nvSpPr>
        <p:spPr>
          <a:xfrm>
            <a:off x="11314771" y="5477381"/>
            <a:ext cx="586396" cy="936874"/>
          </a:xfrm>
          <a:prstGeom prst="frame">
            <a:avLst>
              <a:gd name="adj1" fmla="val 12318"/>
            </a:avLst>
          </a:prstGeom>
          <a:solidFill>
            <a:srgbClr val="F737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L 도형 44">
            <a:extLst>
              <a:ext uri="{FF2B5EF4-FFF2-40B4-BE49-F238E27FC236}">
                <a16:creationId xmlns:a16="http://schemas.microsoft.com/office/drawing/2014/main" id="{F40675F6-2BAE-A386-A220-808AEE27A730}"/>
              </a:ext>
            </a:extLst>
          </p:cNvPr>
          <p:cNvSpPr/>
          <p:nvPr/>
        </p:nvSpPr>
        <p:spPr>
          <a:xfrm rot="13785248">
            <a:off x="9800290" y="4492120"/>
            <a:ext cx="451790" cy="448973"/>
          </a:xfrm>
          <a:prstGeom prst="corner">
            <a:avLst>
              <a:gd name="adj1" fmla="val 17466"/>
              <a:gd name="adj2" fmla="val 16480"/>
            </a:avLst>
          </a:prstGeom>
          <a:solidFill>
            <a:srgbClr val="F737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B8716E99-9E6C-8E01-BC8F-81F4EE1C67E5}"/>
              </a:ext>
            </a:extLst>
          </p:cNvPr>
          <p:cNvSpPr/>
          <p:nvPr/>
        </p:nvSpPr>
        <p:spPr>
          <a:xfrm>
            <a:off x="7623510" y="1121134"/>
            <a:ext cx="1009815" cy="2179739"/>
          </a:xfrm>
          <a:prstGeom prst="frame">
            <a:avLst>
              <a:gd name="adj1" fmla="val 6201"/>
            </a:avLst>
          </a:prstGeom>
          <a:solidFill>
            <a:srgbClr val="F737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3EE828B2-FC3D-5EC8-DB0C-C05BCC6B1D1F}"/>
              </a:ext>
            </a:extLst>
          </p:cNvPr>
          <p:cNvSpPr/>
          <p:nvPr/>
        </p:nvSpPr>
        <p:spPr>
          <a:xfrm>
            <a:off x="9448800" y="1121134"/>
            <a:ext cx="953829" cy="2179738"/>
          </a:xfrm>
          <a:prstGeom prst="frame">
            <a:avLst>
              <a:gd name="adj1" fmla="val 6201"/>
            </a:avLst>
          </a:prstGeom>
          <a:solidFill>
            <a:srgbClr val="F737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34A8BE-1B7B-BC05-AD40-071038569896}"/>
              </a:ext>
            </a:extLst>
          </p:cNvPr>
          <p:cNvCxnSpPr/>
          <p:nvPr/>
        </p:nvCxnSpPr>
        <p:spPr>
          <a:xfrm>
            <a:off x="8460188" y="2568271"/>
            <a:ext cx="1176793" cy="0"/>
          </a:xfrm>
          <a:prstGeom prst="straightConnector1">
            <a:avLst/>
          </a:prstGeom>
          <a:ln w="28575">
            <a:solidFill>
              <a:srgbClr val="F737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45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24DD5-0BB2-E188-FDE5-F29086190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F7E406-1D9E-8D73-3FFD-1C707119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28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C5BD0A7-5E6B-025B-4B15-C591A433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cs typeface="Tahoma" panose="020B0604030504040204" pitchFamily="34" charset="0"/>
              </a:rPr>
              <a:t>3</a:t>
            </a:r>
            <a:r>
              <a:rPr kumimoji="1" lang="en-US" altLang="ko-KR" sz="3600" b="1" dirty="0"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. Measurement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188EAF-96B4-0D39-38AB-AFA5AFA2A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05" y="1178961"/>
            <a:ext cx="6757330" cy="86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1. </a:t>
            </a:r>
            <a:r>
              <a:rPr lang="en-US" altLang="ko-KR" b="1" dirty="0" err="1">
                <a:latin typeface="+mj-ea"/>
                <a:ea typeface="+mj-ea"/>
              </a:rPr>
              <a:t>write_buffer_size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증가에 따른 성능 변화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4MB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에서 가장 높고,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점차 갈수록 쓰기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성능이 저하됨</a:t>
            </a:r>
          </a:p>
        </p:txBody>
      </p:sp>
      <p:pic>
        <p:nvPicPr>
          <p:cNvPr id="35" name="Picture 2" descr="출력 이미지">
            <a:extLst>
              <a:ext uri="{FF2B5EF4-FFF2-40B4-BE49-F238E27FC236}">
                <a16:creationId xmlns:a16="http://schemas.microsoft.com/office/drawing/2014/main" id="{C3F399ED-7C76-20FF-2E25-CC049DDB6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835" y="923872"/>
            <a:ext cx="4602160" cy="26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F27C3B8-7141-F2E8-182D-9EAEBAF9406A}"/>
              </a:ext>
            </a:extLst>
          </p:cNvPr>
          <p:cNvSpPr txBox="1"/>
          <p:nvPr/>
        </p:nvSpPr>
        <p:spPr>
          <a:xfrm>
            <a:off x="218005" y="2450480"/>
            <a:ext cx="6170176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2. </a:t>
            </a:r>
            <a:r>
              <a:rPr lang="en-US" altLang="ko-KR" b="1" dirty="0" err="1">
                <a:latin typeface="+mj-ea"/>
                <a:ea typeface="+mj-ea"/>
              </a:rPr>
              <a:t>max_write_buffer_number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증가에 따른 성능 변화</a:t>
            </a:r>
            <a:endParaRPr lang="ko-KR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ko-KR" dirty="0" err="1">
                <a:latin typeface="+mj-ea"/>
                <a:ea typeface="+mj-ea"/>
              </a:rPr>
              <a:t>max_write_buffer_number를</a:t>
            </a:r>
            <a:r>
              <a:rPr lang="ko-KR" altLang="ko-KR" dirty="0">
                <a:latin typeface="+mj-ea"/>
                <a:ea typeface="+mj-ea"/>
              </a:rPr>
              <a:t> 6으로 설정하면 전체적으로 </a:t>
            </a:r>
            <a:r>
              <a:rPr lang="ko-KR" altLang="en-US" dirty="0">
                <a:latin typeface="+mj-ea"/>
                <a:ea typeface="+mj-ea"/>
              </a:rPr>
              <a:t>쓰기 </a:t>
            </a:r>
            <a:r>
              <a:rPr lang="ko-KR" altLang="ko-KR" dirty="0">
                <a:latin typeface="+mj-ea"/>
                <a:ea typeface="+mj-ea"/>
              </a:rPr>
              <a:t>성능이 향상되는 경향이 있음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 특히 작은 </a:t>
            </a: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ko-KR" altLang="en-US" dirty="0">
                <a:latin typeface="+mj-ea"/>
                <a:ea typeface="+mj-ea"/>
              </a:rPr>
              <a:t>에서 그 차이가 두드러짐</a:t>
            </a:r>
            <a:endParaRPr lang="en-US" altLang="ko-KR" dirty="0">
              <a:latin typeface="+mj-ea"/>
              <a:ea typeface="+mj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F34098-DAB6-7460-DB85-49BDED8AD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05" y="4359565"/>
            <a:ext cx="7746939" cy="211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j-ea"/>
                <a:ea typeface="+mj-ea"/>
              </a:rPr>
              <a:t>3. </a:t>
            </a:r>
            <a:r>
              <a:rPr lang="en-US" altLang="ko-KR" b="1" dirty="0" err="1">
                <a:latin typeface="+mj-ea"/>
                <a:ea typeface="+mj-ea"/>
              </a:rPr>
              <a:t>min_write_buffer_number_to_merge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증가에 따른 성능 변화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en-US" altLang="ko-KR" dirty="0" err="1">
                <a:latin typeface="+mj-ea"/>
                <a:ea typeface="+mj-ea"/>
              </a:rPr>
              <a:t>min_write_buffer_number_to_merge</a:t>
            </a:r>
            <a:r>
              <a:rPr lang="ko-KR" altLang="en-US" dirty="0">
                <a:latin typeface="+mj-ea"/>
                <a:ea typeface="+mj-ea"/>
              </a:rPr>
              <a:t>가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일 때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  </a:t>
            </a:r>
            <a:r>
              <a:rPr lang="ko-KR" altLang="en-US" dirty="0">
                <a:latin typeface="+mj-ea"/>
                <a:ea typeface="+mj-ea"/>
              </a:rPr>
              <a:t>쓰기 성능이 오르는 경우가 많음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</a:rPr>
              <a:t> 하지만 </a:t>
            </a:r>
            <a:r>
              <a:rPr lang="en-US" altLang="ko-KR" dirty="0" err="1">
                <a:latin typeface="+mj-ea"/>
                <a:ea typeface="+mj-ea"/>
              </a:rPr>
              <a:t>write_buffer_size</a:t>
            </a:r>
            <a:r>
              <a:rPr lang="en-US" altLang="ko-KR" dirty="0">
                <a:latin typeface="+mj-ea"/>
                <a:ea typeface="+mj-ea"/>
              </a:rPr>
              <a:t>=128MB</a:t>
            </a:r>
            <a:r>
              <a:rPr lang="ko-KR" altLang="en-US" dirty="0">
                <a:latin typeface="+mj-ea"/>
                <a:ea typeface="+mj-ea"/>
              </a:rPr>
              <a:t>에서는 큰 차이가 없음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F52337-DD6F-EC95-32B8-8856E7524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835" y="3735768"/>
            <a:ext cx="4529332" cy="281580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42B2C8-0915-5397-3094-56CAD6F17F4F}"/>
              </a:ext>
            </a:extLst>
          </p:cNvPr>
          <p:cNvCxnSpPr>
            <a:cxnSpLocks/>
          </p:cNvCxnSpPr>
          <p:nvPr/>
        </p:nvCxnSpPr>
        <p:spPr>
          <a:xfrm>
            <a:off x="8299243" y="1378568"/>
            <a:ext cx="461301" cy="0"/>
          </a:xfrm>
          <a:prstGeom prst="straightConnector1">
            <a:avLst/>
          </a:prstGeom>
          <a:ln w="28575">
            <a:solidFill>
              <a:srgbClr val="F737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액자 7">
            <a:extLst>
              <a:ext uri="{FF2B5EF4-FFF2-40B4-BE49-F238E27FC236}">
                <a16:creationId xmlns:a16="http://schemas.microsoft.com/office/drawing/2014/main" id="{2F8B52A1-F430-494E-F431-A93D1560F162}"/>
              </a:ext>
            </a:extLst>
          </p:cNvPr>
          <p:cNvSpPr/>
          <p:nvPr/>
        </p:nvSpPr>
        <p:spPr>
          <a:xfrm>
            <a:off x="7654364" y="2712312"/>
            <a:ext cx="1794435" cy="610990"/>
          </a:xfrm>
          <a:prstGeom prst="frame">
            <a:avLst>
              <a:gd name="adj1" fmla="val 9420"/>
            </a:avLst>
          </a:prstGeom>
          <a:solidFill>
            <a:srgbClr val="F737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50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679B5-2A3B-7893-22E6-4F8A11A9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440FDB-E495-75E4-1FAC-1B54617A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29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AEF1781-D6E2-5209-240D-6C790FF6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cs typeface="Tahoma" panose="020B0604030504040204" pitchFamily="34" charset="0"/>
              </a:rPr>
              <a:t>3</a:t>
            </a:r>
            <a:r>
              <a:rPr kumimoji="1" lang="en-US" altLang="ko-KR" sz="3600" b="1" dirty="0"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. </a:t>
            </a:r>
            <a:r>
              <a:rPr kumimoji="1" lang="en-US" altLang="ko-KR" sz="3600" b="1"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Results &amp; Analysis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F1CED-B3BA-88D2-2CFF-8AF820AFEE3C}"/>
              </a:ext>
            </a:extLst>
          </p:cNvPr>
          <p:cNvSpPr txBox="1"/>
          <p:nvPr/>
        </p:nvSpPr>
        <p:spPr>
          <a:xfrm>
            <a:off x="295510" y="997597"/>
            <a:ext cx="11345884" cy="2802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+mn-ea"/>
              </a:rPr>
              <a:t>쓰기 성능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en-US" altLang="ko-KR" sz="2000" b="1" dirty="0" err="1">
                <a:latin typeface="+mn-ea"/>
              </a:rPr>
              <a:t>Fillrandom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write_buffer_size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증가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→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성능 저하 발생</a:t>
            </a:r>
            <a:endParaRPr kumimoji="0" lang="en-US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max_write_buffer_number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증가</a:t>
            </a:r>
            <a:r>
              <a:rPr lang="en-US" altLang="ko-KR" sz="2000" dirty="0">
                <a:latin typeface="+mn-ea"/>
              </a:rPr>
              <a:t>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→</a:t>
            </a:r>
            <a:r>
              <a:rPr lang="en-US" altLang="ko-KR" sz="2000" dirty="0">
                <a:latin typeface="+mn-ea"/>
              </a:rPr>
              <a:t> 4</a:t>
            </a:r>
            <a:r>
              <a:rPr lang="ko-KR" altLang="en-US" sz="2000" dirty="0">
                <a:latin typeface="+mn-ea"/>
              </a:rPr>
              <a:t>보다 </a:t>
            </a:r>
            <a:r>
              <a:rPr lang="en-US" altLang="ko-KR" sz="2000" dirty="0">
                <a:latin typeface="+mn-ea"/>
              </a:rPr>
              <a:t>6</a:t>
            </a:r>
            <a:r>
              <a:rPr lang="ko-KR" altLang="en-US" sz="2000" dirty="0">
                <a:latin typeface="+mn-ea"/>
              </a:rPr>
              <a:t>에서 성능 향상</a:t>
            </a:r>
            <a:r>
              <a:rPr lang="en-US" altLang="ko-KR" sz="2000" dirty="0">
                <a:latin typeface="+mn-ea"/>
              </a:rPr>
              <a:t> (</a:t>
            </a:r>
            <a:r>
              <a:rPr lang="ko-KR" altLang="en-US" sz="2000" dirty="0">
                <a:latin typeface="+mn-ea"/>
              </a:rPr>
              <a:t>특히 작은 </a:t>
            </a:r>
            <a:r>
              <a:rPr lang="en-US" altLang="ko-KR" sz="2000" dirty="0" err="1">
                <a:latin typeface="+mn-ea"/>
              </a:rPr>
              <a:t>write_buffer_size</a:t>
            </a:r>
            <a:r>
              <a:rPr lang="ko-KR" altLang="en-US" sz="2000" dirty="0">
                <a:latin typeface="+mn-ea"/>
              </a:rPr>
              <a:t>에서 효과적</a:t>
            </a:r>
            <a:r>
              <a:rPr lang="en-US" altLang="ko-KR" sz="2000" dirty="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min_write_buffer_number_to_merge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증가</a:t>
            </a:r>
            <a:r>
              <a:rPr lang="en-US" altLang="ko-KR" sz="2000" dirty="0">
                <a:latin typeface="+mn-ea"/>
              </a:rPr>
              <a:t>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→</a:t>
            </a:r>
            <a:r>
              <a:rPr lang="en-US" altLang="ko-KR" sz="2000" dirty="0">
                <a:latin typeface="+mn-ea"/>
              </a:rPr>
              <a:t>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값이 4일 때 성능이 전반적으로 향상, 하지만 128MB에서는 큰 차이 없음</a:t>
            </a:r>
            <a:endParaRPr lang="en-US" altLang="ko-KR" sz="20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CB2DA0-9F4C-6103-37BB-F14AEFD983BF}"/>
              </a:ext>
            </a:extLst>
          </p:cNvPr>
          <p:cNvSpPr txBox="1"/>
          <p:nvPr/>
        </p:nvSpPr>
        <p:spPr>
          <a:xfrm>
            <a:off x="383999" y="3854742"/>
            <a:ext cx="9596284" cy="21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2000" b="1" dirty="0">
                <a:effectLst/>
              </a:rPr>
              <a:t>결론</a:t>
            </a:r>
            <a:endParaRPr lang="en-US" altLang="ko-KR" sz="2000" b="1" dirty="0"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000" dirty="0" err="1">
                <a:effectLst/>
              </a:rPr>
              <a:t>write_buffer_size</a:t>
            </a:r>
            <a:r>
              <a:rPr lang="en-US" altLang="ko-KR" sz="2000" dirty="0">
                <a:effectLst/>
              </a:rPr>
              <a:t>: 4MB~16MB (</a:t>
            </a:r>
            <a:r>
              <a:rPr lang="ko-KR" altLang="en-US" sz="2000" dirty="0">
                <a:effectLst/>
              </a:rPr>
              <a:t>쓰기 성능과 메모리 사용 균형</a:t>
            </a:r>
            <a:r>
              <a:rPr lang="en-US" altLang="ko-KR" sz="2000" dirty="0">
                <a:effectLst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000" dirty="0" err="1">
                <a:effectLst/>
              </a:rPr>
              <a:t>max_write_buffer_number</a:t>
            </a:r>
            <a:r>
              <a:rPr lang="en-US" altLang="ko-KR" sz="2000" dirty="0">
                <a:effectLst/>
              </a:rPr>
              <a:t>: 6 (</a:t>
            </a:r>
            <a:r>
              <a:rPr lang="ko-KR" altLang="en-US" sz="2000" dirty="0">
                <a:effectLst/>
              </a:rPr>
              <a:t>쓰기 성능 개선 가능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단 메모리 사용량 고려</a:t>
            </a:r>
            <a:r>
              <a:rPr lang="en-US" altLang="ko-KR" sz="2000" dirty="0">
                <a:effectLst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000" dirty="0" err="1">
                <a:effectLst/>
              </a:rPr>
              <a:t>min_write_buffer_number_to_merge</a:t>
            </a:r>
            <a:r>
              <a:rPr lang="en-US" altLang="ko-KR" sz="2000" dirty="0">
                <a:effectLst/>
              </a:rPr>
              <a:t>: 3~4 (</a:t>
            </a:r>
            <a:r>
              <a:rPr lang="ko-KR" altLang="en-US" sz="2000" dirty="0">
                <a:effectLst/>
              </a:rPr>
              <a:t>디스크 </a:t>
            </a:r>
            <a:r>
              <a:rPr lang="en-US" altLang="ko-KR" sz="2000" dirty="0">
                <a:effectLst/>
              </a:rPr>
              <a:t>I/O </a:t>
            </a:r>
            <a:r>
              <a:rPr lang="ko-KR" altLang="en-US" sz="2000" dirty="0">
                <a:effectLst/>
              </a:rPr>
              <a:t>감소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쓰기 성능 유지</a:t>
            </a:r>
            <a:r>
              <a:rPr lang="en-US" altLang="ko-KR" sz="2000" dirty="0">
                <a:effectLst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39322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 b="1" dirty="0"/>
              <a:t>1. </a:t>
            </a:r>
            <a:r>
              <a:rPr lang="en-US" altLang="ko-KR" sz="3600" b="1" dirty="0" err="1"/>
              <a:t>RocksDB</a:t>
            </a:r>
            <a:r>
              <a:rPr lang="en-US" altLang="ko-KR" sz="3600" b="1" dirty="0"/>
              <a:t> Performance Experiments Overview</a:t>
            </a:r>
            <a:endParaRPr kumimoji="1" lang="ko-KR" altLang="en-US" sz="3600" b="1" dirty="0"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53C8E0-6705-348D-5138-D9922035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549" y="810429"/>
            <a:ext cx="8480900" cy="558001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33F98EC-8647-FB08-D5F6-C7962606A7A0}"/>
              </a:ext>
            </a:extLst>
          </p:cNvPr>
          <p:cNvSpPr/>
          <p:nvPr/>
        </p:nvSpPr>
        <p:spPr>
          <a:xfrm>
            <a:off x="3191434" y="3306291"/>
            <a:ext cx="3872753" cy="660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73D30-FD5B-7107-2CD7-A9CA1698B4B8}"/>
              </a:ext>
            </a:extLst>
          </p:cNvPr>
          <p:cNvSpPr txBox="1"/>
          <p:nvPr/>
        </p:nvSpPr>
        <p:spPr>
          <a:xfrm>
            <a:off x="276603" y="4051240"/>
            <a:ext cx="7611443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Experiment2) level0_file_num_compaction_trigger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D91FBA6-D403-18FA-7FFE-05758227DEE1}"/>
              </a:ext>
            </a:extLst>
          </p:cNvPr>
          <p:cNvSpPr/>
          <p:nvPr/>
        </p:nvSpPr>
        <p:spPr>
          <a:xfrm>
            <a:off x="5198930" y="3379301"/>
            <a:ext cx="1558203" cy="52321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8D5BA-EF7A-CFA0-6DE9-766D9C7BFA03}"/>
              </a:ext>
            </a:extLst>
          </p:cNvPr>
          <p:cNvSpPr txBox="1"/>
          <p:nvPr/>
        </p:nvSpPr>
        <p:spPr>
          <a:xfrm>
            <a:off x="5198930" y="2825260"/>
            <a:ext cx="4810228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Experiment1) </a:t>
            </a:r>
            <a:r>
              <a:rPr lang="en-US" altLang="ko-KR" sz="2800" dirty="0" err="1">
                <a:solidFill>
                  <a:srgbClr val="FF0000"/>
                </a:solidFill>
              </a:rPr>
              <a:t>compaction_style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A28CBD7-FFE9-9952-B8E0-7DD58A139B2E}"/>
              </a:ext>
            </a:extLst>
          </p:cNvPr>
          <p:cNvSpPr/>
          <p:nvPr/>
        </p:nvSpPr>
        <p:spPr>
          <a:xfrm>
            <a:off x="3536576" y="887344"/>
            <a:ext cx="5118847" cy="20578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81B6B-0932-2A31-5F0A-DAA793691D53}"/>
              </a:ext>
            </a:extLst>
          </p:cNvPr>
          <p:cNvSpPr txBox="1"/>
          <p:nvPr/>
        </p:nvSpPr>
        <p:spPr>
          <a:xfrm>
            <a:off x="3710795" y="1993347"/>
            <a:ext cx="4770408" cy="523220"/>
          </a:xfrm>
          <a:prstGeom prst="rect">
            <a:avLst/>
          </a:prstGeom>
          <a:solidFill>
            <a:schemeClr val="accent2">
              <a:lumMod val="40000"/>
              <a:lumOff val="6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Experiment3) </a:t>
            </a:r>
            <a:r>
              <a:rPr lang="en-US" altLang="ko-KR" sz="2800" dirty="0" err="1">
                <a:solidFill>
                  <a:srgbClr val="FF0000"/>
                </a:solidFill>
              </a:rPr>
              <a:t>write_buffer_size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8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C8A3E-FFC0-94EA-1723-094F6818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30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F102CCC-F676-0FD9-4CE7-FB3D0CE1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endParaRPr kumimoji="1" lang="ko-KR" altLang="en-US" sz="36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Google Shape;122;p7">
            <a:extLst>
              <a:ext uri="{FF2B5EF4-FFF2-40B4-BE49-F238E27FC236}">
                <a16:creationId xmlns:a16="http://schemas.microsoft.com/office/drawing/2014/main" id="{C4F5172D-7C57-284E-A526-2F88DD282AEB}"/>
              </a:ext>
            </a:extLst>
          </p:cNvPr>
          <p:cNvSpPr txBox="1"/>
          <p:nvPr/>
        </p:nvSpPr>
        <p:spPr>
          <a:xfrm>
            <a:off x="396765" y="1133505"/>
            <a:ext cx="1139847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altLang="ko-KR" sz="2200" dirty="0" err="1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gdb</a:t>
            </a:r>
            <a:r>
              <a:rPr lang="ko-KR" altLang="en-US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를 이용하여 기존 코드 분석 </a:t>
            </a:r>
            <a:endParaRPr lang="en-US" altLang="ko-KR" sz="2200" dirty="0">
              <a:solidFill>
                <a:schemeClr val="dk1"/>
              </a:solidFill>
              <a:latin typeface="+mn-ea"/>
              <a:cs typeface="Tahoma" panose="020B060403050404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ko-KR" altLang="en-US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실험 결과 분석 개선</a:t>
            </a:r>
            <a:endParaRPr lang="en-US" altLang="ko-KR" sz="2200" dirty="0">
              <a:solidFill>
                <a:schemeClr val="dk1"/>
              </a:solidFill>
              <a:latin typeface="+mn-ea"/>
              <a:cs typeface="Tahoma" panose="020B0604030504040204" pitchFamily="34" charset="0"/>
              <a:sym typeface="Calibri"/>
            </a:endParaRPr>
          </a:p>
          <a:p>
            <a:pPr marL="342900" indent="-342900">
              <a:lnSpc>
                <a:spcPct val="150000"/>
              </a:lnSpc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altLang="ko-KR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Structure</a:t>
            </a:r>
            <a:r>
              <a:rPr lang="ko-KR" altLang="en-US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 </a:t>
            </a:r>
            <a:r>
              <a:rPr lang="en-US" altLang="ko-KR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diagram</a:t>
            </a:r>
            <a:r>
              <a:rPr lang="ko-KR" altLang="en-US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 및 </a:t>
            </a:r>
            <a:r>
              <a:rPr lang="en-US" altLang="ko-KR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code</a:t>
            </a:r>
            <a:r>
              <a:rPr lang="ko-KR" altLang="en-US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 </a:t>
            </a:r>
            <a:r>
              <a:rPr lang="en-US" altLang="ko-KR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flow</a:t>
            </a:r>
            <a:r>
              <a:rPr lang="ko-KR" altLang="en-US" sz="2200" dirty="0">
                <a:solidFill>
                  <a:schemeClr val="dk1"/>
                </a:solidFill>
                <a:latin typeface="+mn-ea"/>
                <a:cs typeface="Tahoma" panose="020B0604030504040204" pitchFamily="34" charset="0"/>
                <a:sym typeface="Calibri"/>
              </a:rPr>
              <a:t>를 통한 코드 시각화</a:t>
            </a:r>
            <a:endParaRPr lang="en-US" altLang="ko-KR" sz="2200" dirty="0">
              <a:solidFill>
                <a:schemeClr val="dk1"/>
              </a:solidFill>
              <a:latin typeface="+mn-ea"/>
              <a:cs typeface="Tahoma" panose="020B060403050404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lang="en-US" altLang="ko-KR" sz="2000" u="sng" dirty="0">
              <a:solidFill>
                <a:schemeClr val="dk1"/>
              </a:solidFill>
              <a:latin typeface="+mn-ea"/>
              <a:cs typeface="Tahoma" panose="020B0604030504040204" pitchFamily="34" charset="0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endParaRPr sz="20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  <a:p>
            <a:pPr marL="3429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0" name="Picture 2" descr="나는 감자!">
            <a:extLst>
              <a:ext uri="{FF2B5EF4-FFF2-40B4-BE49-F238E27FC236}">
                <a16:creationId xmlns:a16="http://schemas.microsoft.com/office/drawing/2014/main" id="{F7EE76FA-DA1E-0A16-3ACB-8E836458F4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16528" r="8471" b="8125"/>
          <a:stretch/>
        </p:blipFill>
        <p:spPr bwMode="auto">
          <a:xfrm>
            <a:off x="7015164" y="2769178"/>
            <a:ext cx="4591944" cy="407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55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31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7E36D-4F09-65A1-1B0A-B725CA28E44B}"/>
              </a:ext>
            </a:extLst>
          </p:cNvPr>
          <p:cNvSpPr txBox="1"/>
          <p:nvPr/>
        </p:nvSpPr>
        <p:spPr>
          <a:xfrm>
            <a:off x="3097183" y="1674674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Thank you!</a:t>
            </a:r>
          </a:p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Q &amp; A ?</a:t>
            </a:r>
            <a:endParaRPr lang="ko-Kore-KR" altLang="en-US" sz="5400" b="1">
              <a:solidFill>
                <a:schemeClr val="accent2"/>
              </a:solidFill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CD87E0EB-CBCD-5B7C-E6A6-F350367EF083}"/>
              </a:ext>
            </a:extLst>
          </p:cNvPr>
          <p:cNvSpPr txBox="1">
            <a:spLocks/>
          </p:cNvSpPr>
          <p:nvPr/>
        </p:nvSpPr>
        <p:spPr>
          <a:xfrm>
            <a:off x="1524529" y="4473091"/>
            <a:ext cx="9433523" cy="14204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800" kern="1200">
                <a:solidFill>
                  <a:schemeClr val="tx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2025.02.04</a:t>
            </a:r>
          </a:p>
          <a:p>
            <a:r>
              <a:rPr lang="en-US" altLang="ko-Kore-KR" sz="1200" dirty="0"/>
              <a:t>Presentation by name </a:t>
            </a:r>
            <a:r>
              <a:rPr lang="en-US" altLang="ko-Kore-KR" sz="1200" dirty="0" err="1"/>
              <a:t>Juhee</a:t>
            </a:r>
            <a:r>
              <a:rPr lang="en-US" altLang="ko-Kore-KR" sz="1200" dirty="0"/>
              <a:t> Park, </a:t>
            </a:r>
            <a:r>
              <a:rPr lang="en-US" altLang="ko-KR" sz="1200" dirty="0" err="1"/>
              <a:t>Hyoeun</a:t>
            </a:r>
            <a:r>
              <a:rPr lang="en-US" altLang="ko-KR" sz="1200" dirty="0"/>
              <a:t> Chae</a:t>
            </a:r>
            <a:r>
              <a:rPr lang="en-US" altLang="ko-Kore-KR" sz="1200" dirty="0"/>
              <a:t>  </a:t>
            </a:r>
          </a:p>
          <a:p>
            <a:r>
              <a:rPr lang="en-US" altLang="en-US" sz="1200" dirty="0"/>
              <a:t>Email </a:t>
            </a:r>
            <a:r>
              <a:rPr lang="en-US" altLang="en-US" sz="1200" dirty="0">
                <a:hlinkClick r:id="rId2"/>
              </a:rPr>
              <a:t>pjuhee23@dankook.ac.kr</a:t>
            </a:r>
            <a:r>
              <a:rPr lang="en-US" altLang="en-US" sz="1200" dirty="0"/>
              <a:t>, </a:t>
            </a:r>
            <a:r>
              <a:rPr lang="en-US" altLang="en-US" sz="1200" dirty="0">
                <a:hlinkClick r:id="rId3"/>
              </a:rPr>
              <a:t>cogydms</a:t>
            </a:r>
            <a:r>
              <a:rPr lang="en-US" altLang="ko-KR" sz="1200" dirty="0">
                <a:hlinkClick r:id="rId3"/>
              </a:rPr>
              <a:t>@dankook.ac.kr</a:t>
            </a:r>
            <a:endParaRPr lang="en-US" altLang="ko-KR" sz="1200" dirty="0"/>
          </a:p>
          <a:p>
            <a:r>
              <a:rPr lang="en-US" altLang="en-US" sz="1200" dirty="0"/>
              <a:t> 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822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2AF2-5ED3-17FB-DEAA-7DED3617E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717FEF-EB1E-1642-0AB3-3AEB69C4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/>
          <a:p>
            <a:fld id="{617472F0-58BF-F547-BA5E-5621EFFAE10C}" type="slidenum">
              <a:rPr lang="ko-Kore-KR" altLang="en-US" smtClean="0"/>
              <a:pPr/>
              <a:t>4</a:t>
            </a:fld>
            <a:endParaRPr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F927092-4641-CEDE-FAEF-E4DE0840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1. Compaction overview</a:t>
            </a:r>
            <a:endParaRPr lang="ko-KR" altLang="en-US" sz="3600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6F24A7D-5DD0-BB2B-A352-5D343415E2FE}"/>
              </a:ext>
            </a:extLst>
          </p:cNvPr>
          <p:cNvSpPr txBox="1">
            <a:spLocks/>
          </p:cNvSpPr>
          <p:nvPr/>
        </p:nvSpPr>
        <p:spPr>
          <a:xfrm>
            <a:off x="838200" y="159254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6B262C-E7C9-EF14-30D6-222379BD1DC9}"/>
              </a:ext>
            </a:extLst>
          </p:cNvPr>
          <p:cNvSpPr txBox="1"/>
          <p:nvPr/>
        </p:nvSpPr>
        <p:spPr>
          <a:xfrm>
            <a:off x="441087" y="949194"/>
            <a:ext cx="9529482" cy="5302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ko-KR" altLang="ko-KR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ko-KR" altLang="ko-KR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Compaction</a:t>
            </a:r>
            <a:r>
              <a:rPr kumimoji="0" lang="ko-KR" altLang="ko-KR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ko-KR" altLang="ko-K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SSTables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amplification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‘merge sort’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</a:t>
            </a:r>
            <a:r>
              <a:rPr kumimoji="0" lang="ko-KR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lookups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Compaction</a:t>
            </a:r>
            <a:r>
              <a:rPr kumimoji="0" lang="en-US" altLang="ko-KR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styles </a:t>
            </a:r>
            <a:endParaRPr kumimoji="0" lang="ko-KR" altLang="ko-K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Leveled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Universal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FIFO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compaction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749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296CA-80C0-64DB-6C77-0D847E5FE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F14BDC-9D04-4F89-E609-8939B17E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/>
          <a:p>
            <a:fld id="{617472F0-58BF-F547-BA5E-5621EFFAE10C}" type="slidenum">
              <a:rPr lang="ko-Kore-KR" altLang="en-US" smtClean="0"/>
              <a:pPr/>
              <a:t>5</a:t>
            </a:fld>
            <a:endParaRPr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FF5F86-D443-86BE-4D12-E12F0A46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en-US" altLang="ko-KR" sz="3600" b="1" dirty="0"/>
              <a:t>Compaction</a:t>
            </a:r>
            <a:r>
              <a:rPr lang="en-US" altLang="ko-KR" b="1" dirty="0"/>
              <a:t> overview 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CA32AF0-8A29-0DA6-7DB3-A38E0648AF3D}"/>
              </a:ext>
            </a:extLst>
          </p:cNvPr>
          <p:cNvSpPr txBox="1">
            <a:spLocks/>
          </p:cNvSpPr>
          <p:nvPr/>
        </p:nvSpPr>
        <p:spPr>
          <a:xfrm>
            <a:off x="838200" y="159254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7A710-CCE4-CC21-3E8A-FFE35D3C7355}"/>
              </a:ext>
            </a:extLst>
          </p:cNvPr>
          <p:cNvSpPr txBox="1"/>
          <p:nvPr/>
        </p:nvSpPr>
        <p:spPr>
          <a:xfrm>
            <a:off x="484522" y="914119"/>
            <a:ext cx="10778293" cy="549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LSM-Tree </a:t>
            </a:r>
            <a:r>
              <a:rPr lang="ko-KR" altLang="en-US" dirty="0"/>
              <a:t>기반의 다중 계층 구조 </a:t>
            </a:r>
            <a:r>
              <a:rPr lang="en-US" altLang="ko-KR" dirty="0"/>
              <a:t>(L0 → L1 → L2 …)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각 레벨의 </a:t>
            </a:r>
            <a:r>
              <a:rPr lang="en-US" altLang="ko-KR" dirty="0"/>
              <a:t>SST </a:t>
            </a:r>
            <a:r>
              <a:rPr lang="ko-KR" altLang="en-US" dirty="0"/>
              <a:t>파일들은 서로 겹치지 </a:t>
            </a:r>
            <a:r>
              <a:rPr lang="en-US" altLang="ko-KR" dirty="0"/>
              <a:t>X</a:t>
            </a:r>
          </a:p>
          <a:p>
            <a:pPr>
              <a:lnSpc>
                <a:spcPct val="150000"/>
              </a:lnSpc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읽기</a:t>
            </a:r>
            <a:r>
              <a:rPr lang="en-US" altLang="ko-KR" b="1" dirty="0"/>
              <a:t>(Read) </a:t>
            </a:r>
            <a:r>
              <a:rPr lang="ko-KR" altLang="en-US" b="1" dirty="0"/>
              <a:t>성능 최적화 → 특정 키를 찾을 때 하나의 </a:t>
            </a:r>
            <a:r>
              <a:rPr lang="en-US" altLang="ko-KR" b="1" dirty="0"/>
              <a:t>SST </a:t>
            </a:r>
            <a:r>
              <a:rPr lang="ko-KR" altLang="en-US" b="1" dirty="0"/>
              <a:t>파일만 검색하면 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정렬된 데이터 유지 → 범위 조회</a:t>
            </a:r>
            <a:r>
              <a:rPr lang="en-US" altLang="ko-KR" dirty="0"/>
              <a:t>(Range Query) </a:t>
            </a:r>
            <a:r>
              <a:rPr lang="ko-KR" altLang="en-US" dirty="0"/>
              <a:t>성능이 뛰어남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공간 효율성 높음 → 중복 데이터가 최소화됨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- </a:t>
            </a:r>
            <a:r>
              <a:rPr lang="ko-KR" altLang="en-US" b="1" dirty="0"/>
              <a:t>쓰기</a:t>
            </a:r>
            <a:r>
              <a:rPr lang="en-US" altLang="ko-KR" b="1" dirty="0"/>
              <a:t>(Write) </a:t>
            </a:r>
            <a:r>
              <a:rPr lang="ko-KR" altLang="en-US" b="1" dirty="0"/>
              <a:t>성능 저하 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- Write Amplification(WAF) </a:t>
            </a:r>
            <a:r>
              <a:rPr lang="ko-KR" altLang="en-US" dirty="0"/>
              <a:t>문제 → 동일한 데이터를 여러 번 다시 써야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500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FDD9B-FBB4-7AC5-13DE-72C2B2234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A1A1EB-1254-D8A5-8E3F-4A3CFC7A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/>
          <a:p>
            <a:fld id="{617472F0-58BF-F547-BA5E-5621EFFAE10C}" type="slidenum">
              <a:rPr lang="ko-Kore-KR" altLang="en-US" smtClean="0"/>
              <a:pPr/>
              <a:t>6</a:t>
            </a:fld>
            <a:endParaRPr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37AE29-14AB-4B8D-F632-AEA58B21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en-US" altLang="ko-KR" sz="3600" b="1" dirty="0"/>
              <a:t>Compaction</a:t>
            </a:r>
            <a:r>
              <a:rPr lang="en-US" altLang="ko-KR" b="1" dirty="0"/>
              <a:t> overview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C7C05E4-9086-9856-E3E1-FC5038DE607A}"/>
              </a:ext>
            </a:extLst>
          </p:cNvPr>
          <p:cNvSpPr txBox="1">
            <a:spLocks/>
          </p:cNvSpPr>
          <p:nvPr/>
        </p:nvSpPr>
        <p:spPr>
          <a:xfrm>
            <a:off x="838200" y="159254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7BE2A-A313-C2D9-C2FB-7F13FB7D6941}"/>
              </a:ext>
            </a:extLst>
          </p:cNvPr>
          <p:cNvSpPr txBox="1"/>
          <p:nvPr/>
        </p:nvSpPr>
        <p:spPr>
          <a:xfrm>
            <a:off x="441086" y="949194"/>
            <a:ext cx="11406785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단일 계층 구조 → 모든 </a:t>
            </a:r>
            <a:r>
              <a:rPr lang="en-US" altLang="ko-KR" dirty="0"/>
              <a:t>SST </a:t>
            </a:r>
            <a:r>
              <a:rPr lang="ko-KR" altLang="en-US" dirty="0"/>
              <a:t>파일이 동일한 레벨에서 유지됨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일정 개수 이상의 </a:t>
            </a:r>
            <a:r>
              <a:rPr lang="en-US" altLang="ko-KR" dirty="0"/>
              <a:t>SST </a:t>
            </a:r>
            <a:r>
              <a:rPr lang="ko-KR" altLang="en-US" dirty="0"/>
              <a:t>파일이 생성되면 여러 개의 작은 </a:t>
            </a:r>
            <a:r>
              <a:rPr lang="en-US" altLang="ko-KR" dirty="0"/>
              <a:t>SST </a:t>
            </a:r>
            <a:r>
              <a:rPr lang="ko-KR" altLang="en-US" dirty="0"/>
              <a:t>파일을 합쳐 병합</a:t>
            </a:r>
            <a:r>
              <a:rPr lang="en-US" altLang="ko-KR" dirty="0"/>
              <a:t>(Compaction)</a:t>
            </a:r>
            <a:r>
              <a:rPr lang="ko-KR" altLang="en-US" dirty="0"/>
              <a:t> 수행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b="1" dirty="0"/>
              <a:t>쓰기</a:t>
            </a:r>
            <a:r>
              <a:rPr lang="en-US" altLang="ko-KR" b="1" dirty="0"/>
              <a:t>(Write) </a:t>
            </a:r>
            <a:r>
              <a:rPr lang="ko-KR" altLang="en-US" b="1" dirty="0"/>
              <a:t>성능이 </a:t>
            </a:r>
            <a:r>
              <a:rPr lang="en-US" altLang="ko-KR" b="1" dirty="0"/>
              <a:t>Leveled</a:t>
            </a:r>
            <a:r>
              <a:rPr lang="ko-KR" altLang="en-US" b="1" dirty="0"/>
              <a:t>보다 높음 </a:t>
            </a:r>
            <a:r>
              <a:rPr lang="ko-KR" altLang="en-US" dirty="0"/>
              <a:t>→ 불필요한 데이터 병합을 최소화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쓰기 증폭</a:t>
            </a:r>
            <a:r>
              <a:rPr lang="en-US" altLang="ko-KR" dirty="0"/>
              <a:t>(Write Amplification, WAF)</a:t>
            </a:r>
            <a:r>
              <a:rPr lang="ko-KR" altLang="en-US" dirty="0"/>
              <a:t>이 낮음 → 불필요한 데이터 재기록이 적음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읽기 성능도 어느 정도 유지 → 완벽한 정렬은 아니지만</a:t>
            </a:r>
            <a:r>
              <a:rPr lang="en-US" altLang="ko-KR" dirty="0"/>
              <a:t>, </a:t>
            </a:r>
            <a:r>
              <a:rPr lang="ko-KR" altLang="en-US" dirty="0"/>
              <a:t>병합을 통해 일정 수준 정렬됨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완벽한 정렬이 아님</a:t>
            </a:r>
            <a:r>
              <a:rPr lang="en-US" altLang="ko-KR" dirty="0"/>
              <a:t>, </a:t>
            </a:r>
            <a:r>
              <a:rPr lang="ko-KR" altLang="en-US" dirty="0"/>
              <a:t>중복데이터 있음 → </a:t>
            </a:r>
            <a:r>
              <a:rPr lang="en-US" altLang="ko-KR" dirty="0"/>
              <a:t>Leveled</a:t>
            </a:r>
            <a:r>
              <a:rPr lang="ko-KR" altLang="en-US" dirty="0"/>
              <a:t>보다는 읽기 성능이 떨어질 수 있음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08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A62CE-0B2B-9F42-A710-95F1D4353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AA5BD3-749E-28FA-B708-9B38A881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/>
          <a:p>
            <a:fld id="{617472F0-58BF-F547-BA5E-5621EFFAE10C}" type="slidenum">
              <a:rPr lang="ko-Kore-KR" altLang="en-US" smtClean="0"/>
              <a:pPr/>
              <a:t>7</a:t>
            </a:fld>
            <a:endParaRPr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FC4B52-737F-414A-D016-4EA9B55D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en-US" altLang="ko-KR" sz="3600" b="1" dirty="0"/>
              <a:t>Compaction</a:t>
            </a:r>
            <a:r>
              <a:rPr lang="en-US" altLang="ko-KR" b="1" dirty="0"/>
              <a:t> overview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747B26E1-AD07-B21F-9401-2A28E785C812}"/>
              </a:ext>
            </a:extLst>
          </p:cNvPr>
          <p:cNvSpPr txBox="1">
            <a:spLocks/>
          </p:cNvSpPr>
          <p:nvPr/>
        </p:nvSpPr>
        <p:spPr>
          <a:xfrm>
            <a:off x="838200" y="159254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CA8C7F-B0FD-F624-AD56-85789615FCCD}"/>
              </a:ext>
            </a:extLst>
          </p:cNvPr>
          <p:cNvSpPr txBox="1"/>
          <p:nvPr/>
        </p:nvSpPr>
        <p:spPr>
          <a:xfrm>
            <a:off x="441086" y="949194"/>
            <a:ext cx="10747471" cy="544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dirty="0"/>
              <a:t>FIFO</a:t>
            </a:r>
            <a:r>
              <a:rPr lang="en-US" altLang="ko-KR" sz="2000" dirty="0"/>
              <a:t> (log-based, simple &amp; fast)</a:t>
            </a:r>
            <a:endParaRPr lang="ko-KR" altLang="en-US" sz="200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계층 구조 → Universal과 비슷하지만, 병합이 아예 없음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SST 파일이 특정 용량(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max_table_files_size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)을 초과하면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가장 오래된 파일부터 삭제.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쓰기 성능이 가장 뛰어남 → 병합이 없으므로 빠름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쓰기 증폭</a:t>
            </a:r>
            <a:r>
              <a:rPr lang="en-US" altLang="ko-KR" dirty="0"/>
              <a:t>(Write Amplification, WAF) </a:t>
            </a:r>
            <a:r>
              <a:rPr lang="ko-KR" altLang="en-US" dirty="0"/>
              <a:t>이 가장 낮음 → 데이터가 한 번만 기록됨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자동 데이터 삭제 기능 → </a:t>
            </a:r>
            <a:r>
              <a:rPr lang="en-US" altLang="ko-KR" dirty="0"/>
              <a:t>TTL(Time-to-Live) </a:t>
            </a:r>
            <a:r>
              <a:rPr lang="ko-KR" altLang="en-US" dirty="0"/>
              <a:t>데이터 관리에 유용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읽기 성능이 낮음 → </a:t>
            </a:r>
            <a:r>
              <a:rPr lang="en-US" altLang="ko-KR" dirty="0"/>
              <a:t>SST </a:t>
            </a:r>
            <a:r>
              <a:rPr lang="ko-KR" altLang="en-US" dirty="0"/>
              <a:t>파일이 정렬되지 않아 특정 키 검색 시 여러 개의 파일을 검색해야 할 수도 있음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12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35E51-0853-7FA3-2038-A5C2ADDDD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784AA0-D3E8-A760-3365-F3DCC630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/>
          <a:p>
            <a:fld id="{617472F0-58BF-F547-BA5E-5621EFFAE10C}" type="slidenum">
              <a:rPr lang="ko-Kore-KR" altLang="en-US" smtClean="0"/>
              <a:pPr/>
              <a:t>8</a:t>
            </a:fld>
            <a:endParaRPr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8E60D4C-E06B-65C6-A455-7D9AB662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en-US" altLang="ko-KR" sz="3600" b="1" dirty="0"/>
              <a:t>Compaction</a:t>
            </a:r>
            <a:r>
              <a:rPr lang="en-US" altLang="ko-KR" b="1" dirty="0"/>
              <a:t> overview</a:t>
            </a:r>
            <a:endParaRPr lang="ko-KR" altLang="en-US" b="1" dirty="0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006918E-1514-6D79-8981-4855A488444C}"/>
              </a:ext>
            </a:extLst>
          </p:cNvPr>
          <p:cNvSpPr txBox="1">
            <a:spLocks/>
          </p:cNvSpPr>
          <p:nvPr/>
        </p:nvSpPr>
        <p:spPr>
          <a:xfrm>
            <a:off x="838200" y="159254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anose="020B0503020000020004" pitchFamily="34" charset="-12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AB8750-447D-C44A-7643-7908D469A07C}"/>
              </a:ext>
            </a:extLst>
          </p:cNvPr>
          <p:cNvSpPr txBox="1"/>
          <p:nvPr/>
        </p:nvSpPr>
        <p:spPr>
          <a:xfrm>
            <a:off x="441086" y="949194"/>
            <a:ext cx="10747471" cy="424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000" b="1" dirty="0"/>
              <a:t>None</a:t>
            </a:r>
            <a:r>
              <a:rPr lang="en-US" altLang="ko-KR" sz="2000" dirty="0"/>
              <a:t> (no compaction, maximized write speed)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/>
              <a:t>구조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Compaction </a:t>
            </a:r>
            <a:r>
              <a:rPr lang="ko-KR" altLang="en-US" dirty="0"/>
              <a:t>자체를 수행하지 않음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쓰기 성능은 최상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ko-KR" alt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읽기 성능은 최악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SST </a:t>
            </a:r>
            <a:r>
              <a:rPr lang="ko-KR" altLang="en-US" dirty="0"/>
              <a:t>파일이 계속 증가하여 성능 저하 발생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294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2F769-5A82-4A11-3E52-054F71EE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467B08-DF6E-9CC6-02BD-F133BC27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-89647"/>
            <a:ext cx="10515600" cy="762000"/>
          </a:xfrm>
        </p:spPr>
        <p:txBody>
          <a:bodyPr>
            <a:normAutofit/>
          </a:bodyPr>
          <a:lstStyle/>
          <a:p>
            <a:r>
              <a:rPr kumimoji="1" lang="en-US" altLang="ko-KR" sz="3600" b="1" dirty="0">
                <a:latin typeface="맑은 고딕" panose="020B0503020000020004" pitchFamily="34" charset="-127"/>
                <a:cs typeface="Tahoma" panose="020B0604030504040204" pitchFamily="34" charset="0"/>
              </a:rPr>
              <a:t>Experiment 1 – Hypothesis</a:t>
            </a:r>
            <a:endParaRPr kumimoji="1" lang="ko-KR" altLang="en-US" sz="3600" b="1" dirty="0"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AD3AC1-8F50-7883-4BDF-F826BBABF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33468"/>
              </p:ext>
            </p:extLst>
          </p:nvPr>
        </p:nvGraphicFramePr>
        <p:xfrm>
          <a:off x="1687245" y="1404735"/>
          <a:ext cx="8817510" cy="404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70">
                  <a:extLst>
                    <a:ext uri="{9D8B030D-6E8A-4147-A177-3AD203B41FA5}">
                      <a16:colId xmlns:a16="http://schemas.microsoft.com/office/drawing/2014/main" val="3205003144"/>
                    </a:ext>
                  </a:extLst>
                </a:gridCol>
                <a:gridCol w="2939170">
                  <a:extLst>
                    <a:ext uri="{9D8B030D-6E8A-4147-A177-3AD203B41FA5}">
                      <a16:colId xmlns:a16="http://schemas.microsoft.com/office/drawing/2014/main" val="2305199817"/>
                    </a:ext>
                  </a:extLst>
                </a:gridCol>
                <a:gridCol w="2939170">
                  <a:extLst>
                    <a:ext uri="{9D8B030D-6E8A-4147-A177-3AD203B41FA5}">
                      <a16:colId xmlns:a16="http://schemas.microsoft.com/office/drawing/2014/main" val="2960335162"/>
                    </a:ext>
                  </a:extLst>
                </a:gridCol>
              </a:tblGrid>
              <a:tr h="809706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27327"/>
                  </a:ext>
                </a:extLst>
              </a:tr>
              <a:tr h="809706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34699"/>
                  </a:ext>
                </a:extLst>
              </a:tr>
              <a:tr h="809706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47824"/>
                  </a:ext>
                </a:extLst>
              </a:tr>
              <a:tr h="809706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97391"/>
                  </a:ext>
                </a:extLst>
              </a:tr>
              <a:tr h="809706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✅✅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❌❌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99638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C42EE7-FE7B-A67B-33AD-E53C0CF5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/>
          <a:p>
            <a:fld id="{617472F0-58BF-F547-BA5E-5621EFFAE10C}" type="slidenum">
              <a:rPr lang="ko-Kore-KR" altLang="en-US" smtClean="0"/>
              <a:pPr/>
              <a:t>9</a:t>
            </a:fld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198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3441</Words>
  <Application>Microsoft Office PowerPoint</Application>
  <PresentationFormat>와이드스크린</PresentationFormat>
  <Paragraphs>589</Paragraphs>
  <Slides>31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Arial Unicode MS</vt:lpstr>
      <vt:lpstr>맑은 고딕</vt:lpstr>
      <vt:lpstr>Arial</vt:lpstr>
      <vt:lpstr>Calibri</vt:lpstr>
      <vt:lpstr>Tahoma</vt:lpstr>
      <vt:lpstr>Office 테마</vt:lpstr>
      <vt:lpstr>Write (Compaction &amp; Memtable)</vt:lpstr>
      <vt:lpstr>PowerPoint 프레젠테이션</vt:lpstr>
      <vt:lpstr>1. RocksDB Performance Experiments Overview</vt:lpstr>
      <vt:lpstr>1. Compaction overview</vt:lpstr>
      <vt:lpstr>1. Compaction overview </vt:lpstr>
      <vt:lpstr>1. Compaction overview</vt:lpstr>
      <vt:lpstr>1. Compaction overview</vt:lpstr>
      <vt:lpstr>1. Compaction overview</vt:lpstr>
      <vt:lpstr>Experiment 1 – Hypothesis</vt:lpstr>
      <vt:lpstr>Experiment Environment</vt:lpstr>
      <vt:lpstr>1. Measurement setup</vt:lpstr>
      <vt:lpstr>1. Measurement</vt:lpstr>
      <vt:lpstr>1. Results &amp; Analysis</vt:lpstr>
      <vt:lpstr>1. Results &amp; Analysis</vt:lpstr>
      <vt:lpstr>1. Results &amp; Analysis</vt:lpstr>
      <vt:lpstr>1. Results &amp; Analysis</vt:lpstr>
      <vt:lpstr>1. Results &amp; Analysis</vt:lpstr>
      <vt:lpstr>1. Results &amp; Analysis</vt:lpstr>
      <vt:lpstr>1. Results &amp; Analysis</vt:lpstr>
      <vt:lpstr>Experiment 2 – Overview &amp; Hypothesis </vt:lpstr>
      <vt:lpstr>2. Measurement</vt:lpstr>
      <vt:lpstr>2. Results &amp; Analysis</vt:lpstr>
      <vt:lpstr>Experiment 3 – Overview &amp; Hypothesis </vt:lpstr>
      <vt:lpstr>3. Measurement</vt:lpstr>
      <vt:lpstr>3. Extra Measurement </vt:lpstr>
      <vt:lpstr>3. Measurement</vt:lpstr>
      <vt:lpstr>3. Measurement</vt:lpstr>
      <vt:lpstr>3. Measurement</vt:lpstr>
      <vt:lpstr>3. Results &amp; Analysis</vt:lpstr>
      <vt:lpstr>Plan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lastModifiedBy>cogydms@gmail.com</cp:lastModifiedBy>
  <cp:revision>58</cp:revision>
  <dcterms:created xsi:type="dcterms:W3CDTF">2022-10-16T11:43:31Z</dcterms:created>
  <dcterms:modified xsi:type="dcterms:W3CDTF">2025-02-04T05:01:26Z</dcterms:modified>
</cp:coreProperties>
</file>