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0" r:id="rId2"/>
    <p:sldId id="262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D86"/>
    <a:srgbClr val="DAE3F3"/>
    <a:srgbClr val="FFFFFF"/>
    <a:srgbClr val="FFDBD1"/>
    <a:srgbClr val="FFAFAF"/>
    <a:srgbClr val="DCC4EE"/>
    <a:srgbClr val="F3DDDA"/>
    <a:srgbClr val="7030A0"/>
    <a:srgbClr val="DBD6E6"/>
    <a:srgbClr val="D1B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13EEBB-3A25-420C-B677-797D59704F2C}" v="2" dt="2025-02-04T04:56:07.6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77" autoAdjust="0"/>
    <p:restoredTop sz="96445" autoAdjust="0"/>
  </p:normalViewPr>
  <p:slideViewPr>
    <p:cSldViewPr snapToGrid="0" snapToObjects="1" showGuides="1">
      <p:cViewPr varScale="1">
        <p:scale>
          <a:sx n="117" d="100"/>
          <a:sy n="117" d="100"/>
        </p:scale>
        <p:origin x="3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수환 신" userId="c6f1199644500799" providerId="LiveId" clId="{9C13EEBB-3A25-420C-B677-797D59704F2C}"/>
    <pc:docChg chg="addSld delSld modSld">
      <pc:chgData name="수환 신" userId="c6f1199644500799" providerId="LiveId" clId="{9C13EEBB-3A25-420C-B677-797D59704F2C}" dt="2025-02-04T04:56:16.209" v="35" actId="20577"/>
      <pc:docMkLst>
        <pc:docMk/>
      </pc:docMkLst>
      <pc:sldChg chg="del">
        <pc:chgData name="수환 신" userId="c6f1199644500799" providerId="LiveId" clId="{9C13EEBB-3A25-420C-B677-797D59704F2C}" dt="2025-02-04T04:55:36.368" v="2" actId="47"/>
        <pc:sldMkLst>
          <pc:docMk/>
          <pc:sldMk cId="1450954047" sldId="257"/>
        </pc:sldMkLst>
      </pc:sldChg>
      <pc:sldChg chg="modSp mod">
        <pc:chgData name="수환 신" userId="c6f1199644500799" providerId="LiveId" clId="{9C13EEBB-3A25-420C-B677-797D59704F2C}" dt="2025-02-04T04:56:16.209" v="35" actId="20577"/>
        <pc:sldMkLst>
          <pc:docMk/>
          <pc:sldMk cId="3694190359" sldId="262"/>
        </pc:sldMkLst>
        <pc:spChg chg="mod">
          <ac:chgData name="수환 신" userId="c6f1199644500799" providerId="LiveId" clId="{9C13EEBB-3A25-420C-B677-797D59704F2C}" dt="2025-02-04T04:56:16.209" v="35" actId="20577"/>
          <ac:spMkLst>
            <pc:docMk/>
            <pc:sldMk cId="3694190359" sldId="262"/>
            <ac:spMk id="2" creationId="{7BFA0E37-7DED-A856-AEED-E40D042E3852}"/>
          </ac:spMkLst>
        </pc:spChg>
      </pc:sldChg>
      <pc:sldChg chg="modSp mod">
        <pc:chgData name="수환 신" userId="c6f1199644500799" providerId="LiveId" clId="{9C13EEBB-3A25-420C-B677-797D59704F2C}" dt="2025-02-04T04:55:43.049" v="4" actId="20577"/>
        <pc:sldMkLst>
          <pc:docMk/>
          <pc:sldMk cId="1036528540" sldId="263"/>
        </pc:sldMkLst>
        <pc:spChg chg="mod">
          <ac:chgData name="수환 신" userId="c6f1199644500799" providerId="LiveId" clId="{9C13EEBB-3A25-420C-B677-797D59704F2C}" dt="2025-02-04T04:55:43.049" v="4" actId="20577"/>
          <ac:spMkLst>
            <pc:docMk/>
            <pc:sldMk cId="1036528540" sldId="263"/>
            <ac:spMk id="5" creationId="{0E27D25E-B4DA-412C-3AC0-431EA2EB9AD2}"/>
          </ac:spMkLst>
        </pc:spChg>
      </pc:sldChg>
      <pc:sldChg chg="del">
        <pc:chgData name="수환 신" userId="c6f1199644500799" providerId="LiveId" clId="{9C13EEBB-3A25-420C-B677-797D59704F2C}" dt="2025-02-04T04:55:35.444" v="1" actId="47"/>
        <pc:sldMkLst>
          <pc:docMk/>
          <pc:sldMk cId="3412482065" sldId="264"/>
        </pc:sldMkLst>
      </pc:sldChg>
      <pc:sldChg chg="del">
        <pc:chgData name="수환 신" userId="c6f1199644500799" providerId="LiveId" clId="{9C13EEBB-3A25-420C-B677-797D59704F2C}" dt="2025-02-04T04:55:39.639" v="3" actId="47"/>
        <pc:sldMkLst>
          <pc:docMk/>
          <pc:sldMk cId="2101128162" sldId="265"/>
        </pc:sldMkLst>
      </pc:sldChg>
      <pc:sldChg chg="add">
        <pc:chgData name="수환 신" userId="c6f1199644500799" providerId="LiveId" clId="{9C13EEBB-3A25-420C-B677-797D59704F2C}" dt="2025-02-04T04:55:33.120" v="0"/>
        <pc:sldMkLst>
          <pc:docMk/>
          <pc:sldMk cId="4114609350" sldId="272"/>
        </pc:sldMkLst>
      </pc:sldChg>
      <pc:sldChg chg="add">
        <pc:chgData name="수환 신" userId="c6f1199644500799" providerId="LiveId" clId="{9C13EEBB-3A25-420C-B677-797D59704F2C}" dt="2025-02-04T04:55:33.120" v="0"/>
        <pc:sldMkLst>
          <pc:docMk/>
          <pc:sldMk cId="972179540" sldId="273"/>
        </pc:sldMkLst>
      </pc:sldChg>
      <pc:sldChg chg="add">
        <pc:chgData name="수환 신" userId="c6f1199644500799" providerId="LiveId" clId="{9C13EEBB-3A25-420C-B677-797D59704F2C}" dt="2025-02-04T04:55:33.120" v="0"/>
        <pc:sldMkLst>
          <pc:docMk/>
          <pc:sldMk cId="941778710" sldId="274"/>
        </pc:sldMkLst>
      </pc:sldChg>
      <pc:sldChg chg="add">
        <pc:chgData name="수환 신" userId="c6f1199644500799" providerId="LiveId" clId="{9C13EEBB-3A25-420C-B677-797D59704F2C}" dt="2025-02-04T04:55:33.120" v="0"/>
        <pc:sldMkLst>
          <pc:docMk/>
          <pc:sldMk cId="1189359144" sldId="275"/>
        </pc:sldMkLst>
      </pc:sldChg>
      <pc:sldChg chg="add">
        <pc:chgData name="수환 신" userId="c6f1199644500799" providerId="LiveId" clId="{9C13EEBB-3A25-420C-B677-797D59704F2C}" dt="2025-02-04T04:55:33.120" v="0"/>
        <pc:sldMkLst>
          <pc:docMk/>
          <pc:sldMk cId="1181698327" sldId="2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2025-02-04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2025-02-04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5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6AB4CFB-C687-B6C1-BA9D-7C18CAF7389A}"/>
              </a:ext>
            </a:extLst>
          </p:cNvPr>
          <p:cNvCxnSpPr/>
          <p:nvPr userDrawn="1"/>
        </p:nvCxnSpPr>
        <p:spPr>
          <a:xfrm>
            <a:off x="627529" y="1177363"/>
            <a:ext cx="8092141" cy="0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B4533B4-08A7-7567-A91D-673D8CF690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7529" y="2671852"/>
            <a:ext cx="7106210" cy="657040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저자명 및 </a:t>
            </a:r>
            <a:r>
              <a:rPr lang="ko-KR" altLang="en-US" dirty="0" err="1"/>
              <a:t>학회명</a:t>
            </a:r>
            <a:endParaRPr lang="en-US" altLang="ko-KR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B8E92D22-E36A-B20B-F2EB-1E1607F3CD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529" y="1297453"/>
            <a:ext cx="10515600" cy="1325563"/>
          </a:xfrm>
        </p:spPr>
        <p:txBody>
          <a:bodyPr/>
          <a:lstStyle>
            <a:lvl1pPr>
              <a:defRPr>
                <a:solidFill>
                  <a:srgbClr val="0B2D8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 err="1"/>
              <a:t>논문명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CD94981A-27BD-94CB-7B88-9C534E7406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05929" y="4674480"/>
            <a:ext cx="5892800" cy="961326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altLang="ko-KR" dirty="0"/>
              <a:t>1) </a:t>
            </a:r>
            <a:r>
              <a:rPr lang="ko-KR" altLang="en-US" dirty="0"/>
              <a:t>학과 및 학교 및 연구실</a:t>
            </a:r>
            <a:r>
              <a:rPr lang="en-US" altLang="ko-KR" dirty="0"/>
              <a:t>, 2) </a:t>
            </a:r>
            <a:r>
              <a:rPr lang="ko-KR" altLang="en-US" dirty="0"/>
              <a:t>이름</a:t>
            </a:r>
            <a:r>
              <a:rPr lang="en-US" altLang="ko-KR" dirty="0"/>
              <a:t>, 3) </a:t>
            </a:r>
            <a:r>
              <a:rPr lang="ko-KR" altLang="en-US" dirty="0"/>
              <a:t>발표 날짜</a:t>
            </a:r>
          </a:p>
        </p:txBody>
      </p:sp>
      <p:pic>
        <p:nvPicPr>
          <p:cNvPr id="16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F8ECFA25-0D22-B235-ACF6-3DC3CA1479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598590F-A98C-E0D2-640C-1D53C3CA19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06CB7FC-E3FF-3628-2342-A66CD4B8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646" y="650227"/>
            <a:ext cx="5313083" cy="5760000"/>
          </a:xfrm>
        </p:spPr>
        <p:txBody>
          <a:bodyPr/>
          <a:lstStyle>
            <a:lvl1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371600" indent="-4572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1717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pic>
        <p:nvPicPr>
          <p:cNvPr id="2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FABD3913-E45C-8DA3-C581-ADB7736A85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6590340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E2CC387F-9CD4-D4C7-9613-6629EF293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669" y="528172"/>
            <a:ext cx="2867213" cy="1092574"/>
          </a:xfrm>
        </p:spPr>
        <p:txBody>
          <a:bodyPr/>
          <a:lstStyle>
            <a:lvl1pPr algn="ctr">
              <a:defRPr>
                <a:solidFill>
                  <a:srgbClr val="0B2D86"/>
                </a:solidFill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4B28DC-3C67-8C36-3286-518E74D0C3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CA7BF9-762F-18E1-DF5F-2CC2E8BE5EF9}"/>
              </a:ext>
            </a:extLst>
          </p:cNvPr>
          <p:cNvCxnSpPr>
            <a:cxnSpLocks/>
          </p:cNvCxnSpPr>
          <p:nvPr userDrawn="1"/>
        </p:nvCxnSpPr>
        <p:spPr>
          <a:xfrm>
            <a:off x="718669" y="591668"/>
            <a:ext cx="0" cy="926355"/>
          </a:xfrm>
          <a:prstGeom prst="line">
            <a:avLst/>
          </a:prstGeom>
          <a:ln w="38100">
            <a:solidFill>
              <a:srgbClr val="0B2D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77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FFD626-9741-9545-AAE0-26D58490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173878"/>
            <a:ext cx="10515600" cy="961651"/>
          </a:xfrm>
        </p:spPr>
        <p:txBody>
          <a:bodyPr/>
          <a:lstStyle>
            <a:lvl1pPr>
              <a:defRPr>
                <a:solidFill>
                  <a:srgbClr val="0B2D8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6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2C9B1959-C8EC-FDB7-82D2-5EE1533529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7D4C20-3B79-9F72-E345-CE82A233A4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2166F1E-4A4D-D5C0-ACF5-01804E431E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5918" y="1351209"/>
            <a:ext cx="11631613" cy="48164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www.dankook.ac.kr/html_repositories/images/www/kor_content/est_ui_int04.jpg">
            <a:extLst>
              <a:ext uri="{FF2B5EF4-FFF2-40B4-BE49-F238E27FC236}">
                <a16:creationId xmlns:a16="http://schemas.microsoft.com/office/drawing/2014/main" id="{CBF692E7-394A-C496-40B3-8ED0A3303A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4" y="6554481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2959BDD-A769-A3DD-92D7-234EDD4877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  <p:sp>
        <p:nvSpPr>
          <p:cNvPr id="5" name="텍스트 개체 틀 14">
            <a:extLst>
              <a:ext uri="{FF2B5EF4-FFF2-40B4-BE49-F238E27FC236}">
                <a16:creationId xmlns:a16="http://schemas.microsoft.com/office/drawing/2014/main" id="{33DE4CCB-4A5D-8068-017C-D873082B64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85223" y="5628243"/>
            <a:ext cx="5892800" cy="455808"/>
          </a:xfrm>
        </p:spPr>
        <p:txBody>
          <a:bodyPr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6F74F7A-8932-4C6E-05C2-92B54BFC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>
            <a:lvl1pPr algn="ctr">
              <a:defRPr>
                <a:solidFill>
                  <a:srgbClr val="0B2D8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8769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4" r:id="rId3"/>
    <p:sldLayoutId id="2147483662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B92D3D3-3849-C3F3-FFA2-4AEA9FBD0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29" y="1297453"/>
            <a:ext cx="11007008" cy="199833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latin typeface="+mj-lt"/>
              </a:rPr>
              <a:t>RocksDB Experiments</a:t>
            </a:r>
            <a:endParaRPr lang="ko-KR" altLang="en-US" dirty="0">
              <a:latin typeface="+mj-lt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331F97C-230C-0565-2579-9C9C7769B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27" y="3295786"/>
            <a:ext cx="7975051" cy="620493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+mj-lt"/>
              </a:rPr>
              <a:t> </a:t>
            </a:r>
            <a:endParaRPr lang="ko-KR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712295A-32E6-15B6-268C-00F2657EDB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05929" y="4674480"/>
            <a:ext cx="5892800" cy="1154820"/>
          </a:xfrm>
        </p:spPr>
        <p:txBody>
          <a:bodyPr/>
          <a:lstStyle/>
          <a:p>
            <a:r>
              <a:rPr lang="en-US" altLang="ko-KR"/>
              <a:t>System</a:t>
            </a:r>
            <a:r>
              <a:rPr lang="ko-KR" altLang="en-US"/>
              <a:t> </a:t>
            </a:r>
            <a:r>
              <a:rPr lang="en-US" altLang="ko-KR"/>
              <a:t>Software Lab</a:t>
            </a:r>
            <a:endParaRPr lang="en-US" altLang="ko-KR" dirty="0"/>
          </a:p>
          <a:p>
            <a:r>
              <a:rPr lang="en-US" altLang="ko-KR"/>
              <a:t>Suhwan Shin, </a:t>
            </a:r>
            <a:r>
              <a:rPr lang="en-US" altLang="ko-KR">
                <a:solidFill>
                  <a:srgbClr val="00B050"/>
                </a:solidFill>
              </a:rPr>
              <a:t>Zhu Yongzie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/>
              <a:t>25.02.04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985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2E0E9-5DA0-4732-14BB-EA25A5F27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5B770-8E7A-2081-D460-BCDB9801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 sz="4400"/>
              <a:t>Optimize RocksDB in CephFS</a:t>
            </a:r>
            <a:endParaRPr lang="ko-KR" altLang="en-US" sz="4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939EB27-9C89-DB56-9F53-BFDCDFCD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5A7D6CEC-A449-13CF-2359-523EBF900730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/>
              <a:t>CephFS Tuning</a:t>
            </a:r>
          </a:p>
          <a:p>
            <a:pPr lvl="1">
              <a:lnSpc>
                <a:spcPct val="125000"/>
              </a:lnSpc>
            </a:pPr>
            <a:r>
              <a:rPr lang="en-US" altLang="ko-KR" sz="1600"/>
              <a:t>Sequential / Random Write</a:t>
            </a:r>
          </a:p>
          <a:p>
            <a:pPr lvl="2">
              <a:lnSpc>
                <a:spcPct val="125000"/>
              </a:lnSpc>
            </a:pPr>
            <a:r>
              <a:rPr lang="en-US" altLang="ko-KR" sz="1400"/>
              <a:t>Value Size(VS): 1000, NK: Num Keys(NK): 2M, </a:t>
            </a:r>
            <a:r>
              <a:rPr lang="en-US" altLang="ko-KR" sz="1400">
                <a:solidFill>
                  <a:srgbClr val="FF0000"/>
                </a:solidFill>
              </a:rPr>
              <a:t>max_write_buffer_number: 2/8/32/64, max_background_jobs: 2/8/32/64</a:t>
            </a:r>
            <a:r>
              <a:rPr lang="en-US" altLang="ko-KR" sz="1400"/>
              <a:t> 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D497D7-81FA-DB3E-B23E-D46018615150}"/>
              </a:ext>
            </a:extLst>
          </p:cNvPr>
          <p:cNvGrpSpPr/>
          <p:nvPr/>
        </p:nvGrpSpPr>
        <p:grpSpPr>
          <a:xfrm>
            <a:off x="1286720" y="2782841"/>
            <a:ext cx="9618560" cy="3588930"/>
            <a:chOff x="1286720" y="2782841"/>
            <a:chExt cx="9618560" cy="3588930"/>
          </a:xfrm>
        </p:grpSpPr>
        <p:pic>
          <p:nvPicPr>
            <p:cNvPr id="6" name="그림 5" descr="텍스트, 도표, 스크린샷, 그래프이(가) 표시된 사진&#10;&#10;자동 생성된 설명">
              <a:extLst>
                <a:ext uri="{FF2B5EF4-FFF2-40B4-BE49-F238E27FC236}">
                  <a16:creationId xmlns:a16="http://schemas.microsoft.com/office/drawing/2014/main" id="{B2368E95-7775-A866-6D23-7E20FF68C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6059" y="2782841"/>
              <a:ext cx="4519221" cy="3588930"/>
            </a:xfrm>
            <a:prstGeom prst="rect">
              <a:avLst/>
            </a:prstGeom>
          </p:spPr>
        </p:pic>
        <p:pic>
          <p:nvPicPr>
            <p:cNvPr id="8" name="그림 7" descr="텍스트, 스크린샷, 도표, 그래프이(가) 표시된 사진&#10;&#10;자동 생성된 설명">
              <a:extLst>
                <a:ext uri="{FF2B5EF4-FFF2-40B4-BE49-F238E27FC236}">
                  <a16:creationId xmlns:a16="http://schemas.microsoft.com/office/drawing/2014/main" id="{B572B292-04C6-AF37-9174-BCBC38BBB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6720" y="2782841"/>
              <a:ext cx="4517263" cy="35889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359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138A0-A214-0FAB-7216-97527CCD6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FAC23-A21A-4188-D798-90C9899DC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 sz="4400"/>
              <a:t>Optimize RocksDB in CephFS</a:t>
            </a:r>
            <a:endParaRPr lang="ko-KR" altLang="en-US" sz="4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11DD22C-9C6D-8C2A-0459-A7D94E20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062CC9DE-27F2-021A-3D56-37802606E6FB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/>
              <a:t>CephFS Tuning</a:t>
            </a:r>
          </a:p>
          <a:p>
            <a:pPr lvl="1">
              <a:lnSpc>
                <a:spcPct val="125000"/>
              </a:lnSpc>
            </a:pPr>
            <a:r>
              <a:rPr lang="en-US" altLang="ko-KR" sz="1600"/>
              <a:t>Sequential / Random Read</a:t>
            </a:r>
          </a:p>
          <a:p>
            <a:pPr lvl="2">
              <a:lnSpc>
                <a:spcPct val="125000"/>
              </a:lnSpc>
            </a:pPr>
            <a:r>
              <a:rPr lang="en-US" altLang="ko-KR" sz="1400"/>
              <a:t>Value Size(VS): 1000, NK: Num Keys(NK): 2M, </a:t>
            </a:r>
            <a:r>
              <a:rPr lang="en-US" altLang="ko-KR" sz="1400">
                <a:solidFill>
                  <a:srgbClr val="FF0000"/>
                </a:solidFill>
              </a:rPr>
              <a:t>max_write_buffer_number: 2/8/32/64, max_background_jobs: 2/8/32/64</a:t>
            </a:r>
            <a:r>
              <a:rPr lang="en-US" altLang="ko-KR" sz="1400"/>
              <a:t> 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6E1711E-5FBE-4BEC-AE9D-E0FBA488F9C0}"/>
              </a:ext>
            </a:extLst>
          </p:cNvPr>
          <p:cNvGrpSpPr/>
          <p:nvPr/>
        </p:nvGrpSpPr>
        <p:grpSpPr>
          <a:xfrm>
            <a:off x="1286719" y="2782840"/>
            <a:ext cx="9620522" cy="3588930"/>
            <a:chOff x="1286719" y="2782840"/>
            <a:chExt cx="9620522" cy="3588930"/>
          </a:xfrm>
        </p:grpSpPr>
        <p:pic>
          <p:nvPicPr>
            <p:cNvPr id="14" name="그림 13" descr="텍스트, 스크린샷, 도표, 그래프이(가) 표시된 사진&#10;&#10;자동 생성된 설명">
              <a:extLst>
                <a:ext uri="{FF2B5EF4-FFF2-40B4-BE49-F238E27FC236}">
                  <a16:creationId xmlns:a16="http://schemas.microsoft.com/office/drawing/2014/main" id="{58A57796-3CDD-B874-14C8-E3EE78C74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8020" y="2782840"/>
              <a:ext cx="4519221" cy="3588930"/>
            </a:xfrm>
            <a:prstGeom prst="rect">
              <a:avLst/>
            </a:prstGeom>
          </p:spPr>
        </p:pic>
        <p:pic>
          <p:nvPicPr>
            <p:cNvPr id="15" name="그림 14" descr="텍스트, 도표, 스크린샷, 라인이(가) 표시된 사진&#10;&#10;자동 생성된 설명">
              <a:extLst>
                <a:ext uri="{FF2B5EF4-FFF2-40B4-BE49-F238E27FC236}">
                  <a16:creationId xmlns:a16="http://schemas.microsoft.com/office/drawing/2014/main" id="{98B11AED-862B-7BC1-D561-1A33ACCB1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6719" y="2782840"/>
              <a:ext cx="4517263" cy="35889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169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E27D25E-B4DA-412C-3AC0-431EA2EB9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762722"/>
            <a:ext cx="10416988" cy="1340054"/>
          </a:xfrm>
        </p:spPr>
        <p:txBody>
          <a:bodyPr/>
          <a:lstStyle/>
          <a:p>
            <a:r>
              <a:rPr lang="en-US" altLang="ko-KR"/>
              <a:t>Thank you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19ACDA-3D5D-2D6F-B2FF-8165EB8027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52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BFA0E37-7DED-A856-AEED-E40D042E3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175" y="950495"/>
            <a:ext cx="5606517" cy="5459732"/>
          </a:xfrm>
        </p:spPr>
        <p:txBody>
          <a:bodyPr>
            <a:normAutofit/>
          </a:bodyPr>
          <a:lstStyle/>
          <a:p>
            <a:r>
              <a:rPr lang="en-US" altLang="ko-KR" sz="2000"/>
              <a:t>Size and Performance</a:t>
            </a:r>
          </a:p>
          <a:p>
            <a:endParaRPr lang="en-US" altLang="ko-KR" dirty="0"/>
          </a:p>
          <a:p>
            <a:r>
              <a:rPr lang="en-US" altLang="ko-KR" sz="2000" dirty="0"/>
              <a:t>Compared RocksDB Performance </a:t>
            </a:r>
          </a:p>
          <a:p>
            <a:endParaRPr lang="en-US" altLang="ko-KR" sz="2000" dirty="0"/>
          </a:p>
          <a:p>
            <a:r>
              <a:rPr lang="en-US" altLang="ko-KR" sz="2000" dirty="0"/>
              <a:t>Optimize RocksDB in </a:t>
            </a:r>
            <a:r>
              <a:rPr lang="en-US" altLang="ko-KR" sz="2000" dirty="0" err="1"/>
              <a:t>Ceph</a:t>
            </a:r>
            <a:endParaRPr lang="ko-KR" altLang="en-US" sz="2000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231B9C4B-0E19-1C38-E394-C7BCCDF2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19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7C2EB-17AD-E577-5510-3EECF86AC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AB9E2-B724-19E4-54F2-3C1258DF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 dirty="0"/>
              <a:t>Size and Performance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2FA09F-E231-2899-7A6C-18AEF9BD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10519B81-95F1-293D-0E26-87BA513DA237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 dirty="0"/>
              <a:t>How does the size of Memtable and SST affect performance in RocksDB</a:t>
            </a:r>
          </a:p>
          <a:p>
            <a:pPr lvl="1">
              <a:lnSpc>
                <a:spcPct val="125000"/>
              </a:lnSpc>
            </a:pPr>
            <a:r>
              <a:rPr lang="en-US" altLang="ko-KR" sz="1600" dirty="0"/>
              <a:t>16 thread CPU, 64GB Ram, Samsung 980 Pro @PCIE 4.0 x 4 SSD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BA5951-7562-29C0-D3F9-01B2463B8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26" y="1850477"/>
            <a:ext cx="5261742" cy="31570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03A28F1-B417-80D6-BB00-3B6E41B4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77" y="1850476"/>
            <a:ext cx="5261742" cy="315704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5357B63-828B-CCFC-5C69-2B8F003EC058}"/>
              </a:ext>
            </a:extLst>
          </p:cNvPr>
          <p:cNvSpPr txBox="1"/>
          <p:nvPr/>
        </p:nvSpPr>
        <p:spPr>
          <a:xfrm>
            <a:off x="640526" y="5291159"/>
            <a:ext cx="526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The writing performance is significantly related to the size of Memtable and SST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66D5785-7B92-B1E6-21C9-1D11CE435FF6}"/>
              </a:ext>
            </a:extLst>
          </p:cNvPr>
          <p:cNvSpPr txBox="1"/>
          <p:nvPr/>
        </p:nvSpPr>
        <p:spPr>
          <a:xfrm>
            <a:off x="6256877" y="5291158"/>
            <a:ext cx="526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???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83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D62B6-00E1-9E33-7A13-E23CB8CE6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09912-06B8-D823-3178-43BE03E04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 dirty="0"/>
              <a:t>Size and Performance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C694D6-E153-9B01-57C1-D06AE624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67AC2232-48B0-3CD5-B49D-365C69F9FE72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 dirty="0"/>
              <a:t>How does the size of Memtable and SST affect performance in RocksDB</a:t>
            </a:r>
          </a:p>
          <a:p>
            <a:pPr lvl="1">
              <a:lnSpc>
                <a:spcPct val="125000"/>
              </a:lnSpc>
            </a:pPr>
            <a:r>
              <a:rPr lang="en-US" altLang="ko-KR" sz="1600" dirty="0"/>
              <a:t>16 thread CPU, 64GB Ram, Samsung 980 Pro @PCIE 4.0 x 4 SSD</a:t>
            </a:r>
          </a:p>
          <a:p>
            <a:pPr lvl="1">
              <a:lnSpc>
                <a:spcPct val="125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CDDC7F8-EAE6-BEAC-2FDF-5CC36240E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538" y="2041441"/>
            <a:ext cx="6490462" cy="3894277"/>
          </a:xfrm>
          <a:prstGeom prst="rect">
            <a:avLst/>
          </a:prstGeom>
        </p:spPr>
      </p:pic>
      <p:sp>
        <p:nvSpPr>
          <p:cNvPr id="14" name="箭头: 下 13">
            <a:extLst>
              <a:ext uri="{FF2B5EF4-FFF2-40B4-BE49-F238E27FC236}">
                <a16:creationId xmlns:a16="http://schemas.microsoft.com/office/drawing/2014/main" id="{99962080-3F27-A458-018F-3755E4C40334}"/>
              </a:ext>
            </a:extLst>
          </p:cNvPr>
          <p:cNvSpPr/>
          <p:nvPr/>
        </p:nvSpPr>
        <p:spPr>
          <a:xfrm>
            <a:off x="6637283" y="2293883"/>
            <a:ext cx="110359" cy="42566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4E67A0E0-632B-3FF2-A1FC-E30233C348D4}"/>
              </a:ext>
            </a:extLst>
          </p:cNvPr>
          <p:cNvSpPr/>
          <p:nvPr/>
        </p:nvSpPr>
        <p:spPr>
          <a:xfrm>
            <a:off x="7790793" y="2286001"/>
            <a:ext cx="110359" cy="42566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BE061B4C-3CD9-B680-9C02-8B0889A1538D}"/>
              </a:ext>
            </a:extLst>
          </p:cNvPr>
          <p:cNvSpPr/>
          <p:nvPr/>
        </p:nvSpPr>
        <p:spPr>
          <a:xfrm>
            <a:off x="8973207" y="2286000"/>
            <a:ext cx="110359" cy="42566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FDA3F51E-C075-A07D-D3EF-3CB8CB0562F3}"/>
              </a:ext>
            </a:extLst>
          </p:cNvPr>
          <p:cNvSpPr/>
          <p:nvPr/>
        </p:nvSpPr>
        <p:spPr>
          <a:xfrm>
            <a:off x="10213428" y="2293883"/>
            <a:ext cx="110359" cy="42566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3892F5-3C70-A248-B045-89DCC913E3DE}"/>
              </a:ext>
            </a:extLst>
          </p:cNvPr>
          <p:cNvSpPr txBox="1"/>
          <p:nvPr/>
        </p:nvSpPr>
        <p:spPr>
          <a:xfrm>
            <a:off x="285917" y="2585545"/>
            <a:ext cx="5302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The positive impact of changes in </a:t>
            </a:r>
            <a:r>
              <a:rPr lang="en-US" altLang="zh-CN" b="1" dirty="0"/>
              <a:t>Memtable size</a:t>
            </a:r>
            <a:r>
              <a:rPr lang="en-US" altLang="zh-CN" dirty="0"/>
              <a:t> on write performance only exists in cases where   the size is </a:t>
            </a:r>
            <a:r>
              <a:rPr lang="en-US" altLang="zh-CN" b="1" dirty="0">
                <a:solidFill>
                  <a:srgbClr val="00B0F0"/>
                </a:solidFill>
              </a:rPr>
              <a:t>less than 64MB</a:t>
            </a:r>
            <a:endParaRPr lang="zh-CN" altLang="en-US" b="1" dirty="0">
              <a:solidFill>
                <a:srgbClr val="00B0F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52EA6D1-57EA-D8AF-FD11-CD4E777B38F4}"/>
              </a:ext>
            </a:extLst>
          </p:cNvPr>
          <p:cNvSpPr txBox="1"/>
          <p:nvPr/>
        </p:nvSpPr>
        <p:spPr>
          <a:xfrm>
            <a:off x="181303" y="4293991"/>
            <a:ext cx="5520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The impact trend of </a:t>
            </a:r>
            <a:r>
              <a:rPr lang="en-US" altLang="zh-CN" b="1" dirty="0"/>
              <a:t>SST size </a:t>
            </a:r>
            <a:r>
              <a:rPr lang="en-US" altLang="zh-CN" dirty="0"/>
              <a:t>on write performance also changes with the variation of </a:t>
            </a:r>
            <a:r>
              <a:rPr lang="en-US" altLang="zh-CN" b="1" dirty="0"/>
              <a:t>Memtable size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783CD8A-085B-EE41-D65C-8422F7B6D1E6}"/>
              </a:ext>
            </a:extLst>
          </p:cNvPr>
          <p:cNvSpPr txBox="1"/>
          <p:nvPr/>
        </p:nvSpPr>
        <p:spPr>
          <a:xfrm>
            <a:off x="285918" y="5222906"/>
            <a:ext cx="367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Memtable size from 2MB to 16 MB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824310-0C1D-8BE7-3C18-78C26E407FDA}"/>
              </a:ext>
            </a:extLst>
          </p:cNvPr>
          <p:cNvSpPr txBox="1"/>
          <p:nvPr/>
        </p:nvSpPr>
        <p:spPr>
          <a:xfrm>
            <a:off x="188631" y="5797338"/>
            <a:ext cx="392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Memtable size from 32MB to 512 MB</a:t>
            </a:r>
            <a:endParaRPr lang="zh-CN" altLang="en-US" dirty="0"/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341F887E-94CA-CDC9-59FE-8862C2F20CD1}"/>
              </a:ext>
            </a:extLst>
          </p:cNvPr>
          <p:cNvSpPr/>
          <p:nvPr/>
        </p:nvSpPr>
        <p:spPr>
          <a:xfrm rot="10800000">
            <a:off x="4196255" y="5155995"/>
            <a:ext cx="110359" cy="42566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0A010526-0A03-952C-318D-80F1142D6E88}"/>
              </a:ext>
            </a:extLst>
          </p:cNvPr>
          <p:cNvSpPr/>
          <p:nvPr/>
        </p:nvSpPr>
        <p:spPr>
          <a:xfrm>
            <a:off x="4190998" y="5761425"/>
            <a:ext cx="110359" cy="42566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10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DF1786-F572-08F5-9EC1-A54AE2B9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37E55F0-67C8-BAA3-859E-EA47A57F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Size and Performance</a:t>
            </a:r>
            <a:endParaRPr lang="zh-CN" altLang="en-US" dirty="0"/>
          </a:p>
        </p:txBody>
      </p:sp>
      <p:sp>
        <p:nvSpPr>
          <p:cNvPr id="5" name="내용 개체 틀 12">
            <a:extLst>
              <a:ext uri="{FF2B5EF4-FFF2-40B4-BE49-F238E27FC236}">
                <a16:creationId xmlns:a16="http://schemas.microsoft.com/office/drawing/2014/main" id="{B3C3EBE9-CC86-0016-5D36-5F5713A53B46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 dirty="0"/>
              <a:t>Why does SST size affect writing performance?</a:t>
            </a:r>
          </a:p>
          <a:p>
            <a:pPr lvl="1">
              <a:lnSpc>
                <a:spcPct val="125000"/>
              </a:lnSpc>
            </a:pPr>
            <a:r>
              <a:rPr lang="en-US" altLang="ko-KR" sz="1600" dirty="0"/>
              <a:t>Compaction &amp; WAF</a:t>
            </a:r>
          </a:p>
          <a:p>
            <a:pPr lvl="1">
              <a:lnSpc>
                <a:spcPct val="125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DC8215-6634-B1D4-A2AF-181A60B57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427" y="2856126"/>
            <a:ext cx="4752528" cy="254308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3C06AEE-E58A-2DFB-9A3A-DEBC85187E4B}"/>
              </a:ext>
            </a:extLst>
          </p:cNvPr>
          <p:cNvSpPr/>
          <p:nvPr/>
        </p:nvSpPr>
        <p:spPr bwMode="auto">
          <a:xfrm>
            <a:off x="6485406" y="3466198"/>
            <a:ext cx="2160240" cy="398040"/>
          </a:xfrm>
          <a:prstGeom prst="rect">
            <a:avLst/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47C9289-60C1-080A-81C7-F378ED16CD46}"/>
              </a:ext>
            </a:extLst>
          </p:cNvPr>
          <p:cNvSpPr/>
          <p:nvPr/>
        </p:nvSpPr>
        <p:spPr bwMode="auto">
          <a:xfrm>
            <a:off x="6485405" y="3908112"/>
            <a:ext cx="4124533" cy="14910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552FEA-3832-79A5-9EC3-B100DB432370}"/>
              </a:ext>
            </a:extLst>
          </p:cNvPr>
          <p:cNvSpPr/>
          <p:nvPr/>
        </p:nvSpPr>
        <p:spPr bwMode="auto">
          <a:xfrm>
            <a:off x="7009539" y="2421235"/>
            <a:ext cx="936104" cy="39804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Flush</a:t>
            </a:r>
            <a:endParaRPr kumimoji="1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92131A-A393-51F2-1169-9E389317D74E}"/>
              </a:ext>
            </a:extLst>
          </p:cNvPr>
          <p:cNvSpPr/>
          <p:nvPr/>
        </p:nvSpPr>
        <p:spPr bwMode="auto">
          <a:xfrm>
            <a:off x="8161667" y="2406342"/>
            <a:ext cx="1404156" cy="398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Compaction</a:t>
            </a:r>
            <a:endParaRPr kumimoji="1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굴림" pitchFamily="50" charset="-127"/>
              <a:cs typeface="Tahoma" panose="020B060403050404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A6424A-B490-8A20-6381-CFEA75945ACD}"/>
              </a:ext>
            </a:extLst>
          </p:cNvPr>
          <p:cNvSpPr txBox="1"/>
          <p:nvPr/>
        </p:nvSpPr>
        <p:spPr>
          <a:xfrm>
            <a:off x="301159" y="3136280"/>
            <a:ext cx="568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00B0F0"/>
                </a:solidFill>
              </a:rPr>
              <a:t>Larger SST results in fewer </a:t>
            </a:r>
            <a:r>
              <a:rPr lang="en-US" altLang="zh-CN" b="1" dirty="0">
                <a:solidFill>
                  <a:srgbClr val="00B0F0"/>
                </a:solidFill>
              </a:rPr>
              <a:t>Compaction counts</a:t>
            </a:r>
          </a:p>
          <a:p>
            <a:pPr algn="ctr"/>
            <a:r>
              <a:rPr lang="en-US" altLang="zh-CN" b="1" dirty="0">
                <a:solidFill>
                  <a:srgbClr val="00B0F0"/>
                </a:solidFill>
              </a:rPr>
              <a:t>WAF </a:t>
            </a:r>
            <a:r>
              <a:rPr lang="en-US" altLang="zh-CN" dirty="0">
                <a:solidFill>
                  <a:srgbClr val="00B0F0"/>
                </a:solidFill>
              </a:rPr>
              <a:t>down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F2B53A-8F58-F04E-995E-330370AED697}"/>
              </a:ext>
            </a:extLst>
          </p:cNvPr>
          <p:cNvSpPr txBox="1"/>
          <p:nvPr/>
        </p:nvSpPr>
        <p:spPr>
          <a:xfrm>
            <a:off x="2719552" y="3791607"/>
            <a:ext cx="52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But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83A449-334D-1F7B-48AC-5C5EA074F425}"/>
              </a:ext>
            </a:extLst>
          </p:cNvPr>
          <p:cNvSpPr txBox="1"/>
          <p:nvPr/>
        </p:nvSpPr>
        <p:spPr>
          <a:xfrm>
            <a:off x="758991" y="4160939"/>
            <a:ext cx="47690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The size of </a:t>
            </a:r>
            <a:r>
              <a:rPr lang="en-US" altLang="zh-CN" b="1" dirty="0">
                <a:solidFill>
                  <a:srgbClr val="FF0000"/>
                </a:solidFill>
              </a:rPr>
              <a:t>Compaction </a:t>
            </a:r>
            <a:r>
              <a:rPr lang="en-US" altLang="zh-CN" dirty="0">
                <a:solidFill>
                  <a:srgbClr val="FF0000"/>
                </a:solidFill>
              </a:rPr>
              <a:t>will become </a:t>
            </a:r>
            <a:r>
              <a:rPr lang="en-US" altLang="zh-CN" b="1" dirty="0">
                <a:solidFill>
                  <a:srgbClr val="FF0000"/>
                </a:solidFill>
              </a:rPr>
              <a:t>larger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WAF </a:t>
            </a:r>
            <a:r>
              <a:rPr lang="en-US" altLang="zh-CN" dirty="0">
                <a:solidFill>
                  <a:srgbClr val="FF0000"/>
                </a:solidFill>
              </a:rPr>
              <a:t>up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44B7325-5AA0-860F-64D8-A34EEE2A3794}"/>
              </a:ext>
            </a:extLst>
          </p:cNvPr>
          <p:cNvSpPr/>
          <p:nvPr/>
        </p:nvSpPr>
        <p:spPr>
          <a:xfrm>
            <a:off x="1390946" y="5522350"/>
            <a:ext cx="1639614" cy="3501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benefit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4ABB996-ABF9-870A-168E-1A9FCB8F0F40}"/>
              </a:ext>
            </a:extLst>
          </p:cNvPr>
          <p:cNvSpPr/>
          <p:nvPr/>
        </p:nvSpPr>
        <p:spPr>
          <a:xfrm>
            <a:off x="3046101" y="5522350"/>
            <a:ext cx="1257173" cy="3501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loss</a:t>
            </a:r>
            <a:endParaRPr lang="zh-CN" altLang="en-US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0053A31D-C802-3648-4BAB-FEC1319049B1}"/>
              </a:ext>
            </a:extLst>
          </p:cNvPr>
          <p:cNvSpPr/>
          <p:nvPr/>
        </p:nvSpPr>
        <p:spPr>
          <a:xfrm>
            <a:off x="2964180" y="5039398"/>
            <a:ext cx="152400" cy="42672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FE8F5E7-28DE-C05D-4109-7C2FF4F232FB}"/>
              </a:ext>
            </a:extLst>
          </p:cNvPr>
          <p:cNvCxnSpPr/>
          <p:nvPr/>
        </p:nvCxnSpPr>
        <p:spPr>
          <a:xfrm>
            <a:off x="3116580" y="5466118"/>
            <a:ext cx="403860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64D36B8-3E27-BC59-19EF-C7F4F2F6107B}"/>
              </a:ext>
            </a:extLst>
          </p:cNvPr>
          <p:cNvCxnSpPr>
            <a:cxnSpLocks/>
          </p:cNvCxnSpPr>
          <p:nvPr/>
        </p:nvCxnSpPr>
        <p:spPr>
          <a:xfrm flipH="1">
            <a:off x="2414752" y="5466118"/>
            <a:ext cx="549428" cy="0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17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45296-CFF5-3525-01D4-83CC10298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8F942D-B368-4375-E534-2242FB4B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DFBEE8-701E-944F-4ABE-3F18BB03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Size and Performance</a:t>
            </a:r>
            <a:endParaRPr lang="zh-CN" altLang="en-US" dirty="0"/>
          </a:p>
        </p:txBody>
      </p:sp>
      <p:sp>
        <p:nvSpPr>
          <p:cNvPr id="5" name="내용 개체 틀 12">
            <a:extLst>
              <a:ext uri="{FF2B5EF4-FFF2-40B4-BE49-F238E27FC236}">
                <a16:creationId xmlns:a16="http://schemas.microsoft.com/office/drawing/2014/main" id="{760D1253-0232-0420-F506-47DC9711840A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 dirty="0"/>
              <a:t>Why does SST size affect writing performance?</a:t>
            </a:r>
          </a:p>
          <a:p>
            <a:pPr lvl="1">
              <a:lnSpc>
                <a:spcPct val="125000"/>
              </a:lnSpc>
            </a:pPr>
            <a:r>
              <a:rPr lang="en-US" altLang="ko-KR" sz="1600" dirty="0"/>
              <a:t>Compaction Count &amp; Compaction Size  </a:t>
            </a:r>
            <a:r>
              <a:rPr lang="en-US" altLang="ko-KR" sz="1600" dirty="0">
                <a:sym typeface="Wingdings" panose="05000000000000000000" pitchFamily="2" charset="2"/>
              </a:rPr>
              <a:t>  WAF ?</a:t>
            </a:r>
            <a:endParaRPr lang="en-US" altLang="ko-KR" sz="1600" dirty="0"/>
          </a:p>
          <a:p>
            <a:pPr lvl="1">
              <a:lnSpc>
                <a:spcPct val="125000"/>
              </a:lnSpc>
            </a:pPr>
            <a:endParaRPr lang="en-US" altLang="ko-KR" sz="8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</p:txBody>
      </p:sp>
      <p:pic>
        <p:nvPicPr>
          <p:cNvPr id="4" name="图片 3" descr="图表, 折线图&#10;&#10;描述已自动生成">
            <a:extLst>
              <a:ext uri="{FF2B5EF4-FFF2-40B4-BE49-F238E27FC236}">
                <a16:creationId xmlns:a16="http://schemas.microsoft.com/office/drawing/2014/main" id="{C33314F0-2BAD-5C4E-2C33-70949346C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708920"/>
            <a:ext cx="5201853" cy="2645487"/>
          </a:xfrm>
          <a:prstGeom prst="rect">
            <a:avLst/>
          </a:prstGeom>
        </p:spPr>
      </p:pic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B63F5D5-FF07-9B79-B961-51FAF963998D}"/>
              </a:ext>
            </a:extLst>
          </p:cNvPr>
          <p:cNvSpPr/>
          <p:nvPr/>
        </p:nvSpPr>
        <p:spPr>
          <a:xfrm>
            <a:off x="898634" y="3176752"/>
            <a:ext cx="1277007" cy="1702676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B45EF66-ECE7-758F-A032-98AFB05B73B3}"/>
              </a:ext>
            </a:extLst>
          </p:cNvPr>
          <p:cNvSpPr/>
          <p:nvPr/>
        </p:nvSpPr>
        <p:spPr>
          <a:xfrm>
            <a:off x="2175641" y="3176752"/>
            <a:ext cx="3003331" cy="17026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576B4383-4118-3C5E-671D-F167A1C96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44" y="2383316"/>
            <a:ext cx="5482580" cy="3289548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15D602AE-7BE6-C802-875A-E9CC96F06170}"/>
              </a:ext>
            </a:extLst>
          </p:cNvPr>
          <p:cNvSpPr txBox="1"/>
          <p:nvPr/>
        </p:nvSpPr>
        <p:spPr>
          <a:xfrm>
            <a:off x="8010761" y="5645474"/>
            <a:ext cx="1725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4MB Memtable Size</a:t>
            </a:r>
          </a:p>
          <a:p>
            <a:pPr algn="ctr"/>
            <a:r>
              <a:rPr lang="en-US" altLang="zh-CN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64MB SST Size</a:t>
            </a:r>
            <a:endParaRPr lang="zh-CN" altLang="en-US" sz="1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D2DBD70-A7C1-A17F-155E-9747936413FB}"/>
              </a:ext>
            </a:extLst>
          </p:cNvPr>
          <p:cNvSpPr/>
          <p:nvPr/>
        </p:nvSpPr>
        <p:spPr>
          <a:xfrm>
            <a:off x="7858126" y="1155481"/>
            <a:ext cx="1639614" cy="3501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benefit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AC3AD86-4324-660E-02CF-A554AE415E47}"/>
              </a:ext>
            </a:extLst>
          </p:cNvPr>
          <p:cNvSpPr/>
          <p:nvPr/>
        </p:nvSpPr>
        <p:spPr>
          <a:xfrm>
            <a:off x="9513281" y="1155481"/>
            <a:ext cx="1257173" cy="3501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loss</a:t>
            </a:r>
            <a:endParaRPr lang="zh-CN" altLang="en-US" dirty="0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473E1988-37AD-009C-9B77-7F7E929E2C3C}"/>
              </a:ext>
            </a:extLst>
          </p:cNvPr>
          <p:cNvSpPr/>
          <p:nvPr/>
        </p:nvSpPr>
        <p:spPr>
          <a:xfrm>
            <a:off x="9431360" y="672529"/>
            <a:ext cx="152400" cy="42672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41462F7-35E9-8A8A-DFA4-3AB78664C9E1}"/>
              </a:ext>
            </a:extLst>
          </p:cNvPr>
          <p:cNvCxnSpPr/>
          <p:nvPr/>
        </p:nvCxnSpPr>
        <p:spPr>
          <a:xfrm>
            <a:off x="9583760" y="1099249"/>
            <a:ext cx="403860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A1F64C7-CCE7-C034-074D-6889A6F39CB7}"/>
              </a:ext>
            </a:extLst>
          </p:cNvPr>
          <p:cNvCxnSpPr>
            <a:cxnSpLocks/>
          </p:cNvCxnSpPr>
          <p:nvPr/>
        </p:nvCxnSpPr>
        <p:spPr>
          <a:xfrm flipH="1">
            <a:off x="8881932" y="1099249"/>
            <a:ext cx="549428" cy="0"/>
          </a:xfrm>
          <a:prstGeom prst="straightConnector1">
            <a:avLst/>
          </a:prstGeom>
          <a:ln w="1905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1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7C2EB-17AD-E577-5510-3EECF86AC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AB9E2-B724-19E4-54F2-3C1258DF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/>
              <a:t>RocksDB in Ceph Architecture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02FA09F-E231-2899-7A6C-18AEF9BD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10519B81-95F1-293D-0E26-87BA513DA237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5420919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/>
              <a:t>Ceph RBD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pic>
        <p:nvPicPr>
          <p:cNvPr id="6" name="그림 5" descr="텍스트, 스크린샷, 평행, 폰트이(가) 표시된 사진&#10;&#10;자동 생성된 설명">
            <a:extLst>
              <a:ext uri="{FF2B5EF4-FFF2-40B4-BE49-F238E27FC236}">
                <a16:creationId xmlns:a16="http://schemas.microsoft.com/office/drawing/2014/main" id="{CE546A07-7D32-29B5-56FE-E0E816F3F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01" y="1699135"/>
            <a:ext cx="3882891" cy="4805193"/>
          </a:xfrm>
          <a:prstGeom prst="rect">
            <a:avLst/>
          </a:prstGeom>
        </p:spPr>
      </p:pic>
      <p:pic>
        <p:nvPicPr>
          <p:cNvPr id="8" name="그림 7" descr="텍스트, 스크린샷, 평행, 도표이(가) 표시된 사진&#10;&#10;자동 생성된 설명">
            <a:extLst>
              <a:ext uri="{FF2B5EF4-FFF2-40B4-BE49-F238E27FC236}">
                <a16:creationId xmlns:a16="http://schemas.microsoft.com/office/drawing/2014/main" id="{55A1B174-1F36-C094-3B72-A81AA6222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109" y="1656774"/>
            <a:ext cx="3799884" cy="4814416"/>
          </a:xfrm>
          <a:prstGeom prst="rect">
            <a:avLst/>
          </a:prstGeom>
        </p:spPr>
      </p:pic>
      <p:sp>
        <p:nvSpPr>
          <p:cNvPr id="9" name="내용 개체 틀 12">
            <a:extLst>
              <a:ext uri="{FF2B5EF4-FFF2-40B4-BE49-F238E27FC236}">
                <a16:creationId xmlns:a16="http://schemas.microsoft.com/office/drawing/2014/main" id="{D63342C1-F1F2-4F0F-55B7-27AAB2B4DC2A}"/>
              </a:ext>
            </a:extLst>
          </p:cNvPr>
          <p:cNvSpPr txBox="1">
            <a:spLocks/>
          </p:cNvSpPr>
          <p:nvPr/>
        </p:nvSpPr>
        <p:spPr>
          <a:xfrm>
            <a:off x="5890365" y="1038750"/>
            <a:ext cx="5420919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/>
              <a:t>Ceph File System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1460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81539-E45D-5E30-33C6-53664E05B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32A04-EE0E-0C7A-3A46-598D9708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/>
          <a:lstStyle/>
          <a:p>
            <a:r>
              <a:rPr lang="en-US" altLang="ko-KR"/>
              <a:t>Compared RocksDB Performance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C031434-5D6F-B9F8-5C2E-915A490C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DA3C3D79-B048-1741-C5DE-0709F787D198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/>
              <a:t>Local(NVMe) vs Ceph File System vs Ceph RBD (Rados Block Device)</a:t>
            </a:r>
          </a:p>
          <a:p>
            <a:pPr lvl="1">
              <a:lnSpc>
                <a:spcPct val="125000"/>
              </a:lnSpc>
            </a:pPr>
            <a:r>
              <a:rPr lang="en-US" altLang="ko-KR" sz="1600"/>
              <a:t>Sequential / Random Write</a:t>
            </a:r>
          </a:p>
          <a:p>
            <a:pPr lvl="2">
              <a:lnSpc>
                <a:spcPct val="125000"/>
              </a:lnSpc>
            </a:pPr>
            <a:r>
              <a:rPr lang="en-US" altLang="ko-KR" sz="1400">
                <a:solidFill>
                  <a:srgbClr val="FF0000"/>
                </a:solidFill>
              </a:rPr>
              <a:t>Value Size(VS): 100 / 1000, NK: Num Keys(NK): 2M / 20M</a:t>
            </a:r>
            <a:r>
              <a:rPr lang="en-US" altLang="ko-KR" sz="1400"/>
              <a:t>, max_write_buffer_number: 8, max_background_jobs: 32 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 lvl="2">
              <a:lnSpc>
                <a:spcPct val="125000"/>
              </a:lnSpc>
            </a:pPr>
            <a:r>
              <a:rPr lang="en-US" altLang="ko-KR" sz="1400"/>
              <a:t> 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0C992EC-BF50-7D52-1CBB-842598A12B94}"/>
              </a:ext>
            </a:extLst>
          </p:cNvPr>
          <p:cNvGrpSpPr/>
          <p:nvPr/>
        </p:nvGrpSpPr>
        <p:grpSpPr>
          <a:xfrm>
            <a:off x="486160" y="2370402"/>
            <a:ext cx="11171765" cy="4175875"/>
            <a:chOff x="486160" y="2558180"/>
            <a:chExt cx="11171765" cy="4175875"/>
          </a:xfrm>
        </p:grpSpPr>
        <p:pic>
          <p:nvPicPr>
            <p:cNvPr id="29" name="그림 28" descr="텍스트, 스크린샷, 도표, 라인이(가) 표시된 사진&#10;&#10;자동 생성된 설명">
              <a:extLst>
                <a:ext uri="{FF2B5EF4-FFF2-40B4-BE49-F238E27FC236}">
                  <a16:creationId xmlns:a16="http://schemas.microsoft.com/office/drawing/2014/main" id="{85AAB8BB-A108-FA30-D728-10D4D5BC8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76725" y="2559998"/>
              <a:ext cx="5281200" cy="4174057"/>
            </a:xfrm>
            <a:prstGeom prst="rect">
              <a:avLst/>
            </a:prstGeom>
          </p:spPr>
        </p:pic>
        <p:pic>
          <p:nvPicPr>
            <p:cNvPr id="30" name="그림 29" descr="텍스트, 스크린샷, 도표, 라인이(가) 표시된 사진&#10;&#10;자동 생성된 설명">
              <a:extLst>
                <a:ext uri="{FF2B5EF4-FFF2-40B4-BE49-F238E27FC236}">
                  <a16:creationId xmlns:a16="http://schemas.microsoft.com/office/drawing/2014/main" id="{CADFD923-6B5B-6513-6845-8E4F1101C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160" y="2558180"/>
              <a:ext cx="5281200" cy="4175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217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5E09-004E-882A-C37A-53F017CE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152246" cy="831299"/>
          </a:xfrm>
        </p:spPr>
        <p:txBody>
          <a:bodyPr>
            <a:normAutofit/>
          </a:bodyPr>
          <a:lstStyle/>
          <a:p>
            <a:r>
              <a:rPr lang="en-US" altLang="ko-KR"/>
              <a:t>Compared RocksDB Performance 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F0EBD2-9B7A-38F6-A071-45C33ABF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  <p:sp>
        <p:nvSpPr>
          <p:cNvPr id="4" name="내용 개체 틀 12">
            <a:extLst>
              <a:ext uri="{FF2B5EF4-FFF2-40B4-BE49-F238E27FC236}">
                <a16:creationId xmlns:a16="http://schemas.microsoft.com/office/drawing/2014/main" id="{749F94C0-8749-6148-6689-7986A353158B}"/>
              </a:ext>
            </a:extLst>
          </p:cNvPr>
          <p:cNvSpPr txBox="1">
            <a:spLocks/>
          </p:cNvSpPr>
          <p:nvPr/>
        </p:nvSpPr>
        <p:spPr>
          <a:xfrm>
            <a:off x="285917" y="1038751"/>
            <a:ext cx="11572253" cy="5333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ko-KR" sz="2000"/>
              <a:t>Local(NVMe) vs Ceph File System vs</a:t>
            </a:r>
            <a:r>
              <a:rPr lang="ko-KR" altLang="en-US" sz="2000"/>
              <a:t> </a:t>
            </a:r>
            <a:r>
              <a:rPr lang="en-US" altLang="ko-KR" sz="2000"/>
              <a:t>Ceph RBD (Rados Block Device)</a:t>
            </a:r>
          </a:p>
          <a:p>
            <a:pPr lvl="1">
              <a:lnSpc>
                <a:spcPct val="125000"/>
              </a:lnSpc>
            </a:pPr>
            <a:r>
              <a:rPr lang="en-US" altLang="ko-KR" sz="1600"/>
              <a:t>Sequential / Random Read</a:t>
            </a:r>
          </a:p>
          <a:p>
            <a:pPr lvl="2">
              <a:lnSpc>
                <a:spcPct val="125000"/>
              </a:lnSpc>
            </a:pPr>
            <a:r>
              <a:rPr lang="en-US" altLang="ko-KR" sz="1400">
                <a:solidFill>
                  <a:srgbClr val="FF0000"/>
                </a:solidFill>
              </a:rPr>
              <a:t>Value Size(VS): 100 / 1000, NK: Num Keys(NK): 2M / 20M</a:t>
            </a:r>
            <a:r>
              <a:rPr lang="en-US" altLang="ko-KR" sz="1400"/>
              <a:t>, max_write_buffer_number: 8, max_background_jobs: 32 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8423EE-1FBD-B7C4-37F3-83B54DA65F77}"/>
              </a:ext>
            </a:extLst>
          </p:cNvPr>
          <p:cNvGrpSpPr/>
          <p:nvPr/>
        </p:nvGrpSpPr>
        <p:grpSpPr>
          <a:xfrm>
            <a:off x="510117" y="2370216"/>
            <a:ext cx="11171765" cy="4175875"/>
            <a:chOff x="510117" y="2370216"/>
            <a:chExt cx="11171765" cy="4175875"/>
          </a:xfrm>
        </p:grpSpPr>
        <p:pic>
          <p:nvPicPr>
            <p:cNvPr id="11" name="그림 10" descr="텍스트, 스크린샷, 도표, 라인이(가) 표시된 사진&#10;&#10;자동 생성된 설명">
              <a:extLst>
                <a:ext uri="{FF2B5EF4-FFF2-40B4-BE49-F238E27FC236}">
                  <a16:creationId xmlns:a16="http://schemas.microsoft.com/office/drawing/2014/main" id="{18105296-5B59-42C4-B8B6-303CC191D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0682" y="2370216"/>
              <a:ext cx="5281200" cy="4174057"/>
            </a:xfrm>
            <a:prstGeom prst="rect">
              <a:avLst/>
            </a:prstGeom>
          </p:spPr>
        </p:pic>
        <p:pic>
          <p:nvPicPr>
            <p:cNvPr id="12" name="그림 11" descr="텍스트, 스크린샷, 도표, 라인이(가) 표시된 사진&#10;&#10;자동 생성된 설명">
              <a:extLst>
                <a:ext uri="{FF2B5EF4-FFF2-40B4-BE49-F238E27FC236}">
                  <a16:creationId xmlns:a16="http://schemas.microsoft.com/office/drawing/2014/main" id="{314414B0-9ECE-6AD0-FD84-7B5888676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117" y="2370216"/>
              <a:ext cx="5281200" cy="4175875"/>
            </a:xfrm>
            <a:prstGeom prst="rect">
              <a:avLst/>
            </a:prstGeom>
          </p:spPr>
        </p:pic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DB06018-4E4F-1798-3966-DC00682D3580}"/>
              </a:ext>
            </a:extLst>
          </p:cNvPr>
          <p:cNvGrpSpPr/>
          <p:nvPr/>
        </p:nvGrpSpPr>
        <p:grpSpPr>
          <a:xfrm>
            <a:off x="477460" y="2368398"/>
            <a:ext cx="11204422" cy="4181971"/>
            <a:chOff x="477460" y="2368398"/>
            <a:chExt cx="11204422" cy="4181971"/>
          </a:xfrm>
        </p:grpSpPr>
        <p:pic>
          <p:nvPicPr>
            <p:cNvPr id="32" name="그림 31" descr="텍스트, 스크린샷, 도표, 라인이(가) 표시된 사진&#10;&#10;자동 생성된 설명">
              <a:extLst>
                <a:ext uri="{FF2B5EF4-FFF2-40B4-BE49-F238E27FC236}">
                  <a16:creationId xmlns:a16="http://schemas.microsoft.com/office/drawing/2014/main" id="{811D1837-6B98-7F53-E7CF-E023A4365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0682" y="2376312"/>
              <a:ext cx="5281200" cy="4174057"/>
            </a:xfrm>
            <a:prstGeom prst="rect">
              <a:avLst/>
            </a:prstGeom>
          </p:spPr>
        </p:pic>
        <p:pic>
          <p:nvPicPr>
            <p:cNvPr id="33" name="그림 32" descr="텍스트, 스크린샷, 도표, 라인이(가) 표시된 사진&#10;&#10;자동 생성된 설명">
              <a:extLst>
                <a:ext uri="{FF2B5EF4-FFF2-40B4-BE49-F238E27FC236}">
                  <a16:creationId xmlns:a16="http://schemas.microsoft.com/office/drawing/2014/main" id="{10FADA52-1068-8C21-33CD-5815B3150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460" y="2368398"/>
              <a:ext cx="5281200" cy="4175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177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논문 발표 ppt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34533</TotalTime>
  <Words>445</Words>
  <Application>Microsoft Office PowerPoint</Application>
  <PresentationFormat>와이드스크린</PresentationFormat>
  <Paragraphs>75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Tahoma</vt:lpstr>
      <vt:lpstr>Wingdings</vt:lpstr>
      <vt:lpstr>Office 테마</vt:lpstr>
      <vt:lpstr>RocksDB Experiments</vt:lpstr>
      <vt:lpstr>Contents</vt:lpstr>
      <vt:lpstr>Size and Performance</vt:lpstr>
      <vt:lpstr>Size and Performance</vt:lpstr>
      <vt:lpstr>Size and Performance</vt:lpstr>
      <vt:lpstr>Size and Performance</vt:lpstr>
      <vt:lpstr>RocksDB in Ceph Architecture</vt:lpstr>
      <vt:lpstr>Compared RocksDB Performance </vt:lpstr>
      <vt:lpstr>Compared RocksDB Performance </vt:lpstr>
      <vt:lpstr>Optimize RocksDB in CephFS</vt:lpstr>
      <vt:lpstr>Optimize RocksDB in CephFS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수환 신</cp:lastModifiedBy>
  <cp:revision>3804</cp:revision>
  <cp:lastPrinted>2019-08-20T01:06:00Z</cp:lastPrinted>
  <dcterms:created xsi:type="dcterms:W3CDTF">2019-06-24T08:20:15Z</dcterms:created>
  <dcterms:modified xsi:type="dcterms:W3CDTF">2025-02-04T04:56:20Z</dcterms:modified>
</cp:coreProperties>
</file>