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259" r:id="rId3"/>
    <p:sldId id="334" r:id="rId4"/>
    <p:sldId id="337" r:id="rId5"/>
    <p:sldId id="341" r:id="rId6"/>
    <p:sldId id="338" r:id="rId7"/>
    <p:sldId id="344" r:id="rId8"/>
    <p:sldId id="345" r:id="rId9"/>
    <p:sldId id="339" r:id="rId10"/>
    <p:sldId id="348" r:id="rId11"/>
    <p:sldId id="347" r:id="rId12"/>
    <p:sldId id="350" r:id="rId13"/>
    <p:sldId id="346" r:id="rId14"/>
    <p:sldId id="318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DF0A9-9A8B-9C26-3825-BDB4B9C56F39}" v="734" dt="2025-02-03T11:36:57.058"/>
    <p1510:client id="{4655EA06-6959-4549-8950-F14BB4699A01}" v="7241" dt="2025-02-04T04:32:53.968"/>
    <p1510:client id="{863328FD-23A0-A95E-B51F-F44CAFFAFEE4}" v="19" dt="2025-02-03T05:09:13.640"/>
    <p1510:client id="{C41DF2CC-FB92-6877-D616-B2DF23549E7D}" v="55" dt="2025-02-03T13:43:51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962C1-952C-8F49-B8D6-3F970CEDC503}" type="datetimeFigureOut">
              <a:rPr kumimoji="1" lang="ko-Kore-KR" altLang="en-US" smtClean="0"/>
              <a:t>02/03/2025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8EA4-1BED-E640-9046-A861B5B5EB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77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4617E-E080-38E5-013A-98F766134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E7D8DB-1480-8D29-9B0B-C31E0C774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B785F7-98E1-A6DE-D399-E773AB0C0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Bloom filter</a:t>
            </a:r>
            <a:r>
              <a:rPr kumimoji="1" lang="ko-KR" altLang="en-US"/>
              <a:t>랑 </a:t>
            </a:r>
            <a:r>
              <a:rPr kumimoji="1" lang="en-US" altLang="ko-KR"/>
              <a:t>index block </a:t>
            </a:r>
            <a:r>
              <a:rPr kumimoji="1" lang="ko-KR" altLang="en-US"/>
              <a:t>때문에 성능 저하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en-US" altLang="ko-KR"/>
              <a:t>Object size</a:t>
            </a:r>
            <a:r>
              <a:rPr kumimoji="1" lang="ko-KR" altLang="en-US"/>
              <a:t>는 고정해놓고</a:t>
            </a:r>
            <a:r>
              <a:rPr kumimoji="1" lang="en-US" altLang="ko-KR"/>
              <a:t>, </a:t>
            </a:r>
            <a:r>
              <a:rPr kumimoji="1" lang="en-US" altLang="ko-KR" err="1"/>
              <a:t>Kv</a:t>
            </a:r>
            <a:r>
              <a:rPr kumimoji="1" lang="en-US" altLang="ko-KR"/>
              <a:t> </a:t>
            </a:r>
            <a:r>
              <a:rPr kumimoji="1" lang="ko-KR" altLang="en-US"/>
              <a:t>비율 </a:t>
            </a:r>
            <a:r>
              <a:rPr kumimoji="1" lang="ko-KR" altLang="en-US" err="1"/>
              <a:t>왔다갔다</a:t>
            </a:r>
            <a:r>
              <a:rPr kumimoji="1" lang="en-US" altLang="ko-KR"/>
              <a:t> -&gt; compaction overhead</a:t>
            </a:r>
            <a:r>
              <a:rPr kumimoji="1" lang="ko-KR" altLang="en-US"/>
              <a:t>가 커지는지</a:t>
            </a:r>
            <a:r>
              <a:rPr kumimoji="1" lang="en-US" altLang="ko-KR"/>
              <a:t>..?</a:t>
            </a:r>
          </a:p>
          <a:p>
            <a:endParaRPr kumimoji="1" lang="en-US" altLang="ko-KR"/>
          </a:p>
          <a:p>
            <a:r>
              <a:rPr kumimoji="1" lang="en-US" altLang="ko-KR"/>
              <a:t>stat</a:t>
            </a:r>
          </a:p>
          <a:p>
            <a:r>
              <a:rPr kumimoji="1" lang="en-US" altLang="ko-KR" err="1"/>
              <a:t>Statatics</a:t>
            </a:r>
            <a:r>
              <a:rPr kumimoji="1" lang="en-US" altLang="ko-KR"/>
              <a:t>=1</a:t>
            </a:r>
          </a:p>
          <a:p>
            <a:endParaRPr kumimoji="1" lang="en-US" altLang="ko-KR"/>
          </a:p>
          <a:p>
            <a:r>
              <a:rPr kumimoji="1" lang="en-US" altLang="ko-KR"/>
              <a:t>Key size</a:t>
            </a:r>
            <a:r>
              <a:rPr kumimoji="1" lang="ko-KR" altLang="en-US" err="1"/>
              <a:t>에</a:t>
            </a:r>
            <a:r>
              <a:rPr kumimoji="1" lang="ko-KR" altLang="en-US"/>
              <a:t> 따른 </a:t>
            </a:r>
            <a:r>
              <a:rPr kumimoji="1" lang="en-US" altLang="ko-KR"/>
              <a:t>compaction </a:t>
            </a:r>
            <a:r>
              <a:rPr kumimoji="1" lang="ko-KR" altLang="en-US"/>
              <a:t>보면 </a:t>
            </a:r>
            <a:r>
              <a:rPr kumimoji="1" lang="en-US" altLang="ko-KR"/>
              <a:t>Compaction time </a:t>
            </a:r>
            <a:r>
              <a:rPr kumimoji="1" lang="ko-KR" altLang="en-US"/>
              <a:t>보면 알 수 </a:t>
            </a:r>
            <a:r>
              <a:rPr kumimoji="1" lang="ko-KR" altLang="en-US" err="1"/>
              <a:t>있을듯</a:t>
            </a:r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408D55-5833-8C54-0BE0-DB8D43D8F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65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E9583-2E48-E75A-7456-E03158D3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7D8527-6DFA-B54A-6279-0ED6FA26A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0D0E1E-4C77-03A8-2460-380937A6C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Bloom filter</a:t>
            </a:r>
            <a:r>
              <a:rPr kumimoji="1" lang="ko-KR" altLang="en-US"/>
              <a:t>랑 </a:t>
            </a:r>
            <a:r>
              <a:rPr kumimoji="1" lang="en-US" altLang="ko-KR"/>
              <a:t>index block </a:t>
            </a:r>
            <a:r>
              <a:rPr kumimoji="1" lang="ko-KR" altLang="en-US"/>
              <a:t>때문에 성능 저하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en-US" altLang="ko-KR"/>
              <a:t>Object size</a:t>
            </a:r>
            <a:r>
              <a:rPr kumimoji="1" lang="ko-KR" altLang="en-US"/>
              <a:t>는 고정해놓고</a:t>
            </a:r>
            <a:r>
              <a:rPr kumimoji="1" lang="en-US" altLang="ko-KR"/>
              <a:t>, </a:t>
            </a:r>
            <a:r>
              <a:rPr kumimoji="1" lang="en-US" altLang="ko-KR" err="1"/>
              <a:t>Kv</a:t>
            </a:r>
            <a:r>
              <a:rPr kumimoji="1" lang="en-US" altLang="ko-KR"/>
              <a:t> </a:t>
            </a:r>
            <a:r>
              <a:rPr kumimoji="1" lang="ko-KR" altLang="en-US"/>
              <a:t>비율 </a:t>
            </a:r>
            <a:r>
              <a:rPr kumimoji="1" lang="ko-KR" altLang="en-US" err="1"/>
              <a:t>왔다갔다</a:t>
            </a:r>
            <a:r>
              <a:rPr kumimoji="1" lang="en-US" altLang="ko-KR"/>
              <a:t> -&gt; compaction overhead</a:t>
            </a:r>
            <a:r>
              <a:rPr kumimoji="1" lang="ko-KR" altLang="en-US"/>
              <a:t>가 커지는지</a:t>
            </a:r>
            <a:r>
              <a:rPr kumimoji="1" lang="en-US" altLang="ko-KR"/>
              <a:t>..?</a:t>
            </a:r>
          </a:p>
          <a:p>
            <a:endParaRPr kumimoji="1" lang="en-US" altLang="ko-KR"/>
          </a:p>
          <a:p>
            <a:r>
              <a:rPr kumimoji="1" lang="en-US" altLang="ko-KR"/>
              <a:t>stat</a:t>
            </a:r>
          </a:p>
          <a:p>
            <a:r>
              <a:rPr kumimoji="1" lang="en-US" altLang="ko-KR" err="1"/>
              <a:t>Statatics</a:t>
            </a:r>
            <a:r>
              <a:rPr kumimoji="1" lang="en-US" altLang="ko-KR"/>
              <a:t>=1</a:t>
            </a:r>
          </a:p>
          <a:p>
            <a:endParaRPr kumimoji="1" lang="en-US" altLang="ko-KR"/>
          </a:p>
          <a:p>
            <a:r>
              <a:rPr kumimoji="1" lang="en-US" altLang="ko-KR"/>
              <a:t>Key size</a:t>
            </a:r>
            <a:r>
              <a:rPr kumimoji="1" lang="ko-KR" altLang="en-US" err="1"/>
              <a:t>에</a:t>
            </a:r>
            <a:r>
              <a:rPr kumimoji="1" lang="ko-KR" altLang="en-US"/>
              <a:t> 따른 </a:t>
            </a:r>
            <a:r>
              <a:rPr kumimoji="1" lang="en-US" altLang="ko-KR"/>
              <a:t>compaction </a:t>
            </a:r>
            <a:r>
              <a:rPr kumimoji="1" lang="ko-KR" altLang="en-US"/>
              <a:t>보면 </a:t>
            </a:r>
            <a:r>
              <a:rPr kumimoji="1" lang="en-US" altLang="ko-KR"/>
              <a:t>Compaction time </a:t>
            </a:r>
            <a:r>
              <a:rPr kumimoji="1" lang="ko-KR" altLang="en-US"/>
              <a:t>보면 알 수 </a:t>
            </a:r>
            <a:r>
              <a:rPr kumimoji="1" lang="ko-KR" altLang="en-US" err="1"/>
              <a:t>있을듯</a:t>
            </a:r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0" indent="0">
              <a:buNone/>
            </a:pPr>
            <a:r>
              <a:rPr lang="en-US" altLang="ko-KR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자체는 </a:t>
            </a:r>
            <a:r>
              <a:rPr lang="en-US" altLang="ko-KR" sz="1200" err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memtable</a:t>
            </a: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에서 진행돼서</a:t>
            </a:r>
            <a:endParaRPr lang="en-US" altLang="ko-KR" sz="1200"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ko-KR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ops/sec</a:t>
            </a: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자체는 높음</a:t>
            </a:r>
            <a:endParaRPr lang="en-US" altLang="ko-KR" sz="1200"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ko-KR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err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Memtable</a:t>
            </a: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 가득 차거나</a:t>
            </a:r>
            <a:r>
              <a:rPr lang="en-US" altLang="ko-KR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</a:t>
            </a:r>
            <a:endParaRPr lang="en-US" altLang="ko-KR" sz="1200"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ko-KR" altLang="en-US" sz="12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발생하면 전체 작업 시간이 </a:t>
            </a:r>
            <a:r>
              <a:rPr lang="ko-KR" altLang="en-US" sz="1200" err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길어짐</a:t>
            </a:r>
            <a:endParaRPr lang="en-US" altLang="ko-KR" sz="1200"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ko-KR" altLang="en-US"/>
              <a:t> </a:t>
            </a:r>
            <a:r>
              <a:rPr kumimoji="1" lang="en-US" altLang="ko-KR"/>
              <a:t>??</a:t>
            </a:r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37ABC9-8E46-6427-ECCC-00689CCB2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8762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18B4-0FBF-959F-D095-33A38B86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4B507D-7E70-1663-D953-52669BE54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C57025-BB35-A90F-7F44-8E7EDEDC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앞서 본 </a:t>
            </a:r>
            <a:r>
              <a:rPr kumimoji="1" lang="en-US" altLang="ko-KR"/>
              <a:t>key size </a:t>
            </a:r>
            <a:r>
              <a:rPr kumimoji="1" lang="ko-KR" altLang="en-US"/>
              <a:t>바꾸는 거에서 </a:t>
            </a:r>
            <a:r>
              <a:rPr kumimoji="1" lang="en-US" altLang="ko-KR"/>
              <a:t>key</a:t>
            </a:r>
            <a:r>
              <a:rPr kumimoji="1" lang="ko-KR" altLang="en-US"/>
              <a:t>의 고정 크기의 엔트리에서 </a:t>
            </a:r>
            <a:r>
              <a:rPr kumimoji="1" lang="en-US" altLang="ko-KR"/>
              <a:t>key</a:t>
            </a:r>
            <a:r>
              <a:rPr kumimoji="1" lang="ko-KR" altLang="en-US"/>
              <a:t>와 </a:t>
            </a:r>
            <a:r>
              <a:rPr kumimoji="1" lang="en-US" altLang="ko-KR"/>
              <a:t>value </a:t>
            </a:r>
            <a:r>
              <a:rPr kumimoji="1" lang="ko-KR" altLang="en-US"/>
              <a:t>의 비율에 따른 </a:t>
            </a:r>
            <a:r>
              <a:rPr kumimoji="1" lang="en-US" altLang="ko-KR"/>
              <a:t>compaction overhead</a:t>
            </a:r>
            <a:r>
              <a:rPr kumimoji="1" lang="ko-KR" altLang="en-US" err="1"/>
              <a:t>를</a:t>
            </a:r>
            <a:r>
              <a:rPr kumimoji="1" lang="ko-KR" altLang="en-US"/>
              <a:t> 보려고 함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/>
              <a:t>앞에선 </a:t>
            </a:r>
            <a:r>
              <a:rPr kumimoji="1" lang="en-US" altLang="ko-KR"/>
              <a:t>key</a:t>
            </a:r>
            <a:r>
              <a:rPr kumimoji="1" lang="ko-KR" altLang="en-US"/>
              <a:t> </a:t>
            </a:r>
            <a:r>
              <a:rPr kumimoji="1" lang="en-US" altLang="ko-KR"/>
              <a:t>size</a:t>
            </a:r>
            <a:r>
              <a:rPr kumimoji="1" lang="ko-KR" altLang="en-US" err="1"/>
              <a:t>를</a:t>
            </a:r>
            <a:r>
              <a:rPr kumimoji="1" lang="ko-KR" altLang="en-US"/>
              <a:t> 바꿔서 엔트리 사이즈가 계속 달라졌지만 </a:t>
            </a:r>
            <a:r>
              <a:rPr kumimoji="1" lang="ko-KR" altLang="en-US" err="1"/>
              <a:t>담주엔</a:t>
            </a:r>
            <a:r>
              <a:rPr kumimoji="1" lang="ko-KR" altLang="en-US"/>
              <a:t> 한 번 엔트리를 고정한 채로 진행해보려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B1B7C5-BE73-8BE8-FCE2-22B2CEA04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40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3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45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CCE73-E8AE-E6B6-94A4-69B923F25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8EAD8A-A46A-EFC4-6661-70C136691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987CA1-74F3-47A9-3BD3-9B5501CEB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8F434-7F90-7620-3B0E-DB9C3AF51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98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EDC80-1464-92EB-C846-0BB1481B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6571F3-C82D-FB2E-37E0-83D72147D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EF4452-D873-FC59-741C-E29141509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여러 개의 연산을 한 번에 묶어서 </a:t>
            </a:r>
            <a:r>
              <a:rPr kumimoji="1" lang="en-US" altLang="ko-KR"/>
              <a:t>write </a:t>
            </a:r>
            <a:r>
              <a:rPr kumimoji="1" lang="ko-KR" altLang="en-US"/>
              <a:t>하는 게 </a:t>
            </a:r>
            <a:r>
              <a:rPr kumimoji="1" lang="en-US" altLang="ko-KR"/>
              <a:t>batch</a:t>
            </a:r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2B7B3-1A42-0AD4-7B6D-D8007D2FF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914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3459-BACC-9A3F-3D7A-FCCC1A1A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BD0E29-8395-4943-8901-C08E54C55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E45E6E-DB27-A917-D7E9-2FBA3BFBD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03E26-2B1D-4FDC-9CCE-9A71D89B5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61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FEA38-63BA-5DD4-6A9C-672F3253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763674-F8AB-B34F-8C35-FA62B68CE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B73690-2DC4-D62F-D5DF-70C6D300D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4D7B4-1D7C-ED56-576D-DBF54DC64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091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56B7E-DA93-6140-E62C-1072A33C8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AF94DB-A577-7949-14EA-2C596A6E2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45F9B3-2E3B-F545-02AB-4062D0C5D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err="1"/>
              <a:t>Kv</a:t>
            </a:r>
            <a:r>
              <a:rPr kumimoji="1" lang="en-US" altLang="ko-KR"/>
              <a:t>-pair</a:t>
            </a:r>
            <a:r>
              <a:rPr kumimoji="1" lang="ko-KR" altLang="en-US"/>
              <a:t>가 </a:t>
            </a:r>
            <a:r>
              <a:rPr kumimoji="1" lang="en-US" altLang="ko-KR"/>
              <a:t>8</a:t>
            </a:r>
            <a:r>
              <a:rPr kumimoji="1" lang="ko-KR" altLang="en-US"/>
              <a:t>개 존재했다면</a:t>
            </a:r>
            <a:r>
              <a:rPr kumimoji="1" lang="en-US" altLang="ko-KR"/>
              <a:t>, </a:t>
            </a:r>
            <a:r>
              <a:rPr kumimoji="1" lang="ko-KR" altLang="en-US"/>
              <a:t>기존의 방법에서는 </a:t>
            </a:r>
            <a:r>
              <a:rPr kumimoji="1" lang="en-US" altLang="ko-KR" err="1"/>
              <a:t>memtable</a:t>
            </a:r>
            <a:r>
              <a:rPr kumimoji="1" lang="en-US" altLang="ko-KR"/>
              <a:t> 1</a:t>
            </a:r>
            <a:r>
              <a:rPr kumimoji="1" lang="ko-KR" altLang="en-US"/>
              <a:t>개로 충분했지만</a:t>
            </a:r>
            <a:endParaRPr kumimoji="1" lang="en-US" altLang="ko-KR"/>
          </a:p>
          <a:p>
            <a:r>
              <a:rPr kumimoji="1" lang="en-US" altLang="ko-KR"/>
              <a:t>Key</a:t>
            </a:r>
            <a:r>
              <a:rPr kumimoji="1" lang="ko-KR" altLang="en-US"/>
              <a:t> </a:t>
            </a:r>
            <a:r>
              <a:rPr kumimoji="1" lang="en-US" altLang="ko-KR"/>
              <a:t>size</a:t>
            </a:r>
            <a:r>
              <a:rPr kumimoji="1" lang="ko-KR" altLang="en-US" err="1"/>
              <a:t>를</a:t>
            </a:r>
            <a:r>
              <a:rPr kumimoji="1" lang="ko-KR" altLang="en-US"/>
              <a:t> 만약 기존의 두 </a:t>
            </a:r>
            <a:r>
              <a:rPr kumimoji="1" lang="ko-KR" altLang="en-US" err="1"/>
              <a:t>배만큼으로</a:t>
            </a:r>
            <a:r>
              <a:rPr kumimoji="1" lang="ko-KR" altLang="en-US"/>
              <a:t> 했다면 그만큼 </a:t>
            </a:r>
            <a:r>
              <a:rPr kumimoji="1" lang="en-US" altLang="ko-KR" err="1"/>
              <a:t>memtable</a:t>
            </a:r>
            <a:r>
              <a:rPr kumimoji="1" lang="ko-KR" altLang="en-US"/>
              <a:t>이 더 필요할거임</a:t>
            </a:r>
            <a:endParaRPr kumimoji="1"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491D29-914F-83F1-1EA9-24FD7A1F1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969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D653D-0470-78F8-5E0D-FB1031D2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1B79CC-D9EE-C8CB-2AC6-D4943708A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1F4B24-330C-62C5-91E8-B7D531B0F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Bloom filter</a:t>
            </a:r>
            <a:r>
              <a:rPr kumimoji="1" lang="ko-KR" altLang="en-US"/>
              <a:t>랑 </a:t>
            </a:r>
            <a:r>
              <a:rPr kumimoji="1" lang="en-US" altLang="ko-KR"/>
              <a:t>index block </a:t>
            </a:r>
            <a:r>
              <a:rPr kumimoji="1" lang="ko-KR" altLang="en-US"/>
              <a:t>때문에 성능 저하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en-US" altLang="ko-KR"/>
              <a:t>Object size</a:t>
            </a:r>
            <a:r>
              <a:rPr kumimoji="1" lang="ko-KR" altLang="en-US"/>
              <a:t>는 고정해놓고</a:t>
            </a:r>
            <a:r>
              <a:rPr kumimoji="1" lang="en-US" altLang="ko-KR"/>
              <a:t>, </a:t>
            </a:r>
            <a:r>
              <a:rPr kumimoji="1" lang="en-US" altLang="ko-KR" err="1"/>
              <a:t>Kv</a:t>
            </a:r>
            <a:r>
              <a:rPr kumimoji="1" lang="en-US" altLang="ko-KR"/>
              <a:t> </a:t>
            </a:r>
            <a:r>
              <a:rPr kumimoji="1" lang="ko-KR" altLang="en-US"/>
              <a:t>비율 </a:t>
            </a:r>
            <a:r>
              <a:rPr kumimoji="1" lang="ko-KR" altLang="en-US" err="1"/>
              <a:t>왔다갔다</a:t>
            </a:r>
            <a:r>
              <a:rPr kumimoji="1" lang="en-US" altLang="ko-KR"/>
              <a:t> -&gt; compaction overhead</a:t>
            </a:r>
            <a:r>
              <a:rPr kumimoji="1" lang="ko-KR" altLang="en-US"/>
              <a:t>가 커지는지</a:t>
            </a:r>
            <a:r>
              <a:rPr kumimoji="1" lang="en-US" altLang="ko-KR"/>
              <a:t>..?</a:t>
            </a:r>
          </a:p>
          <a:p>
            <a:endParaRPr kumimoji="1" lang="en-US" altLang="ko-KR"/>
          </a:p>
          <a:p>
            <a:r>
              <a:rPr kumimoji="1" lang="en-US" altLang="ko-KR"/>
              <a:t>stat</a:t>
            </a:r>
          </a:p>
          <a:p>
            <a:r>
              <a:rPr kumimoji="1" lang="en-US" altLang="ko-KR" err="1"/>
              <a:t>Statatics</a:t>
            </a:r>
            <a:r>
              <a:rPr kumimoji="1" lang="en-US" altLang="ko-KR"/>
              <a:t>=1</a:t>
            </a:r>
          </a:p>
          <a:p>
            <a:endParaRPr kumimoji="1" lang="en-US" altLang="ko-KR"/>
          </a:p>
          <a:p>
            <a:r>
              <a:rPr kumimoji="1" lang="en-US" altLang="ko-KR"/>
              <a:t>Key size</a:t>
            </a:r>
            <a:r>
              <a:rPr kumimoji="1" lang="ko-KR" altLang="en-US" err="1"/>
              <a:t>에</a:t>
            </a:r>
            <a:r>
              <a:rPr kumimoji="1" lang="ko-KR" altLang="en-US"/>
              <a:t> 따른 </a:t>
            </a:r>
            <a:r>
              <a:rPr kumimoji="1" lang="en-US" altLang="ko-KR"/>
              <a:t>compaction </a:t>
            </a:r>
            <a:r>
              <a:rPr kumimoji="1" lang="ko-KR" altLang="en-US"/>
              <a:t>보면 </a:t>
            </a:r>
            <a:r>
              <a:rPr kumimoji="1" lang="en-US" altLang="ko-KR"/>
              <a:t>Compaction time </a:t>
            </a:r>
            <a:r>
              <a:rPr kumimoji="1" lang="ko-KR" altLang="en-US"/>
              <a:t>보면 알 수 </a:t>
            </a:r>
            <a:r>
              <a:rPr kumimoji="1" lang="ko-KR" altLang="en-US" err="1"/>
              <a:t>있을듯</a:t>
            </a:r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D0DDB-4FB2-624E-A9E1-544D1AC70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310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Contents</a:t>
            </a:r>
            <a:endParaRPr kumimoji="1" lang="ko-Kore-KR" altLang="en-US" sz="4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800" b="1" err="1"/>
              <a:t>RocksDB</a:t>
            </a:r>
            <a:r>
              <a:rPr kumimoji="1" lang="en-US" altLang="en-US" sz="4800" b="1"/>
              <a:t> Benchmark Evaluation</a:t>
            </a:r>
            <a:endParaRPr lang="ko-Kore-KR" altLang="en-US" sz="4800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</a:t>
            </a:fld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2025.02.04</a:t>
            </a:r>
          </a:p>
          <a:p>
            <a:r>
              <a:rPr lang="en-US" altLang="ko-Kore-KR" sz="1200"/>
              <a:t>Presentation by </a:t>
            </a:r>
            <a:r>
              <a:rPr lang="en-US" altLang="ko-Kore-KR" sz="1200" err="1"/>
              <a:t>Dayeon</a:t>
            </a:r>
            <a:r>
              <a:rPr lang="en-US" altLang="ko-Kore-KR" sz="1200"/>
              <a:t> Wee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err="1"/>
              <a:t>Seonghyeon</a:t>
            </a:r>
            <a:r>
              <a:rPr lang="en-US" altLang="ko-KR" sz="1200"/>
              <a:t> Cho</a:t>
            </a:r>
          </a:p>
          <a:p>
            <a:r>
              <a:rPr lang="en-US" altLang="ko-Kore-KR" sz="1200"/>
              <a:t>wida10@dankook.ac.kr, </a:t>
            </a:r>
            <a:r>
              <a:rPr lang="en-US" altLang="ko-KR" sz="1200"/>
              <a:t>32194319@dankook.ac.kr</a:t>
            </a: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184611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2B162-6FCF-CB23-146D-159F90037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8AA0F7-DE37-9758-E0E5-0555A20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10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65562E-EC8C-0DB3-A344-79EE6BDF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9" y="-1846"/>
            <a:ext cx="10515600" cy="762000"/>
          </a:xfrm>
        </p:spPr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kumimoji="1" lang="en-US" altLang="ko-KR" sz="3600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key_size</a:t>
            </a:r>
            <a:r>
              <a:rPr kumimoji="1" lang="ko-KR" altLang="en-US" sz="3600" b="1">
                <a:latin typeface="Tahoma" panose="020B0604030504040204" pitchFamily="34" charset="0"/>
                <a:cs typeface="Tahoma" panose="020B0604030504040204" pitchFamily="34" charset="0"/>
              </a:rPr>
              <a:t> 변경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AFB160D-133E-6DE5-3576-F8324FC148D8}"/>
              </a:ext>
            </a:extLst>
          </p:cNvPr>
          <p:cNvSpPr txBox="1">
            <a:spLocks/>
          </p:cNvSpPr>
          <p:nvPr/>
        </p:nvSpPr>
        <p:spPr>
          <a:xfrm>
            <a:off x="334964" y="1405311"/>
            <a:ext cx="11288766" cy="473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Key_size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2400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16B, 32B, 64B, 128B, 256B</a:t>
            </a:r>
          </a:p>
          <a:p>
            <a:r>
              <a:rPr lang="en-US" alt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Value_size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2400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100B (default)</a:t>
            </a:r>
          </a:p>
          <a:p>
            <a:pPr marL="0" indent="0">
              <a:buNone/>
            </a:pPr>
            <a:endParaRPr lang="en-US" altLang="ko-KR" sz="32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size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b="1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↑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Latency</a:t>
            </a:r>
            <a:r>
              <a:rPr lang="en-US" altLang="ko-KR" b="1">
                <a:solidFill>
                  <a:schemeClr val="accent5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↑</a:t>
            </a:r>
          </a:p>
          <a:p>
            <a:pPr marL="0" indent="0">
              <a:buNone/>
            </a:pPr>
            <a:endParaRPr lang="en-US" altLang="ko-KR" b="1">
              <a:solidFill>
                <a:schemeClr val="accent5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 Filter</a:t>
            </a:r>
            <a:r>
              <a:rPr lang="ko-KR" altLang="en-US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와 </a:t>
            </a:r>
            <a:r>
              <a:rPr lang="en-US" altLang="ko-KR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Block </a:t>
            </a:r>
          </a:p>
          <a:p>
            <a:pPr marL="0" indent="0">
              <a:buNone/>
            </a:pPr>
            <a:r>
              <a:rPr lang="en-US" altLang="ko-KR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ko-KR" altLang="en-US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때문에 </a:t>
            </a:r>
            <a:r>
              <a:rPr lang="en-US" altLang="ko-KR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Latency </a:t>
            </a:r>
            <a:r>
              <a:rPr lang="ko-KR" altLang="en-US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증가</a:t>
            </a:r>
            <a:endParaRPr lang="en-US" altLang="ko-KR" b="1"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20B7A4-36F5-DC89-BAC3-15B39ED9E08A}"/>
              </a:ext>
            </a:extLst>
          </p:cNvPr>
          <p:cNvCxnSpPr>
            <a:cxnSpLocks/>
          </p:cNvCxnSpPr>
          <p:nvPr/>
        </p:nvCxnSpPr>
        <p:spPr>
          <a:xfrm>
            <a:off x="2473245" y="3125100"/>
            <a:ext cx="49594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E2D81D3-0C4F-707F-1793-92912FAC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88" y="1456006"/>
            <a:ext cx="6132264" cy="45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C684E-A832-7847-57D2-A128E8BC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66C297-7D46-71A1-2DCF-665CDC82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11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394050-2112-8E70-5E85-95C2C0E2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9" y="-1846"/>
            <a:ext cx="10515600" cy="762000"/>
          </a:xfrm>
        </p:spPr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kumimoji="1" lang="en-US" altLang="ko-KR" sz="3600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key_size</a:t>
            </a:r>
            <a:r>
              <a:rPr kumimoji="1" lang="ko-KR" altLang="en-US" sz="3600" b="1">
                <a:latin typeface="Tahoma" panose="020B0604030504040204" pitchFamily="34" charset="0"/>
                <a:cs typeface="Tahoma" panose="020B0604030504040204" pitchFamily="34" charset="0"/>
              </a:rPr>
              <a:t> 변경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A180A31-B07F-C5B1-DAFC-B3823E50DEB0}"/>
              </a:ext>
            </a:extLst>
          </p:cNvPr>
          <p:cNvSpPr txBox="1">
            <a:spLocks/>
          </p:cNvSpPr>
          <p:nvPr/>
        </p:nvSpPr>
        <p:spPr>
          <a:xfrm>
            <a:off x="334964" y="1405311"/>
            <a:ext cx="11288766" cy="473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Key_size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2400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16B, 32B, 64B, 128B, 256B</a:t>
            </a:r>
          </a:p>
          <a:p>
            <a:r>
              <a:rPr lang="en-US" alt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Value_size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2400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100B (default)</a:t>
            </a:r>
          </a:p>
          <a:p>
            <a:pPr marL="0" indent="0">
              <a:buNone/>
            </a:pPr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Key Size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가 커질수록 </a:t>
            </a:r>
            <a:endParaRPr lang="en-US" altLang="ko-KR" sz="20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</a:pPr>
            <a:endParaRPr lang="en-US" altLang="ko-KR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" altLang="ko-KR" sz="2000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MemTable</a:t>
            </a:r>
            <a:r>
              <a:rPr lang="en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Flush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가 자주 발생 </a:t>
            </a:r>
            <a:endParaRPr lang="en-US" altLang="ko-KR" sz="20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SST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파일 증가 </a:t>
            </a:r>
            <a:endParaRPr lang="en-US" altLang="ko-KR" sz="20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Compaction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빈도 증가</a:t>
            </a:r>
          </a:p>
          <a:p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chemeClr val="accent5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6DC938-AAF1-91AC-3A89-1AB826EBF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34" y="1826583"/>
            <a:ext cx="6634102" cy="445432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7A4550-9A3F-89F0-83A8-36DCD7FA20C2}"/>
              </a:ext>
            </a:extLst>
          </p:cNvPr>
          <p:cNvCxnSpPr/>
          <p:nvPr/>
        </p:nvCxnSpPr>
        <p:spPr>
          <a:xfrm>
            <a:off x="2231756" y="3255884"/>
            <a:ext cx="0" cy="48044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4D833F-9841-7795-E7B1-27382C8D64D0}"/>
              </a:ext>
            </a:extLst>
          </p:cNvPr>
          <p:cNvCxnSpPr/>
          <p:nvPr/>
        </p:nvCxnSpPr>
        <p:spPr>
          <a:xfrm>
            <a:off x="2213675" y="4260691"/>
            <a:ext cx="0" cy="48044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C0E84C-A0FC-9C51-84BB-5D1082B7A3BB}"/>
              </a:ext>
            </a:extLst>
          </p:cNvPr>
          <p:cNvCxnSpPr/>
          <p:nvPr/>
        </p:nvCxnSpPr>
        <p:spPr>
          <a:xfrm>
            <a:off x="2231756" y="5190590"/>
            <a:ext cx="0" cy="48044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DA41A-57A8-2F60-3CD0-85C444A59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22F7EF4-FBC7-079A-2F20-7BADEAAB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161" y="1711369"/>
            <a:ext cx="5579839" cy="416273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DC7099-3A8F-30A1-BE42-B9B0C974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12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49B0CD-1A46-320A-48EE-4FE2811B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9" y="-1846"/>
            <a:ext cx="10515600" cy="762000"/>
          </a:xfrm>
        </p:spPr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Discussion</a:t>
            </a:r>
            <a:endParaRPr kumimoji="1" lang="ko-KR" alt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D895EC9-F7C7-EC8A-235C-84CB7056AA10}"/>
              </a:ext>
            </a:extLst>
          </p:cNvPr>
          <p:cNvSpPr txBox="1">
            <a:spLocks/>
          </p:cNvSpPr>
          <p:nvPr/>
        </p:nvSpPr>
        <p:spPr>
          <a:xfrm>
            <a:off x="334964" y="1295583"/>
            <a:ext cx="11288766" cy="473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" alt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memtable</a:t>
            </a:r>
            <a:r>
              <a:rPr lang="en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size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는 </a:t>
            </a:r>
            <a:r>
              <a:rPr lang="en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그대로 써서 </a:t>
            </a:r>
            <a:r>
              <a:rPr lang="en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size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 바뀐다고 한들 </a:t>
            </a:r>
            <a:r>
              <a:rPr lang="en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은 크게 변화가 없을 것이라 예상</a:t>
            </a:r>
          </a:p>
          <a:p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Key_size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2400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16B, 32B, 64B, 128B, 256B</a:t>
            </a:r>
          </a:p>
          <a:p>
            <a:r>
              <a:rPr lang="en-US" alt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Value_size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100B (default)</a:t>
            </a:r>
          </a:p>
          <a:p>
            <a:pPr marL="0" indent="0">
              <a:buNone/>
            </a:pPr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size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b="1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↑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b="1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↑ </a:t>
            </a:r>
            <a:r>
              <a:rPr lang="en-US" altLang="ko-KR" sz="2400" b="1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Latency</a:t>
            </a:r>
            <a:r>
              <a:rPr lang="en-US" altLang="ko-KR" sz="2400" b="1">
                <a:solidFill>
                  <a:schemeClr val="accent5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↑</a:t>
            </a:r>
          </a:p>
          <a:p>
            <a:pPr marL="0" indent="0">
              <a:buNone/>
            </a:pPr>
            <a:r>
              <a:rPr lang="en-US" altLang="ko-KR" sz="2400" b="1">
                <a:solidFill>
                  <a:schemeClr val="accent5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sz="200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왜 </a:t>
            </a:r>
            <a:r>
              <a:rPr lang="en-US" altLang="ko-KR" sz="2400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  <a:r>
              <a:rPr lang="ko-KR" altLang="en-US" sz="2400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 늘어날까 </a:t>
            </a:r>
            <a:r>
              <a:rPr lang="en-US" altLang="ko-KR" sz="2400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!! </a:t>
            </a:r>
            <a:endParaRPr lang="en-US" altLang="ko-KR" sz="2000">
              <a:solidFill>
                <a:srgbClr val="FF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A3F871-B95B-14D8-B044-1BD8E746DB1A}"/>
              </a:ext>
            </a:extLst>
          </p:cNvPr>
          <p:cNvCxnSpPr>
            <a:cxnSpLocks/>
          </p:cNvCxnSpPr>
          <p:nvPr/>
        </p:nvCxnSpPr>
        <p:spPr>
          <a:xfrm>
            <a:off x="2216255" y="4367420"/>
            <a:ext cx="49594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1312D3-6144-9F4D-E391-E0EA724D1AB1}"/>
              </a:ext>
            </a:extLst>
          </p:cNvPr>
          <p:cNvSpPr/>
          <p:nvPr/>
        </p:nvSpPr>
        <p:spPr>
          <a:xfrm>
            <a:off x="7534759" y="5854803"/>
            <a:ext cx="3828081" cy="883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kumimoji="1" lang="en-US" altLang="ko-KR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Latency (micros/op)</a:t>
            </a:r>
          </a:p>
          <a:p>
            <a:pPr algn="ctr"/>
            <a:r>
              <a:rPr kumimoji="1" lang="en-US" altLang="ko-KR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Write Throughput (MB/s)</a:t>
            </a:r>
            <a:endParaRPr kumimoji="1" lang="ko-KR" altLang="en-US" b="1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DBBB1B-A9E3-E992-2FDD-4A67CE1E9B8C}"/>
              </a:ext>
            </a:extLst>
          </p:cNvPr>
          <p:cNvSpPr/>
          <p:nvPr/>
        </p:nvSpPr>
        <p:spPr>
          <a:xfrm>
            <a:off x="7811153" y="604571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22F9A4-C1FE-019B-85DA-C2F652927533}"/>
              </a:ext>
            </a:extLst>
          </p:cNvPr>
          <p:cNvSpPr/>
          <p:nvPr/>
        </p:nvSpPr>
        <p:spPr>
          <a:xfrm>
            <a:off x="7808651" y="6321970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05AAD-4BC8-D429-602F-80EAB0E5A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F76341-8B18-1281-3DD5-B3425ACF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13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142812-0677-8999-5A4E-18CC5CB0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kumimoji="1" lang="ko-KR" alt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추후 방향</a:t>
            </a:r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(?)</a:t>
            </a:r>
            <a:endParaRPr kumimoji="1" lang="ko-KR" alt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1D257701-18C7-D73B-B356-551F031820F4}"/>
              </a:ext>
            </a:extLst>
          </p:cNvPr>
          <p:cNvSpPr txBox="1">
            <a:spLocks/>
          </p:cNvSpPr>
          <p:nvPr/>
        </p:nvSpPr>
        <p:spPr>
          <a:xfrm>
            <a:off x="334964" y="1295583"/>
            <a:ext cx="11288766" cy="473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size</a:t>
            </a:r>
            <a:r>
              <a:rPr kumimoji="1"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는 고정해놓고</a:t>
            </a:r>
            <a:r>
              <a:rPr kumimoji="1" lang="en-US" altLang="ko-KR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Key-Value </a:t>
            </a:r>
            <a:r>
              <a:rPr kumimoji="1"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비율 조정</a:t>
            </a:r>
            <a:r>
              <a:rPr kumimoji="1" lang="en-US" altLang="ko-KR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kumimoji="1" lang="en-US" altLang="ko-KR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-&gt; compaction overhead</a:t>
            </a:r>
            <a:r>
              <a:rPr kumimoji="1"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가 어떻게 되는지 분석</a:t>
            </a:r>
            <a:endParaRPr kumimoji="1" lang="en-US" altLang="ko-KR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sz="4800" b="1"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95215-E1E5-56B2-6AB3-FEB828C27E8E}"/>
              </a:ext>
            </a:extLst>
          </p:cNvPr>
          <p:cNvSpPr/>
          <p:nvPr/>
        </p:nvSpPr>
        <p:spPr>
          <a:xfrm>
            <a:off x="911817" y="2461420"/>
            <a:ext cx="10368366" cy="789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4397092-F315-FB72-1C68-929CAB255681}"/>
              </a:ext>
            </a:extLst>
          </p:cNvPr>
          <p:cNvCxnSpPr>
            <a:cxnSpLocks/>
          </p:cNvCxnSpPr>
          <p:nvPr/>
        </p:nvCxnSpPr>
        <p:spPr>
          <a:xfrm>
            <a:off x="3688597" y="2461419"/>
            <a:ext cx="0" cy="78908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447054-A855-F168-825E-0FF2B85D57EB}"/>
              </a:ext>
            </a:extLst>
          </p:cNvPr>
          <p:cNvSpPr txBox="1"/>
          <p:nvPr/>
        </p:nvSpPr>
        <p:spPr>
          <a:xfrm>
            <a:off x="1872847" y="2590603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kumimoji="1" lang="ko-KR" altLang="en-US" sz="28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EF63E-F231-7EA4-A0DD-E7AB9C297C18}"/>
              </a:ext>
            </a:extLst>
          </p:cNvPr>
          <p:cNvSpPr txBox="1"/>
          <p:nvPr/>
        </p:nvSpPr>
        <p:spPr>
          <a:xfrm>
            <a:off x="6887913" y="2596753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kumimoji="1" lang="ko-KR" altLang="en-US" sz="28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40C3AA-1D84-40A5-1D5A-A59810C868D2}"/>
              </a:ext>
            </a:extLst>
          </p:cNvPr>
          <p:cNvSpPr/>
          <p:nvPr/>
        </p:nvSpPr>
        <p:spPr>
          <a:xfrm>
            <a:off x="911817" y="3768594"/>
            <a:ext cx="10368366" cy="789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6704A23-9D74-44EE-B9E3-5027B5DACAE8}"/>
              </a:ext>
            </a:extLst>
          </p:cNvPr>
          <p:cNvCxnSpPr>
            <a:cxnSpLocks/>
          </p:cNvCxnSpPr>
          <p:nvPr/>
        </p:nvCxnSpPr>
        <p:spPr>
          <a:xfrm>
            <a:off x="6096000" y="3768593"/>
            <a:ext cx="0" cy="78908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CE08F0-74F8-6BC9-5D81-47D9FFCAE2F7}"/>
              </a:ext>
            </a:extLst>
          </p:cNvPr>
          <p:cNvSpPr txBox="1"/>
          <p:nvPr/>
        </p:nvSpPr>
        <p:spPr>
          <a:xfrm>
            <a:off x="3076548" y="3903927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kumimoji="1" lang="ko-KR" altLang="en-US" sz="28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247F9-C99F-FAFC-D37E-B90D53AC320B}"/>
              </a:ext>
            </a:extLst>
          </p:cNvPr>
          <p:cNvSpPr txBox="1"/>
          <p:nvPr/>
        </p:nvSpPr>
        <p:spPr>
          <a:xfrm>
            <a:off x="8091614" y="3910078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kumimoji="1" lang="ko-KR" altLang="en-US" sz="28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05C7B3-9A60-572E-CBBE-DD0E1E6A404A}"/>
              </a:ext>
            </a:extLst>
          </p:cNvPr>
          <p:cNvSpPr/>
          <p:nvPr/>
        </p:nvSpPr>
        <p:spPr>
          <a:xfrm>
            <a:off x="911817" y="5065017"/>
            <a:ext cx="10368366" cy="789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D27F31A-B382-A931-4B6D-3E4ED5B7EC8A}"/>
              </a:ext>
            </a:extLst>
          </p:cNvPr>
          <p:cNvCxnSpPr>
            <a:cxnSpLocks/>
          </p:cNvCxnSpPr>
          <p:nvPr/>
        </p:nvCxnSpPr>
        <p:spPr>
          <a:xfrm>
            <a:off x="8927024" y="5074363"/>
            <a:ext cx="0" cy="78908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AAADF6-3AFD-4457-22C8-0AA2F329BA15}"/>
              </a:ext>
            </a:extLst>
          </p:cNvPr>
          <p:cNvSpPr txBox="1"/>
          <p:nvPr/>
        </p:nvSpPr>
        <p:spPr>
          <a:xfrm>
            <a:off x="4492060" y="5209697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kumimoji="1" lang="ko-KR" altLang="en-US" sz="28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A7CACA-743C-A15B-4284-A80F101B09CA}"/>
              </a:ext>
            </a:extLst>
          </p:cNvPr>
          <p:cNvSpPr txBox="1"/>
          <p:nvPr/>
        </p:nvSpPr>
        <p:spPr>
          <a:xfrm>
            <a:off x="9627445" y="5194200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kumimoji="1" lang="ko-KR" altLang="en-US" sz="28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8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5400" b="1"/>
              <a:t>To Be Continue…</a:t>
            </a:r>
            <a:endParaRPr lang="ko-Kore-KR" altLang="en-US" sz="5400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14</a:t>
            </a:fld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2025.02.04</a:t>
            </a:r>
          </a:p>
          <a:p>
            <a:r>
              <a:rPr lang="en-US" altLang="ko-Kore-KR" sz="1200"/>
              <a:t>Presentation by </a:t>
            </a:r>
            <a:r>
              <a:rPr lang="en-US" altLang="ko-Kore-KR" sz="1200" err="1"/>
              <a:t>Dayeon</a:t>
            </a:r>
            <a:r>
              <a:rPr lang="en-US" altLang="ko-Kore-KR" sz="1200"/>
              <a:t> Wee, </a:t>
            </a:r>
            <a:r>
              <a:rPr lang="en-US" altLang="ko-Kore-KR" sz="1200" err="1"/>
              <a:t>Seonghyeon</a:t>
            </a:r>
            <a:r>
              <a:rPr lang="en-US" altLang="ko-Kore-KR" sz="1200"/>
              <a:t> Cho</a:t>
            </a:r>
          </a:p>
          <a:p>
            <a:r>
              <a:rPr lang="en-US" altLang="ko-Kore-KR" sz="1200"/>
              <a:t>wida10@dankook.ac.kr,</a:t>
            </a:r>
            <a:r>
              <a:rPr lang="ko-KR" altLang="en-US" sz="1200"/>
              <a:t> </a:t>
            </a:r>
            <a:r>
              <a:rPr lang="en-US" altLang="ko-KR" sz="1200"/>
              <a:t>32194319@dankook.ac.kr</a:t>
            </a:r>
            <a:endParaRPr lang="ko-Kore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7E36D-4F09-65A1-1B0A-B725CA28E44B}"/>
              </a:ext>
            </a:extLst>
          </p:cNvPr>
          <p:cNvSpPr txBox="1"/>
          <p:nvPr/>
        </p:nvSpPr>
        <p:spPr>
          <a:xfrm>
            <a:off x="303054" y="4424778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&amp; A ?</a:t>
            </a:r>
            <a:endParaRPr lang="ko-Kore-KR" altLang="en-US" sz="5400" b="1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30E3B-D9EB-7A17-4877-471810FC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830092"/>
            <a:ext cx="6487886" cy="5197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Tahoma"/>
                <a:ea typeface="맑은 고딕"/>
                <a:cs typeface="Tahoma"/>
              </a:rPr>
              <a:t>실험 환경</a:t>
            </a:r>
            <a:endParaRPr lang="en-US" altLang="ko-KR" b="1">
              <a:latin typeface="Tahoma"/>
              <a:ea typeface="맑은 고딕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Tahoma"/>
                <a:ea typeface="+mn-lt"/>
                <a:cs typeface="Tahoma"/>
              </a:rPr>
              <a:t>Write buffer size</a:t>
            </a:r>
            <a:r>
              <a:rPr lang="ko-KR" b="1">
                <a:latin typeface="Tahoma"/>
                <a:ea typeface="맑은 고딕"/>
                <a:cs typeface="Tahoma"/>
              </a:rPr>
              <a:t> 변경</a:t>
            </a:r>
            <a:endParaRPr lang="ko-KR" altLang="en-US" b="1">
              <a:latin typeface="Tahoma"/>
              <a:ea typeface="맑은 고딕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Tahoma"/>
                <a:ea typeface="+mn-lt"/>
                <a:cs typeface="Tahoma"/>
              </a:rPr>
              <a:t>Wal size </a:t>
            </a:r>
            <a:r>
              <a:rPr lang="ko-KR" b="1">
                <a:latin typeface="Tahoma"/>
                <a:ea typeface="맑은 고딕"/>
                <a:cs typeface="Tahoma"/>
              </a:rPr>
              <a:t>변경</a:t>
            </a:r>
            <a:endParaRPr lang="en-US" altLang="ko-KR" b="1">
              <a:latin typeface="Tahoma"/>
              <a:ea typeface="맑은 고딕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Tahoma"/>
                <a:ea typeface="Tahoma"/>
                <a:cs typeface="Tahoma"/>
              </a:rPr>
              <a:t>Key size </a:t>
            </a:r>
            <a:r>
              <a:rPr lang="ko-KR" altLang="en-US" b="1">
                <a:latin typeface="Tahoma"/>
                <a:ea typeface="맑은 고딕"/>
                <a:cs typeface="Tahoma"/>
              </a:rPr>
              <a:t>변경</a:t>
            </a:r>
            <a:endParaRPr lang="en-US" altLang="ko-KR" b="1">
              <a:latin typeface="Tahoma"/>
              <a:ea typeface="맑은 고딕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Tahoma"/>
                <a:ea typeface="맑은 고딕"/>
                <a:cs typeface="Tahoma"/>
              </a:rPr>
              <a:t>Discussion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latin typeface="Tahoma"/>
                <a:ea typeface="Tahoma" panose="020B0604030504040204" pitchFamily="34" charset="0"/>
                <a:cs typeface="Tahoma"/>
              </a:rPr>
              <a:t>추후 방향</a:t>
            </a:r>
            <a:r>
              <a:rPr lang="en-US" altLang="ko-KR" b="1">
                <a:latin typeface="Tahoma"/>
                <a:ea typeface="Tahoma"/>
                <a:cs typeface="Tahoma"/>
              </a:rPr>
              <a:t>(?)</a:t>
            </a:r>
          </a:p>
          <a:p>
            <a:pPr>
              <a:lnSpc>
                <a:spcPct val="150000"/>
              </a:lnSpc>
            </a:pPr>
            <a:endParaRPr lang="en-US" altLang="ko-Kore-K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3D969-27C8-C226-CDC6-DE487968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840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9" y="0"/>
            <a:ext cx="10515600" cy="762000"/>
          </a:xfrm>
        </p:spPr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kumimoji="1" lang="ko-KR" altLang="en-US" sz="3600" b="1">
                <a:latin typeface="Tahoma" panose="020B0604030504040204" pitchFamily="34" charset="0"/>
                <a:cs typeface="Tahoma" panose="020B0604030504040204" pitchFamily="34" charset="0"/>
              </a:rPr>
              <a:t>실험 환경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5C3E0-C347-4213-FE11-C7DC65364F2E}"/>
              </a:ext>
            </a:extLst>
          </p:cNvPr>
          <p:cNvSpPr txBox="1">
            <a:spLocks/>
          </p:cNvSpPr>
          <p:nvPr/>
        </p:nvSpPr>
        <p:spPr>
          <a:xfrm>
            <a:off x="334963" y="1295583"/>
            <a:ext cx="11565423" cy="5065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CPU: </a:t>
            </a:r>
            <a:r>
              <a:rPr lang="en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Intel(R) Core(TM) i7-12700K</a:t>
            </a:r>
          </a:p>
          <a:p>
            <a:pPr marL="0" indent="0">
              <a:buNone/>
            </a:pPr>
            <a:endParaRPr lang="en" altLang="ko-K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DRAM: 128GB</a:t>
            </a:r>
          </a:p>
          <a:p>
            <a:endParaRPr lang="en" altLang="ko-K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SSD: </a:t>
            </a:r>
            <a:r>
              <a:rPr lang="en" altLang="ko-KR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NVMe</a:t>
            </a:r>
            <a:endParaRPr lang="en" altLang="ko-K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" altLang="ko-K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OS: Ubuntu-22.04</a:t>
            </a:r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LTS</a:t>
            </a:r>
            <a:endParaRPr lang="en" altLang="ko-K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RocksDB</a:t>
            </a:r>
            <a:r>
              <a:rPr lang="en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version 10.0.0</a:t>
            </a:r>
          </a:p>
          <a:p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7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6C16F2-596A-F11D-3FB5-E44D165F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29A902-7C3E-B067-5DDE-756D5B4D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>
                <a:latin typeface="Tahoma"/>
                <a:ea typeface="Tahoma"/>
                <a:cs typeface="Tahoma"/>
              </a:rPr>
              <a:t>2. </a:t>
            </a:r>
            <a:r>
              <a:rPr kumimoji="1" lang="en-US" altLang="ko-KR" sz="3600" b="1" err="1">
                <a:latin typeface="Tahoma"/>
                <a:ea typeface="Tahoma"/>
                <a:cs typeface="Tahoma"/>
              </a:rPr>
              <a:t>write_buffer_size</a:t>
            </a:r>
            <a:r>
              <a:rPr kumimoji="1" lang="en-US" altLang="ko-KR" sz="3600" b="1">
                <a:latin typeface="Tahoma"/>
                <a:ea typeface="Tahoma"/>
                <a:cs typeface="Tahoma"/>
              </a:rPr>
              <a:t> </a:t>
            </a:r>
            <a:r>
              <a:rPr kumimoji="1" lang="ko-KR" altLang="en-US" sz="3600" b="1">
                <a:latin typeface="Tahoma"/>
                <a:ea typeface="Malgun Gothic"/>
                <a:cs typeface="Tahoma"/>
              </a:rPr>
              <a:t>변경에 대한 가설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B6B6307-69CB-AABF-BB7A-0E06E83EBEEB}"/>
              </a:ext>
            </a:extLst>
          </p:cNvPr>
          <p:cNvSpPr txBox="1">
            <a:spLocks/>
          </p:cNvSpPr>
          <p:nvPr/>
        </p:nvSpPr>
        <p:spPr>
          <a:xfrm>
            <a:off x="334963" y="1295583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write_buffer_size가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작으면,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MemTable이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빠르게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Flush되어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SST 파일로 이동 → Block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Cache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Miss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증가</a:t>
            </a:r>
            <a:br>
              <a:rPr lang="ko-KR" altLang="en-US" sz="2400" b="1">
                <a:highlight>
                  <a:srgbClr val="FDFDFD"/>
                </a:highlight>
                <a:latin typeface="Tahoma"/>
                <a:ea typeface="+mn-lt"/>
                <a:cs typeface="Tahoma"/>
              </a:rPr>
            </a:br>
            <a:endParaRPr lang="ko-KR" altLang="en-US" sz="2400" b="1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write_buffer_size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가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크면,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MemTable이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더 오래 유지 → Block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Cache를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조회할 필요성이 감소</a:t>
            </a:r>
            <a:b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</a:br>
            <a:endParaRPr lang="ko-KR" altLang="en-US" sz="2400" b="1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️즉,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write_buffer_size가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크면 Block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Cache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Miss가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감소할 가능성이 높음.</a:t>
            </a:r>
            <a:endParaRPr lang="en-US" altLang="ko-KR" sz="2400" b="1"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6FD35-06FD-7A27-47A6-616C04B6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BB429-BBE5-5E42-FA00-42F69A3D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5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6E3AD4-F9B3-9F6F-4257-916FD181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>
                <a:latin typeface="Tahoma"/>
                <a:ea typeface="Tahoma"/>
                <a:cs typeface="Tahoma"/>
              </a:rPr>
              <a:t>2. </a:t>
            </a:r>
            <a:r>
              <a:rPr kumimoji="1" lang="en-US" altLang="ko-KR" sz="3600" b="1" err="1">
                <a:latin typeface="Tahoma"/>
                <a:ea typeface="Tahoma"/>
                <a:cs typeface="Tahoma"/>
              </a:rPr>
              <a:t>write_buffer_Size</a:t>
            </a:r>
            <a:r>
              <a:rPr kumimoji="1" lang="en-US" altLang="ko-KR" sz="3600" b="1">
                <a:latin typeface="Tahoma"/>
                <a:ea typeface="Tahoma"/>
                <a:cs typeface="Tahoma"/>
              </a:rPr>
              <a:t> </a:t>
            </a:r>
            <a:r>
              <a:rPr kumimoji="1" lang="ko-KR" altLang="en-US" sz="3600" b="1">
                <a:latin typeface="Tahoma"/>
                <a:ea typeface="Tahoma" panose="020B0604030504040204" pitchFamily="34" charset="0"/>
                <a:cs typeface="Tahoma"/>
              </a:rPr>
              <a:t>변경</a:t>
            </a:r>
            <a:endParaRPr kumimoji="1" lang="ko-KR" altLang="en-US" sz="3600" b="1">
              <a:latin typeface="Tahoma"/>
              <a:cs typeface="Tahoma"/>
            </a:endParaRP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751F90A6-EF9D-2E8F-E1BC-ED7D5DD845DF}"/>
              </a:ext>
            </a:extLst>
          </p:cNvPr>
          <p:cNvSpPr txBox="1">
            <a:spLocks/>
          </p:cNvSpPr>
          <p:nvPr/>
        </p:nvSpPr>
        <p:spPr>
          <a:xfrm>
            <a:off x="334964" y="1295583"/>
            <a:ext cx="8545566" cy="4735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Write_buffer_size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default: 64MB  value size: 4KB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    </a:t>
            </a:r>
            <a:r>
              <a:rPr lang="en-US" altLang="ko-KR" sz="140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 </a:t>
            </a:r>
            <a:r>
              <a:rPr lang="en-US" altLang="ko-KR" sz="160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-&gt; [8, 16, 32, 64, 128, 256]</a:t>
            </a:r>
            <a:endParaRPr lang="en-US" altLang="ko-KR" sz="1600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buffer size</a:t>
            </a:r>
            <a:r>
              <a:rPr lang="ko-KR" altLang="en-US" sz="20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 panose="020B0604030504040204" pitchFamily="34" charset="0"/>
                <a:cs typeface="Tahoma"/>
              </a:rPr>
              <a:t> </a:t>
            </a:r>
            <a:r>
              <a:rPr lang="ko-KR" altLang="en-US" sz="2000" b="1">
                <a:solidFill>
                  <a:srgbClr val="FF0000"/>
                </a:solidFill>
                <a:highlight>
                  <a:srgbClr val="FDFDFD"/>
                </a:highlight>
                <a:latin typeface="Tahoma"/>
                <a:ea typeface="Tahoma" panose="020B0604030504040204" pitchFamily="34" charset="0"/>
                <a:cs typeface="Tahoma"/>
              </a:rPr>
              <a:t>↑</a:t>
            </a:r>
            <a:r>
              <a:rPr lang="ko-KR" altLang="en-US" sz="20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 panose="020B0604030504040204" pitchFamily="34" charset="0"/>
                <a:cs typeface="Tahoma"/>
              </a:rPr>
              <a:t>       </a:t>
            </a:r>
            <a:r>
              <a:rPr lang="ko-KR" altLang="en-US" sz="2000" b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 </a:t>
            </a:r>
            <a:br>
              <a:rPr lang="ko-KR" altLang="en-US" sz="2000" b="1">
                <a:highlight>
                  <a:srgbClr val="FDFDFD"/>
                </a:highlight>
                <a:latin typeface="Tahoma"/>
                <a:ea typeface="Tahoma"/>
                <a:cs typeface="Tahoma"/>
              </a:rPr>
            </a:br>
            <a:endParaRPr lang="en-US" altLang="ko-KR" sz="2000" b="1">
              <a:highlight>
                <a:srgbClr val="FDFDFD"/>
              </a:highlight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altLang="ko-KR" sz="2400" b="1">
              <a:solidFill>
                <a:srgbClr val="5B9BD5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rgbClr val="5B9BD5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 descr="텍스트, 라인, 도표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553C27B-A30D-2A79-1A76-ED7F833D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3" y="1917419"/>
            <a:ext cx="5561763" cy="41148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5EE5BE-833C-5165-1E9C-A55CDF2CADB0}"/>
              </a:ext>
            </a:extLst>
          </p:cNvPr>
          <p:cNvCxnSpPr>
            <a:cxnSpLocks/>
          </p:cNvCxnSpPr>
          <p:nvPr/>
        </p:nvCxnSpPr>
        <p:spPr>
          <a:xfrm>
            <a:off x="2460355" y="2278940"/>
            <a:ext cx="49594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F5E72B9-936D-CCE6-9FBE-1870E334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42752"/>
              </p:ext>
            </p:extLst>
          </p:nvPr>
        </p:nvGraphicFramePr>
        <p:xfrm>
          <a:off x="1011027" y="3662390"/>
          <a:ext cx="4057853" cy="23668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7318">
                  <a:extLst>
                    <a:ext uri="{9D8B030D-6E8A-4147-A177-3AD203B41FA5}">
                      <a16:colId xmlns:a16="http://schemas.microsoft.com/office/drawing/2014/main" val="3753337194"/>
                    </a:ext>
                  </a:extLst>
                </a:gridCol>
                <a:gridCol w="1151343">
                  <a:extLst>
                    <a:ext uri="{9D8B030D-6E8A-4147-A177-3AD203B41FA5}">
                      <a16:colId xmlns:a16="http://schemas.microsoft.com/office/drawing/2014/main" val="278223401"/>
                    </a:ext>
                  </a:extLst>
                </a:gridCol>
                <a:gridCol w="1129192">
                  <a:extLst>
                    <a:ext uri="{9D8B030D-6E8A-4147-A177-3AD203B41FA5}">
                      <a16:colId xmlns:a16="http://schemas.microsoft.com/office/drawing/2014/main" val="707453784"/>
                    </a:ext>
                  </a:extLst>
                </a:gridCol>
              </a:tblGrid>
              <a:tr h="311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err="1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WriteBufferSize</a:t>
                      </a:r>
                      <a:endParaRPr lang="ko-KR" altLang="en-US" sz="1600" b="1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600" b="1" u="none" strike="noStrike" err="1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cache.miss</a:t>
                      </a:r>
                      <a:endParaRPr lang="af-ZA" sz="1600" b="1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600" b="1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86492"/>
                  </a:ext>
                </a:extLst>
              </a:tr>
              <a:tr h="311603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996659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520839"/>
                  </a:ext>
                </a:extLst>
              </a:tr>
              <a:tr h="311603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992624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349564"/>
                  </a:ext>
                </a:extLst>
              </a:tr>
              <a:tr h="311603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984378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7478220"/>
                  </a:ext>
                </a:extLst>
              </a:tr>
              <a:tr h="311603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64MB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980148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1222555"/>
                  </a:ext>
                </a:extLst>
              </a:tr>
              <a:tr h="311603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128MB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965939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5911362"/>
                  </a:ext>
                </a:extLst>
              </a:tr>
              <a:tr h="311603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256MB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901917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9435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346AA2F-D5B4-6D69-3EEF-9E10988DA4F8}"/>
              </a:ext>
            </a:extLst>
          </p:cNvPr>
          <p:cNvSpPr txBox="1"/>
          <p:nvPr/>
        </p:nvSpPr>
        <p:spPr>
          <a:xfrm>
            <a:off x="3143250" y="2066924"/>
            <a:ext cx="27432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>
                <a:highlight>
                  <a:srgbClr val="FDFDFD"/>
                </a:highlight>
                <a:latin typeface="Tahoma"/>
                <a:ea typeface="+mn-lt"/>
                <a:cs typeface="Tahoma"/>
              </a:rPr>
              <a:t>Throughput</a:t>
            </a:r>
            <a:r>
              <a:rPr lang="ko-KR" sz="2000" b="1">
                <a:highlight>
                  <a:srgbClr val="FDFDFD"/>
                </a:highlight>
                <a:latin typeface="Tahoma"/>
                <a:ea typeface="맑은 고딕"/>
                <a:cs typeface="Tahoma"/>
              </a:rPr>
              <a:t> </a:t>
            </a:r>
            <a:r>
              <a:rPr lang="ko-KR" sz="2000" b="1">
                <a:solidFill>
                  <a:srgbClr val="FF0000"/>
                </a:solidFill>
                <a:highlight>
                  <a:srgbClr val="FDFDFD"/>
                </a:highlight>
                <a:latin typeface="Tahoma"/>
                <a:ea typeface="맑은 고딕"/>
                <a:cs typeface="Tahoma"/>
              </a:rPr>
              <a:t>↑ </a:t>
            </a:r>
            <a:r>
              <a:rPr lang="en-US" altLang="ko-KR" sz="2000" b="1">
                <a:highlight>
                  <a:srgbClr val="FDFDFD"/>
                </a:highlight>
                <a:latin typeface="Tahoma"/>
                <a:ea typeface="+mn-lt"/>
                <a:cs typeface="Tahoma"/>
              </a:rPr>
              <a:t>Latency</a:t>
            </a:r>
            <a:r>
              <a:rPr lang="en-US" altLang="ko-KR" sz="2000" b="1">
                <a:solidFill>
                  <a:schemeClr val="accent5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↓</a:t>
            </a:r>
            <a:br>
              <a:rPr lang="en-US" altLang="ko-KR" sz="2000" b="1">
                <a:solidFill>
                  <a:schemeClr val="accent5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</a:br>
            <a:r>
              <a:rPr lang="en-US" altLang="ko-KR" sz="2000" b="1">
                <a:highlight>
                  <a:srgbClr val="FDFDFD"/>
                </a:highlight>
                <a:latin typeface="Tahoma"/>
                <a:ea typeface="+mn-lt"/>
                <a:cs typeface="Tahoma"/>
              </a:rPr>
              <a:t>Cache miss </a:t>
            </a:r>
            <a:r>
              <a:rPr lang="en-US" sz="2000" b="1">
                <a:solidFill>
                  <a:schemeClr val="accent5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↓</a:t>
            </a:r>
            <a:br>
              <a:rPr lang="en-US" altLang="ko-KR" sz="2000" b="1">
                <a:highlight>
                  <a:srgbClr val="FDFDFD"/>
                </a:highlight>
                <a:latin typeface="Tahoma"/>
                <a:ea typeface="+mn-lt"/>
                <a:cs typeface="Tahoma"/>
              </a:rPr>
            </a:br>
            <a:r>
              <a:rPr lang="en-US" altLang="ko-KR" sz="2000" b="1">
                <a:highlight>
                  <a:srgbClr val="FDFDFD"/>
                </a:highlight>
                <a:latin typeface="Tahoma"/>
                <a:ea typeface="+mn-lt"/>
                <a:cs typeface="Tahoma"/>
              </a:rPr>
              <a:t>Flush Count </a:t>
            </a:r>
            <a:r>
              <a:rPr lang="en-US" sz="2000" b="1">
                <a:solidFill>
                  <a:schemeClr val="accent5"/>
                </a:solidFill>
                <a:highlight>
                  <a:srgbClr val="FDFDFD"/>
                </a:highlight>
                <a:latin typeface="Tahoma"/>
                <a:ea typeface="Tahoma"/>
                <a:cs typeface="Tahoma"/>
              </a:rPr>
              <a:t>↓</a:t>
            </a:r>
            <a:endParaRPr lang="en-US" altLang="ko-KR" sz="2000" b="1">
              <a:solidFill>
                <a:schemeClr val="accent5"/>
              </a:solidFill>
              <a:highlight>
                <a:srgbClr val="FDFDFD"/>
              </a:highlight>
              <a:latin typeface="Tahoma"/>
              <a:ea typeface="Tahoma"/>
              <a:cs typeface="Tahoma"/>
            </a:endParaRPr>
          </a:p>
          <a:p>
            <a:pPr algn="l"/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18059-65DB-9E47-756F-FCB090864F7C}"/>
              </a:ext>
            </a:extLst>
          </p:cNvPr>
          <p:cNvSpPr/>
          <p:nvPr/>
        </p:nvSpPr>
        <p:spPr>
          <a:xfrm>
            <a:off x="7534759" y="276172"/>
            <a:ext cx="3828081" cy="883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kumimoji="1" lang="en-US" altLang="ko-KR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Latency (micros/op)</a:t>
            </a:r>
          </a:p>
          <a:p>
            <a:pPr algn="ctr"/>
            <a:r>
              <a:rPr kumimoji="1" lang="en-US" altLang="ko-KR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Write Throughput (MB/s)</a:t>
            </a:r>
            <a:endParaRPr kumimoji="1" lang="ko-KR" altLang="en-US" b="1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4BEE603-10C3-D603-DA9B-89E781F25D96}"/>
              </a:ext>
            </a:extLst>
          </p:cNvPr>
          <p:cNvSpPr/>
          <p:nvPr/>
        </p:nvSpPr>
        <p:spPr>
          <a:xfrm>
            <a:off x="7811153" y="4670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A9F3C2-8D86-6E98-BB24-FD0CD8F9C33E}"/>
              </a:ext>
            </a:extLst>
          </p:cNvPr>
          <p:cNvSpPr/>
          <p:nvPr/>
        </p:nvSpPr>
        <p:spPr>
          <a:xfrm>
            <a:off x="7808651" y="743339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63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D86FB-C7D6-4BF1-C0E5-2CE21A16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77A87C-8FC8-FF99-86FE-FDCEA5E1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1CE1FC-75FE-159F-3752-E3E512AF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kumimoji="1" lang="en-US" altLang="ko-KR" sz="3600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wal_size_limit_MB</a:t>
            </a:r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ko-KR" altLang="en-US" sz="3600" b="1">
                <a:latin typeface="Tahoma" panose="020B0604030504040204" pitchFamily="34" charset="0"/>
                <a:cs typeface="Tahoma" panose="020B0604030504040204" pitchFamily="34" charset="0"/>
              </a:rPr>
              <a:t>변경에 대한 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3B1C4E-BDF7-FA02-07EE-15B247F314C5}"/>
              </a:ext>
            </a:extLst>
          </p:cNvPr>
          <p:cNvSpPr txBox="1">
            <a:spLocks/>
          </p:cNvSpPr>
          <p:nvPr/>
        </p:nvSpPr>
        <p:spPr>
          <a:xfrm>
            <a:off x="334963" y="1295583"/>
            <a:ext cx="11366257" cy="5065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은 </a:t>
            </a:r>
            <a:r>
              <a:rPr lang="en-US" altLang="ko-KR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memtable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 크기와 같다고 알고 있음</a:t>
            </a:r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만약 </a:t>
            </a:r>
            <a:r>
              <a:rPr lang="en-US" altLang="ko-KR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memtable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 </a:t>
            </a:r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flush 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될 때마다 </a:t>
            </a:r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을 지우고 새로 쓰는 과정을 반복한다면 성능 저하가 일어날 것 같았음</a:t>
            </a:r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 size</a:t>
            </a:r>
            <a:r>
              <a:rPr lang="ko-KR" altLang="en-US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기존보다 좀 더 크게 설정하면 </a:t>
            </a:r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Optimization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 되지 않을까 생각함</a:t>
            </a:r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2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3B772-FFF0-E453-5F01-E9DC4C7C2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EF3167-A1A4-3453-3F68-6C53967B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63C28F-45DC-4292-63AE-A28240A9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kumimoji="1" lang="en-US" altLang="ko-KR" sz="3600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wal_size_limit_MB</a:t>
            </a:r>
            <a:r>
              <a:rPr kumimoji="1" lang="ko-KR" alt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변경</a:t>
            </a:r>
            <a:endParaRPr kumimoji="1" lang="ko-KR" alt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C8794-5C64-FF02-5F80-BECA748FA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83" y="2016985"/>
            <a:ext cx="5792168" cy="4321141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0DEF7C68-A88A-9C07-3327-22620D1D0C0B}"/>
              </a:ext>
            </a:extLst>
          </p:cNvPr>
          <p:cNvSpPr txBox="1">
            <a:spLocks/>
          </p:cNvSpPr>
          <p:nvPr/>
        </p:nvSpPr>
        <p:spPr>
          <a:xfrm>
            <a:off x="334964" y="1295583"/>
            <a:ext cx="11288766" cy="473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Wal_size_limit_MB</a:t>
            </a:r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: 0MB, 100MB, 200MB, 300MB, 400MB, 500MB</a:t>
            </a:r>
          </a:p>
          <a:p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예상보다 성능 변화가 거의 없음</a:t>
            </a:r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은 순차적으로 기록해서</a:t>
            </a:r>
            <a:endParaRPr lang="en-US" altLang="ko-KR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크기를 변경해도 성능 차이가 없음</a:t>
            </a:r>
            <a:endParaRPr lang="en-US" altLang="ko-KR" sz="2400"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61B64-F7B4-69F1-0D44-FFCB11B02BF7}"/>
              </a:ext>
            </a:extLst>
          </p:cNvPr>
          <p:cNvSpPr/>
          <p:nvPr/>
        </p:nvSpPr>
        <p:spPr>
          <a:xfrm>
            <a:off x="7519261" y="953378"/>
            <a:ext cx="3828081" cy="883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kumimoji="1" lang="en-US" altLang="ko-KR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Latency (micros/op)</a:t>
            </a:r>
          </a:p>
          <a:p>
            <a:pPr algn="ctr"/>
            <a:r>
              <a:rPr kumimoji="1" lang="en-US" altLang="ko-KR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Write Throughput (MB/s)</a:t>
            </a:r>
            <a:endParaRPr kumimoji="1" lang="ko-KR" altLang="en-US" b="1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0FD2B47-75CF-5F1C-73E6-790ADFEECCC9}"/>
              </a:ext>
            </a:extLst>
          </p:cNvPr>
          <p:cNvSpPr/>
          <p:nvPr/>
        </p:nvSpPr>
        <p:spPr>
          <a:xfrm>
            <a:off x="7795655" y="114428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D9E2D6-FA7A-67F0-041C-1EBD6E89FAFD}"/>
              </a:ext>
            </a:extLst>
          </p:cNvPr>
          <p:cNvSpPr/>
          <p:nvPr/>
        </p:nvSpPr>
        <p:spPr>
          <a:xfrm>
            <a:off x="7793153" y="1420545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56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8AEBA-1A72-33B3-478B-A2FF43A7E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2EC5E4-BE76-3F76-CD5C-A875345E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8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349131-6441-1EC2-6A22-CE483953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kumimoji="1" lang="en-US" altLang="ko-KR" sz="3600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wal_size_limit_MB</a:t>
            </a:r>
            <a:r>
              <a:rPr kumimoji="1" lang="ko-KR" alt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변경</a:t>
            </a:r>
            <a:endParaRPr kumimoji="1" lang="ko-KR" alt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E4E134D-4584-BBAF-0363-1B81A03451F3}"/>
              </a:ext>
            </a:extLst>
          </p:cNvPr>
          <p:cNvSpPr txBox="1">
            <a:spLocks/>
          </p:cNvSpPr>
          <p:nvPr/>
        </p:nvSpPr>
        <p:spPr>
          <a:xfrm>
            <a:off x="334964" y="1295583"/>
            <a:ext cx="11288766" cy="473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</a:t>
            </a:r>
            <a:r>
              <a:rPr lang="en-US" altLang="ko-KR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disable_wal</a:t>
            </a:r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=true </a:t>
            </a:r>
            <a:r>
              <a:rPr lang="ko-KR" altLang="en-US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해본 결과</a:t>
            </a:r>
            <a:r>
              <a:rPr lang="en-US" altLang="ko-KR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</a:t>
            </a:r>
            <a:r>
              <a:rPr lang="ko-KR" altLang="en-US" b="1" err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</a:t>
            </a:r>
            <a:r>
              <a:rPr lang="ko-KR" altLang="en-US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데이터를 기록할 필요가 없어져 추가적인 디스크 </a:t>
            </a:r>
            <a:r>
              <a:rPr lang="en-US" altLang="ko-KR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</a:t>
            </a:r>
            <a:r>
              <a:rPr lang="ko-KR" altLang="en-US" b="1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 발생하지 않아서 성능 향상</a:t>
            </a:r>
            <a:endParaRPr lang="en-US" altLang="ko-KR" b="1"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EBD2B8-31A1-A187-5CCB-58BB8BE2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8" y="2747334"/>
            <a:ext cx="116934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A4C7-1305-18DA-E57E-0D999B4CA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E919A53-E761-DA00-281F-3B6EA57CE8B8}"/>
              </a:ext>
            </a:extLst>
          </p:cNvPr>
          <p:cNvSpPr/>
          <p:nvPr/>
        </p:nvSpPr>
        <p:spPr>
          <a:xfrm>
            <a:off x="7419173" y="3975827"/>
            <a:ext cx="4302557" cy="210021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51C14B-8A9E-9FD0-EA2E-441F26C1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9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BFD9CC-7793-4C9D-B8C0-0C5C9761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7" y="0"/>
            <a:ext cx="10515600" cy="762000"/>
          </a:xfrm>
        </p:spPr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kumimoji="1" lang="ko-KR" altLang="en-US" sz="36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3600" b="1" err="1">
                <a:latin typeface="Tahoma" panose="020B0604030504040204" pitchFamily="34" charset="0"/>
                <a:cs typeface="Tahoma" panose="020B0604030504040204" pitchFamily="34" charset="0"/>
              </a:rPr>
              <a:t>key_size</a:t>
            </a:r>
            <a:r>
              <a:rPr kumimoji="1" lang="ko-KR" altLang="en-US" sz="3600" b="1">
                <a:latin typeface="Tahoma" panose="020B0604030504040204" pitchFamily="34" charset="0"/>
                <a:cs typeface="Tahoma" panose="020B0604030504040204" pitchFamily="34" charset="0"/>
              </a:rPr>
              <a:t> 변경에 대한 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0AD1C-DA8E-73CE-BAA9-7F5FB66B68A0}"/>
              </a:ext>
            </a:extLst>
          </p:cNvPr>
          <p:cNvSpPr txBox="1">
            <a:spLocks/>
          </p:cNvSpPr>
          <p:nvPr/>
        </p:nvSpPr>
        <p:spPr>
          <a:xfrm>
            <a:off x="334963" y="1295583"/>
            <a:ext cx="11366257" cy="5065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size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 커진 만큼 더 많은 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memtable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 </a:t>
            </a:r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ts val="3960"/>
              </a:lnSpc>
              <a:buNone/>
            </a:pP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flush </a:t>
            </a:r>
            <a:r>
              <a:rPr lang="ko-KR" altLang="en-US" sz="24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되어야하기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때문에 </a:t>
            </a:r>
            <a:r>
              <a:rPr lang="en-US" altLang="ko-KR" sz="2400" b="1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Latency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는 늘어나서 </a:t>
            </a:r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ts val="3960"/>
              </a:lnSpc>
              <a:buNone/>
            </a:pPr>
            <a:r>
              <a:rPr lang="en-US" altLang="ko-KR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전체적인 성능이 안 좋아질 것이라 예상</a:t>
            </a:r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3960"/>
              </a:lnSpc>
            </a:pPr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3960"/>
              </a:lnSpc>
            </a:pP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또한 </a:t>
            </a:r>
            <a:r>
              <a:rPr lang="en-US" altLang="ko-KR" sz="2400" b="1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r>
              <a:rPr lang="ko-KR" altLang="en-US" sz="24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에도 영향이 있을 것이라 생각</a:t>
            </a:r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altLang="ko-KR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- workload(key pattern)</a:t>
            </a:r>
            <a:r>
              <a:rPr lang="ko-KR" altLang="en-US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 </a:t>
            </a:r>
            <a:r>
              <a:rPr lang="en-US" altLang="ko-KR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r>
              <a:rPr lang="ko-KR" altLang="en-US" sz="20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</a:t>
            </a:r>
            <a:r>
              <a:rPr lang="ko-KR" altLang="en-US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20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altLang="ko-KR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ko-KR" altLang="en-US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큰 영향을 주지만</a:t>
            </a:r>
            <a:r>
              <a:rPr lang="en-US" altLang="ko-KR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key size </a:t>
            </a:r>
            <a:r>
              <a:rPr lang="ko-KR" altLang="en-US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또한</a:t>
            </a:r>
            <a:r>
              <a:rPr lang="en-US" altLang="ko-KR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compaction</a:t>
            </a:r>
            <a:r>
              <a:rPr lang="ko-KR" altLang="en-US" sz="2000" b="1" err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</a:t>
            </a:r>
            <a:r>
              <a:rPr lang="ko-KR" altLang="en-US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20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altLang="ko-KR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ko-KR" altLang="en-US" sz="2000" b="1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영향을 줄 것이라 예상</a:t>
            </a:r>
            <a:endParaRPr lang="en-US" altLang="ko-KR" sz="20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9CF79BE-5A45-CC18-AA62-CB70CBD8D072}"/>
              </a:ext>
            </a:extLst>
          </p:cNvPr>
          <p:cNvGrpSpPr/>
          <p:nvPr/>
        </p:nvGrpSpPr>
        <p:grpSpPr>
          <a:xfrm>
            <a:off x="7248878" y="1229994"/>
            <a:ext cx="4805680" cy="2100214"/>
            <a:chOff x="7248878" y="1229994"/>
            <a:chExt cx="4805680" cy="21002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4EE2AC-7D54-5048-492B-CD7BACE01414}"/>
                </a:ext>
              </a:extLst>
            </p:cNvPr>
            <p:cNvSpPr/>
            <p:nvPr/>
          </p:nvSpPr>
          <p:spPr>
            <a:xfrm>
              <a:off x="7248878" y="1229994"/>
              <a:ext cx="4805680" cy="2100214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3A651F8-292E-0C0F-96FC-2D09C3BEA476}"/>
                </a:ext>
              </a:extLst>
            </p:cNvPr>
            <p:cNvSpPr/>
            <p:nvPr/>
          </p:nvSpPr>
          <p:spPr>
            <a:xfrm>
              <a:off x="7373237" y="1377038"/>
              <a:ext cx="2181984" cy="3376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9BE3D95B-ECFF-05B3-FC67-C184C639174D}"/>
                </a:ext>
              </a:extLst>
            </p:cNvPr>
            <p:cNvCxnSpPr>
              <a:cxnSpLocks/>
            </p:cNvCxnSpPr>
            <p:nvPr/>
          </p:nvCxnSpPr>
          <p:spPr>
            <a:xfrm>
              <a:off x="8101657" y="1377038"/>
              <a:ext cx="0" cy="337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BC73D0-98B7-C969-FA8D-8FFAD0B52405}"/>
                </a:ext>
              </a:extLst>
            </p:cNvPr>
            <p:cNvSpPr txBox="1"/>
            <p:nvPr/>
          </p:nvSpPr>
          <p:spPr>
            <a:xfrm>
              <a:off x="7479084" y="1361185"/>
              <a:ext cx="49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key</a:t>
              </a:r>
              <a:endParaRPr kumimoji="1"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453037-C139-97E7-8B40-86285EED72CA}"/>
                </a:ext>
              </a:extLst>
            </p:cNvPr>
            <p:cNvSpPr txBox="1"/>
            <p:nvPr/>
          </p:nvSpPr>
          <p:spPr>
            <a:xfrm>
              <a:off x="8485333" y="1361185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value</a:t>
              </a:r>
              <a:endParaRPr kumimoji="1"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D585F0E-F8FD-96AE-559B-5806F6A79F7B}"/>
                </a:ext>
              </a:extLst>
            </p:cNvPr>
            <p:cNvGrpSpPr/>
            <p:nvPr/>
          </p:nvGrpSpPr>
          <p:grpSpPr>
            <a:xfrm>
              <a:off x="7373237" y="1812273"/>
              <a:ext cx="2181984" cy="369332"/>
              <a:chOff x="7392692" y="1442626"/>
              <a:chExt cx="2181984" cy="36933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4DB000F-56F5-6BF6-CD77-7DC45A45EF45}"/>
                  </a:ext>
                </a:extLst>
              </p:cNvPr>
              <p:cNvSpPr/>
              <p:nvPr/>
            </p:nvSpPr>
            <p:spPr>
              <a:xfrm>
                <a:off x="7392692" y="1458479"/>
                <a:ext cx="2181984" cy="33762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736205-3180-93B5-A08E-386C8330754E}"/>
                  </a:ext>
                </a:extLst>
              </p:cNvPr>
              <p:cNvSpPr txBox="1"/>
              <p:nvPr/>
            </p:nvSpPr>
            <p:spPr>
              <a:xfrm>
                <a:off x="7498539" y="1442626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key</a:t>
                </a:r>
                <a:endParaRPr kumimoji="1"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DABA8E-6B85-0030-B42D-7D19A3261B8E}"/>
                  </a:ext>
                </a:extLst>
              </p:cNvPr>
              <p:cNvSpPr txBox="1"/>
              <p:nvPr/>
            </p:nvSpPr>
            <p:spPr>
              <a:xfrm>
                <a:off x="8504788" y="1442626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value</a:t>
                </a:r>
                <a:endParaRPr kumimoji="1" lang="ko-KR" altLang="en-US"/>
              </a:p>
            </p:txBody>
          </p: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5A54BD7-872E-C528-E271-01CFAAD2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1112" y="1474331"/>
                <a:ext cx="0" cy="33762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44A5212-9598-6248-DA4A-829FEF872576}"/>
                </a:ext>
              </a:extLst>
            </p:cNvPr>
            <p:cNvGrpSpPr/>
            <p:nvPr/>
          </p:nvGrpSpPr>
          <p:grpSpPr>
            <a:xfrm>
              <a:off x="7373237" y="2295066"/>
              <a:ext cx="2181984" cy="369332"/>
              <a:chOff x="7392692" y="1442626"/>
              <a:chExt cx="2181984" cy="36933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3AF55F8-7591-0C96-2E2E-3FDDE6B455E8}"/>
                  </a:ext>
                </a:extLst>
              </p:cNvPr>
              <p:cNvSpPr/>
              <p:nvPr/>
            </p:nvSpPr>
            <p:spPr>
              <a:xfrm>
                <a:off x="7392692" y="1458479"/>
                <a:ext cx="2181984" cy="33762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FE7C34-A7FC-A1E3-89FB-DDF673C09D17}"/>
                  </a:ext>
                </a:extLst>
              </p:cNvPr>
              <p:cNvSpPr txBox="1"/>
              <p:nvPr/>
            </p:nvSpPr>
            <p:spPr>
              <a:xfrm>
                <a:off x="7498539" y="1442626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key</a:t>
                </a:r>
                <a:endParaRPr kumimoji="1"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805773-2271-132F-F9C1-1405048A363F}"/>
                  </a:ext>
                </a:extLst>
              </p:cNvPr>
              <p:cNvSpPr txBox="1"/>
              <p:nvPr/>
            </p:nvSpPr>
            <p:spPr>
              <a:xfrm>
                <a:off x="8504788" y="1442626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value</a:t>
                </a:r>
                <a:endParaRPr kumimoji="1" lang="ko-KR" altLang="en-US"/>
              </a:p>
            </p:txBody>
          </p: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E95AA6DC-E8C0-88F3-4300-09D976455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1112" y="1474331"/>
                <a:ext cx="0" cy="33762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AAFF3F-3BBB-FFA4-E51D-4ADF84EF5BFB}"/>
                </a:ext>
              </a:extLst>
            </p:cNvPr>
            <p:cNvGrpSpPr/>
            <p:nvPr/>
          </p:nvGrpSpPr>
          <p:grpSpPr>
            <a:xfrm>
              <a:off x="7373237" y="2802879"/>
              <a:ext cx="2181984" cy="369332"/>
              <a:chOff x="7392692" y="1442626"/>
              <a:chExt cx="2181984" cy="3693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AD1D63D-250B-ADA3-BE5D-70383DC02940}"/>
                  </a:ext>
                </a:extLst>
              </p:cNvPr>
              <p:cNvSpPr/>
              <p:nvPr/>
            </p:nvSpPr>
            <p:spPr>
              <a:xfrm>
                <a:off x="7392692" y="1458479"/>
                <a:ext cx="2181984" cy="33762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AE8984-560F-11F6-D676-A0C28D81EB6A}"/>
                  </a:ext>
                </a:extLst>
              </p:cNvPr>
              <p:cNvSpPr txBox="1"/>
              <p:nvPr/>
            </p:nvSpPr>
            <p:spPr>
              <a:xfrm>
                <a:off x="7498539" y="1442626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key</a:t>
                </a:r>
                <a:endParaRPr kumimoji="1"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AB01EA-A0EC-914F-D3E5-7484898DE2E9}"/>
                  </a:ext>
                </a:extLst>
              </p:cNvPr>
              <p:cNvSpPr txBox="1"/>
              <p:nvPr/>
            </p:nvSpPr>
            <p:spPr>
              <a:xfrm>
                <a:off x="8504788" y="1442626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value</a:t>
                </a:r>
                <a:endParaRPr kumimoji="1" lang="ko-KR" altLang="en-US"/>
              </a:p>
            </p:txBody>
          </p:sp>
          <p:cxnSp>
            <p:nvCxnSpPr>
              <p:cNvPr id="27" name="직선 연결선[R] 26">
                <a:extLst>
                  <a:ext uri="{FF2B5EF4-FFF2-40B4-BE49-F238E27FC236}">
                    <a16:creationId xmlns:a16="http://schemas.microsoft.com/office/drawing/2014/main" id="{963F5F11-EBF2-429A-4730-3C11C23F4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1112" y="1474331"/>
                <a:ext cx="0" cy="33762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052D91A-1EF7-3DDA-6F52-3EBEC3E07E63}"/>
                </a:ext>
              </a:extLst>
            </p:cNvPr>
            <p:cNvGrpSpPr/>
            <p:nvPr/>
          </p:nvGrpSpPr>
          <p:grpSpPr>
            <a:xfrm>
              <a:off x="9753126" y="1361185"/>
              <a:ext cx="2181984" cy="369332"/>
              <a:chOff x="7392692" y="1442626"/>
              <a:chExt cx="2181984" cy="369332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405DA5F-A28E-FFA4-3415-28C2B518B63F}"/>
                  </a:ext>
                </a:extLst>
              </p:cNvPr>
              <p:cNvSpPr/>
              <p:nvPr/>
            </p:nvSpPr>
            <p:spPr>
              <a:xfrm>
                <a:off x="7392692" y="1458479"/>
                <a:ext cx="2181984" cy="33762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E25592-448F-5EA1-DFCD-7777272A8B16}"/>
                  </a:ext>
                </a:extLst>
              </p:cNvPr>
              <p:cNvSpPr txBox="1"/>
              <p:nvPr/>
            </p:nvSpPr>
            <p:spPr>
              <a:xfrm>
                <a:off x="7498539" y="1442626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key</a:t>
                </a:r>
                <a:endParaRPr kumimoji="1"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56D46C-0A40-B879-8B6F-708A106B1C24}"/>
                  </a:ext>
                </a:extLst>
              </p:cNvPr>
              <p:cNvSpPr txBox="1"/>
              <p:nvPr/>
            </p:nvSpPr>
            <p:spPr>
              <a:xfrm>
                <a:off x="8504788" y="1442626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value</a:t>
                </a:r>
                <a:endParaRPr kumimoji="1" lang="ko-KR" altLang="en-US"/>
              </a:p>
            </p:txBody>
          </p:sp>
          <p:cxnSp>
            <p:nvCxnSpPr>
              <p:cNvPr id="32" name="직선 연결선[R] 31">
                <a:extLst>
                  <a:ext uri="{FF2B5EF4-FFF2-40B4-BE49-F238E27FC236}">
                    <a16:creationId xmlns:a16="http://schemas.microsoft.com/office/drawing/2014/main" id="{97F204EC-B18D-9BEA-11E4-BFDCA5B14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1112" y="1474331"/>
                <a:ext cx="0" cy="33762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38B7870-3D47-C0B2-EDFA-BCE8D842DF3D}"/>
                </a:ext>
              </a:extLst>
            </p:cNvPr>
            <p:cNvGrpSpPr/>
            <p:nvPr/>
          </p:nvGrpSpPr>
          <p:grpSpPr>
            <a:xfrm>
              <a:off x="9760683" y="1812273"/>
              <a:ext cx="2181984" cy="369332"/>
              <a:chOff x="7400249" y="1442626"/>
              <a:chExt cx="2181984" cy="36933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E4993BB-5ADB-B454-B393-A6C12F579A8A}"/>
                  </a:ext>
                </a:extLst>
              </p:cNvPr>
              <p:cNvSpPr/>
              <p:nvPr/>
            </p:nvSpPr>
            <p:spPr>
              <a:xfrm>
                <a:off x="7400249" y="1458479"/>
                <a:ext cx="2181984" cy="33762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FCFF05-FBBF-4F9B-1ECC-DDCCCA7C86E7}"/>
                  </a:ext>
                </a:extLst>
              </p:cNvPr>
              <p:cNvSpPr txBox="1"/>
              <p:nvPr/>
            </p:nvSpPr>
            <p:spPr>
              <a:xfrm>
                <a:off x="7498539" y="1442626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key</a:t>
                </a:r>
                <a:endParaRPr kumimoji="1"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C8A7B3-E4E3-51C0-B814-8B77D2E18177}"/>
                  </a:ext>
                </a:extLst>
              </p:cNvPr>
              <p:cNvSpPr txBox="1"/>
              <p:nvPr/>
            </p:nvSpPr>
            <p:spPr>
              <a:xfrm>
                <a:off x="8504788" y="1442626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value</a:t>
                </a:r>
                <a:endParaRPr kumimoji="1" lang="ko-KR" altLang="en-US"/>
              </a:p>
            </p:txBody>
          </p:sp>
          <p:cxnSp>
            <p:nvCxnSpPr>
              <p:cNvPr id="37" name="직선 연결선[R] 36">
                <a:extLst>
                  <a:ext uri="{FF2B5EF4-FFF2-40B4-BE49-F238E27FC236}">
                    <a16:creationId xmlns:a16="http://schemas.microsoft.com/office/drawing/2014/main" id="{75922779-81C1-4477-65DC-C07EAD65F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1112" y="1474331"/>
                <a:ext cx="0" cy="33762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DA2E6E8-3DF4-8548-D60A-2D46BDC3FAEB}"/>
                </a:ext>
              </a:extLst>
            </p:cNvPr>
            <p:cNvGrpSpPr/>
            <p:nvPr/>
          </p:nvGrpSpPr>
          <p:grpSpPr>
            <a:xfrm>
              <a:off x="9769929" y="2294431"/>
              <a:ext cx="2181984" cy="369332"/>
              <a:chOff x="7392692" y="1442626"/>
              <a:chExt cx="2181984" cy="36933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77A88B5-2B66-BC78-6111-3632B743FBD0}"/>
                  </a:ext>
                </a:extLst>
              </p:cNvPr>
              <p:cNvSpPr/>
              <p:nvPr/>
            </p:nvSpPr>
            <p:spPr>
              <a:xfrm>
                <a:off x="7392692" y="1458479"/>
                <a:ext cx="2181984" cy="33762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C62672-4565-3714-A686-E7215C282DC6}"/>
                  </a:ext>
                </a:extLst>
              </p:cNvPr>
              <p:cNvSpPr txBox="1"/>
              <p:nvPr/>
            </p:nvSpPr>
            <p:spPr>
              <a:xfrm>
                <a:off x="7498539" y="1442626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key</a:t>
                </a:r>
                <a:endParaRPr kumimoji="1"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B7164F-94BE-8F19-9BC9-1DA8D7673586}"/>
                  </a:ext>
                </a:extLst>
              </p:cNvPr>
              <p:cNvSpPr txBox="1"/>
              <p:nvPr/>
            </p:nvSpPr>
            <p:spPr>
              <a:xfrm>
                <a:off x="8504788" y="1442626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value</a:t>
                </a:r>
                <a:endParaRPr kumimoji="1" lang="ko-KR" altLang="en-US"/>
              </a:p>
            </p:txBody>
          </p:sp>
          <p:cxnSp>
            <p:nvCxnSpPr>
              <p:cNvPr id="47" name="직선 연결선[R] 46">
                <a:extLst>
                  <a:ext uri="{FF2B5EF4-FFF2-40B4-BE49-F238E27FC236}">
                    <a16:creationId xmlns:a16="http://schemas.microsoft.com/office/drawing/2014/main" id="{B80A022C-B311-7F5B-E14D-3A4E48A76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1112" y="1466774"/>
                <a:ext cx="0" cy="33762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71D5759-F68B-DFEF-F3C1-D24C8E4E2D5A}"/>
                </a:ext>
              </a:extLst>
            </p:cNvPr>
            <p:cNvGrpSpPr/>
            <p:nvPr/>
          </p:nvGrpSpPr>
          <p:grpSpPr>
            <a:xfrm>
              <a:off x="9773852" y="2795472"/>
              <a:ext cx="2181984" cy="369332"/>
              <a:chOff x="7392692" y="1442626"/>
              <a:chExt cx="2181984" cy="36933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B0CF3F3-17F9-6EB8-1136-BFAA8F0D5E30}"/>
                  </a:ext>
                </a:extLst>
              </p:cNvPr>
              <p:cNvSpPr/>
              <p:nvPr/>
            </p:nvSpPr>
            <p:spPr>
              <a:xfrm>
                <a:off x="7392692" y="1458479"/>
                <a:ext cx="2181984" cy="33762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499B344-DD81-0B50-6B83-ECF2F12C8008}"/>
                  </a:ext>
                </a:extLst>
              </p:cNvPr>
              <p:cNvSpPr txBox="1"/>
              <p:nvPr/>
            </p:nvSpPr>
            <p:spPr>
              <a:xfrm>
                <a:off x="7498539" y="1442626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key</a:t>
                </a:r>
                <a:endParaRPr kumimoji="1"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59E7DD-58B0-20B1-5BB4-0F804724F42F}"/>
                  </a:ext>
                </a:extLst>
              </p:cNvPr>
              <p:cNvSpPr txBox="1"/>
              <p:nvPr/>
            </p:nvSpPr>
            <p:spPr>
              <a:xfrm>
                <a:off x="8504788" y="1442626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value</a:t>
                </a:r>
                <a:endParaRPr kumimoji="1" lang="ko-KR" altLang="en-US"/>
              </a:p>
            </p:txBody>
          </p: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94277D8B-4FF6-A493-3C45-EEF70E122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1112" y="1474331"/>
                <a:ext cx="0" cy="33762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3F8F31B-238E-3D8F-3582-1358B9F8CB0E}"/>
              </a:ext>
            </a:extLst>
          </p:cNvPr>
          <p:cNvGrpSpPr/>
          <p:nvPr/>
        </p:nvGrpSpPr>
        <p:grpSpPr>
          <a:xfrm>
            <a:off x="7752001" y="4317414"/>
            <a:ext cx="4302557" cy="2100214"/>
            <a:chOff x="7248878" y="4077493"/>
            <a:chExt cx="4805680" cy="210021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2FF88C1-B12A-0443-0E8A-EAA894DE5534}"/>
                </a:ext>
              </a:extLst>
            </p:cNvPr>
            <p:cNvSpPr/>
            <p:nvPr/>
          </p:nvSpPr>
          <p:spPr>
            <a:xfrm>
              <a:off x="7248878" y="4077493"/>
              <a:ext cx="4805680" cy="21002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9975D30-29E8-5CB6-EA6E-96003140CEE6}"/>
                </a:ext>
              </a:extLst>
            </p:cNvPr>
            <p:cNvSpPr/>
            <p:nvPr/>
          </p:nvSpPr>
          <p:spPr>
            <a:xfrm>
              <a:off x="7479084" y="4255847"/>
              <a:ext cx="4312461" cy="3376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F6AD1EF7-B18F-22C6-8502-90D8FC525BD5}"/>
                </a:ext>
              </a:extLst>
            </p:cNvPr>
            <p:cNvCxnSpPr>
              <a:cxnSpLocks/>
            </p:cNvCxnSpPr>
            <p:nvPr/>
          </p:nvCxnSpPr>
          <p:spPr>
            <a:xfrm>
              <a:off x="9429345" y="4255847"/>
              <a:ext cx="0" cy="337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7D3F60-7521-634E-A118-A3089CE4A7FD}"/>
                </a:ext>
              </a:extLst>
            </p:cNvPr>
            <p:cNvSpPr txBox="1"/>
            <p:nvPr/>
          </p:nvSpPr>
          <p:spPr>
            <a:xfrm>
              <a:off x="8204435" y="4221418"/>
              <a:ext cx="49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key</a:t>
              </a:r>
              <a:endParaRPr kumimoji="1"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2EF4EB-D25C-057D-A9C8-BEC76BCB9857}"/>
                </a:ext>
              </a:extLst>
            </p:cNvPr>
            <p:cNvSpPr txBox="1"/>
            <p:nvPr/>
          </p:nvSpPr>
          <p:spPr>
            <a:xfrm>
              <a:off x="10239655" y="4242370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value</a:t>
              </a:r>
              <a:endParaRPr kumimoji="1"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396B786-4B10-7F39-FB9A-32015106CE89}"/>
                </a:ext>
              </a:extLst>
            </p:cNvPr>
            <p:cNvSpPr/>
            <p:nvPr/>
          </p:nvSpPr>
          <p:spPr>
            <a:xfrm>
              <a:off x="7479084" y="4710128"/>
              <a:ext cx="4312461" cy="3376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B563E360-3F4C-EC97-A86E-A5E31F36E903}"/>
                </a:ext>
              </a:extLst>
            </p:cNvPr>
            <p:cNvCxnSpPr>
              <a:cxnSpLocks/>
            </p:cNvCxnSpPr>
            <p:nvPr/>
          </p:nvCxnSpPr>
          <p:spPr>
            <a:xfrm>
              <a:off x="9429345" y="4710128"/>
              <a:ext cx="0" cy="337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C52C1C-1E63-97F0-044E-E551B14357D7}"/>
                </a:ext>
              </a:extLst>
            </p:cNvPr>
            <p:cNvSpPr txBox="1"/>
            <p:nvPr/>
          </p:nvSpPr>
          <p:spPr>
            <a:xfrm>
              <a:off x="8204435" y="4675699"/>
              <a:ext cx="49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key</a:t>
              </a:r>
              <a:endParaRPr kumimoji="1"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511431-E4EF-8CA4-A037-0619F48543DE}"/>
                </a:ext>
              </a:extLst>
            </p:cNvPr>
            <p:cNvSpPr txBox="1"/>
            <p:nvPr/>
          </p:nvSpPr>
          <p:spPr>
            <a:xfrm>
              <a:off x="10239655" y="4696651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value</a:t>
              </a:r>
              <a:endParaRPr kumimoji="1"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647FE5-7300-C951-C317-A67FAAA539D3}"/>
                </a:ext>
              </a:extLst>
            </p:cNvPr>
            <p:cNvSpPr/>
            <p:nvPr/>
          </p:nvSpPr>
          <p:spPr>
            <a:xfrm>
              <a:off x="7495976" y="5157606"/>
              <a:ext cx="4312461" cy="3376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1E743F17-5D87-7B96-CEE8-27A783EB3E18}"/>
                </a:ext>
              </a:extLst>
            </p:cNvPr>
            <p:cNvCxnSpPr>
              <a:cxnSpLocks/>
            </p:cNvCxnSpPr>
            <p:nvPr/>
          </p:nvCxnSpPr>
          <p:spPr>
            <a:xfrm>
              <a:off x="9446237" y="5157606"/>
              <a:ext cx="0" cy="337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04FBF9-3BDD-67E1-B916-CFC4FCF158D7}"/>
                </a:ext>
              </a:extLst>
            </p:cNvPr>
            <p:cNvSpPr txBox="1"/>
            <p:nvPr/>
          </p:nvSpPr>
          <p:spPr>
            <a:xfrm>
              <a:off x="8221327" y="5123177"/>
              <a:ext cx="49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key</a:t>
              </a:r>
              <a:endParaRPr kumimoji="1"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B4634FE-CB11-CE1F-243E-97B63A345270}"/>
                </a:ext>
              </a:extLst>
            </p:cNvPr>
            <p:cNvSpPr txBox="1"/>
            <p:nvPr/>
          </p:nvSpPr>
          <p:spPr>
            <a:xfrm>
              <a:off x="10256547" y="5144129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value</a:t>
              </a:r>
              <a:endParaRPr kumimoji="1"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A99B7BA-21E3-1277-02E5-2EF52AE34E57}"/>
                </a:ext>
              </a:extLst>
            </p:cNvPr>
            <p:cNvSpPr/>
            <p:nvPr/>
          </p:nvSpPr>
          <p:spPr>
            <a:xfrm>
              <a:off x="7495976" y="5641718"/>
              <a:ext cx="4312461" cy="3376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C6F36BD2-8663-AECD-1A39-4C6372302E47}"/>
                </a:ext>
              </a:extLst>
            </p:cNvPr>
            <p:cNvCxnSpPr>
              <a:cxnSpLocks/>
            </p:cNvCxnSpPr>
            <p:nvPr/>
          </p:nvCxnSpPr>
          <p:spPr>
            <a:xfrm>
              <a:off x="9446237" y="5641718"/>
              <a:ext cx="0" cy="337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98EFE2E-D9D6-17C3-2B72-396FBFA6F63E}"/>
                </a:ext>
              </a:extLst>
            </p:cNvPr>
            <p:cNvSpPr txBox="1"/>
            <p:nvPr/>
          </p:nvSpPr>
          <p:spPr>
            <a:xfrm>
              <a:off x="8221327" y="5607289"/>
              <a:ext cx="49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key</a:t>
              </a:r>
              <a:endParaRPr kumimoji="1"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697717-1C51-BAE2-9012-102D2CBFB899}"/>
                </a:ext>
              </a:extLst>
            </p:cNvPr>
            <p:cNvSpPr txBox="1"/>
            <p:nvPr/>
          </p:nvSpPr>
          <p:spPr>
            <a:xfrm>
              <a:off x="10256547" y="5628241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value</a:t>
              </a:r>
              <a:endParaRPr kumimoji="1" lang="ko-KR" altLang="en-US"/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26BDA15-6BE9-2D11-2131-A310637BE192}"/>
              </a:ext>
            </a:extLst>
          </p:cNvPr>
          <p:cNvCxnSpPr/>
          <p:nvPr/>
        </p:nvCxnSpPr>
        <p:spPr>
          <a:xfrm>
            <a:off x="9651718" y="3429000"/>
            <a:ext cx="0" cy="3993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D4E272-E693-D544-FECE-EF66BDEF80B3}"/>
              </a:ext>
            </a:extLst>
          </p:cNvPr>
          <p:cNvSpPr txBox="1"/>
          <p:nvPr/>
        </p:nvSpPr>
        <p:spPr>
          <a:xfrm>
            <a:off x="7252441" y="809716"/>
            <a:ext cx="114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err="1"/>
              <a:t>memtable</a:t>
            </a:r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FB34F-E956-99EE-587F-4922D68A8C98}"/>
              </a:ext>
            </a:extLst>
          </p:cNvPr>
          <p:cNvSpPr txBox="1"/>
          <p:nvPr/>
        </p:nvSpPr>
        <p:spPr>
          <a:xfrm>
            <a:off x="7387340" y="3551570"/>
            <a:ext cx="114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err="1"/>
              <a:t>memtable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401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14</Slides>
  <Notes>12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RocksDB Benchmark Evaluation</vt:lpstr>
      <vt:lpstr>PowerPoint 프레젠테이션</vt:lpstr>
      <vt:lpstr>1. 실험 환경</vt:lpstr>
      <vt:lpstr>2. write_buffer_size 변경에 대한 가설</vt:lpstr>
      <vt:lpstr>2. write_buffer_Size 변경</vt:lpstr>
      <vt:lpstr>3. wal_size_limit_MB 변경에 대한 가설</vt:lpstr>
      <vt:lpstr>3. wal_size_limit_MB 변경</vt:lpstr>
      <vt:lpstr>3. wal_size_limit_MB 변경</vt:lpstr>
      <vt:lpstr>4. key_size 변경에 대한 가설</vt:lpstr>
      <vt:lpstr>4. key_size 변경</vt:lpstr>
      <vt:lpstr>4. key_size 변경</vt:lpstr>
      <vt:lpstr>5. Discussion</vt:lpstr>
      <vt:lpstr>6. 추후 방향(?)</vt:lpstr>
      <vt:lpstr>To Be Continue…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revision>2</cp:revision>
  <dcterms:created xsi:type="dcterms:W3CDTF">2022-10-16T11:43:31Z</dcterms:created>
  <dcterms:modified xsi:type="dcterms:W3CDTF">2025-02-04T05:00:03Z</dcterms:modified>
</cp:coreProperties>
</file>