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26"/>
  </p:notesMasterIdLst>
  <p:handoutMasterIdLst>
    <p:handoutMasterId r:id="rId27"/>
  </p:handoutMasterIdLst>
  <p:sldIdLst>
    <p:sldId id="296" r:id="rId5"/>
    <p:sldId id="526" r:id="rId6"/>
    <p:sldId id="525" r:id="rId7"/>
    <p:sldId id="524" r:id="rId8"/>
    <p:sldId id="521" r:id="rId9"/>
    <p:sldId id="523" r:id="rId10"/>
    <p:sldId id="522" r:id="rId11"/>
    <p:sldId id="528" r:id="rId12"/>
    <p:sldId id="529" r:id="rId13"/>
    <p:sldId id="530" r:id="rId14"/>
    <p:sldId id="531" r:id="rId15"/>
    <p:sldId id="532" r:id="rId16"/>
    <p:sldId id="533" r:id="rId17"/>
    <p:sldId id="534" r:id="rId18"/>
    <p:sldId id="535" r:id="rId19"/>
    <p:sldId id="537" r:id="rId20"/>
    <p:sldId id="541" r:id="rId21"/>
    <p:sldId id="542" r:id="rId22"/>
    <p:sldId id="538" r:id="rId23"/>
    <p:sldId id="540" r:id="rId24"/>
    <p:sldId id="539" r:id="rId25"/>
  </p:sldIdLst>
  <p:sldSz cx="12192000" cy="6858000"/>
  <p:notesSz cx="9874250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kdk" initials="d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00529C"/>
    <a:srgbClr val="C6D9F1"/>
    <a:srgbClr val="FFE6CD"/>
    <a:srgbClr val="A1C064"/>
    <a:srgbClr val="4E91C1"/>
    <a:srgbClr val="D8BDBC"/>
    <a:srgbClr val="A8D973"/>
    <a:srgbClr val="FFFFFF"/>
    <a:srgbClr val="998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60"/>
  </p:normalViewPr>
  <p:slideViewPr>
    <p:cSldViewPr snapToGrid="0">
      <p:cViewPr varScale="1">
        <p:scale>
          <a:sx n="123" d="100"/>
          <a:sy n="123" d="100"/>
        </p:scale>
        <p:origin x="2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10"/>
        <p:guide pos="2141"/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kuniv-my.sharepoint.com/personal/32203349_dankook_ac_kr/Documents/Research/bperf/bperf_data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kuniv-my.sharepoint.com/personal/32203349_dankook_ac_kr/Documents/Research/bperf/bperf_data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readseq</a:t>
            </a:r>
            <a:r>
              <a:rPr lang="en-US" altLang="ko-KR" baseline="0" dirty="0"/>
              <a:t> </a:t>
            </a:r>
            <a:r>
              <a:rPr lang="en-US" altLang="ko-KR" dirty="0"/>
              <a:t>Throughput: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Sheet1!$B$42</c:f>
              <c:strCache>
                <c:ptCount val="1"/>
                <c:pt idx="0">
                  <c:v>RocksDB Throughput: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Sheet1!$C$41:$G$41</c:f>
              <c:strCache>
                <c:ptCount val="5"/>
                <c:pt idx="0">
                  <c:v>1MiB</c:v>
                </c:pt>
                <c:pt idx="1">
                  <c:v>64MiB</c:v>
                </c:pt>
                <c:pt idx="2">
                  <c:v>128MiB</c:v>
                </c:pt>
                <c:pt idx="3">
                  <c:v>512MiB</c:v>
                </c:pt>
                <c:pt idx="4">
                  <c:v>1GiB</c:v>
                </c:pt>
              </c:strCache>
            </c:strRef>
          </c:cat>
          <c:val>
            <c:numRef>
              <c:f>Sheet1!$C$42:$G$42</c:f>
              <c:numCache>
                <c:formatCode>0.0" MiB/s"</c:formatCode>
                <c:ptCount val="5"/>
                <c:pt idx="0">
                  <c:v>356.6</c:v>
                </c:pt>
                <c:pt idx="1">
                  <c:v>514.6</c:v>
                </c:pt>
                <c:pt idx="2">
                  <c:v>553.70000000000005</c:v>
                </c:pt>
                <c:pt idx="3">
                  <c:v>723.1</c:v>
                </c:pt>
                <c:pt idx="4">
                  <c:v>828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FB-41D6-AD38-6D15D6C06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48214511"/>
        <c:axId val="80434047"/>
      </c:barChart>
      <c:catAx>
        <c:axId val="11482145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ko-KR" dirty="0"/>
                  <a:t>Cache Size</a:t>
                </a:r>
                <a:endParaRPr lang="ko-KR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434047"/>
        <c:crosses val="autoZero"/>
        <c:auto val="1"/>
        <c:lblAlgn val="ctr"/>
        <c:lblOffset val="100"/>
        <c:noMultiLvlLbl val="0"/>
      </c:catAx>
      <c:valAx>
        <c:axId val="80434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&quot; MiB/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482145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dirty="0" err="1"/>
              <a:t>RocksDB</a:t>
            </a:r>
            <a:r>
              <a:rPr lang="en-US" altLang="ko-KR" dirty="0"/>
              <a:t> </a:t>
            </a:r>
            <a:r>
              <a:rPr lang="en-US" altLang="ko-KR" dirty="0" err="1"/>
              <a:t>fillrandom</a:t>
            </a:r>
            <a:r>
              <a:rPr lang="en-US" altLang="ko-KR" dirty="0"/>
              <a:t> Throughput: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Sheet1!$B$30</c:f>
              <c:strCache>
                <c:ptCount val="1"/>
                <c:pt idx="0">
                  <c:v>RocksDB Throughput: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Sheet1!$C$29:$E$29</c:f>
              <c:strCache>
                <c:ptCount val="3"/>
                <c:pt idx="0">
                  <c:v>40/200 (FEMU default)</c:v>
                </c:pt>
                <c:pt idx="1">
                  <c:v>80/400</c:v>
                </c:pt>
                <c:pt idx="2">
                  <c:v>120/800</c:v>
                </c:pt>
              </c:strCache>
            </c:strRef>
          </c:cat>
          <c:val>
            <c:numRef>
              <c:f>Sheet1!$C$30:$E$30</c:f>
              <c:numCache>
                <c:formatCode>0.0" MiB/s"</c:formatCode>
                <c:ptCount val="3"/>
                <c:pt idx="0">
                  <c:v>340.2</c:v>
                </c:pt>
                <c:pt idx="1">
                  <c:v>293.8</c:v>
                </c:pt>
                <c:pt idx="2">
                  <c:v>201.6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11-480E-AF89-ADAB2B3B0B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52187215"/>
        <c:axId val="1952184815"/>
      </c:barChart>
      <c:catAx>
        <c:axId val="195218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2184815"/>
        <c:crosses val="autoZero"/>
        <c:auto val="1"/>
        <c:lblAlgn val="ctr"/>
        <c:lblOffset val="100"/>
        <c:noMultiLvlLbl val="0"/>
      </c:catAx>
      <c:valAx>
        <c:axId val="1952184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&quot; MiB/s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52187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380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561" y="0"/>
            <a:ext cx="4278380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459B48-3329-4E6A-B769-01A90DDA685A}" type="datetimeFigureOut">
              <a:rPr lang="ko-KR" altLang="en-US"/>
              <a:pPr>
                <a:defRPr/>
              </a:pPr>
              <a:t>2025. 2. 4.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56324"/>
            <a:ext cx="4278380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561" y="6456324"/>
            <a:ext cx="4278380" cy="3402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297AD0B-A189-4802-B48F-69165A833B12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586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278380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93561" y="0"/>
            <a:ext cx="4278380" cy="340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71763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86965" y="3228706"/>
            <a:ext cx="7900324" cy="305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456324"/>
            <a:ext cx="4278380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93561" y="6456324"/>
            <a:ext cx="4278380" cy="34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94E292F-6EEF-4EFC-9734-BC1F8EA107A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41872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811B66D-28FC-48E0-B5F7-95C0A20E72F7}" type="slidenum">
              <a:rPr lang="en-US" altLang="ko-KR" smtClean="0"/>
              <a:pPr eaLnBrk="1" hangingPunct="1"/>
              <a:t>1</a:t>
            </a:fld>
            <a:endParaRPr lang="en-US" altLang="ko-K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671763" y="509588"/>
            <a:ext cx="4530725" cy="2549525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613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4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60381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1429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13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4710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94E292F-6EEF-4EFC-9734-BC1F8EA107AF}" type="slidenum">
              <a:rPr lang="en-US" altLang="ko-KR" smtClean="0"/>
              <a:pPr>
                <a:defRPr/>
              </a:pPr>
              <a:t>21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6567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341438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-2118" y="1628775"/>
            <a:ext cx="349251" cy="5238750"/>
          </a:xfrm>
          <a:prstGeom prst="rect">
            <a:avLst/>
          </a:prstGeom>
          <a:gradFill rotWithShape="1">
            <a:gsLst>
              <a:gs pos="0">
                <a:schemeClr val="accent1">
                  <a:gamma/>
                  <a:shade val="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 flipV="1">
            <a:off x="1" y="1309689"/>
            <a:ext cx="11664951" cy="3190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accent1">
                  <a:gamma/>
                  <a:shade val="0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11051117" y="965200"/>
            <a:ext cx="1143000" cy="666750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 dirty="0"/>
          </a:p>
        </p:txBody>
      </p:sp>
      <p:pic>
        <p:nvPicPr>
          <p:cNvPr id="8" name="Picture 87" descr="da141077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117" y="-1588"/>
            <a:ext cx="2942168" cy="12827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8" descr="kpggv20039s"/>
          <p:cNvPicPr>
            <a:picLocks noChangeAspect="1" noChangeArrowheads="1"/>
          </p:cNvPicPr>
          <p:nvPr/>
        </p:nvPicPr>
        <p:blipFill>
          <a:blip r:embed="rId3" cstate="print">
            <a:duotone>
              <a:prstClr val="black"/>
              <a:schemeClr val="accent6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2963334" y="-1588"/>
            <a:ext cx="3069167" cy="12858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89" descr="kpggv16071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2" y="1"/>
            <a:ext cx="3016249" cy="1285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Box 91"/>
          <p:cNvSpPr txBox="1">
            <a:spLocks noChangeArrowheads="1"/>
          </p:cNvSpPr>
          <p:nvPr/>
        </p:nvSpPr>
        <p:spPr bwMode="auto">
          <a:xfrm>
            <a:off x="9167284" y="44451"/>
            <a:ext cx="2978149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 dirty="0">
                <a:solidFill>
                  <a:srgbClr val="DBEEF4"/>
                </a:solidFill>
                <a:latin typeface="Arial" charset="0"/>
              </a:rPr>
              <a:t>Embedded System Lab.</a:t>
            </a:r>
          </a:p>
        </p:txBody>
      </p:sp>
      <p:sp>
        <p:nvSpPr>
          <p:cNvPr id="12" name="Text Box 91"/>
          <p:cNvSpPr txBox="1">
            <a:spLocks noChangeArrowheads="1"/>
          </p:cNvSpPr>
          <p:nvPr userDrawn="1"/>
        </p:nvSpPr>
        <p:spPr bwMode="auto">
          <a:xfrm>
            <a:off x="8832304" y="6394451"/>
            <a:ext cx="231194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 dirty="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3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200" y="6310313"/>
            <a:ext cx="11938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5319210"/>
            <a:ext cx="9787467" cy="533400"/>
          </a:xfrm>
        </p:spPr>
        <p:txBody>
          <a:bodyPr anchor="b"/>
          <a:lstStyle>
            <a:lvl1pPr marL="0" indent="0" algn="ctr">
              <a:buFont typeface="Wingdings" pitchFamily="2" charset="2"/>
              <a:buNone/>
              <a:defRPr>
                <a:latin typeface="굴림" pitchFamily="50" charset="-127"/>
              </a:defRPr>
            </a:lvl1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1200151" y="2492375"/>
            <a:ext cx="9753600" cy="1143000"/>
          </a:xfrm>
        </p:spPr>
        <p:txBody>
          <a:bodyPr anchor="ctr"/>
          <a:lstStyle>
            <a:lvl1pPr algn="ctr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</a:p>
        </p:txBody>
      </p:sp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12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22517" y="6256339"/>
            <a:ext cx="1310216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55C75BD-8963-4A81-B41F-CC4158AC73A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4558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10651" y="928670"/>
            <a:ext cx="2891367" cy="542926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34434" y="928670"/>
            <a:ext cx="8473017" cy="542926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22517" y="6256339"/>
            <a:ext cx="1310216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A52CA2D-330B-41A0-B621-5AC86AC893AC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21663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5274" y="142852"/>
            <a:ext cx="11425767" cy="685800"/>
          </a:xfrm>
        </p:spPr>
        <p:txBody>
          <a:bodyPr/>
          <a:lstStyle>
            <a:lvl1pPr>
              <a:defRPr>
                <a:solidFill>
                  <a:srgbClr val="FFE6CD"/>
                </a:solidFill>
              </a:defRPr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521497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714751" y="6553200"/>
            <a:ext cx="3860800" cy="3048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311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22517" y="6256339"/>
            <a:ext cx="1310216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9135E7F7-48CA-4D93-BB18-45A329E2D526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6177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4417" y="981076"/>
            <a:ext cx="55372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64817" y="981076"/>
            <a:ext cx="5537200" cy="537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22517" y="6256339"/>
            <a:ext cx="1310216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A55DFDEC-81B2-4007-A528-D3BE6E6F09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19285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22517" y="6256339"/>
            <a:ext cx="1310216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64C4DF9-C3D2-468A-A9F2-4D722CF785AD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16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 noChangeArrowheads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22517" y="6256339"/>
            <a:ext cx="1310216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92BABB-9BD6-41B8-9DEC-D1885EB310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74486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22517" y="6256339"/>
            <a:ext cx="1310216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58B4EB-2BD6-4BF9-A30C-1343BAD10B0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1387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22517" y="6256339"/>
            <a:ext cx="1310216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7E63B0-7E00-4AA9-8B22-FEC3B409B85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646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 dirty="0"/>
              <a:t>Click icon to add picture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9347200" y="6553200"/>
            <a:ext cx="2540000" cy="304800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10822517" y="6256339"/>
            <a:ext cx="1310216" cy="274637"/>
          </a:xfrm>
          <a:prstGeom prst="rect">
            <a:avLst/>
          </a:prstGeom>
        </p:spPr>
        <p:txBody>
          <a:bodyPr/>
          <a:lstStyle>
            <a:lvl1pPr>
              <a:defRPr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1A5DEB8-8E1B-4718-85D1-EDE0C50E01D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4721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07884" y="6546850"/>
            <a:ext cx="3860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7" name="Rectangle 5"/>
          <p:cNvSpPr>
            <a:spLocks noChangeArrowheads="1"/>
          </p:cNvSpPr>
          <p:nvPr/>
        </p:nvSpPr>
        <p:spPr bwMode="auto">
          <a:xfrm>
            <a:off x="0" y="838200"/>
            <a:ext cx="3048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en-US" altLang="ko-KR" sz="2400" dirty="0">
                <a:latin typeface="Times New Roman" pitchFamily="-48" charset="0"/>
              </a:rPr>
              <a:t> 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white">
          <a:xfrm>
            <a:off x="334434" y="114300"/>
            <a:ext cx="1142576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 </a:t>
            </a:r>
            <a:r>
              <a:rPr lang="en-US" altLang="ko-KR"/>
              <a:t>abc</a:t>
            </a:r>
          </a:p>
        </p:txBody>
      </p:sp>
      <p:sp>
        <p:nvSpPr>
          <p:cNvPr id="1029" name="Rectangle 9"/>
          <p:cNvSpPr>
            <a:spLocks noChangeArrowheads="1"/>
          </p:cNvSpPr>
          <p:nvPr/>
        </p:nvSpPr>
        <p:spPr bwMode="gray">
          <a:xfrm>
            <a:off x="1428751" y="6500813"/>
            <a:ext cx="7200900" cy="125412"/>
          </a:xfrm>
          <a:prstGeom prst="rect">
            <a:avLst/>
          </a:prstGeom>
          <a:gradFill rotWithShape="1"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latinLnBrk="0"/>
            <a:endParaRPr lang="ko-KR" altLang="ko-KR" sz="2400" dirty="0">
              <a:latin typeface="Tahoma" pitchFamily="34" charset="0"/>
            </a:endParaRPr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95251" y="6407151"/>
            <a:ext cx="133350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 anchorCtr="1">
            <a:spAutoFit/>
          </a:bodyPr>
          <a:lstStyle/>
          <a:p>
            <a:r>
              <a:rPr kumimoji="0" lang="ko-KR" altLang="en-US" sz="1400" b="1" dirty="0">
                <a:solidFill>
                  <a:schemeClr val="accent1"/>
                </a:solidFill>
              </a:rPr>
              <a:t>이 용 민</a:t>
            </a:r>
          </a:p>
        </p:txBody>
      </p:sp>
      <p:sp>
        <p:nvSpPr>
          <p:cNvPr id="10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417" y="981076"/>
            <a:ext cx="11277600" cy="537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 </a:t>
            </a:r>
            <a:r>
              <a:rPr lang="en-US" altLang="ko-KR"/>
              <a:t>abc</a:t>
            </a:r>
          </a:p>
          <a:p>
            <a:pPr lvl="1"/>
            <a:r>
              <a:rPr lang="ko-KR" altLang="en-US"/>
              <a:t>둘째 수준 </a:t>
            </a:r>
            <a:r>
              <a:rPr lang="en-US" altLang="ko-KR"/>
              <a:t>abc</a:t>
            </a:r>
          </a:p>
          <a:p>
            <a:pPr lvl="2"/>
            <a:r>
              <a:rPr lang="ko-KR" altLang="en-US"/>
              <a:t>셋째 수준 </a:t>
            </a:r>
            <a:r>
              <a:rPr lang="en-US" altLang="ko-KR"/>
              <a:t>abc</a:t>
            </a:r>
          </a:p>
          <a:p>
            <a:pPr lvl="3"/>
            <a:r>
              <a:rPr lang="ko-KR" altLang="en-US"/>
              <a:t>넷째 수준 </a:t>
            </a:r>
            <a:r>
              <a:rPr lang="en-US" altLang="ko-KR"/>
              <a:t>abc</a:t>
            </a:r>
          </a:p>
          <a:p>
            <a:pPr lvl="4"/>
            <a:r>
              <a:rPr lang="ko-KR" altLang="en-US"/>
              <a:t>다섯째 수준 </a:t>
            </a:r>
            <a:r>
              <a:rPr lang="en-US" altLang="ko-KR"/>
              <a:t>abc</a:t>
            </a:r>
          </a:p>
        </p:txBody>
      </p:sp>
      <p:sp>
        <p:nvSpPr>
          <p:cNvPr id="1033" name="Rectangle 5"/>
          <p:cNvSpPr>
            <a:spLocks noChangeArrowheads="1"/>
          </p:cNvSpPr>
          <p:nvPr/>
        </p:nvSpPr>
        <p:spPr bwMode="auto">
          <a:xfrm>
            <a:off x="0" y="838200"/>
            <a:ext cx="304800" cy="56388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lang="en-US" altLang="ko-KR" sz="2400" dirty="0">
                <a:latin typeface="Times New Roman" pitchFamily="-48" charset="0"/>
              </a:rPr>
              <a:t> </a:t>
            </a: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0" y="0"/>
            <a:ext cx="12192000" cy="838200"/>
          </a:xfrm>
          <a:prstGeom prst="rect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1">
                  <a:gamma/>
                  <a:shade val="627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36" name="Text Box 91"/>
          <p:cNvSpPr txBox="1">
            <a:spLocks noChangeArrowheads="1"/>
          </p:cNvSpPr>
          <p:nvPr/>
        </p:nvSpPr>
        <p:spPr bwMode="auto">
          <a:xfrm>
            <a:off x="8832304" y="6394451"/>
            <a:ext cx="231194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ko-KR" sz="1500" dirty="0">
                <a:solidFill>
                  <a:schemeClr val="tx2"/>
                </a:solidFill>
                <a:latin typeface="Arial" charset="0"/>
              </a:rPr>
              <a:t>Embedded System Lab.</a:t>
            </a:r>
          </a:p>
        </p:txBody>
      </p:sp>
      <p:pic>
        <p:nvPicPr>
          <p:cNvPr id="1037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8200" y="6310313"/>
            <a:ext cx="11938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7755" r:id="rId1"/>
    <p:sldLayoutId id="2147487756" r:id="rId2"/>
    <p:sldLayoutId id="2147487757" r:id="rId3"/>
    <p:sldLayoutId id="2147487758" r:id="rId4"/>
    <p:sldLayoutId id="2147487759" r:id="rId5"/>
    <p:sldLayoutId id="2147487760" r:id="rId6"/>
    <p:sldLayoutId id="2147487761" r:id="rId7"/>
    <p:sldLayoutId id="2147487762" r:id="rId8"/>
    <p:sldLayoutId id="2147487763" r:id="rId9"/>
    <p:sldLayoutId id="2147487764" r:id="rId10"/>
    <p:sldLayoutId id="2147487765" r:id="rId11"/>
  </p:sldLayoutIdLst>
  <p:txStyles>
    <p:titleStyle>
      <a:lvl1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+mj-ea"/>
          <a:ea typeface="+mj-ea"/>
          <a:cs typeface="+mj-cs"/>
        </a:defRPr>
      </a:lvl1pPr>
      <a:lvl2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2pPr>
      <a:lvl3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3pPr>
      <a:lvl4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4pPr>
      <a:lvl5pPr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rgbClr val="DCE6F2"/>
          </a:solidFill>
          <a:latin typeface="맑은 고딕" pitchFamily="50" charset="-127"/>
          <a:ea typeface="맑은 고딕" pitchFamily="50" charset="-127"/>
        </a:defRPr>
      </a:lvl5pPr>
      <a:lvl6pPr marL="4572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6pPr>
      <a:lvl7pPr marL="9144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7pPr>
      <a:lvl8pPr marL="13716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8pPr>
      <a:lvl9pPr marL="1828800" algn="l" rtl="0" eaLnBrk="1" fontAlgn="base" latinLnBrk="1" hangingPunct="1">
        <a:lnSpc>
          <a:spcPct val="90000"/>
        </a:lnSpc>
        <a:spcBef>
          <a:spcPct val="0"/>
        </a:spcBef>
        <a:spcAft>
          <a:spcPct val="0"/>
        </a:spcAft>
        <a:defRPr kumimoji="1" sz="3400">
          <a:solidFill>
            <a:schemeClr val="tx2"/>
          </a:solidFill>
          <a:latin typeface="Arial" charset="0"/>
          <a:ea typeface="굴림" pitchFamily="50" charset="-127"/>
        </a:defRPr>
      </a:lvl9pPr>
    </p:titleStyle>
    <p:bodyStyle>
      <a:lvl1pPr marL="342900" indent="-3429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£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" pitchFamily="2" charset="2"/>
        <a:buChar char="£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lr>
          <a:schemeClr val="accent2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38400" y="4284095"/>
            <a:ext cx="7340600" cy="1568515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Lee </a:t>
            </a:r>
            <a:r>
              <a:rPr lang="en-US" altLang="ko-KR" dirty="0" err="1">
                <a:latin typeface="+mj-lt"/>
              </a:rPr>
              <a:t>YongMin</a:t>
            </a:r>
            <a:endParaRPr lang="en-US" altLang="ko-KR" dirty="0">
              <a:latin typeface="+mj-lt"/>
            </a:endParaRPr>
          </a:p>
          <a:p>
            <a:r>
              <a:rPr lang="en-US" altLang="ko-KR" dirty="0">
                <a:latin typeface="+mj-lt"/>
              </a:rPr>
              <a:t>nascarf16@dankook.ac.kr</a:t>
            </a:r>
          </a:p>
        </p:txBody>
      </p:sp>
      <p:sp>
        <p:nvSpPr>
          <p:cNvPr id="4" name="제목 3"/>
          <p:cNvSpPr>
            <a:spLocks noGrp="1"/>
          </p:cNvSpPr>
          <p:nvPr>
            <p:ph type="ctrTitle" sz="quarter"/>
          </p:nvPr>
        </p:nvSpPr>
        <p:spPr>
          <a:xfrm>
            <a:off x="2423592" y="2492896"/>
            <a:ext cx="7315200" cy="1143000"/>
          </a:xfrm>
        </p:spPr>
        <p:txBody>
          <a:bodyPr/>
          <a:lstStyle/>
          <a:p>
            <a:r>
              <a:rPr lang="en-US" altLang="ko-KR" dirty="0">
                <a:latin typeface="+mj-lt"/>
              </a:rPr>
              <a:t>Indexes: </a:t>
            </a:r>
            <a:r>
              <a:rPr lang="en-US" altLang="ko-KR" dirty="0" err="1">
                <a:latin typeface="+mj-lt"/>
              </a:rPr>
              <a:t>SkipList</a:t>
            </a:r>
            <a:r>
              <a:rPr lang="en-US" altLang="ko-KR" dirty="0">
                <a:latin typeface="+mj-lt"/>
              </a:rPr>
              <a:t>, B+tree, ART</a:t>
            </a:r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1192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52AD6-1703-FA2A-605C-0171DA986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20A233-DE99-8D14-4860-4A45E2897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Characteristics</a:t>
            </a:r>
          </a:p>
          <a:p>
            <a:pPr lvl="1"/>
            <a:r>
              <a:rPr lang="en-US" altLang="ko-KR" dirty="0"/>
              <a:t>Rebalancing: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B+ trees grow at the root and not at the leaves.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Pros:</a:t>
            </a:r>
          </a:p>
          <a:p>
            <a:pPr lvl="1"/>
            <a:r>
              <a:rPr lang="en-US" altLang="ko-KR" dirty="0"/>
              <a:t>Guaranteed O(log n) performance: Worst case is also O(log n)</a:t>
            </a:r>
          </a:p>
          <a:p>
            <a:pPr lvl="1"/>
            <a:r>
              <a:rPr lang="en-US" altLang="ko-KR" dirty="0"/>
              <a:t>Range queries: good at range-based searches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Cons:</a:t>
            </a:r>
          </a:p>
          <a:p>
            <a:pPr lvl="1"/>
            <a:r>
              <a:rPr lang="en-US" altLang="ko-KR" dirty="0"/>
              <a:t>Balancing overhead (reconstruction overhead)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76178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46D0-3F55-C226-5C10-BFACC39C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E02FB1-2762-2092-EF50-CA18BF679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Trie</a:t>
            </a:r>
            <a:endParaRPr lang="en-US" altLang="ko-KR" dirty="0"/>
          </a:p>
          <a:p>
            <a:pPr lvl="1"/>
            <a:r>
              <a:rPr lang="en-US" altLang="ko-KR" dirty="0"/>
              <a:t>nodes do not store their associated key. Instead, each node’s </a:t>
            </a:r>
            <a:r>
              <a:rPr lang="en-US" altLang="ko-KR" b="1" dirty="0"/>
              <a:t>position </a:t>
            </a:r>
            <a:r>
              <a:rPr lang="en-US" altLang="ko-KR" dirty="0"/>
              <a:t>within the </a:t>
            </a:r>
            <a:r>
              <a:rPr lang="en-US" altLang="ko-KR" dirty="0" err="1"/>
              <a:t>trie</a:t>
            </a:r>
            <a:r>
              <a:rPr lang="en-US" altLang="ko-KR" dirty="0"/>
              <a:t> determines its associated key.</a:t>
            </a:r>
            <a:endParaRPr lang="ko-KR" altLang="en-US" b="1" dirty="0"/>
          </a:p>
        </p:txBody>
      </p:sp>
      <p:pic>
        <p:nvPicPr>
          <p:cNvPr id="1026" name="Picture 2" descr="Depiction of a trie. Single empty circle, representing the root node, points to three children. The arrow to each child is marked by a different letter. The children themselves have similar set of arrows and child nodes, with nodes that correspond to full words bearing blue integer values.">
            <a:extLst>
              <a:ext uri="{FF2B5EF4-FFF2-40B4-BE49-F238E27FC236}">
                <a16:creationId xmlns:a16="http://schemas.microsoft.com/office/drawing/2014/main" id="{F449509E-40C7-2EE4-5691-3CE94385D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642" y="2101393"/>
            <a:ext cx="3920278" cy="3685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AB695CA-03A2-8529-671D-F32621BDEC29}"/>
              </a:ext>
            </a:extLst>
          </p:cNvPr>
          <p:cNvSpPr txBox="1"/>
          <p:nvPr/>
        </p:nvSpPr>
        <p:spPr>
          <a:xfrm>
            <a:off x="423374" y="6216134"/>
            <a:ext cx="4669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1" dirty="0">
                <a:latin typeface="+mn-ea"/>
                <a:ea typeface="+mn-ea"/>
              </a:rPr>
              <a:t>Ref: https://en.wikipedia.org/wiki/Trie</a:t>
            </a:r>
            <a:endParaRPr lang="ko-KR" altLang="en-US" sz="1000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0426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658907-FE65-8252-460D-9E9CA42BB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AC7A8-1718-CFC2-992C-896A44C33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Radix </a:t>
            </a:r>
            <a:r>
              <a:rPr lang="en-US" altLang="ko-KR" dirty="0" err="1"/>
              <a:t>Trie</a:t>
            </a:r>
            <a:r>
              <a:rPr lang="ko-KR" altLang="en-US" dirty="0"/>
              <a:t> </a:t>
            </a:r>
            <a:r>
              <a:rPr lang="en-US" altLang="ko-KR" dirty="0"/>
              <a:t>(Radix Tree)</a:t>
            </a:r>
          </a:p>
          <a:p>
            <a:pPr lvl="1"/>
            <a:r>
              <a:rPr lang="en-US" altLang="ko-KR" dirty="0"/>
              <a:t>Edges can be labeled with sequences of elements as well as single elements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5BB301B-1F26-C151-A335-2070D0F6F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55" y="2157413"/>
            <a:ext cx="6343690" cy="396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769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2F09C-27DE-E442-57C9-91DFEA0D9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D145AD-9239-6E25-690D-F21C3239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854809"/>
          </a:xfrm>
        </p:spPr>
        <p:txBody>
          <a:bodyPr/>
          <a:lstStyle/>
          <a:p>
            <a:r>
              <a:rPr lang="en-US" altLang="ko-KR" dirty="0"/>
              <a:t>Problem of Radix Tree</a:t>
            </a:r>
          </a:p>
          <a:p>
            <a:pPr lvl="1"/>
            <a:r>
              <a:rPr lang="en-US" altLang="ko-KR" dirty="0"/>
              <a:t>Node is fixed sized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EBB9F6-9338-F226-8D19-F36CC47E7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26355"/>
            <a:ext cx="12192000" cy="23194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E95D8E-08AE-34C2-3F04-E6104586B9C9}"/>
              </a:ext>
            </a:extLst>
          </p:cNvPr>
          <p:cNvSpPr txBox="1"/>
          <p:nvPr/>
        </p:nvSpPr>
        <p:spPr>
          <a:xfrm>
            <a:off x="266700" y="4431784"/>
            <a:ext cx="6426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</a:rPr>
              <a:t>Element that have one child = Element that have 256 children</a:t>
            </a:r>
          </a:p>
          <a:p>
            <a:r>
              <a:rPr lang="en-US" altLang="ko-KR" dirty="0">
                <a:latin typeface="+mn-lt"/>
              </a:rPr>
              <a:t>(same size!)</a:t>
            </a:r>
            <a:endParaRPr lang="ko-KR" altLang="en-US" dirty="0"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BCD7F2-A270-BB78-E6BA-0CF8791280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4215" y="4640639"/>
            <a:ext cx="5076825" cy="1573750"/>
          </a:xfrm>
          <a:prstGeom prst="rect">
            <a:avLst/>
          </a:prstGeom>
        </p:spPr>
      </p:pic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559E1A4B-CD87-E9C9-238D-00766C33A5E4}"/>
              </a:ext>
            </a:extLst>
          </p:cNvPr>
          <p:cNvSpPr/>
          <p:nvPr/>
        </p:nvSpPr>
        <p:spPr bwMode="auto">
          <a:xfrm rot="11334843">
            <a:off x="9454154" y="2293133"/>
            <a:ext cx="177800" cy="2581735"/>
          </a:xfrm>
          <a:prstGeom prst="upArrow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3313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1AF951-F489-49DE-0522-1B826D02A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73DF9D-E584-6D6A-6F86-3E7276985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ART: Adaptive Radix Tree (</a:t>
            </a:r>
            <a:r>
              <a:rPr lang="en-US" altLang="ko-KR" dirty="0" err="1"/>
              <a:t>Trie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33764A-1A02-D3AD-CF81-85EA0E69E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7758"/>
            <a:ext cx="5815965" cy="33797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09E6677-8F4C-FE6E-7CFF-C2EE47361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815" y="1922833"/>
            <a:ext cx="6349185" cy="337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19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38C95-025C-2378-937F-6D9197DA1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84C37F-3247-3A29-6491-571D39992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50D2C-0C1A-13AD-6F2A-CE77EE4EE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Two unique techniques from ART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22BD5DA-B75A-D0CB-9F3B-35E0368DD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666" y="1578715"/>
            <a:ext cx="8212667" cy="43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08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73CD8-B5F3-FA28-3C30-150AC0057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21373-9C63-5BBD-D5AA-1C5CE1544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72B857-80FC-083F-BEC4-4B2FE7206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Characteristics</a:t>
            </a:r>
          </a:p>
          <a:p>
            <a:pPr lvl="1"/>
            <a:r>
              <a:rPr lang="en-US" altLang="ko-KR" dirty="0"/>
              <a:t>Dynamic node size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Pros:</a:t>
            </a:r>
          </a:p>
          <a:p>
            <a:pPr lvl="1"/>
            <a:r>
              <a:rPr lang="en-US" altLang="ko-KR" dirty="0"/>
              <a:t>Efficient memory usage: using dynamic node size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Cons:</a:t>
            </a:r>
          </a:p>
          <a:p>
            <a:pPr lvl="1"/>
            <a:r>
              <a:rPr lang="en-US" altLang="ko-KR" dirty="0"/>
              <a:t>Insertion overhead: Dynamic node size changes</a:t>
            </a:r>
          </a:p>
          <a:p>
            <a:pPr lvl="1"/>
            <a:r>
              <a:rPr lang="en-US" altLang="ko-KR" dirty="0"/>
              <a:t>Sequential workload: long common prefixes (e.g., </a:t>
            </a:r>
            <a:r>
              <a:rPr lang="en-US" altLang="ko-KR" b="1" dirty="0"/>
              <a:t>1000</a:t>
            </a:r>
            <a:r>
              <a:rPr lang="en-US" altLang="ko-KR" dirty="0"/>
              <a:t>1, </a:t>
            </a:r>
            <a:r>
              <a:rPr lang="en-US" altLang="ko-KR" b="1" dirty="0"/>
              <a:t>1000</a:t>
            </a:r>
            <a:r>
              <a:rPr lang="en-US" altLang="ko-KR" dirty="0"/>
              <a:t>2, </a:t>
            </a:r>
            <a:r>
              <a:rPr lang="en-US" altLang="ko-KR" b="1" dirty="0"/>
              <a:t>1000</a:t>
            </a:r>
            <a:r>
              <a:rPr lang="en-US" altLang="ko-KR" dirty="0"/>
              <a:t>3)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448779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1F40C1-2FF8-A5E0-F6F8-DA928E1E5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1 Setup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F9A2C1-D497-B8E1-37B5-5E09F88C9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Get (read) in </a:t>
            </a:r>
            <a:r>
              <a:rPr lang="en-US" altLang="ko-KR" dirty="0" err="1"/>
              <a:t>RocksDB</a:t>
            </a:r>
            <a:r>
              <a:rPr lang="en-US" altLang="ko-KR" dirty="0"/>
              <a:t> (1 Billion)</a:t>
            </a:r>
          </a:p>
          <a:p>
            <a:r>
              <a:rPr lang="en-US" altLang="ko-KR" dirty="0"/>
              <a:t>Varying cache size: 1MB, 64MiB, 128MiB, 512MiB, 1GiB</a:t>
            </a:r>
          </a:p>
          <a:p>
            <a:pPr lvl="1"/>
            <a:r>
              <a:rPr lang="en-US" altLang="ko-KR" dirty="0"/>
              <a:t>System setup: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RocksDB</a:t>
            </a:r>
            <a:r>
              <a:rPr lang="en-US" altLang="ko-KR" dirty="0"/>
              <a:t> setup:</a:t>
            </a:r>
          </a:p>
          <a:p>
            <a:pPr lvl="1"/>
            <a:endParaRPr lang="ko-KR" altLang="en-US" dirty="0"/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5A0AEA2D-E23B-9FED-7FF6-FA8161DCF3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8683515"/>
              </p:ext>
            </p:extLst>
          </p:nvPr>
        </p:nvGraphicFramePr>
        <p:xfrm>
          <a:off x="571461" y="2193153"/>
          <a:ext cx="692948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080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413040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i7-6700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altLang="ko-KR" sz="1800" dirty="0"/>
                        <a:t>DDR4 8GB * 2 (16GB) @ 2133 MT/s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Samsung SATA SSD 850 PRO 512GB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Ubuntu 22.04.1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6.8.0-51-generic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7" name="내용 개체 틀 3">
            <a:extLst>
              <a:ext uri="{FF2B5EF4-FFF2-40B4-BE49-F238E27FC236}">
                <a16:creationId xmlns:a16="http://schemas.microsoft.com/office/drawing/2014/main" id="{8D431634-64BD-E42A-55B1-A0A15ADE98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39136219"/>
              </p:ext>
            </p:extLst>
          </p:nvPr>
        </p:nvGraphicFramePr>
        <p:xfrm>
          <a:off x="571461" y="4487495"/>
          <a:ext cx="7153324" cy="1799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9498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4263826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449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RocksDB</a:t>
                      </a:r>
                      <a:r>
                        <a:rPr lang="en-US" altLang="ko-KR" dirty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9.11.0</a:t>
                      </a:r>
                      <a:endParaRPr lang="en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4497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48 Bytes</a:t>
                      </a:r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4497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 </a:t>
                      </a:r>
                      <a:r>
                        <a:rPr lang="en-US" altLang="ko-KR" dirty="0"/>
                        <a:t>Bytes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44975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Num. of keys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 Million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71948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A1EE0-AF40-DDC2-C185-12EA3F147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3AC3D-1150-BDD4-BE9F-D7F3790E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</a:t>
            </a:r>
            <a:r>
              <a:rPr lang="ko-KR" altLang="en-US" dirty="0"/>
              <a:t> </a:t>
            </a:r>
            <a:r>
              <a:rPr lang="en-US" altLang="ko-KR" dirty="0"/>
              <a:t>1 Results</a:t>
            </a:r>
            <a:endParaRPr lang="ko-KR" altLang="en-US" dirty="0"/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F9CA0F96-1D59-06A8-AA87-7101EA10D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3546190"/>
              </p:ext>
            </p:extLst>
          </p:nvPr>
        </p:nvGraphicFramePr>
        <p:xfrm>
          <a:off x="2235200" y="1247775"/>
          <a:ext cx="7721600" cy="4362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626911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C73BC-8BD0-06B6-99CA-B159AE99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 Setup</a:t>
            </a: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956D016-C948-779D-912B-7E989F25F3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81814"/>
              </p:ext>
            </p:extLst>
          </p:nvPr>
        </p:nvGraphicFramePr>
        <p:xfrm>
          <a:off x="479376" y="1124744"/>
          <a:ext cx="692948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080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413040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 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 GBs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5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FEMU CPU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 vCPUs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FEMU RAM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 GBs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FEMU page read latency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40000 / 80000 / 120000 ns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FEMU page write latency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200000 / 400000 / 800000 ns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RocksDB</a:t>
                      </a:r>
                      <a:r>
                        <a:rPr lang="en-US" altLang="ko-KR"/>
                        <a:t> key num. / 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100000 / 16 Bytes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err="1"/>
                        <a:t>RocksDB</a:t>
                      </a:r>
                      <a:r>
                        <a:rPr lang="en-US" altLang="ko-KR"/>
                        <a:t> value size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20000 Bytes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75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Workload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Fill random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393890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E3EE2117-D4B3-1F5F-29B3-602B031A93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738"/>
          <a:stretch/>
        </p:blipFill>
        <p:spPr>
          <a:xfrm>
            <a:off x="7536160" y="1268760"/>
            <a:ext cx="4563162" cy="34847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77BB17-AE56-12AF-246F-8D6D1659DF39}"/>
              </a:ext>
            </a:extLst>
          </p:cNvPr>
          <p:cNvSpPr txBox="1"/>
          <p:nvPr/>
        </p:nvSpPr>
        <p:spPr>
          <a:xfrm>
            <a:off x="896117" y="52850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latency increased =&gt; slow read/write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35472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AE022-5EA9-7ED9-DEF2-C7F63443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97BAB-EE9E-AEC5-B16A-52057F3D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1" dirty="0"/>
              <a:t>Skip lists are a probabilistic alternative to balanced trees … balanced by consulting a random number generator </a:t>
            </a:r>
            <a:r>
              <a:rPr lang="en-US" altLang="ko-KR" sz="1000" dirty="0">
                <a:latin typeface="+mn-ea"/>
              </a:rPr>
              <a:t>(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+mn-ea"/>
              </a:rPr>
              <a:t>William Pugh. 1990. Skip lists: a probabilistic alternative to balanced trees.</a:t>
            </a:r>
            <a:r>
              <a:rPr lang="en-US" altLang="ko-KR" sz="1000" b="0" dirty="0">
                <a:solidFill>
                  <a:srgbClr val="333333"/>
                </a:solidFill>
                <a:effectLst/>
                <a:latin typeface="+mn-ea"/>
              </a:rPr>
              <a:t>)</a:t>
            </a:r>
            <a:endParaRPr lang="en-US" altLang="ko-KR" sz="1000" i="1" dirty="0">
              <a:latin typeface="+mn-ea"/>
            </a:endParaRPr>
          </a:p>
          <a:p>
            <a:endParaRPr lang="en-US" altLang="ko-KR" i="1" dirty="0"/>
          </a:p>
          <a:p>
            <a:r>
              <a:rPr lang="en-US" altLang="ko-KR" dirty="0"/>
              <a:t>Linked list-like data structure; but have multiple layer</a:t>
            </a:r>
          </a:p>
          <a:p>
            <a:r>
              <a:rPr lang="en-US" altLang="ko-KR" dirty="0"/>
              <a:t>Higher layer act as shortcut, which some of the elements didn’t appears.</a:t>
            </a:r>
          </a:p>
          <a:p>
            <a:endParaRPr lang="en-US" altLang="ko-KR" i="1" dirty="0"/>
          </a:p>
          <a:p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654FE17-D5E9-2A2F-991F-9C05F0115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972" y="2828249"/>
            <a:ext cx="9996055" cy="3458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D23EDF-1862-6728-CC19-24F20A67DB0E}"/>
              </a:ext>
            </a:extLst>
          </p:cNvPr>
          <p:cNvSpPr txBox="1"/>
          <p:nvPr/>
        </p:nvSpPr>
        <p:spPr>
          <a:xfrm>
            <a:off x="429724" y="6190734"/>
            <a:ext cx="2865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1" dirty="0">
                <a:latin typeface="+mn-ea"/>
                <a:ea typeface="+mn-ea"/>
              </a:rPr>
              <a:t>Ref:</a:t>
            </a:r>
            <a:r>
              <a:rPr lang="ko-KR" altLang="en-US" sz="1000" i="1" dirty="0">
                <a:latin typeface="+mn-ea"/>
                <a:ea typeface="+mn-ea"/>
              </a:rPr>
              <a:t> Data </a:t>
            </a:r>
            <a:r>
              <a:rPr lang="ko-KR" altLang="en-US" sz="1000" i="1" dirty="0" err="1">
                <a:latin typeface="+mn-ea"/>
                <a:ea typeface="+mn-ea"/>
              </a:rPr>
              <a:t>Structures</a:t>
            </a:r>
            <a:r>
              <a:rPr lang="ko-KR" altLang="en-US" sz="1000" i="1" dirty="0">
                <a:latin typeface="+mn-ea"/>
                <a:ea typeface="+mn-ea"/>
              </a:rPr>
              <a:t> &amp; </a:t>
            </a:r>
            <a:r>
              <a:rPr lang="ko-KR" altLang="en-US" sz="1000" i="1" dirty="0" err="1">
                <a:latin typeface="+mn-ea"/>
                <a:ea typeface="+mn-ea"/>
              </a:rPr>
              <a:t>Algorithms</a:t>
            </a:r>
            <a:r>
              <a:rPr lang="ko-KR" altLang="en-US" sz="1000" i="1" dirty="0">
                <a:latin typeface="+mn-ea"/>
                <a:ea typeface="+mn-ea"/>
              </a:rPr>
              <a:t> </a:t>
            </a:r>
            <a:r>
              <a:rPr lang="ko-KR" altLang="en-US" sz="1000" i="1" dirty="0" err="1">
                <a:latin typeface="+mn-ea"/>
                <a:ea typeface="+mn-ea"/>
              </a:rPr>
              <a:t>in</a:t>
            </a:r>
            <a:r>
              <a:rPr lang="ko-KR" altLang="en-US" sz="1000" i="1" dirty="0">
                <a:latin typeface="+mn-ea"/>
                <a:ea typeface="+mn-ea"/>
              </a:rPr>
              <a:t> </a:t>
            </a:r>
            <a:r>
              <a:rPr lang="ko-KR" altLang="en-US" sz="1000" i="1" dirty="0" err="1">
                <a:latin typeface="+mn-ea"/>
                <a:ea typeface="+mn-ea"/>
              </a:rPr>
              <a:t>Java</a:t>
            </a:r>
            <a:endParaRPr lang="ko-KR" altLang="en-US" sz="1000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510070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DE28A-65FE-11B0-A072-A071326A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 Results</a:t>
            </a:r>
            <a:endParaRPr lang="ko-KR" altLang="en-US" dirty="0"/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CBB8697E-6B18-A892-ACCD-7094E26D84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6374871"/>
              </p:ext>
            </p:extLst>
          </p:nvPr>
        </p:nvGraphicFramePr>
        <p:xfrm>
          <a:off x="2213186" y="1691640"/>
          <a:ext cx="7765627" cy="3733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0C3B815-B6D6-D745-9D1E-3387A5CD78F4}"/>
              </a:ext>
            </a:extLst>
          </p:cNvPr>
          <p:cNvSpPr txBox="1"/>
          <p:nvPr/>
        </p:nvSpPr>
        <p:spPr>
          <a:xfrm>
            <a:off x="4248917" y="56757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latency increased =&gt; slow read/write</a:t>
            </a:r>
            <a:endParaRPr lang="ko-KR" altLang="en-US" b="1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7267D9CE-A3BE-A451-8135-6C9BC7223DCB}"/>
              </a:ext>
            </a:extLst>
          </p:cNvPr>
          <p:cNvSpPr/>
          <p:nvPr/>
        </p:nvSpPr>
        <p:spPr bwMode="auto">
          <a:xfrm>
            <a:off x="3892550" y="5425440"/>
            <a:ext cx="5511800" cy="156210"/>
          </a:xfrm>
          <a:prstGeom prst="rightArrow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6838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9B4BD-0170-0EBF-A818-5361D6AB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bperf</a:t>
            </a:r>
            <a:r>
              <a:rPr lang="en-US" altLang="ko-KR" dirty="0"/>
              <a:t> results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51B6B5-675A-6A04-CBAF-65BACC8A7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617" y="925132"/>
            <a:ext cx="2428195" cy="415636"/>
          </a:xfrm>
        </p:spPr>
        <p:txBody>
          <a:bodyPr/>
          <a:lstStyle/>
          <a:p>
            <a:r>
              <a:rPr lang="en-US" altLang="ko-KR" err="1"/>
              <a:t>femu_default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75458A-79F0-5202-2316-C97EDB9A37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49" r="27059" b="38361"/>
          <a:stretch/>
        </p:blipFill>
        <p:spPr>
          <a:xfrm>
            <a:off x="170450" y="1324183"/>
            <a:ext cx="5575588" cy="23374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FA5990-C93E-A417-10DF-28398B6705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411" r="28408" b="41442"/>
          <a:stretch/>
        </p:blipFill>
        <p:spPr>
          <a:xfrm>
            <a:off x="5934205" y="1329073"/>
            <a:ext cx="5785999" cy="2337427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7AC6359-4CF9-EC21-E19E-1617053645DB}"/>
              </a:ext>
            </a:extLst>
          </p:cNvPr>
          <p:cNvSpPr txBox="1">
            <a:spLocks/>
          </p:cNvSpPr>
          <p:nvPr/>
        </p:nvSpPr>
        <p:spPr bwMode="auto">
          <a:xfrm>
            <a:off x="5781311" y="925132"/>
            <a:ext cx="2428195" cy="41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80/400</a:t>
            </a:r>
            <a:endParaRPr lang="ko-KR" altLang="en-US" kern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8130C77-3FEF-D2DB-428F-F2E5C3E2A8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359" r="27366" b="39523"/>
          <a:stretch/>
        </p:blipFill>
        <p:spPr>
          <a:xfrm>
            <a:off x="330558" y="4127551"/>
            <a:ext cx="5603647" cy="2314125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BA985BE7-032A-0F0B-D851-F98AA40864D1}"/>
              </a:ext>
            </a:extLst>
          </p:cNvPr>
          <p:cNvSpPr txBox="1">
            <a:spLocks/>
          </p:cNvSpPr>
          <p:nvPr/>
        </p:nvSpPr>
        <p:spPr bwMode="auto">
          <a:xfrm>
            <a:off x="263352" y="3723770"/>
            <a:ext cx="2428195" cy="415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£"/>
              <a:defRPr kumimoji="1"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itchFamily="2" charset="2"/>
              <a:buChar char="£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ko-KR" kern="0"/>
              <a:t>120/800</a:t>
            </a:r>
            <a:endParaRPr lang="ko-KR" altLang="en-US" kern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4520C6-9921-CAA9-466B-6D8AB05C46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412" y="4019601"/>
            <a:ext cx="4464429" cy="233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83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3D205-8FB1-438A-35DC-ACC9F0E64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CD5B4-8C53-4D7D-F5A3-2F941F685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2461363"/>
          </a:xfrm>
        </p:spPr>
        <p:txBody>
          <a:bodyPr/>
          <a:lstStyle/>
          <a:p>
            <a:r>
              <a:rPr lang="en-US" altLang="ko-KR" dirty="0"/>
              <a:t>Search for </a:t>
            </a:r>
            <a:r>
              <a:rPr lang="en-US" altLang="ko-KR" b="1" dirty="0"/>
              <a:t>50</a:t>
            </a:r>
            <a:endParaRPr lang="ko-KR" altLang="en-US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D3C39F6-4958-FAE7-3647-BCC50E9B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27306"/>
            <a:ext cx="12192000" cy="419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A7C89-84E1-14F6-562D-731D37B55B4B}"/>
              </a:ext>
            </a:extLst>
          </p:cNvPr>
          <p:cNvSpPr txBox="1"/>
          <p:nvPr/>
        </p:nvSpPr>
        <p:spPr>
          <a:xfrm>
            <a:off x="429724" y="6190734"/>
            <a:ext cx="2865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1" dirty="0">
                <a:latin typeface="+mn-ea"/>
                <a:ea typeface="+mn-ea"/>
              </a:rPr>
              <a:t>Ref:</a:t>
            </a:r>
            <a:r>
              <a:rPr lang="ko-KR" altLang="en-US" sz="1000" i="1" dirty="0">
                <a:latin typeface="+mn-ea"/>
                <a:ea typeface="+mn-ea"/>
              </a:rPr>
              <a:t> Data </a:t>
            </a:r>
            <a:r>
              <a:rPr lang="ko-KR" altLang="en-US" sz="1000" i="1" dirty="0" err="1">
                <a:latin typeface="+mn-ea"/>
                <a:ea typeface="+mn-ea"/>
              </a:rPr>
              <a:t>Structures</a:t>
            </a:r>
            <a:r>
              <a:rPr lang="ko-KR" altLang="en-US" sz="1000" i="1" dirty="0">
                <a:latin typeface="+mn-ea"/>
                <a:ea typeface="+mn-ea"/>
              </a:rPr>
              <a:t> &amp; </a:t>
            </a:r>
            <a:r>
              <a:rPr lang="ko-KR" altLang="en-US" sz="1000" i="1" dirty="0" err="1">
                <a:latin typeface="+mn-ea"/>
                <a:ea typeface="+mn-ea"/>
              </a:rPr>
              <a:t>Algorithms</a:t>
            </a:r>
            <a:r>
              <a:rPr lang="ko-KR" altLang="en-US" sz="1000" i="1" dirty="0">
                <a:latin typeface="+mn-ea"/>
                <a:ea typeface="+mn-ea"/>
              </a:rPr>
              <a:t> </a:t>
            </a:r>
            <a:r>
              <a:rPr lang="ko-KR" altLang="en-US" sz="1000" i="1" dirty="0" err="1">
                <a:latin typeface="+mn-ea"/>
                <a:ea typeface="+mn-ea"/>
              </a:rPr>
              <a:t>in</a:t>
            </a:r>
            <a:r>
              <a:rPr lang="ko-KR" altLang="en-US" sz="1000" i="1" dirty="0">
                <a:latin typeface="+mn-ea"/>
                <a:ea typeface="+mn-ea"/>
              </a:rPr>
              <a:t> </a:t>
            </a:r>
            <a:r>
              <a:rPr lang="ko-KR" altLang="en-US" sz="1000" i="1" dirty="0" err="1">
                <a:latin typeface="+mn-ea"/>
                <a:ea typeface="+mn-ea"/>
              </a:rPr>
              <a:t>Java</a:t>
            </a:r>
            <a:endParaRPr lang="ko-KR" altLang="en-US" sz="1000" i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2182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81E83-49B7-0488-F2D3-6EC46E10C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List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CF572F-E527-51C6-E485-926A3D047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52119"/>
            <a:ext cx="12192000" cy="3947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6EACF2E-58FF-6CE9-4C56-252E09993208}"/>
              </a:ext>
            </a:extLst>
          </p:cNvPr>
          <p:cNvSpPr txBox="1"/>
          <p:nvPr/>
        </p:nvSpPr>
        <p:spPr>
          <a:xfrm>
            <a:off x="429724" y="6190734"/>
            <a:ext cx="28659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1" dirty="0">
                <a:latin typeface="+mn-ea"/>
                <a:ea typeface="+mn-ea"/>
              </a:rPr>
              <a:t>Ref:</a:t>
            </a:r>
            <a:r>
              <a:rPr lang="ko-KR" altLang="en-US" sz="1000" i="1" dirty="0">
                <a:latin typeface="+mn-ea"/>
                <a:ea typeface="+mn-ea"/>
              </a:rPr>
              <a:t> Data </a:t>
            </a:r>
            <a:r>
              <a:rPr lang="ko-KR" altLang="en-US" sz="1000" i="1" dirty="0" err="1">
                <a:latin typeface="+mn-ea"/>
                <a:ea typeface="+mn-ea"/>
              </a:rPr>
              <a:t>Structures</a:t>
            </a:r>
            <a:r>
              <a:rPr lang="ko-KR" altLang="en-US" sz="1000" i="1" dirty="0">
                <a:latin typeface="+mn-ea"/>
                <a:ea typeface="+mn-ea"/>
              </a:rPr>
              <a:t> &amp; </a:t>
            </a:r>
            <a:r>
              <a:rPr lang="ko-KR" altLang="en-US" sz="1000" i="1" dirty="0" err="1">
                <a:latin typeface="+mn-ea"/>
                <a:ea typeface="+mn-ea"/>
              </a:rPr>
              <a:t>Algorithms</a:t>
            </a:r>
            <a:r>
              <a:rPr lang="ko-KR" altLang="en-US" sz="1000" i="1" dirty="0">
                <a:latin typeface="+mn-ea"/>
                <a:ea typeface="+mn-ea"/>
              </a:rPr>
              <a:t> </a:t>
            </a:r>
            <a:r>
              <a:rPr lang="ko-KR" altLang="en-US" sz="1000" i="1" dirty="0" err="1">
                <a:latin typeface="+mn-ea"/>
                <a:ea typeface="+mn-ea"/>
              </a:rPr>
              <a:t>in</a:t>
            </a:r>
            <a:r>
              <a:rPr lang="ko-KR" altLang="en-US" sz="1000" i="1" dirty="0">
                <a:latin typeface="+mn-ea"/>
                <a:ea typeface="+mn-ea"/>
              </a:rPr>
              <a:t> </a:t>
            </a:r>
            <a:r>
              <a:rPr lang="ko-KR" altLang="en-US" sz="1000" i="1" dirty="0" err="1">
                <a:latin typeface="+mn-ea"/>
                <a:ea typeface="+mn-ea"/>
              </a:rPr>
              <a:t>Java</a:t>
            </a:r>
            <a:endParaRPr lang="ko-KR" altLang="en-US" sz="1000" i="1" dirty="0">
              <a:latin typeface="+mn-ea"/>
              <a:ea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154716-F8A2-0942-3B18-B37774C2B439}"/>
              </a:ext>
            </a:extLst>
          </p:cNvPr>
          <p:cNvSpPr/>
          <p:nvPr/>
        </p:nvSpPr>
        <p:spPr bwMode="auto">
          <a:xfrm>
            <a:off x="558800" y="5092700"/>
            <a:ext cx="11569700" cy="5068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화살표: 오른쪽으로 구부러짐 16">
            <a:extLst>
              <a:ext uri="{FF2B5EF4-FFF2-40B4-BE49-F238E27FC236}">
                <a16:creationId xmlns:a16="http://schemas.microsoft.com/office/drawing/2014/main" id="{F2E6C355-2FD7-FF26-AEEA-8D737CA89673}"/>
              </a:ext>
            </a:extLst>
          </p:cNvPr>
          <p:cNvSpPr/>
          <p:nvPr/>
        </p:nvSpPr>
        <p:spPr bwMode="auto">
          <a:xfrm rot="10800000">
            <a:off x="5216804" y="4552950"/>
            <a:ext cx="304800" cy="860145"/>
          </a:xfrm>
          <a:prstGeom prst="curvedRightArrow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화살표: 오른쪽으로 구부러짐 17">
            <a:extLst>
              <a:ext uri="{FF2B5EF4-FFF2-40B4-BE49-F238E27FC236}">
                <a16:creationId xmlns:a16="http://schemas.microsoft.com/office/drawing/2014/main" id="{7593AD05-DA4C-446B-BBEB-87F858369EFB}"/>
              </a:ext>
            </a:extLst>
          </p:cNvPr>
          <p:cNvSpPr/>
          <p:nvPr/>
        </p:nvSpPr>
        <p:spPr bwMode="auto">
          <a:xfrm rot="10800000">
            <a:off x="5261254" y="3809569"/>
            <a:ext cx="304800" cy="860145"/>
          </a:xfrm>
          <a:prstGeom prst="curvedRightArrow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화살표: 오른쪽으로 구부러짐 18">
            <a:extLst>
              <a:ext uri="{FF2B5EF4-FFF2-40B4-BE49-F238E27FC236}">
                <a16:creationId xmlns:a16="http://schemas.microsoft.com/office/drawing/2014/main" id="{DC6303C5-A078-2CFE-F94F-F4BFD8AE0A18}"/>
              </a:ext>
            </a:extLst>
          </p:cNvPr>
          <p:cNvSpPr/>
          <p:nvPr/>
        </p:nvSpPr>
        <p:spPr bwMode="auto">
          <a:xfrm rot="10800000">
            <a:off x="5235854" y="3115972"/>
            <a:ext cx="304800" cy="860145"/>
          </a:xfrm>
          <a:prstGeom prst="curvedRightArrow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1028" name="Picture 4" descr="Coin toss - Free hands and gestures icons⭕ Aposte com estilo no Play Pix  Bet!">
            <a:extLst>
              <a:ext uri="{FF2B5EF4-FFF2-40B4-BE49-F238E27FC236}">
                <a16:creationId xmlns:a16="http://schemas.microsoft.com/office/drawing/2014/main" id="{A44A4B5D-97CE-21B2-911E-FB7DC4416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453" y="4466083"/>
            <a:ext cx="860145" cy="8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oin toss - Free hands and gestures icons⭕ Aposte com estilo no Play Pix  Bet!">
            <a:extLst>
              <a:ext uri="{FF2B5EF4-FFF2-40B4-BE49-F238E27FC236}">
                <a16:creationId xmlns:a16="http://schemas.microsoft.com/office/drawing/2014/main" id="{B5F25E0A-52DC-B7A0-A73D-8FE0992CA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983" y="3678080"/>
            <a:ext cx="860145" cy="8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Coin toss - Free hands and gestures icons⭕ Aposte com estilo no Play Pix  Bet!">
            <a:extLst>
              <a:ext uri="{FF2B5EF4-FFF2-40B4-BE49-F238E27FC236}">
                <a16:creationId xmlns:a16="http://schemas.microsoft.com/office/drawing/2014/main" id="{AC3E3055-FD3A-B9DC-35CC-AADD2016B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83" y="2964373"/>
            <a:ext cx="860145" cy="8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Coin toss - Free hands and gestures icons⭕ Aposte com estilo no Play Pix  Bet!">
            <a:extLst>
              <a:ext uri="{FF2B5EF4-FFF2-40B4-BE49-F238E27FC236}">
                <a16:creationId xmlns:a16="http://schemas.microsoft.com/office/drawing/2014/main" id="{0D6D59C8-AEDB-1EDA-A87C-3EFCC7F3D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848" y="2180984"/>
            <a:ext cx="860145" cy="86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1E9E495D-A487-C87E-E7A2-EB4793BC5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61" y="1071546"/>
            <a:ext cx="11239579" cy="2461363"/>
          </a:xfrm>
        </p:spPr>
        <p:txBody>
          <a:bodyPr/>
          <a:lstStyle/>
          <a:p>
            <a:r>
              <a:rPr lang="en-US" altLang="ko-KR" dirty="0"/>
              <a:t>Insert element </a:t>
            </a:r>
            <a:r>
              <a:rPr lang="en-US" altLang="ko-KR" b="1" dirty="0"/>
              <a:t>25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463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A7C011-8323-2E68-C532-CC8845A41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Skip 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349214-753C-F5C1-5D5C-7DC3CD269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Characteristics</a:t>
            </a:r>
          </a:p>
          <a:p>
            <a:pPr lvl="1"/>
            <a:r>
              <a:rPr lang="en-US" altLang="ko-KR" dirty="0"/>
              <a:t>Randomness: Whether an element exists in that layer or not is determined by randomness (coin flip)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Pros:</a:t>
            </a:r>
          </a:p>
          <a:p>
            <a:pPr lvl="1"/>
            <a:r>
              <a:rPr lang="en-US" altLang="ko-KR" dirty="0"/>
              <a:t>Avg. performance (lookup, insertion, deletion): O(log n)</a:t>
            </a:r>
          </a:p>
          <a:p>
            <a:pPr lvl="1"/>
            <a:r>
              <a:rPr lang="en-US" altLang="ko-KR" dirty="0"/>
              <a:t>No rebalancing overhead (Compare to tree structures)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Cons:</a:t>
            </a:r>
          </a:p>
          <a:p>
            <a:pPr lvl="1"/>
            <a:r>
              <a:rPr lang="en-US" altLang="ko-KR" dirty="0"/>
              <a:t>Non-deterministic: Worst case O(n)</a:t>
            </a:r>
          </a:p>
          <a:p>
            <a:pPr lvl="1"/>
            <a:r>
              <a:rPr lang="en-US" altLang="ko-KR" dirty="0"/>
              <a:t>Duplicate lists (Space complexity): same elements</a:t>
            </a:r>
          </a:p>
        </p:txBody>
      </p:sp>
    </p:spTree>
    <p:extLst>
      <p:ext uri="{BB962C8B-B14F-4D97-AF65-F5344CB8AC3E}">
        <p14:creationId xmlns:p14="http://schemas.microsoft.com/office/powerpoint/2010/main" val="391094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>
            <a:extLst>
              <a:ext uri="{FF2B5EF4-FFF2-40B4-BE49-F238E27FC236}">
                <a16:creationId xmlns:a16="http://schemas.microsoft.com/office/drawing/2014/main" id="{BBA4949B-5647-9CAA-BBBB-DF79A8D20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5896" y="2659924"/>
            <a:ext cx="7215187" cy="350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C692A58-A670-F214-C677-7EBD9704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02474-C626-C578-1512-ACD90403F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Variation of B-tree</a:t>
            </a:r>
          </a:p>
          <a:p>
            <a:pPr algn="l"/>
            <a:r>
              <a:rPr lang="en-US" altLang="ko-KR" dirty="0"/>
              <a:t>Balanced Tree: 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Time complexity is guaranteed O(log n)</a:t>
            </a:r>
          </a:p>
          <a:p>
            <a:pPr algn="l"/>
            <a:r>
              <a:rPr lang="en-US" altLang="ko-KR" b="0" i="0" dirty="0">
                <a:solidFill>
                  <a:srgbClr val="000000"/>
                </a:solidFill>
                <a:effectLst/>
              </a:rPr>
              <a:t>m-</a:t>
            </a:r>
            <a:r>
              <a:rPr lang="en-US" altLang="ko-KR" b="0" i="0" dirty="0" err="1">
                <a:solidFill>
                  <a:srgbClr val="000000"/>
                </a:solidFill>
                <a:effectLst/>
              </a:rPr>
              <a:t>ary</a:t>
            </a:r>
            <a:r>
              <a:rPr lang="en-US" altLang="ko-KR" b="0" i="0" dirty="0">
                <a:solidFill>
                  <a:srgbClr val="000000"/>
                </a:solidFill>
                <a:effectLst/>
              </a:rPr>
              <a:t> tree: each node has no more than m children (example below is m = 4) </a:t>
            </a:r>
          </a:p>
          <a:p>
            <a:pPr lvl="1"/>
            <a:r>
              <a:rPr lang="en-US" altLang="ko-KR" dirty="0">
                <a:solidFill>
                  <a:srgbClr val="000000"/>
                </a:solidFill>
              </a:rPr>
              <a:t>An internal node can hold up to m – 1 keys / each lead node contains at least floor(m/2) keys</a:t>
            </a:r>
            <a:endParaRPr lang="en-US" altLang="ko-KR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19DF42-12C2-0A1D-0EC8-612C1280CF2C}"/>
              </a:ext>
            </a:extLst>
          </p:cNvPr>
          <p:cNvSpPr txBox="1"/>
          <p:nvPr/>
        </p:nvSpPr>
        <p:spPr>
          <a:xfrm>
            <a:off x="423374" y="6216134"/>
            <a:ext cx="466932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i="1" dirty="0">
                <a:latin typeface="+mn-ea"/>
                <a:ea typeface="+mn-ea"/>
              </a:rPr>
              <a:t>Ref: https://cuuduongthancong.com/~galles/visualization/BPlusTree.html</a:t>
            </a:r>
            <a:endParaRPr lang="ko-KR" altLang="en-US" sz="1000" i="1" dirty="0">
              <a:latin typeface="+mn-ea"/>
              <a:ea typeface="+mn-ea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BD18039-098F-5DF1-79F5-4F04A100228B}"/>
              </a:ext>
            </a:extLst>
          </p:cNvPr>
          <p:cNvSpPr/>
          <p:nvPr/>
        </p:nvSpPr>
        <p:spPr bwMode="auto">
          <a:xfrm>
            <a:off x="2863850" y="2602774"/>
            <a:ext cx="5613400" cy="241409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8BC5B-E90B-6CFC-8AF7-8183E63C06C1}"/>
              </a:ext>
            </a:extLst>
          </p:cNvPr>
          <p:cNvSpPr txBox="1"/>
          <p:nvPr/>
        </p:nvSpPr>
        <p:spPr>
          <a:xfrm>
            <a:off x="8859837" y="3409318"/>
            <a:ext cx="2051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Internal nodes</a:t>
            </a:r>
            <a:endParaRPr lang="ko-KR" altLang="en-US" dirty="0">
              <a:latin typeface="+mn-lt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494BB0E-934B-0616-0DA5-3572FC409947}"/>
              </a:ext>
            </a:extLst>
          </p:cNvPr>
          <p:cNvSpPr/>
          <p:nvPr/>
        </p:nvSpPr>
        <p:spPr bwMode="auto">
          <a:xfrm>
            <a:off x="1797437" y="5223404"/>
            <a:ext cx="7763648" cy="99273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5D3867-DD0C-55BA-8B42-A9F8ADF9F833}"/>
              </a:ext>
            </a:extLst>
          </p:cNvPr>
          <p:cNvSpPr txBox="1"/>
          <p:nvPr/>
        </p:nvSpPr>
        <p:spPr>
          <a:xfrm>
            <a:off x="9667712" y="5612506"/>
            <a:ext cx="1731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+mn-lt"/>
              </a:rPr>
              <a:t>Leaf nodes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9961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5AC4-13F4-1BE1-CAEB-4439FECDF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DFBF3-0D38-F1FE-F7BF-22D80DAA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Rebalancing when node is full or too few keys</a:t>
            </a:r>
          </a:p>
          <a:p>
            <a:pPr lvl="1"/>
            <a:r>
              <a:rPr lang="en-US" altLang="ko-KR" dirty="0"/>
              <a:t>Insert element </a:t>
            </a:r>
            <a:r>
              <a:rPr lang="en-US" altLang="ko-KR" b="1" dirty="0"/>
              <a:t>12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8295ED6-6013-3781-A7E0-AED8F655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47132"/>
            <a:ext cx="7315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FFEF55-799E-F9D8-FFB7-2DB55A868883}"/>
              </a:ext>
            </a:extLst>
          </p:cNvPr>
          <p:cNvSpPr txBox="1"/>
          <p:nvPr/>
        </p:nvSpPr>
        <p:spPr>
          <a:xfrm>
            <a:off x="4957103" y="5317915"/>
            <a:ext cx="596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+mj-lt"/>
              </a:rPr>
              <a:t>12</a:t>
            </a:r>
            <a:endParaRPr lang="ko-KR" altLang="en-US" sz="2500" dirty="0">
              <a:latin typeface="+mj-lt"/>
            </a:endParaRPr>
          </a:p>
        </p:txBody>
      </p:sp>
      <p:sp>
        <p:nvSpPr>
          <p:cNvPr id="7" name="화살표: 위쪽 6">
            <a:extLst>
              <a:ext uri="{FF2B5EF4-FFF2-40B4-BE49-F238E27FC236}">
                <a16:creationId xmlns:a16="http://schemas.microsoft.com/office/drawing/2014/main" id="{92E958F4-4684-9462-A504-79C18D3AB6B4}"/>
              </a:ext>
            </a:extLst>
          </p:cNvPr>
          <p:cNvSpPr/>
          <p:nvPr/>
        </p:nvSpPr>
        <p:spPr bwMode="auto">
          <a:xfrm rot="1267066">
            <a:off x="5386852" y="4549472"/>
            <a:ext cx="177800" cy="762000"/>
          </a:xfrm>
          <a:prstGeom prst="upArrow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26901-2305-A56D-0566-68AA3AD6B389}"/>
              </a:ext>
            </a:extLst>
          </p:cNvPr>
          <p:cNvSpPr txBox="1"/>
          <p:nvPr/>
        </p:nvSpPr>
        <p:spPr>
          <a:xfrm>
            <a:off x="3378200" y="573788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</a:rPr>
              <a:t>More than 3 keys, need to split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4588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EEDB3-EA4D-30F8-B844-30D14A418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7193C-2377-A140-D769-FA8DF591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65DDE2-D0E5-0501-66E3-AD349E333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Rebalancing when node is full or too few keys</a:t>
            </a:r>
          </a:p>
          <a:p>
            <a:pPr lvl="1"/>
            <a:r>
              <a:rPr lang="en-US" altLang="ko-KR" dirty="0"/>
              <a:t>Insert element </a:t>
            </a:r>
            <a:r>
              <a:rPr lang="en-US" altLang="ko-KR" b="1" dirty="0"/>
              <a:t>12</a:t>
            </a:r>
            <a:endParaRPr lang="ko-KR" altLang="en-US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17575EA-3111-5ABC-A205-30133D52A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447132"/>
            <a:ext cx="7315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E04940-83CE-CCAB-C51A-055E143FB634}"/>
              </a:ext>
            </a:extLst>
          </p:cNvPr>
          <p:cNvSpPr/>
          <p:nvPr/>
        </p:nvSpPr>
        <p:spPr bwMode="auto">
          <a:xfrm>
            <a:off x="3822700" y="4032249"/>
            <a:ext cx="1816100" cy="1246617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3D8F62-76EA-2809-70CC-0675BD503659}"/>
              </a:ext>
            </a:extLst>
          </p:cNvPr>
          <p:cNvGrpSpPr/>
          <p:nvPr/>
        </p:nvGrpSpPr>
        <p:grpSpPr>
          <a:xfrm>
            <a:off x="3454400" y="5125277"/>
            <a:ext cx="1155700" cy="1007652"/>
            <a:chOff x="3897313" y="5418567"/>
            <a:chExt cx="1155700" cy="1007652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8631675-7B21-8381-106B-539B3415FC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47" t="63268" r="58854" b="-1"/>
            <a:stretch/>
          </p:blipFill>
          <p:spPr bwMode="auto">
            <a:xfrm>
              <a:off x="3897313" y="5418567"/>
              <a:ext cx="1155700" cy="10076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CC1D468-930C-3FC7-1638-A66FC5FBD7DB}"/>
                </a:ext>
              </a:extLst>
            </p:cNvPr>
            <p:cNvSpPr/>
            <p:nvPr/>
          </p:nvSpPr>
          <p:spPr bwMode="auto">
            <a:xfrm>
              <a:off x="4803776" y="6036884"/>
              <a:ext cx="249237" cy="319485"/>
            </a:xfrm>
            <a:prstGeom prst="rect">
              <a:avLst/>
            </a:prstGeom>
            <a:solidFill>
              <a:srgbClr val="CCFFCC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8400E3D-03FB-4D9C-06F2-43BB119E0BFF}"/>
              </a:ext>
            </a:extLst>
          </p:cNvPr>
          <p:cNvGrpSpPr/>
          <p:nvPr/>
        </p:nvGrpSpPr>
        <p:grpSpPr>
          <a:xfrm>
            <a:off x="4851439" y="5113538"/>
            <a:ext cx="1174750" cy="1007652"/>
            <a:chOff x="5772150" y="5558266"/>
            <a:chExt cx="1174750" cy="1007652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409F532-847A-BD0B-03B8-AD127E9CB28E}"/>
                </a:ext>
              </a:extLst>
            </p:cNvPr>
            <p:cNvGrpSpPr/>
            <p:nvPr/>
          </p:nvGrpSpPr>
          <p:grpSpPr>
            <a:xfrm>
              <a:off x="5772150" y="5558266"/>
              <a:ext cx="1174750" cy="1007652"/>
              <a:chOff x="4578350" y="5532669"/>
              <a:chExt cx="1174750" cy="1007652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84BF93E6-AE10-FD9D-45AA-3F8B01F33F8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347" t="63268" r="58854" b="-1"/>
              <a:stretch/>
            </p:blipFill>
            <p:spPr bwMode="auto">
              <a:xfrm>
                <a:off x="4578350" y="5532669"/>
                <a:ext cx="1155700" cy="1007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289FA7DB-5B91-7707-758D-A7083D8C9D93}"/>
                  </a:ext>
                </a:extLst>
              </p:cNvPr>
              <p:cNvSpPr/>
              <p:nvPr/>
            </p:nvSpPr>
            <p:spPr bwMode="auto">
              <a:xfrm>
                <a:off x="4705350" y="5598716"/>
                <a:ext cx="400050" cy="459184"/>
              </a:xfrm>
              <a:prstGeom prst="rect">
                <a:avLst/>
              </a:prstGeom>
              <a:solidFill>
                <a:srgbClr val="CCFFCC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A96668D6-26BC-F974-393E-9F297F97E1E1}"/>
                  </a:ext>
                </a:extLst>
              </p:cNvPr>
              <p:cNvSpPr/>
              <p:nvPr/>
            </p:nvSpPr>
            <p:spPr bwMode="auto">
              <a:xfrm>
                <a:off x="5207000" y="5586016"/>
                <a:ext cx="495300" cy="459184"/>
              </a:xfrm>
              <a:prstGeom prst="rect">
                <a:avLst/>
              </a:prstGeom>
              <a:solidFill>
                <a:srgbClr val="CCFFCC"/>
              </a:solidFill>
              <a:ln w="1905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ko-KR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913B89-0287-5843-1DD0-AB62D03742FF}"/>
                  </a:ext>
                </a:extLst>
              </p:cNvPr>
              <p:cNvSpPr txBox="1"/>
              <p:nvPr/>
            </p:nvSpPr>
            <p:spPr>
              <a:xfrm>
                <a:off x="5156200" y="5568146"/>
                <a:ext cx="5969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500" b="1" dirty="0">
                    <a:latin typeface="+mj-lt"/>
                  </a:rPr>
                  <a:t>12</a:t>
                </a:r>
                <a:endParaRPr lang="ko-KR" altLang="en-US" sz="2500" dirty="0">
                  <a:latin typeface="+mj-lt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759442-87CC-304B-6AD9-561B64F48FA3}"/>
                  </a:ext>
                </a:extLst>
              </p:cNvPr>
              <p:cNvSpPr txBox="1"/>
              <p:nvPr/>
            </p:nvSpPr>
            <p:spPr>
              <a:xfrm>
                <a:off x="4619625" y="5559441"/>
                <a:ext cx="596900" cy="477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500" b="1" dirty="0">
                    <a:latin typeface="+mj-lt"/>
                  </a:rPr>
                  <a:t>11</a:t>
                </a:r>
                <a:endParaRPr lang="ko-KR" altLang="en-US" sz="2500" dirty="0">
                  <a:latin typeface="+mj-lt"/>
                </a:endParaRPr>
              </a:p>
            </p:txBody>
          </p:sp>
        </p:grp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B94BFCE-7CA4-B33E-ABAD-D60A3D59F33C}"/>
                </a:ext>
              </a:extLst>
            </p:cNvPr>
            <p:cNvSpPr/>
            <p:nvPr/>
          </p:nvSpPr>
          <p:spPr bwMode="auto">
            <a:xfrm>
              <a:off x="6677026" y="6159234"/>
              <a:ext cx="249237" cy="319485"/>
            </a:xfrm>
            <a:prstGeom prst="rect">
              <a:avLst/>
            </a:prstGeom>
            <a:solidFill>
              <a:srgbClr val="CCFFCC"/>
            </a:solidFill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19" name="화살표: 위쪽 18">
            <a:extLst>
              <a:ext uri="{FF2B5EF4-FFF2-40B4-BE49-F238E27FC236}">
                <a16:creationId xmlns:a16="http://schemas.microsoft.com/office/drawing/2014/main" id="{292AAA0A-7F06-6FD7-0D96-D32674889CAD}"/>
              </a:ext>
            </a:extLst>
          </p:cNvPr>
          <p:cNvSpPr/>
          <p:nvPr/>
        </p:nvSpPr>
        <p:spPr bwMode="auto">
          <a:xfrm rot="228713">
            <a:off x="5153655" y="2969062"/>
            <a:ext cx="177800" cy="2262080"/>
          </a:xfrm>
          <a:prstGeom prst="upArrow">
            <a:avLst/>
          </a:prstGeom>
          <a:solidFill>
            <a:schemeClr val="accent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A2CEA-981D-9D55-FFFB-140A146CA07D}"/>
              </a:ext>
            </a:extLst>
          </p:cNvPr>
          <p:cNvSpPr txBox="1"/>
          <p:nvPr/>
        </p:nvSpPr>
        <p:spPr>
          <a:xfrm>
            <a:off x="5080039" y="2605680"/>
            <a:ext cx="596900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500" b="1" dirty="0">
                <a:latin typeface="+mj-lt"/>
              </a:rPr>
              <a:t>11</a:t>
            </a:r>
            <a:endParaRPr lang="ko-KR" altLang="en-US" sz="2500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B2EDB7-9FB7-6A8E-FCBA-B28188F2CFA9}"/>
              </a:ext>
            </a:extLst>
          </p:cNvPr>
          <p:cNvSpPr txBox="1"/>
          <p:nvPr/>
        </p:nvSpPr>
        <p:spPr>
          <a:xfrm>
            <a:off x="4108450" y="19892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</a:rPr>
              <a:t>More than 3 keys, need to split</a:t>
            </a:r>
            <a:endParaRPr lang="ko-KR" altLang="en-US" dirty="0">
              <a:latin typeface="+mn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3C452E-1D4F-EE91-DD9A-8D52AFB81D83}"/>
              </a:ext>
            </a:extLst>
          </p:cNvPr>
          <p:cNvSpPr txBox="1"/>
          <p:nvPr/>
        </p:nvSpPr>
        <p:spPr>
          <a:xfrm>
            <a:off x="6134139" y="52910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</a:rPr>
              <a:t>If the target of split is leaf node, duplicate the middle key</a:t>
            </a:r>
            <a:endParaRPr lang="ko-KR" alt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759982-708C-8884-877C-CCA8A88E91E3}"/>
                  </a:ext>
                </a:extLst>
              </p:cNvPr>
              <p:cNvSpPr txBox="1"/>
              <p:nvPr/>
            </p:nvSpPr>
            <p:spPr>
              <a:xfrm>
                <a:off x="6134139" y="5664659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latin typeface="+mn-lt"/>
                  </a:rPr>
                  <a:t>Middle key = </a:t>
                </a:r>
                <a14:m>
                  <m:oMath xmlns:m="http://schemas.openxmlformats.org/officeDocument/2006/math">
                    <m:r>
                      <a:rPr lang="en-US" altLang="ko-KR" smtClean="0">
                        <a:latin typeface="Cambria Math" panose="02040503050406030204" pitchFamily="18" charset="0"/>
                      </a:rPr>
                      <m:t>⌈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+1)</m:t>
                    </m:r>
                    <m:r>
                      <m:rPr>
                        <m:lit/>
                      </m:rPr>
                      <a:rPr lang="en-US" altLang="ko-KR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⌉</m:t>
                    </m:r>
                  </m:oMath>
                </a14:m>
                <a:r>
                  <a:rPr lang="en-US" altLang="ko-KR" dirty="0">
                    <a:latin typeface="+mn-lt"/>
                  </a:rPr>
                  <a:t>-</a:t>
                </a:r>
                <a:r>
                  <a:rPr lang="en-US" altLang="ko-KR" dirty="0" err="1">
                    <a:latin typeface="+mn-lt"/>
                  </a:rPr>
                  <a:t>th</a:t>
                </a:r>
                <a:r>
                  <a:rPr lang="en-US" altLang="ko-KR" dirty="0">
                    <a:latin typeface="+mn-lt"/>
                  </a:rPr>
                  <a:t> key</a:t>
                </a:r>
                <a:endParaRPr lang="ko-KR" alt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A759982-708C-8884-877C-CCA8A88E9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139" y="5664659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l="-800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1CBEC1D2-FB39-CC14-42D2-77B11F9627E7}"/>
              </a:ext>
            </a:extLst>
          </p:cNvPr>
          <p:cNvSpPr txBox="1"/>
          <p:nvPr/>
        </p:nvSpPr>
        <p:spPr>
          <a:xfrm>
            <a:off x="6624349" y="2503989"/>
            <a:ext cx="54597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</a:rPr>
              <a:t>If the node is a non-leaf, exclude the middle key </a:t>
            </a:r>
          </a:p>
          <a:p>
            <a:r>
              <a:rPr lang="en-US" altLang="ko-KR" dirty="0">
                <a:latin typeface="+mn-lt"/>
              </a:rPr>
              <a:t>during the split and insert the middle key into parent node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45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70B03-4CF6-C0F7-D67C-12EE28DE1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424AFC3-EA6C-03FC-1018-71CD17D52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828819"/>
            <a:ext cx="91725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81F476-991F-14D2-D3A0-ADFC66A3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B+Tree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8D308E-6744-990E-FAB4-7CA4274EB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Rebalancing when node is full or too few keys</a:t>
            </a:r>
          </a:p>
          <a:p>
            <a:pPr lvl="1"/>
            <a:r>
              <a:rPr lang="en-US" altLang="ko-KR" dirty="0"/>
              <a:t>Insert element </a:t>
            </a:r>
            <a:r>
              <a:rPr lang="en-US" altLang="ko-KR" b="1" dirty="0"/>
              <a:t>12</a:t>
            </a:r>
            <a:endParaRPr lang="ko-KR" altLang="en-US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4933AE-E50D-ED32-0F54-DCD00FD15DA0}"/>
              </a:ext>
            </a:extLst>
          </p:cNvPr>
          <p:cNvSpPr txBox="1"/>
          <p:nvPr/>
        </p:nvSpPr>
        <p:spPr>
          <a:xfrm>
            <a:off x="7010400" y="192788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lt"/>
              </a:rPr>
              <a:t>Excluded middle key (13) becomes a new root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+mn-lt"/>
              </a:rPr>
              <a:t>=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B+ trees grow at the root and not at the leaves.</a:t>
            </a:r>
            <a:endParaRPr lang="ko-KR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9268537"/>
      </p:ext>
    </p:extLst>
  </p:cSld>
  <p:clrMapOvr>
    <a:masterClrMapping/>
  </p:clrMapOvr>
</p:sld>
</file>

<file path=ppt/theme/theme1.xml><?xml version="1.0" encoding="utf-8"?>
<a:theme xmlns:a="http://schemas.openxmlformats.org/drawingml/2006/main" name="랩실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007기본글꼴테마아잉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1_GD_KO_MovieFilmDesign_KGUILD001[1] 1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2">
        <a:dk1>
          <a:srgbClr val="000000"/>
        </a:dk1>
        <a:lt1>
          <a:srgbClr val="FFFFFF"/>
        </a:lt1>
        <a:dk2>
          <a:srgbClr val="FFFFCC"/>
        </a:dk2>
        <a:lt2>
          <a:srgbClr val="5F5F5F"/>
        </a:lt2>
        <a:accent1>
          <a:srgbClr val="5A9E65"/>
        </a:accent1>
        <a:accent2>
          <a:srgbClr val="CCCC00"/>
        </a:accent2>
        <a:accent3>
          <a:srgbClr val="FFFFFF"/>
        </a:accent3>
        <a:accent4>
          <a:srgbClr val="000000"/>
        </a:accent4>
        <a:accent5>
          <a:srgbClr val="B5CCB8"/>
        </a:accent5>
        <a:accent6>
          <a:srgbClr val="B9B900"/>
        </a:accent6>
        <a:hlink>
          <a:srgbClr val="DB8647"/>
        </a:hlink>
        <a:folHlink>
          <a:srgbClr val="90B7C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3">
        <a:dk1>
          <a:srgbClr val="000000"/>
        </a:dk1>
        <a:lt1>
          <a:srgbClr val="FFFFFF"/>
        </a:lt1>
        <a:dk2>
          <a:srgbClr val="FFFFFF"/>
        </a:dk2>
        <a:lt2>
          <a:srgbClr val="4D4D4D"/>
        </a:lt2>
        <a:accent1>
          <a:srgbClr val="7067A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BB8D4"/>
        </a:accent5>
        <a:accent6>
          <a:srgbClr val="8AB9E7"/>
        </a:accent6>
        <a:hlink>
          <a:srgbClr val="CCCCFF"/>
        </a:hlink>
        <a:folHlink>
          <a:srgbClr val="C68D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D_KO_MovieFilmDesign_KGUILD001[1] 4">
        <a:dk1>
          <a:srgbClr val="000000"/>
        </a:dk1>
        <a:lt1>
          <a:srgbClr val="FFFFFF"/>
        </a:lt1>
        <a:dk2>
          <a:srgbClr val="FEE9DE"/>
        </a:dk2>
        <a:lt2>
          <a:srgbClr val="777777"/>
        </a:lt2>
        <a:accent1>
          <a:srgbClr val="6D5484"/>
        </a:accent1>
        <a:accent2>
          <a:srgbClr val="D88EC6"/>
        </a:accent2>
        <a:accent3>
          <a:srgbClr val="FFFFFF"/>
        </a:accent3>
        <a:accent4>
          <a:srgbClr val="000000"/>
        </a:accent4>
        <a:accent5>
          <a:srgbClr val="BAB3C2"/>
        </a:accent5>
        <a:accent6>
          <a:srgbClr val="C480B3"/>
        </a:accent6>
        <a:hlink>
          <a:srgbClr val="EA8484"/>
        </a:hlink>
        <a:folHlink>
          <a:srgbClr val="8BCF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주간보고양식_와이드" id="{21A45DBB-BAB5-C64E-B87C-31BC81EFFB41}" vid="{9E27CC0B-DE92-9B41-A870-E1B0F6B3B338}"/>
    </a:ext>
  </a:ext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5208E887E222F4DA0C02498086C568E" ma:contentTypeVersion="12" ma:contentTypeDescription="새 문서를 만듭니다." ma:contentTypeScope="" ma:versionID="8a9dfeb4db9fb61a4a45f141e780c694">
  <xsd:schema xmlns:xsd="http://www.w3.org/2001/XMLSchema" xmlns:xs="http://www.w3.org/2001/XMLSchema" xmlns:p="http://schemas.microsoft.com/office/2006/metadata/properties" xmlns:ns3="6caaa2dc-f20c-4b0b-99cc-85a0a8ec498b" targetNamespace="http://schemas.microsoft.com/office/2006/metadata/properties" ma:root="true" ma:fieldsID="c46e8fe70541f70e0b66fa72eb2d2c3d" ns3:_="">
    <xsd:import namespace="6caaa2dc-f20c-4b0b-99cc-85a0a8ec49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aa2dc-f20c-4b0b-99cc-85a0a8ec49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aa2dc-f20c-4b0b-99cc-85a0a8ec49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DDDAE40-9E4B-487D-B17D-9914A59C76A3}">
  <ds:schemaRefs>
    <ds:schemaRef ds:uri="6caaa2dc-f20c-4b0b-99cc-85a0a8ec49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53B786E-7F62-4D28-AEF0-0B92D61D5E04}">
  <ds:schemaRefs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6caaa2dc-f20c-4b0b-99cc-85a0a8ec498b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27B7156-7F6D-4AF0-9386-99ADF21E6A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랩실2</Template>
  <TotalTime>2180</TotalTime>
  <Words>757</Words>
  <Application>Microsoft Macintosh PowerPoint</Application>
  <PresentationFormat>Widescreen</PresentationFormat>
  <Paragraphs>152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굴림</vt:lpstr>
      <vt:lpstr>맑은 고딕</vt:lpstr>
      <vt:lpstr>Arial</vt:lpstr>
      <vt:lpstr>Cambria Math</vt:lpstr>
      <vt:lpstr>Tahoma</vt:lpstr>
      <vt:lpstr>Times New Roman</vt:lpstr>
      <vt:lpstr>Wingdings</vt:lpstr>
      <vt:lpstr>랩실2</vt:lpstr>
      <vt:lpstr>Indexes: SkipList, B+tree, ART</vt:lpstr>
      <vt:lpstr>Skip List</vt:lpstr>
      <vt:lpstr>Skip List</vt:lpstr>
      <vt:lpstr>Skip List</vt:lpstr>
      <vt:lpstr>Skip List</vt:lpstr>
      <vt:lpstr>B+Tree</vt:lpstr>
      <vt:lpstr>B+Tree</vt:lpstr>
      <vt:lpstr>B+Tree</vt:lpstr>
      <vt:lpstr>B+Tree</vt:lpstr>
      <vt:lpstr>B+Tree</vt:lpstr>
      <vt:lpstr>ART</vt:lpstr>
      <vt:lpstr>ART</vt:lpstr>
      <vt:lpstr>ART</vt:lpstr>
      <vt:lpstr>ART</vt:lpstr>
      <vt:lpstr>ART</vt:lpstr>
      <vt:lpstr>ART</vt:lpstr>
      <vt:lpstr>Experiment 1 Setup </vt:lpstr>
      <vt:lpstr>Experiment 1 Results</vt:lpstr>
      <vt:lpstr>Experiment 2 Setup</vt:lpstr>
      <vt:lpstr>Experiment 2 Results</vt:lpstr>
      <vt:lpstr>bperf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Paper Subjects</dc:title>
  <dc:creator>Yongmin Lee</dc:creator>
  <cp:lastModifiedBy>Yongmin Lee</cp:lastModifiedBy>
  <cp:revision>3</cp:revision>
  <cp:lastPrinted>2018-11-28T02:44:22Z</cp:lastPrinted>
  <dcterms:created xsi:type="dcterms:W3CDTF">2024-07-04T00:05:06Z</dcterms:created>
  <dcterms:modified xsi:type="dcterms:W3CDTF">2025-02-04T05:01:21Z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0x010100A5208E887E222F4DA0C02498086C568E</vt:lpwstr>
  </property>
</Properties>
</file>