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0" r:id="rId2"/>
    <p:sldId id="323" r:id="rId3"/>
    <p:sldId id="262" r:id="rId4"/>
    <p:sldId id="343" r:id="rId5"/>
    <p:sldId id="333" r:id="rId6"/>
    <p:sldId id="344" r:id="rId7"/>
    <p:sldId id="340" r:id="rId8"/>
    <p:sldId id="257" r:id="rId9"/>
    <p:sldId id="267" r:id="rId10"/>
    <p:sldId id="345" r:id="rId11"/>
    <p:sldId id="327" r:id="rId12"/>
    <p:sldId id="347" r:id="rId13"/>
    <p:sldId id="349" r:id="rId14"/>
    <p:sldId id="328" r:id="rId15"/>
    <p:sldId id="324" r:id="rId16"/>
    <p:sldId id="278" r:id="rId17"/>
    <p:sldId id="275" r:id="rId18"/>
    <p:sldId id="276" r:id="rId19"/>
    <p:sldId id="325" r:id="rId20"/>
    <p:sldId id="279" r:id="rId21"/>
    <p:sldId id="351" r:id="rId22"/>
    <p:sldId id="280" r:id="rId23"/>
    <p:sldId id="352" r:id="rId24"/>
    <p:sldId id="281" r:id="rId25"/>
    <p:sldId id="282" r:id="rId26"/>
    <p:sldId id="350" r:id="rId27"/>
    <p:sldId id="26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제연" initials="이제" lastIdx="1" clrIdx="0">
    <p:extLst>
      <p:ext uri="{19B8F6BF-5375-455C-9EA6-DF929625EA0E}">
        <p15:presenceInfo xmlns:p15="http://schemas.microsoft.com/office/powerpoint/2012/main" userId="9d4560c756d54f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D86"/>
    <a:srgbClr val="DAE3F3"/>
    <a:srgbClr val="FFFFFF"/>
    <a:srgbClr val="FFDBD1"/>
    <a:srgbClr val="FFAFAF"/>
    <a:srgbClr val="DCC4EE"/>
    <a:srgbClr val="F3DDDA"/>
    <a:srgbClr val="7030A0"/>
    <a:srgbClr val="DBD6E6"/>
    <a:srgbClr val="D1B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0ECF1C-FCCB-D1A9-3CB3-BD28144FBCC9}" v="5" dt="2025-02-17T06:40:30.168"/>
    <p1510:client id="{3676B4F5-9EDF-5F7C-F2CF-8B1305F85C5B}" v="15" dt="2025-02-17T14:08:16.154"/>
    <p1510:client id="{5BFCD6C1-8355-985C-DDAB-EDA6FEC4858A}" v="11" dt="2025-02-17T06:48:14.984"/>
    <p1510:client id="{5D5B05B2-AEBF-6AC6-F048-DE34393675E6}" v="89" dt="2025-02-17T16:09:10.490"/>
    <p1510:client id="{8593B561-A0C6-22E0-839A-68146AD3650C}" v="12" dt="2025-02-17T05:23:15.536"/>
    <p1510:client id="{A5EB3489-388C-DE45-B463-473AE90D3554}" v="3325" dt="2025-02-18T04:38:00.6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3"/>
    <p:restoredTop sz="94689"/>
  </p:normalViewPr>
  <p:slideViewPr>
    <p:cSldViewPr snapToGrid="0">
      <p:cViewPr varScale="1">
        <p:scale>
          <a:sx n="147" d="100"/>
          <a:sy n="147" d="100"/>
        </p:scale>
        <p:origin x="132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love\Desktop\RocsDB_&#49892;&#5474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read random</a:t>
            </a:r>
            <a:endParaRPr lang="ko-KR" altLang="en-US" sz="14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'Secondary 실험 (발표용)'!$B$3</c:f>
              <c:strCache>
                <c:ptCount val="1"/>
                <c:pt idx="0">
                  <c:v>Primary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'Secondary 실험 (발표용)'!$C$2:$G$2</c:f>
              <c:numCache>
                <c:formatCode>General</c:formatCode>
                <c:ptCount val="5"/>
                <c:pt idx="0">
                  <c:v>128</c:v>
                </c:pt>
                <c:pt idx="1">
                  <c:v>512</c:v>
                </c:pt>
                <c:pt idx="2">
                  <c:v>1024</c:v>
                </c:pt>
                <c:pt idx="3">
                  <c:v>4096</c:v>
                </c:pt>
                <c:pt idx="4">
                  <c:v>8192</c:v>
                </c:pt>
              </c:numCache>
            </c:numRef>
          </c:cat>
          <c:val>
            <c:numRef>
              <c:f>'Secondary 실험 (발표용)'!$C$3:$G$3</c:f>
              <c:numCache>
                <c:formatCode>General</c:formatCode>
                <c:ptCount val="5"/>
                <c:pt idx="0">
                  <c:v>9.4</c:v>
                </c:pt>
                <c:pt idx="1">
                  <c:v>32.200000000000003</c:v>
                </c:pt>
                <c:pt idx="2">
                  <c:v>56.3</c:v>
                </c:pt>
                <c:pt idx="3">
                  <c:v>176.1</c:v>
                </c:pt>
                <c:pt idx="4">
                  <c:v>279.7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CC-4910-AF0F-137A3156C967}"/>
            </c:ext>
          </c:extLst>
        </c:ser>
        <c:ser>
          <c:idx val="1"/>
          <c:order val="1"/>
          <c:tx>
            <c:strRef>
              <c:f>'Secondary 실험 (발표용)'!$B$4</c:f>
              <c:strCache>
                <c:ptCount val="1"/>
                <c:pt idx="0">
                  <c:v>Secondary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'Secondary 실험 (발표용)'!$C$2:$G$2</c:f>
              <c:numCache>
                <c:formatCode>General</c:formatCode>
                <c:ptCount val="5"/>
                <c:pt idx="0">
                  <c:v>128</c:v>
                </c:pt>
                <c:pt idx="1">
                  <c:v>512</c:v>
                </c:pt>
                <c:pt idx="2">
                  <c:v>1024</c:v>
                </c:pt>
                <c:pt idx="3">
                  <c:v>4096</c:v>
                </c:pt>
                <c:pt idx="4">
                  <c:v>8192</c:v>
                </c:pt>
              </c:numCache>
            </c:numRef>
          </c:cat>
          <c:val>
            <c:numRef>
              <c:f>'Secondary 실험 (발표용)'!$C$4:$G$4</c:f>
              <c:numCache>
                <c:formatCode>General</c:formatCode>
                <c:ptCount val="5"/>
                <c:pt idx="0">
                  <c:v>10.1</c:v>
                </c:pt>
                <c:pt idx="1">
                  <c:v>32.9</c:v>
                </c:pt>
                <c:pt idx="2">
                  <c:v>56.6</c:v>
                </c:pt>
                <c:pt idx="3">
                  <c:v>187.8</c:v>
                </c:pt>
                <c:pt idx="4">
                  <c:v>302.8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CC-4910-AF0F-137A3156C9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857119"/>
        <c:axId val="180857599"/>
      </c:lineChart>
      <c:catAx>
        <c:axId val="180857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0857599"/>
        <c:crosses val="autoZero"/>
        <c:auto val="1"/>
        <c:lblAlgn val="ctr"/>
        <c:lblOffset val="100"/>
        <c:noMultiLvlLbl val="0"/>
      </c:catAx>
      <c:valAx>
        <c:axId val="180857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0857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02ED-AB60-1146-B810-37D04719C00C}" type="datetimeFigureOut">
              <a:rPr kumimoji="1" lang="ko-KR" altLang="en-US" smtClean="0"/>
              <a:t>2025. 2. 18.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FCC2-75FE-9347-A155-69776C04C6EA}" type="datetimeFigureOut">
              <a:rPr kumimoji="1" lang="ko-KR" altLang="en-US" smtClean="0"/>
              <a:t>2025. 2. 18.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AAC8B-A49F-C46F-53F7-B7B98510A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36D43C7-D485-C4DF-FE13-4B4E9EA906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E0AF6D3-9544-0195-BEC8-63DA023C1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D844C-7454-33D4-AA92-A6E5374344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456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B3B57-6753-90D8-05BC-B521AE650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F61E884-8D37-8611-6E71-40744A63FD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92153CA-B150-DEA6-F9E5-0C0D20BFBB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Read only instances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SST </a:t>
            </a:r>
            <a:r>
              <a:rPr lang="ko-KR" altLang="en-US" dirty="0">
                <a:solidFill>
                  <a:schemeClr val="tx1"/>
                </a:solidFill>
              </a:rPr>
              <a:t>파일을 읽기만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</a:rPr>
              <a:t>Memtable</a:t>
            </a:r>
            <a:r>
              <a:rPr lang="ko-KR" altLang="en-US" dirty="0">
                <a:solidFill>
                  <a:schemeClr val="tx1"/>
                </a:solidFill>
              </a:rPr>
              <a:t>하고 </a:t>
            </a:r>
            <a:r>
              <a:rPr lang="en-US" altLang="ko-KR" dirty="0">
                <a:solidFill>
                  <a:schemeClr val="tx1"/>
                </a:solidFill>
              </a:rPr>
              <a:t>WAL</a:t>
            </a:r>
            <a:r>
              <a:rPr lang="ko-KR" altLang="en-US" dirty="0">
                <a:solidFill>
                  <a:schemeClr val="tx1"/>
                </a:solidFill>
              </a:rPr>
              <a:t>은 반영하지 않는다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Secondary instances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SST </a:t>
            </a:r>
            <a:r>
              <a:rPr lang="ko-KR" altLang="en-US" dirty="0">
                <a:solidFill>
                  <a:schemeClr val="tx1"/>
                </a:solidFill>
              </a:rPr>
              <a:t>파일을 읽는다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WAL</a:t>
            </a:r>
            <a:r>
              <a:rPr lang="ko-KR" altLang="en-US" dirty="0">
                <a:solidFill>
                  <a:schemeClr val="tx1"/>
                </a:solidFill>
              </a:rPr>
              <a:t>을 리플레이해서 </a:t>
            </a:r>
            <a:r>
              <a:rPr lang="en-US" altLang="ko-KR" dirty="0" err="1">
                <a:solidFill>
                  <a:schemeClr val="tx1"/>
                </a:solidFill>
              </a:rPr>
              <a:t>Memtable</a:t>
            </a:r>
            <a:r>
              <a:rPr lang="ko-KR" altLang="en-US" dirty="0">
                <a:solidFill>
                  <a:schemeClr val="tx1"/>
                </a:solidFill>
              </a:rPr>
              <a:t>을 업데이트한다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BCD58A-E2A0-344A-E8DB-DB3048378A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6502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8C36A-760B-00D3-AC43-F7F3DA7AE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A5AA700-8634-3AB4-451C-7D170439BD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FFD139E-74B8-13EE-7EDE-77209A898B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ko-KR" dirty="0"/>
              <a:t>Secondary Instance </a:t>
            </a:r>
            <a:r>
              <a:rPr lang="ko-KR" altLang="en-US" dirty="0"/>
              <a:t>데이터 흐름</a:t>
            </a:r>
          </a:p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endParaRPr lang="ko-KR" altLang="en-US" dirty="0"/>
          </a:p>
          <a:p>
            <a:pPr marL="139700" lvl="0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altLang="ko-KR" dirty="0"/>
              <a:t>Primary</a:t>
            </a:r>
            <a:r>
              <a:rPr lang="ko-KR" altLang="en-US" dirty="0"/>
              <a:t>의 </a:t>
            </a:r>
            <a:r>
              <a:rPr lang="en-US" altLang="ko-KR" dirty="0"/>
              <a:t>SST </a:t>
            </a:r>
            <a:r>
              <a:rPr lang="ko-KR" altLang="en-US" dirty="0"/>
              <a:t>파일을 직접 읽음 </a:t>
            </a:r>
            <a:r>
              <a:rPr lang="en-US" altLang="ko-KR" dirty="0"/>
              <a:t>(</a:t>
            </a:r>
            <a:r>
              <a:rPr lang="ko-KR" altLang="en-US" dirty="0"/>
              <a:t>읽기 전용</a:t>
            </a:r>
            <a:r>
              <a:rPr lang="en-US" altLang="ko-KR" dirty="0"/>
              <a:t>)</a:t>
            </a:r>
            <a:endParaRPr lang="ko-KR" altLang="en-US" dirty="0"/>
          </a:p>
          <a:p>
            <a:pPr marL="139700" lvl="0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altLang="ko-KR" dirty="0" err="1"/>
              <a:t>Memtable</a:t>
            </a:r>
            <a:r>
              <a:rPr lang="ko-KR" altLang="en-US" dirty="0"/>
              <a:t> 접근 불가 → </a:t>
            </a:r>
            <a:r>
              <a:rPr lang="en-US" altLang="ko-KR" dirty="0"/>
              <a:t>WAL</a:t>
            </a:r>
            <a:r>
              <a:rPr lang="ko-KR" altLang="en-US" dirty="0"/>
              <a:t>을 </a:t>
            </a:r>
            <a:r>
              <a:rPr lang="en-US" altLang="ko-KR" dirty="0"/>
              <a:t>Replay</a:t>
            </a:r>
            <a:r>
              <a:rPr lang="ko-KR" altLang="en-US" dirty="0"/>
              <a:t>하여 자체 </a:t>
            </a:r>
            <a:r>
              <a:rPr lang="en-US" altLang="ko-KR" dirty="0" err="1"/>
              <a:t>Memtable</a:t>
            </a:r>
            <a:r>
              <a:rPr lang="ko-KR" altLang="en-US" dirty="0"/>
              <a:t> 생성</a:t>
            </a:r>
          </a:p>
          <a:p>
            <a:pPr marL="171450" lvl="0" indent="-18415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64F9E2-2721-3AA5-E812-CE46B179F4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1629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fontAlgn="base" latinLnBrk="1">
              <a:lnSpc>
                <a:spcPct val="160000"/>
              </a:lnSpc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Hypothesis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6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•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Secondary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인스턴스를 분배한다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memtable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분배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6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•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좋은 실험을 위해 여러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db_bench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테스트를 실행한다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6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•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하지만 실험이 잘못 진행되었다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빨간 점선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</a:p>
          <a:p>
            <a:pPr marL="0" marR="0" indent="0" algn="l" fontAlgn="base" latinLnBrk="1">
              <a:lnSpc>
                <a:spcPct val="160000"/>
              </a:lnSpc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60000"/>
              </a:lnSpc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잘못된 가설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6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•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일단은 계속 진행한다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6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•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Secondary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의 속도는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Primary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와 비슷하거나 느릴 것이다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613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fontAlgn="base" latinLnBrk="1">
              <a:lnSpc>
                <a:spcPct val="160000"/>
              </a:lnSpc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Hypothesis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6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•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Secondary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인스턴스를 분배한다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memtable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분배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6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•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좋은 실험을 위해 여러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db_bench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테스트를 실행한다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6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•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하지만 실험이 잘못 진행되었다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빨간 점선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</a:p>
          <a:p>
            <a:pPr marL="0" marR="0" indent="0" algn="l" fontAlgn="base" latinLnBrk="1">
              <a:lnSpc>
                <a:spcPct val="160000"/>
              </a:lnSpc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60000"/>
              </a:lnSpc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잘못된 가설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6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•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일단은 계속 진행한다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6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•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Secondary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의 속도는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Primary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와 비슷하거나 느릴 것이다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6657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23372-7511-CDF7-DC6D-AC40A294B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3FE685E-B08B-8E9A-70E8-35CB0D659A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3E488F2-D99D-E680-3FA0-5D582451B0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fontAlgn="base" latinLnBrk="1">
              <a:lnSpc>
                <a:spcPct val="160000"/>
              </a:lnSpc>
            </a:pP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Hypothesis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60000"/>
              </a:lnSpc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•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Secondary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인스턴스를 분배한다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(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memtable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분배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60000"/>
              </a:lnSpc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•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좋은 실험을 위해 여러 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db_bench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테스트를 실행한다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60000"/>
              </a:lnSpc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•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하지만 실험이 잘못 진행되었다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(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빨간 점선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</a:p>
          <a:p>
            <a:pPr marL="0" marR="0" indent="0" algn="l" fontAlgn="base" latinLnBrk="1">
              <a:lnSpc>
                <a:spcPct val="160000"/>
              </a:lnSpc>
            </a:pP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60000"/>
              </a:lnSpc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잘못된 가설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60000"/>
              </a:lnSpc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•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일단은 계속 진행한다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1">
              <a:lnSpc>
                <a:spcPct val="160000"/>
              </a:lnSpc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•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Secondary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의 속도는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Primary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와 비슷하거나 느릴 것이다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46B9CE-D136-C043-594B-F0E7B10A1E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0849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Primary</a:t>
            </a:r>
            <a:r>
              <a:rPr lang="ko-KR" altLang="en-US" dirty="0"/>
              <a:t>와 </a:t>
            </a:r>
            <a:r>
              <a:rPr lang="en-US" altLang="ko-KR" dirty="0"/>
              <a:t>Secondary</a:t>
            </a:r>
            <a:r>
              <a:rPr lang="ko-KR" altLang="en-US" dirty="0"/>
              <a:t>를 각자 실행했다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예상외로</a:t>
            </a:r>
            <a:r>
              <a:rPr lang="en-US" altLang="ko-KR" dirty="0"/>
              <a:t>, Secondary</a:t>
            </a:r>
            <a:r>
              <a:rPr lang="ko-KR" altLang="en-US" dirty="0"/>
              <a:t>가 조금 더 빨랐다</a:t>
            </a:r>
            <a:r>
              <a:rPr lang="en-US" altLang="ko-KR" dirty="0"/>
              <a:t>. ↑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그 이유는 </a:t>
            </a:r>
            <a:r>
              <a:rPr lang="en-US" altLang="ko-KR" dirty="0"/>
              <a:t>Primary</a:t>
            </a:r>
            <a:r>
              <a:rPr lang="ko-KR" altLang="en-US" dirty="0"/>
              <a:t>가 읽기 작업을 할 때 </a:t>
            </a:r>
            <a:r>
              <a:rPr lang="en-US" altLang="ko-KR" dirty="0"/>
              <a:t>compaction</a:t>
            </a:r>
            <a:r>
              <a:rPr lang="ko-KR" altLang="en-US" dirty="0"/>
              <a:t>을 수행하는 반면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Secondary</a:t>
            </a:r>
            <a:r>
              <a:rPr lang="ko-KR" altLang="en-US" dirty="0"/>
              <a:t>에서는 </a:t>
            </a:r>
            <a:r>
              <a:rPr lang="en-US" altLang="ko-KR" dirty="0"/>
              <a:t>compaction</a:t>
            </a:r>
            <a:r>
              <a:rPr lang="ko-KR" altLang="en-US" dirty="0"/>
              <a:t>이나 </a:t>
            </a:r>
            <a:r>
              <a:rPr lang="en-US" altLang="ko-KR" dirty="0"/>
              <a:t>flush</a:t>
            </a:r>
            <a:r>
              <a:rPr lang="ko-KR" altLang="en-US" dirty="0"/>
              <a:t>와 같은 작업이 이루어지지 않기 때문이다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적절한 실험 환경이 갖춰지면</a:t>
            </a:r>
            <a:r>
              <a:rPr lang="en-US" altLang="ko-KR" dirty="0"/>
              <a:t>, Secondary</a:t>
            </a:r>
            <a:r>
              <a:rPr lang="ko-KR" altLang="en-US" dirty="0"/>
              <a:t>가 </a:t>
            </a:r>
            <a:r>
              <a:rPr lang="en-US" altLang="ko-KR" dirty="0"/>
              <a:t>Primary</a:t>
            </a:r>
            <a:r>
              <a:rPr lang="ko-KR" altLang="en-US" dirty="0"/>
              <a:t>보다 더 나은 읽기 성능을 가질 수 있다는 가능성을 보여준다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0156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ko-KR" altLang="en-US" dirty="0"/>
              <a:t>이 실험은 잘못된 실험이다</a:t>
            </a:r>
            <a:r>
              <a:rPr lang="en-US" altLang="ko-KR" dirty="0"/>
              <a:t>. 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ko-KR" altLang="en-US" dirty="0"/>
              <a:t>올바른 실험에서는 </a:t>
            </a:r>
            <a:r>
              <a:rPr lang="en-US" altLang="ko-KR" dirty="0"/>
              <a:t>WAL </a:t>
            </a:r>
            <a:r>
              <a:rPr lang="ko-KR" altLang="en-US" dirty="0"/>
              <a:t>복구가 이루어져야 하지만</a:t>
            </a:r>
            <a:r>
              <a:rPr lang="en-US" altLang="ko-KR" dirty="0"/>
              <a:t>, </a:t>
            </a:r>
            <a:r>
              <a:rPr lang="ko-KR" altLang="en-US" dirty="0"/>
              <a:t>그것이 수행되지 않았다</a:t>
            </a:r>
            <a:r>
              <a:rPr lang="en-US" altLang="ko-KR" dirty="0"/>
              <a:t>. 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ko-KR" altLang="en-US" dirty="0"/>
              <a:t>우리는 </a:t>
            </a:r>
            <a:r>
              <a:rPr lang="en-US" altLang="ko-KR" dirty="0" err="1"/>
              <a:t>TryCatchUpWithPrimary</a:t>
            </a:r>
            <a:r>
              <a:rPr lang="en-US" altLang="ko-KR" dirty="0"/>
              <a:t> API</a:t>
            </a:r>
            <a:r>
              <a:rPr lang="ko-KR" altLang="en-US" dirty="0"/>
              <a:t>를 사용하여 </a:t>
            </a:r>
            <a:r>
              <a:rPr lang="en-US" altLang="ko-KR" dirty="0"/>
              <a:t>Secondary</a:t>
            </a:r>
            <a:r>
              <a:rPr lang="ko-KR" altLang="en-US" dirty="0"/>
              <a:t>를 주기적으로 업데이트해야 한다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아마도</a:t>
            </a:r>
            <a:r>
              <a:rPr lang="en-US" altLang="ko-KR" dirty="0"/>
              <a:t>) </a:t>
            </a:r>
            <a:r>
              <a:rPr lang="ko-KR" altLang="en-US" dirty="0"/>
              <a:t>이 기능은 </a:t>
            </a:r>
            <a:r>
              <a:rPr lang="en-US" altLang="ko-KR" dirty="0" err="1"/>
              <a:t>db_bench</a:t>
            </a:r>
            <a:r>
              <a:rPr lang="ko-KR" altLang="en-US" dirty="0"/>
              <a:t>에서 제공되지 않는다</a:t>
            </a:r>
            <a:r>
              <a:rPr lang="en-US" altLang="ko-KR" dirty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b="1" dirty="0"/>
              <a:t>읽기 중 </a:t>
            </a:r>
            <a:r>
              <a:rPr lang="en-US" altLang="ko-KR" b="1" dirty="0"/>
              <a:t>compaction </a:t>
            </a:r>
            <a:r>
              <a:rPr lang="ko-KR" altLang="en-US" b="1" dirty="0"/>
              <a:t>고려 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ko-KR" dirty="0"/>
              <a:t>Primary</a:t>
            </a:r>
            <a:r>
              <a:rPr lang="ko-KR" altLang="en-US" dirty="0"/>
              <a:t>에서 읽기 작업을 할 때 </a:t>
            </a:r>
            <a:r>
              <a:rPr lang="en-US" altLang="ko-KR" dirty="0"/>
              <a:t>compaction</a:t>
            </a:r>
            <a:r>
              <a:rPr lang="ko-KR" altLang="en-US" dirty="0"/>
              <a:t>이 발생한다</a:t>
            </a:r>
            <a:r>
              <a:rPr lang="en-US" altLang="ko-KR" dirty="0"/>
              <a:t>. 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ko-KR" altLang="en-US" dirty="0"/>
              <a:t>이 과정이 </a:t>
            </a:r>
            <a:r>
              <a:rPr lang="en-US" altLang="ko-KR" dirty="0"/>
              <a:t>Secondary</a:t>
            </a:r>
            <a:r>
              <a:rPr lang="ko-KR" altLang="en-US" dirty="0"/>
              <a:t>의 성능에 영향을 미치는지 고려해야 한다</a:t>
            </a:r>
            <a:r>
              <a:rPr lang="en-US" altLang="ko-KR" dirty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b="1" dirty="0"/>
              <a:t>디스크 </a:t>
            </a:r>
            <a:r>
              <a:rPr lang="ko-KR" altLang="en-US" b="1" dirty="0" err="1"/>
              <a:t>페이징</a:t>
            </a:r>
            <a:r>
              <a:rPr lang="ko-KR" altLang="en-US" b="1" dirty="0"/>
              <a:t> 캐시 고려 </a:t>
            </a:r>
            <a:r>
              <a:rPr lang="en-US" altLang="ko-KR" b="1" dirty="0"/>
              <a:t>(</a:t>
            </a:r>
            <a:r>
              <a:rPr lang="en-US" altLang="ko-KR" b="1" dirty="0" err="1"/>
              <a:t>Memtable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8000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45C09-CAAC-1F0D-4027-63C3F2DF4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A94ED02-6708-8310-558C-7FBBD3D1AA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62631BD-C7CB-D13A-C099-474389A9D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46083-0510-4856-86AC-C3762B5DCA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2685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56EE8-72F4-3BF1-7FAD-616E324B9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DD78036-D6BD-D8DC-5D23-5F9C98504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F60CE15-54C8-1586-AE14-65C9477341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527A9-753C-2F71-8E3A-7B9EC25748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2840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DC564-D96F-B42E-48B4-522E465A8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EC9D10-5E41-5D94-DB08-C6F19F9E45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4D3CC97-E6B2-F6BA-019D-D94EF9D361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FD9650-43B5-5955-A7F0-8A975B5954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7371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0F46A-61EE-8C59-EBC3-8774B5AF7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026DCE-C15A-6D82-9605-05334F983C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943B9D7-DE83-9F6F-D360-ABA2F60B4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5063D5-A3CD-842A-EC8E-AA28197CA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1711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3171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4B6F0-6CF3-B6D3-4E0B-22DAF601F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537200D-A4D6-7050-96FD-18BDF5696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45D1351-0C1B-4C97-264D-F6A1830E8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050" b="1" dirty="0"/>
              <a:t>Primary Instance </a:t>
            </a:r>
            <a:r>
              <a:rPr lang="ko-KR" altLang="en-US" sz="1050" b="1" dirty="0"/>
              <a:t>데이터 흐름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ko-KR" altLang="en-US" sz="1050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ko-KR" altLang="en-US" sz="1050" dirty="0"/>
              <a:t>쓰기 요청 발생→ </a:t>
            </a:r>
            <a:r>
              <a:rPr lang="en-US" altLang="ko-KR" sz="1050" dirty="0"/>
              <a:t>WAL</a:t>
            </a:r>
            <a:r>
              <a:rPr lang="ko-KR" altLang="en-US" sz="1050" dirty="0"/>
              <a:t>에 기록 </a:t>
            </a:r>
            <a:r>
              <a:rPr lang="en-US" altLang="ko-KR" sz="1050" dirty="0"/>
              <a:t>(</a:t>
            </a:r>
            <a:r>
              <a:rPr lang="ko-KR" altLang="en-US" sz="1050" dirty="0"/>
              <a:t>데이터 복구를 위해</a:t>
            </a:r>
            <a:r>
              <a:rPr lang="en-US" altLang="ko-KR" sz="1050" dirty="0"/>
              <a:t>)</a:t>
            </a:r>
            <a:endParaRPr lang="ko-KR" altLang="en-US" sz="1050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altLang="ko-KR" sz="1050" dirty="0" err="1"/>
              <a:t>Memtable</a:t>
            </a:r>
            <a:r>
              <a:rPr lang="ko-KR" altLang="en-US" sz="1050" dirty="0"/>
              <a:t>에 저장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altLang="ko-KR" sz="1050" dirty="0" err="1"/>
              <a:t>Memtable</a:t>
            </a:r>
            <a:r>
              <a:rPr lang="ko-KR" altLang="en-US" sz="1050" dirty="0"/>
              <a:t>이 가득 차면 </a:t>
            </a:r>
            <a:r>
              <a:rPr lang="en-US" altLang="ko-KR" sz="1050" dirty="0"/>
              <a:t>SST </a:t>
            </a:r>
            <a:r>
              <a:rPr lang="ko-KR" altLang="en-US" sz="1050" dirty="0"/>
              <a:t>파일로 </a:t>
            </a:r>
            <a:r>
              <a:rPr lang="en-US" altLang="ko-KR" sz="1050" dirty="0"/>
              <a:t>Flush </a:t>
            </a:r>
            <a:endParaRPr lang="ko-KR" altLang="en-US" sz="1050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altLang="ko-KR" sz="1050" dirty="0"/>
              <a:t>Compaction </a:t>
            </a:r>
            <a:r>
              <a:rPr lang="ko-KR" altLang="en-US" sz="1050" dirty="0"/>
              <a:t>실행→ </a:t>
            </a:r>
            <a:r>
              <a:rPr lang="en-US" altLang="ko-KR" sz="1050" dirty="0"/>
              <a:t>SST </a:t>
            </a:r>
            <a:r>
              <a:rPr lang="ko-KR" altLang="en-US" sz="1050" dirty="0"/>
              <a:t>파일 정리 및 최적화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ko-KR" altLang="en-US" sz="1050" dirty="0"/>
              <a:t>모든 </a:t>
            </a:r>
            <a:r>
              <a:rPr lang="en-US" altLang="ko-KR" sz="1050" dirty="0"/>
              <a:t>WAL</a:t>
            </a:r>
            <a:r>
              <a:rPr lang="ko-KR" altLang="en-US" sz="1050" dirty="0"/>
              <a:t>의 데이터가 </a:t>
            </a:r>
            <a:r>
              <a:rPr lang="en-US" altLang="ko-KR" sz="1050" dirty="0"/>
              <a:t>SST</a:t>
            </a:r>
            <a:r>
              <a:rPr lang="ko-KR" altLang="en-US" sz="1050" dirty="0"/>
              <a:t>로 반영되면</a:t>
            </a:r>
            <a:r>
              <a:rPr lang="en-US" altLang="ko-KR" sz="1050" dirty="0"/>
              <a:t>, WAL </a:t>
            </a:r>
            <a:r>
              <a:rPr lang="ko-KR" altLang="en-US" sz="1050" dirty="0"/>
              <a:t>파일을 자동 삭제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ko-KR" alt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lang="ko-KR" altLang="en-US" sz="105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2A596B-EE14-FC43-F4C9-BE028F0C9D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8505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1A295-42D8-1D77-3E7B-BDB15D8F2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1A4B8C2-CC0A-A0B1-376D-34A186560C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080AA49-BA2A-E7CA-58A8-7C8F95FACD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50" dirty="0">
                <a:solidFill>
                  <a:schemeClr val="tx1"/>
                </a:solidFill>
              </a:rPr>
              <a:t>Primary Instance</a:t>
            </a:r>
            <a:r>
              <a:rPr lang="ko-KR" altLang="en-US" sz="1050" dirty="0">
                <a:solidFill>
                  <a:schemeClr val="tx1"/>
                </a:solidFill>
              </a:rPr>
              <a:t>의 문제점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b="1" dirty="0">
                <a:solidFill>
                  <a:schemeClr val="tx1"/>
                </a:solidFill>
              </a:rPr>
              <a:t>읽기</a:t>
            </a:r>
            <a:r>
              <a:rPr lang="en-US" altLang="ko-KR" sz="1050" b="1" dirty="0">
                <a:solidFill>
                  <a:schemeClr val="tx1"/>
                </a:solidFill>
              </a:rPr>
              <a:t>/</a:t>
            </a:r>
            <a:r>
              <a:rPr lang="ko-KR" altLang="en-US" sz="1050" b="1" dirty="0">
                <a:solidFill>
                  <a:schemeClr val="tx1"/>
                </a:solidFill>
              </a:rPr>
              <a:t>쓰기 부하 집중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Primary Instance</a:t>
            </a:r>
            <a:r>
              <a:rPr lang="ko-KR" altLang="en-US" sz="1050" dirty="0">
                <a:solidFill>
                  <a:schemeClr val="tx1"/>
                </a:solidFill>
              </a:rPr>
              <a:t>는 읽기 및 쓰기 작업을 동시에 처리해야 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b="1" dirty="0">
                <a:solidFill>
                  <a:schemeClr val="tx1"/>
                </a:solidFill>
              </a:rPr>
              <a:t>Primary</a:t>
            </a:r>
            <a:r>
              <a:rPr lang="ko-KR" altLang="en-US" sz="1050" b="1" dirty="0">
                <a:solidFill>
                  <a:schemeClr val="tx1"/>
                </a:solidFill>
              </a:rPr>
              <a:t>의 리소스 소모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Primary</a:t>
            </a:r>
            <a:r>
              <a:rPr lang="ko-KR" altLang="en-US" sz="1050" dirty="0">
                <a:solidFill>
                  <a:schemeClr val="tx1"/>
                </a:solidFill>
              </a:rPr>
              <a:t>에서 읽기 요청이 많아지면 </a:t>
            </a:r>
            <a:r>
              <a:rPr lang="en-US" altLang="ko-KR" sz="1050" dirty="0">
                <a:solidFill>
                  <a:schemeClr val="tx1"/>
                </a:solidFill>
              </a:rPr>
              <a:t>CPU </a:t>
            </a:r>
            <a:r>
              <a:rPr lang="ko-KR" altLang="en-US" sz="1050" dirty="0">
                <a:solidFill>
                  <a:schemeClr val="tx1"/>
                </a:solidFill>
              </a:rPr>
              <a:t>및 </a:t>
            </a:r>
            <a:r>
              <a:rPr lang="en-US" altLang="ko-KR" sz="1050" dirty="0">
                <a:solidFill>
                  <a:schemeClr val="tx1"/>
                </a:solidFill>
              </a:rPr>
              <a:t>I/O </a:t>
            </a:r>
            <a:r>
              <a:rPr lang="ko-KR" altLang="en-US" sz="1050" dirty="0">
                <a:solidFill>
                  <a:schemeClr val="tx1"/>
                </a:solidFill>
              </a:rPr>
              <a:t>리소스가 부족해질 수 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sz="1050" b="1" dirty="0">
                <a:solidFill>
                  <a:schemeClr val="tx1"/>
                </a:solidFill>
              </a:rPr>
              <a:t>Compaction </a:t>
            </a:r>
            <a:r>
              <a:rPr lang="ko-KR" altLang="en-US" sz="1050" b="1" dirty="0">
                <a:solidFill>
                  <a:schemeClr val="tx1"/>
                </a:solidFill>
              </a:rPr>
              <a:t>중 성능 저하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Primary</a:t>
            </a:r>
            <a:r>
              <a:rPr lang="ko-KR" altLang="en-US" sz="1050" dirty="0">
                <a:solidFill>
                  <a:schemeClr val="tx1"/>
                </a:solidFill>
              </a:rPr>
              <a:t>의 </a:t>
            </a:r>
            <a:r>
              <a:rPr lang="en-US" altLang="ko-KR" sz="1050" dirty="0">
                <a:solidFill>
                  <a:schemeClr val="tx1"/>
                </a:solidFill>
              </a:rPr>
              <a:t>Compaction </a:t>
            </a:r>
            <a:r>
              <a:rPr lang="ko-KR" altLang="en-US" sz="1050" dirty="0">
                <a:solidFill>
                  <a:schemeClr val="tx1"/>
                </a:solidFill>
              </a:rPr>
              <a:t>및 </a:t>
            </a:r>
            <a:r>
              <a:rPr lang="en-US" altLang="ko-KR" sz="1050" dirty="0">
                <a:solidFill>
                  <a:schemeClr val="tx1"/>
                </a:solidFill>
              </a:rPr>
              <a:t>Flush </a:t>
            </a:r>
            <a:r>
              <a:rPr lang="ko-KR" altLang="en-US" sz="1050" dirty="0">
                <a:solidFill>
                  <a:schemeClr val="tx1"/>
                </a:solidFill>
              </a:rPr>
              <a:t>과정에서 성능 저하가 발생할 수 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050" dirty="0">
                <a:solidFill>
                  <a:schemeClr val="tx1"/>
                </a:solidFill>
              </a:rPr>
              <a:t>-&gt; </a:t>
            </a:r>
            <a:r>
              <a:rPr lang="ko-KR" altLang="en-US" sz="1050" dirty="0">
                <a:solidFill>
                  <a:schemeClr val="tx1"/>
                </a:solidFill>
              </a:rPr>
              <a:t>읽기 작업을 분산시키자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41A462-172C-CDD1-E6B4-DF6E137CBD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9546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34C75-02C7-1E3D-7C34-B34094C6C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06A9479-0207-267B-D78C-497A34B701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C82CD8-EC90-ADAF-057F-9A9625A561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50">
                <a:solidFill>
                  <a:schemeClr val="tx1"/>
                </a:solidFill>
              </a:rPr>
              <a:t>Primary Instance</a:t>
            </a:r>
            <a:r>
              <a:rPr lang="ko-KR" altLang="en-US" sz="1050">
                <a:solidFill>
                  <a:schemeClr val="tx1"/>
                </a:solidFill>
              </a:rPr>
              <a:t>의 문제점</a:t>
            </a:r>
          </a:p>
          <a:p>
            <a:endParaRPr lang="en-US" altLang="ko-KR" sz="1050">
              <a:solidFill>
                <a:schemeClr val="tx1"/>
              </a:solidFill>
            </a:endParaRPr>
          </a:p>
          <a:p>
            <a:r>
              <a:rPr lang="ko-KR" altLang="en-US" sz="1050" b="1">
                <a:solidFill>
                  <a:schemeClr val="tx1"/>
                </a:solidFill>
              </a:rPr>
              <a:t>읽기</a:t>
            </a:r>
            <a:r>
              <a:rPr lang="en-US" altLang="ko-KR" sz="1050" b="1">
                <a:solidFill>
                  <a:schemeClr val="tx1"/>
                </a:solidFill>
              </a:rPr>
              <a:t>/</a:t>
            </a:r>
            <a:r>
              <a:rPr lang="ko-KR" altLang="en-US" sz="1050" b="1">
                <a:solidFill>
                  <a:schemeClr val="tx1"/>
                </a:solidFill>
              </a:rPr>
              <a:t>쓰기 부하 집중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>
                <a:solidFill>
                  <a:schemeClr val="tx1"/>
                </a:solidFill>
              </a:rPr>
              <a:t>Primary Instance</a:t>
            </a:r>
            <a:r>
              <a:rPr lang="ko-KR" altLang="en-US" sz="1050">
                <a:solidFill>
                  <a:schemeClr val="tx1"/>
                </a:solidFill>
              </a:rPr>
              <a:t>는 읽기 및 쓰기 작업을 동시에 처리해야 한다</a:t>
            </a:r>
            <a:r>
              <a:rPr lang="en-US" altLang="ko-KR" sz="1050">
                <a:solidFill>
                  <a:schemeClr val="tx1"/>
                </a:solidFill>
              </a:rPr>
              <a:t>.</a:t>
            </a:r>
          </a:p>
          <a:p>
            <a:endParaRPr lang="en-US" altLang="ko-KR" sz="1050">
              <a:solidFill>
                <a:schemeClr val="tx1"/>
              </a:solidFill>
            </a:endParaRPr>
          </a:p>
          <a:p>
            <a:r>
              <a:rPr lang="en-US" altLang="ko-KR" sz="1050" b="1">
                <a:solidFill>
                  <a:schemeClr val="tx1"/>
                </a:solidFill>
              </a:rPr>
              <a:t>Primary</a:t>
            </a:r>
            <a:r>
              <a:rPr lang="ko-KR" altLang="en-US" sz="1050" b="1">
                <a:solidFill>
                  <a:schemeClr val="tx1"/>
                </a:solidFill>
              </a:rPr>
              <a:t>의 리소스 소모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>
                <a:solidFill>
                  <a:schemeClr val="tx1"/>
                </a:solidFill>
              </a:rPr>
              <a:t>Primary</a:t>
            </a:r>
            <a:r>
              <a:rPr lang="ko-KR" altLang="en-US" sz="1050">
                <a:solidFill>
                  <a:schemeClr val="tx1"/>
                </a:solidFill>
              </a:rPr>
              <a:t>에서 읽기 요청이 많아지면 </a:t>
            </a:r>
            <a:r>
              <a:rPr lang="en-US" altLang="ko-KR" sz="1050">
                <a:solidFill>
                  <a:schemeClr val="tx1"/>
                </a:solidFill>
              </a:rPr>
              <a:t>CPU </a:t>
            </a:r>
            <a:r>
              <a:rPr lang="ko-KR" altLang="en-US" sz="1050">
                <a:solidFill>
                  <a:schemeClr val="tx1"/>
                </a:solidFill>
              </a:rPr>
              <a:t>및 </a:t>
            </a:r>
            <a:r>
              <a:rPr lang="en-US" altLang="ko-KR" sz="1050">
                <a:solidFill>
                  <a:schemeClr val="tx1"/>
                </a:solidFill>
              </a:rPr>
              <a:t>I/O </a:t>
            </a:r>
            <a:r>
              <a:rPr lang="ko-KR" altLang="en-US" sz="1050">
                <a:solidFill>
                  <a:schemeClr val="tx1"/>
                </a:solidFill>
              </a:rPr>
              <a:t>리소스가 부족해질 수 있다</a:t>
            </a:r>
            <a:r>
              <a:rPr lang="en-US" altLang="ko-KR" sz="1050">
                <a:solidFill>
                  <a:schemeClr val="tx1"/>
                </a:solidFill>
              </a:rPr>
              <a:t>.</a:t>
            </a:r>
          </a:p>
          <a:p>
            <a:endParaRPr lang="en-US" altLang="ko-KR" sz="1050">
              <a:solidFill>
                <a:schemeClr val="tx1"/>
              </a:solidFill>
            </a:endParaRPr>
          </a:p>
          <a:p>
            <a:r>
              <a:rPr lang="en-US" altLang="ko-KR" sz="1050" b="1">
                <a:solidFill>
                  <a:schemeClr val="tx1"/>
                </a:solidFill>
              </a:rPr>
              <a:t>Compaction </a:t>
            </a:r>
            <a:r>
              <a:rPr lang="ko-KR" altLang="en-US" sz="1050" b="1">
                <a:solidFill>
                  <a:schemeClr val="tx1"/>
                </a:solidFill>
              </a:rPr>
              <a:t>중 성능 저하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>
                <a:solidFill>
                  <a:schemeClr val="tx1"/>
                </a:solidFill>
              </a:rPr>
              <a:t>Primary</a:t>
            </a:r>
            <a:r>
              <a:rPr lang="ko-KR" altLang="en-US" sz="1050">
                <a:solidFill>
                  <a:schemeClr val="tx1"/>
                </a:solidFill>
              </a:rPr>
              <a:t>의 </a:t>
            </a:r>
            <a:r>
              <a:rPr lang="en-US" altLang="ko-KR" sz="1050">
                <a:solidFill>
                  <a:schemeClr val="tx1"/>
                </a:solidFill>
              </a:rPr>
              <a:t>Compaction </a:t>
            </a:r>
            <a:r>
              <a:rPr lang="ko-KR" altLang="en-US" sz="1050">
                <a:solidFill>
                  <a:schemeClr val="tx1"/>
                </a:solidFill>
              </a:rPr>
              <a:t>및 </a:t>
            </a:r>
            <a:r>
              <a:rPr lang="en-US" altLang="ko-KR" sz="1050">
                <a:solidFill>
                  <a:schemeClr val="tx1"/>
                </a:solidFill>
              </a:rPr>
              <a:t>Flush </a:t>
            </a:r>
            <a:r>
              <a:rPr lang="ko-KR" altLang="en-US" sz="1050">
                <a:solidFill>
                  <a:schemeClr val="tx1"/>
                </a:solidFill>
              </a:rPr>
              <a:t>과정에서 성능 저하가 발생할 수 있다</a:t>
            </a:r>
            <a:r>
              <a:rPr lang="en-US" altLang="ko-KR" sz="105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050">
                <a:solidFill>
                  <a:schemeClr val="tx1"/>
                </a:solidFill>
              </a:rPr>
              <a:t>-&gt; </a:t>
            </a:r>
            <a:r>
              <a:rPr lang="ko-KR" altLang="en-US" sz="1050">
                <a:solidFill>
                  <a:schemeClr val="tx1"/>
                </a:solidFill>
              </a:rPr>
              <a:t>읽기 작업을 분산시키자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972CC-3D8E-74F5-6DD6-82F6CE1322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996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6AB4CFB-C687-B6C1-BA9D-7C18CAF7389A}"/>
              </a:ext>
            </a:extLst>
          </p:cNvPr>
          <p:cNvCxnSpPr/>
          <p:nvPr userDrawn="1"/>
        </p:nvCxnSpPr>
        <p:spPr>
          <a:xfrm>
            <a:off x="627529" y="1177363"/>
            <a:ext cx="8092141" cy="0"/>
          </a:xfrm>
          <a:prstGeom prst="line">
            <a:avLst/>
          </a:prstGeom>
          <a:ln w="38100">
            <a:solidFill>
              <a:srgbClr val="0B2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B4533B4-08A7-7567-A91D-673D8CF690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7529" y="2671852"/>
            <a:ext cx="7106210" cy="65704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/>
              <a:t>저자명 및 </a:t>
            </a:r>
            <a:r>
              <a:rPr lang="ko-KR" altLang="en-US" err="1"/>
              <a:t>학회명</a:t>
            </a:r>
            <a:endParaRPr lang="en-US" altLang="ko-KR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B8E92D22-E36A-B20B-F2EB-1E1607F3CD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529" y="1297453"/>
            <a:ext cx="10515600" cy="1325563"/>
          </a:xfrm>
        </p:spPr>
        <p:txBody>
          <a:bodyPr/>
          <a:lstStyle>
            <a:lvl1pPr>
              <a:defRPr>
                <a:solidFill>
                  <a:srgbClr val="0B2D8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err="1"/>
              <a:t>논문명</a:t>
            </a:r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D94981A-27BD-94CB-7B88-9C534E7406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05929" y="4674480"/>
            <a:ext cx="5892800" cy="961326"/>
          </a:xfrm>
        </p:spPr>
        <p:txBody>
          <a:bodyPr>
            <a:norm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 altLang="ko-KR"/>
              <a:t>1) </a:t>
            </a:r>
            <a:r>
              <a:rPr lang="ko-KR" altLang="en-US"/>
              <a:t>학과 및 학교 및 연구실</a:t>
            </a:r>
            <a:r>
              <a:rPr lang="en-US" altLang="ko-KR"/>
              <a:t>, 2) </a:t>
            </a:r>
            <a:r>
              <a:rPr lang="ko-KR" altLang="en-US"/>
              <a:t>이름</a:t>
            </a:r>
            <a:r>
              <a:rPr lang="en-US" altLang="ko-KR"/>
              <a:t>, 3) </a:t>
            </a:r>
            <a:r>
              <a:rPr lang="ko-KR" altLang="en-US"/>
              <a:t>발표 날짜</a:t>
            </a:r>
          </a:p>
        </p:txBody>
      </p:sp>
      <p:pic>
        <p:nvPicPr>
          <p:cNvPr id="16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F8ECFA25-0D22-B235-ACF6-3DC3CA1479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4" y="6554481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598590F-A98C-E0D2-640C-1D53C3CA19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8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06CB7FC-E3FF-3628-2342-A66CD4B82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646" y="650227"/>
            <a:ext cx="5313083" cy="5760000"/>
          </a:xfrm>
        </p:spPr>
        <p:txBody>
          <a:bodyPr/>
          <a:lstStyle>
            <a:lvl1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 sz="28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9144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  <a:defRPr sz="22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371600" indent="-4572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7145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1717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pic>
        <p:nvPicPr>
          <p:cNvPr id="2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FABD3913-E45C-8DA3-C581-ADB7736A85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6590340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E2CC387F-9CD4-D4C7-9613-6629EF2939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669" y="528172"/>
            <a:ext cx="2867213" cy="1092574"/>
          </a:xfrm>
        </p:spPr>
        <p:txBody>
          <a:bodyPr/>
          <a:lstStyle>
            <a:lvl1pPr algn="ctr">
              <a:defRPr>
                <a:solidFill>
                  <a:srgbClr val="0B2D86"/>
                </a:solidFill>
              </a:defRPr>
            </a:lvl1pPr>
          </a:lstStyle>
          <a:p>
            <a:r>
              <a:rPr lang="en-US" altLang="ko-KR"/>
              <a:t>Contents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4B28DC-3C67-8C36-3286-518E74D0C3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CA7BF9-762F-18E1-DF5F-2CC2E8BE5EF9}"/>
              </a:ext>
            </a:extLst>
          </p:cNvPr>
          <p:cNvCxnSpPr>
            <a:cxnSpLocks/>
          </p:cNvCxnSpPr>
          <p:nvPr userDrawn="1"/>
        </p:nvCxnSpPr>
        <p:spPr>
          <a:xfrm>
            <a:off x="718669" y="591668"/>
            <a:ext cx="0" cy="926355"/>
          </a:xfrm>
          <a:prstGeom prst="line">
            <a:avLst/>
          </a:prstGeom>
          <a:ln w="38100">
            <a:solidFill>
              <a:srgbClr val="0B2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77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04328"/>
            <a:ext cx="2743200" cy="295861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EFFD626-9741-9545-AAE0-26D58490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173878"/>
            <a:ext cx="10515600" cy="961651"/>
          </a:xfrm>
        </p:spPr>
        <p:txBody>
          <a:bodyPr/>
          <a:lstStyle>
            <a:lvl1pPr>
              <a:defRPr>
                <a:solidFill>
                  <a:srgbClr val="0B2D8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6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2C9B1959-C8EC-FDB7-82D2-5EE1533529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4" y="6554481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7D4C20-3B79-9F72-E345-CE82A233A4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2166F1E-4A4D-D5C0-ACF5-01804E431E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8" y="1351209"/>
            <a:ext cx="11631613" cy="4816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52005178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CBF692E7-394A-C496-40B3-8ED0A3303A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4" y="6554481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2959BDD-A769-A3DD-92D7-234EDD4877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  <p:sp>
        <p:nvSpPr>
          <p:cNvPr id="5" name="텍스트 개체 틀 14">
            <a:extLst>
              <a:ext uri="{FF2B5EF4-FFF2-40B4-BE49-F238E27FC236}">
                <a16:creationId xmlns:a16="http://schemas.microsoft.com/office/drawing/2014/main" id="{33DE4CCB-4A5D-8068-017C-D873082B64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85223" y="5628243"/>
            <a:ext cx="5892800" cy="455808"/>
          </a:xfrm>
        </p:spPr>
        <p:txBody>
          <a:bodyPr>
            <a:norm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ko-KR" altLang="en-US"/>
              <a:t>이름</a:t>
            </a:r>
            <a:r>
              <a:rPr lang="en-US" altLang="ko-KR"/>
              <a:t>, </a:t>
            </a:r>
            <a:r>
              <a:rPr lang="ko-KR" altLang="en-US"/>
              <a:t>이메일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6F74F7A-8932-4C6E-05C2-92B54BFC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 algn="ctr">
              <a:defRPr>
                <a:solidFill>
                  <a:srgbClr val="0B2D8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8769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AB072-4FBE-564A-8853-71D540F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E07ED-FD7C-354D-96D8-4A969F64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B2EE-E8B5-2849-94D5-6BC97BB91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061E-6307-C445-AA37-12801B0B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AC0DC-1CAD-A841-BD24-64B821F9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726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4" r:id="rId3"/>
    <p:sldLayoutId id="2147483662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B92D3D3-3849-C3F3-FFA2-4AEA9FBD0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9" y="1297453"/>
            <a:ext cx="11007008" cy="1998333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+mj-lt"/>
                <a:cs typeface="Tahoma"/>
              </a:rPr>
              <a:t>SkipList</a:t>
            </a:r>
            <a:r>
              <a:rPr lang="en-US" altLang="ko-KR" dirty="0">
                <a:latin typeface="+mj-lt"/>
                <a:cs typeface="Tahoma"/>
              </a:rPr>
              <a:t> and </a:t>
            </a:r>
            <a:r>
              <a:rPr lang="en-US" altLang="ko-KR" dirty="0">
                <a:latin typeface="+mj-lt"/>
                <a:ea typeface="맑은 고딕"/>
                <a:cs typeface="Tahoma"/>
              </a:rPr>
              <a:t>S</a:t>
            </a:r>
            <a:r>
              <a:rPr lang="en-US" dirty="0">
                <a:latin typeface="+mj-lt"/>
                <a:ea typeface="Tahoma"/>
                <a:cs typeface="Tahoma"/>
              </a:rPr>
              <a:t>econdary Instance</a:t>
            </a:r>
            <a:endParaRPr lang="ko-KR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712295A-32E6-15B6-268C-00F2657EDB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05929" y="4674480"/>
            <a:ext cx="5892800" cy="1154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System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Software Lab.</a:t>
            </a:r>
            <a:endParaRPr lang="ko-KR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Name: </a:t>
            </a:r>
            <a:r>
              <a:rPr lang="en-US" dirty="0" err="1">
                <a:ea typeface="+mn-lt"/>
                <a:cs typeface="+mn-lt"/>
              </a:rPr>
              <a:t>이대은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하경준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Date: 2025/02/18</a:t>
            </a:r>
            <a:endParaRPr lang="en-US" dirty="0"/>
          </a:p>
          <a:p>
            <a:endParaRPr lang="en-US" altLang="ko-KR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99985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F690A-C7BA-03B5-2300-33BE2100E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16B1-1D8B-56A7-BEEF-AE6514E1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/>
          <a:lstStyle/>
          <a:p>
            <a:r>
              <a:rPr lang="en-US" altLang="ko-KR" dirty="0"/>
              <a:t>Results and Discussion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4AE4E65-CFCD-9C21-460D-45A53758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10</a:t>
            </a:fld>
            <a:endParaRPr kumimoji="1" lang="ko-KR" altLang="en-US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4D252D9C-195B-FA99-7AC5-D779EC922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91" y="1713456"/>
            <a:ext cx="5275298" cy="343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1F0D6713-1918-94F2-A666-2DDEEF17C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913" y="1713456"/>
            <a:ext cx="5275297" cy="343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523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75A21-C79C-53F2-A51E-2F4C6BE0B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87048-E8CC-4428-B813-252BC120C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/>
          <a:lstStyle/>
          <a:p>
            <a:r>
              <a:rPr lang="en-US" altLang="ko-KR" dirty="0"/>
              <a:t>Results and Discussion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ED77D02-CAFA-80E0-7CCD-22B847BE2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11</a:t>
            </a:fld>
            <a:endParaRPr kumimoji="1" lang="ko-KR" altLang="en-US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E149F0A3-0F3E-F1A9-B963-D0FCB8D53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984" y="1288386"/>
            <a:ext cx="4280771" cy="278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F6CC2096-D761-9594-DCFF-2B34363B8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245" y="1288386"/>
            <a:ext cx="4280771" cy="278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68CA16-2A51-C3AF-A4EF-5ABB3F2FDD2B}"/>
              </a:ext>
            </a:extLst>
          </p:cNvPr>
          <p:cNvSpPr txBox="1"/>
          <p:nvPr/>
        </p:nvSpPr>
        <p:spPr>
          <a:xfrm>
            <a:off x="736951" y="4338827"/>
            <a:ext cx="10718098" cy="1160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v"/>
            </a:pPr>
            <a:r>
              <a:rPr lang="ko-KR" altLang="en-US" sz="2000" dirty="0"/>
              <a:t> </a:t>
            </a:r>
            <a:r>
              <a:rPr lang="en-US" altLang="ko-KR" sz="2000" dirty="0"/>
              <a:t>The best performance is observed when </a:t>
            </a:r>
            <a:r>
              <a:rPr lang="en-US" altLang="ko-KR" sz="2000" dirty="0" err="1">
                <a:solidFill>
                  <a:srgbClr val="FF0000"/>
                </a:solidFill>
              </a:rPr>
              <a:t>kBranching</a:t>
            </a:r>
            <a:r>
              <a:rPr lang="en-US" altLang="ko-KR" sz="2000" dirty="0">
                <a:solidFill>
                  <a:srgbClr val="FF0000"/>
                </a:solidFill>
              </a:rPr>
              <a:t>_ is 4.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sz="2000" b="1" dirty="0">
                <a:solidFill>
                  <a:srgbClr val="00B050"/>
                </a:solidFill>
              </a:rPr>
              <a:t> </a:t>
            </a:r>
            <a:r>
              <a:rPr lang="en-US" altLang="ko-KR" sz="2000" b="1" dirty="0"/>
              <a:t>Lower probabilities (8, 16, 32)</a:t>
            </a:r>
            <a:r>
              <a:rPr lang="en-US" altLang="ko-KR" sz="2000" dirty="0"/>
              <a:t> should correspond to higher average latency.</a:t>
            </a:r>
            <a:r>
              <a:rPr lang="en-US" sz="2000" dirty="0"/>
              <a:t> 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/>
              <a:t>T</a:t>
            </a:r>
            <a:r>
              <a:rPr lang="en-US" altLang="ko-KR" sz="2000" b="1" dirty="0"/>
              <a:t>he higher the probability (max=2)</a:t>
            </a:r>
            <a:r>
              <a:rPr lang="en-US" altLang="ko-KR" sz="2000" dirty="0"/>
              <a:t>, the greater the average latency.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3A7D44-586F-85B5-F731-29B03FA2BAAA}"/>
              </a:ext>
            </a:extLst>
          </p:cNvPr>
          <p:cNvCxnSpPr/>
          <p:nvPr/>
        </p:nvCxnSpPr>
        <p:spPr>
          <a:xfrm>
            <a:off x="1698171" y="1689463"/>
            <a:ext cx="80118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A7D92C-81C3-2D76-6D45-0A65E5D9163D}"/>
              </a:ext>
            </a:extLst>
          </p:cNvPr>
          <p:cNvCxnSpPr/>
          <p:nvPr/>
        </p:nvCxnSpPr>
        <p:spPr>
          <a:xfrm>
            <a:off x="6871062" y="1689463"/>
            <a:ext cx="80118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00E5F4-9C5A-FA9D-DCB4-CFB3B7B4E832}"/>
              </a:ext>
            </a:extLst>
          </p:cNvPr>
          <p:cNvCxnSpPr/>
          <p:nvPr/>
        </p:nvCxnSpPr>
        <p:spPr>
          <a:xfrm>
            <a:off x="2002971" y="3143794"/>
            <a:ext cx="0" cy="285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A0509C-3E9D-5D94-DF00-089BC6A6EC1E}"/>
              </a:ext>
            </a:extLst>
          </p:cNvPr>
          <p:cNvCxnSpPr/>
          <p:nvPr/>
        </p:nvCxnSpPr>
        <p:spPr>
          <a:xfrm>
            <a:off x="2782388" y="3069771"/>
            <a:ext cx="0" cy="285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37D531-73B0-7C4E-7126-FDBB36239D02}"/>
              </a:ext>
            </a:extLst>
          </p:cNvPr>
          <p:cNvCxnSpPr/>
          <p:nvPr/>
        </p:nvCxnSpPr>
        <p:spPr>
          <a:xfrm>
            <a:off x="3512369" y="2858588"/>
            <a:ext cx="0" cy="285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5EB21B-399F-9178-77CF-F399400C2B17}"/>
              </a:ext>
            </a:extLst>
          </p:cNvPr>
          <p:cNvCxnSpPr/>
          <p:nvPr/>
        </p:nvCxnSpPr>
        <p:spPr>
          <a:xfrm>
            <a:off x="4280262" y="2784565"/>
            <a:ext cx="0" cy="285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C9FF94-5526-2689-7DF7-8EFC6F0700B2}"/>
              </a:ext>
            </a:extLst>
          </p:cNvPr>
          <p:cNvCxnSpPr/>
          <p:nvPr/>
        </p:nvCxnSpPr>
        <p:spPr>
          <a:xfrm>
            <a:off x="5029200" y="2688771"/>
            <a:ext cx="0" cy="285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F7EB6B-ED27-3982-36B1-EBD2A4D75A8E}"/>
              </a:ext>
            </a:extLst>
          </p:cNvPr>
          <p:cNvCxnSpPr/>
          <p:nvPr/>
        </p:nvCxnSpPr>
        <p:spPr>
          <a:xfrm>
            <a:off x="7171508" y="3429000"/>
            <a:ext cx="0" cy="285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012000-C7CC-A7D5-7C8D-D8FB5ADF0279}"/>
              </a:ext>
            </a:extLst>
          </p:cNvPr>
          <p:cNvCxnSpPr/>
          <p:nvPr/>
        </p:nvCxnSpPr>
        <p:spPr>
          <a:xfrm>
            <a:off x="7955279" y="3393077"/>
            <a:ext cx="0" cy="285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72C90D-C3DF-0395-A9B8-A789650B0E87}"/>
              </a:ext>
            </a:extLst>
          </p:cNvPr>
          <p:cNvCxnSpPr/>
          <p:nvPr/>
        </p:nvCxnSpPr>
        <p:spPr>
          <a:xfrm>
            <a:off x="8679630" y="3393077"/>
            <a:ext cx="0" cy="285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9605C6-18F0-4E7C-0084-ECEA9C7520FC}"/>
              </a:ext>
            </a:extLst>
          </p:cNvPr>
          <p:cNvCxnSpPr/>
          <p:nvPr/>
        </p:nvCxnSpPr>
        <p:spPr>
          <a:xfrm>
            <a:off x="9431382" y="3354977"/>
            <a:ext cx="0" cy="285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428C82-C4DF-FBEF-A15A-455FA6D9B008}"/>
              </a:ext>
            </a:extLst>
          </p:cNvPr>
          <p:cNvCxnSpPr/>
          <p:nvPr/>
        </p:nvCxnSpPr>
        <p:spPr>
          <a:xfrm>
            <a:off x="10197737" y="3299460"/>
            <a:ext cx="0" cy="285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46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AFCD6-F427-F68A-158E-126E96A0C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9CCE8-926D-A5F7-7E9B-2A652092B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/>
          <a:lstStyle/>
          <a:p>
            <a:r>
              <a:rPr lang="en-US" altLang="ko-KR" dirty="0"/>
              <a:t>Results and Discussion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C3A0744-C9DA-0986-5E60-A5B4ACCD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12</a:t>
            </a:fld>
            <a:endParaRPr kumimoji="1" lang="ko-KR" altLang="en-US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BCE0F1FA-88F6-34EB-3A09-393BBE2E5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984" y="1288386"/>
            <a:ext cx="4280771" cy="278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4E4A345E-B169-985E-0AEC-57C6B20D0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245" y="1288386"/>
            <a:ext cx="4280771" cy="278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F60BE-D2E4-BB00-F401-E86E8D2FDABE}"/>
              </a:ext>
            </a:extLst>
          </p:cNvPr>
          <p:cNvSpPr txBox="1"/>
          <p:nvPr/>
        </p:nvSpPr>
        <p:spPr>
          <a:xfrm>
            <a:off x="736951" y="4190939"/>
            <a:ext cx="10718098" cy="1529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dirty="0"/>
              <a:t>Observations</a:t>
            </a:r>
          </a:p>
          <a:p>
            <a:pPr>
              <a:lnSpc>
                <a:spcPct val="120000"/>
              </a:lnSpc>
            </a:pPr>
            <a:r>
              <a:rPr lang="en-US" altLang="ko-KR" sz="2000" dirty="0"/>
              <a:t> 1. In most cases, Read operations are significantly faster than Write operations.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ko-KR" sz="2000" dirty="0"/>
              <a:t>The reason is likely due to </a:t>
            </a:r>
            <a:r>
              <a:rPr lang="en-US" altLang="ko-KR" sz="2000" dirty="0">
                <a:solidFill>
                  <a:srgbClr val="FF0000"/>
                </a:solidFill>
              </a:rPr>
              <a:t>the write overhead</a:t>
            </a:r>
            <a:r>
              <a:rPr lang="en-US" altLang="ko-KR" sz="2000" dirty="0"/>
              <a:t> involved in dynamically creating nodes and linking pointers at each level.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023889-478E-90CA-78F0-25F712BCDADB}"/>
              </a:ext>
            </a:extLst>
          </p:cNvPr>
          <p:cNvSpPr txBox="1"/>
          <p:nvPr/>
        </p:nvSpPr>
        <p:spPr>
          <a:xfrm>
            <a:off x="5854588" y="2396401"/>
            <a:ext cx="482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&gt;</a:t>
            </a:r>
            <a:endParaRPr lang="en-KR" sz="3200" dirty="0"/>
          </a:p>
        </p:txBody>
      </p:sp>
    </p:spTree>
    <p:extLst>
      <p:ext uri="{BB962C8B-B14F-4D97-AF65-F5344CB8AC3E}">
        <p14:creationId xmlns:p14="http://schemas.microsoft.com/office/powerpoint/2010/main" val="606660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E0DF2-646B-43AD-9EA4-59A156CF4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58972-0421-A5E4-58F3-ABBA796E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/>
          <a:lstStyle/>
          <a:p>
            <a:r>
              <a:rPr lang="en-US" altLang="ko-KR" dirty="0"/>
              <a:t>Results and Discussion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6FD45B-B34B-0D25-B811-A983865A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13</a:t>
            </a:fld>
            <a:endParaRPr kumimoji="1" lang="ko-KR" altLang="en-US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EC249956-AACD-CD2A-D24B-11290F776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984" y="1288386"/>
            <a:ext cx="4280771" cy="278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137636D6-FF33-D561-56D9-472623E86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245" y="1288386"/>
            <a:ext cx="4280771" cy="278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82888F-962F-B4E0-B414-8EF3E0A4FBF9}"/>
              </a:ext>
            </a:extLst>
          </p:cNvPr>
          <p:cNvSpPr txBox="1"/>
          <p:nvPr/>
        </p:nvSpPr>
        <p:spPr>
          <a:xfrm>
            <a:off x="736951" y="4215230"/>
            <a:ext cx="10718098" cy="2207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dirty="0"/>
              <a:t>Observations</a:t>
            </a:r>
          </a:p>
          <a:p>
            <a:r>
              <a:rPr lang="en-US" altLang="ko-KR" sz="2000" dirty="0"/>
              <a:t> 2.</a:t>
            </a:r>
            <a:r>
              <a:rPr lang="ko-KR" altLang="en-US" sz="2000" dirty="0"/>
              <a:t> </a:t>
            </a:r>
            <a:r>
              <a:rPr lang="en-US" altLang="ko-KR" sz="2000" dirty="0"/>
              <a:t>When </a:t>
            </a:r>
            <a:r>
              <a:rPr lang="en-US" altLang="ko-KR" sz="2000" dirty="0" err="1">
                <a:solidFill>
                  <a:srgbClr val="FF0000"/>
                </a:solidFill>
              </a:rPr>
              <a:t>kBranching</a:t>
            </a:r>
            <a:r>
              <a:rPr lang="en-US" altLang="ko-KR" sz="2000" dirty="0">
                <a:solidFill>
                  <a:srgbClr val="FF0000"/>
                </a:solidFill>
              </a:rPr>
              <a:t>_ is 2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Write and Read</a:t>
            </a:r>
            <a:r>
              <a:rPr lang="ko-KR" altLang="en-US" sz="2000" dirty="0"/>
              <a:t> </a:t>
            </a:r>
            <a:r>
              <a:rPr lang="en-US" altLang="ko-KR" sz="2000" dirty="0"/>
              <a:t>operations show the worst performance.</a:t>
            </a:r>
            <a:endParaRPr lang="ko-KR" altLang="en-US" sz="2000" dirty="0"/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/>
              <a:t>As expected, higher probabilities lead to more nodes, resulting in lower performance.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dirty="0"/>
              <a:t>The performance also drops significantly compared to other probabilities, increasing the number of operations. </a:t>
            </a:r>
            <a:r>
              <a:rPr lang="en-US" sz="2000" dirty="0">
                <a:solidFill>
                  <a:srgbClr val="FF0000"/>
                </a:solidFill>
              </a:rPr>
              <a:t>(especially, read ops)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ko-KR" sz="2000" dirty="0"/>
              <a:t>Why..?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C69E8A-E354-5511-C2CE-5A09346D14FD}"/>
              </a:ext>
            </a:extLst>
          </p:cNvPr>
          <p:cNvCxnSpPr/>
          <p:nvPr/>
        </p:nvCxnSpPr>
        <p:spPr>
          <a:xfrm>
            <a:off x="1698171" y="1593664"/>
            <a:ext cx="80118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BF99F25-5363-6931-C2A4-629A472A7599}"/>
              </a:ext>
            </a:extLst>
          </p:cNvPr>
          <p:cNvCxnSpPr/>
          <p:nvPr/>
        </p:nvCxnSpPr>
        <p:spPr>
          <a:xfrm>
            <a:off x="6866709" y="1593668"/>
            <a:ext cx="80118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FA06E2-E906-0B2D-6E50-7DDD88A5905E}"/>
              </a:ext>
            </a:extLst>
          </p:cNvPr>
          <p:cNvCxnSpPr/>
          <p:nvPr/>
        </p:nvCxnSpPr>
        <p:spPr>
          <a:xfrm>
            <a:off x="1898468" y="3143794"/>
            <a:ext cx="0" cy="285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8A0D0E-346B-697F-270B-624D1A2EF73A}"/>
              </a:ext>
            </a:extLst>
          </p:cNvPr>
          <p:cNvCxnSpPr/>
          <p:nvPr/>
        </p:nvCxnSpPr>
        <p:spPr>
          <a:xfrm>
            <a:off x="2651760" y="3034936"/>
            <a:ext cx="0" cy="285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93233D-B502-C89B-CD8C-C0909524F790}"/>
              </a:ext>
            </a:extLst>
          </p:cNvPr>
          <p:cNvCxnSpPr/>
          <p:nvPr/>
        </p:nvCxnSpPr>
        <p:spPr>
          <a:xfrm>
            <a:off x="3407867" y="2784565"/>
            <a:ext cx="0" cy="285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284EB3-8483-6824-592D-997B9E529BEE}"/>
              </a:ext>
            </a:extLst>
          </p:cNvPr>
          <p:cNvCxnSpPr/>
          <p:nvPr/>
        </p:nvCxnSpPr>
        <p:spPr>
          <a:xfrm>
            <a:off x="4158342" y="2340428"/>
            <a:ext cx="0" cy="285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D77DEC-EC42-699C-2159-37C7054BFFFD}"/>
              </a:ext>
            </a:extLst>
          </p:cNvPr>
          <p:cNvCxnSpPr/>
          <p:nvPr/>
        </p:nvCxnSpPr>
        <p:spPr>
          <a:xfrm>
            <a:off x="4898571" y="1145783"/>
            <a:ext cx="0" cy="285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2EFA2D-8530-AFC6-CC4D-818205F58BE4}"/>
              </a:ext>
            </a:extLst>
          </p:cNvPr>
          <p:cNvCxnSpPr>
            <a:cxnSpLocks/>
          </p:cNvCxnSpPr>
          <p:nvPr/>
        </p:nvCxnSpPr>
        <p:spPr>
          <a:xfrm>
            <a:off x="7067005" y="3393077"/>
            <a:ext cx="0" cy="285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D4E4F32-F0C6-0523-F7AD-DD5F42680E13}"/>
              </a:ext>
            </a:extLst>
          </p:cNvPr>
          <p:cNvCxnSpPr/>
          <p:nvPr/>
        </p:nvCxnSpPr>
        <p:spPr>
          <a:xfrm>
            <a:off x="7824651" y="3320142"/>
            <a:ext cx="0" cy="285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A09895-FBB5-2AA0-8BCB-364E14830697}"/>
              </a:ext>
            </a:extLst>
          </p:cNvPr>
          <p:cNvCxnSpPr/>
          <p:nvPr/>
        </p:nvCxnSpPr>
        <p:spPr>
          <a:xfrm>
            <a:off x="8566419" y="3177539"/>
            <a:ext cx="0" cy="285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F3C3C8-D1B6-ED90-1312-0F2A82CB505A}"/>
              </a:ext>
            </a:extLst>
          </p:cNvPr>
          <p:cNvCxnSpPr/>
          <p:nvPr/>
        </p:nvCxnSpPr>
        <p:spPr>
          <a:xfrm>
            <a:off x="9309462" y="2625634"/>
            <a:ext cx="0" cy="285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F11385-130D-A8F6-CB28-FAE9EFDA53F0}"/>
              </a:ext>
            </a:extLst>
          </p:cNvPr>
          <p:cNvCxnSpPr/>
          <p:nvPr/>
        </p:nvCxnSpPr>
        <p:spPr>
          <a:xfrm>
            <a:off x="10075817" y="1145783"/>
            <a:ext cx="0" cy="285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828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58379-EC01-6464-FCE6-03F2830A8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F8264-2554-3A79-5A8D-CDB5D3FE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/>
          <a:lstStyle/>
          <a:p>
            <a:r>
              <a:rPr lang="en-US" altLang="ko-KR" dirty="0"/>
              <a:t>Limitations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AA5E27-C3C8-A22A-B7A0-CAB22D29F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14</a:t>
            </a:fld>
            <a:endParaRPr kumimoji="1" lang="ko-KR" altLang="en-US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A0E514DC-84D9-23DA-38AD-DEA8CD0BB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8" y="1462800"/>
            <a:ext cx="11435458" cy="466411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en-US" altLang="ko-KR" sz="2400" dirty="0"/>
              <a:t> The experiment did not take the effect of height (</a:t>
            </a:r>
            <a:r>
              <a:rPr lang="en-US" altLang="ko-KR" sz="2400" dirty="0" err="1"/>
              <a:t>kMaxHeight</a:t>
            </a:r>
            <a:r>
              <a:rPr lang="en-US" altLang="ko-KR" sz="2400" dirty="0"/>
              <a:t>_) into account.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800" dirty="0"/>
              <a:t> </a:t>
            </a:r>
            <a:r>
              <a:rPr lang="en-US" altLang="ko-KR" sz="2000" dirty="0"/>
              <a:t>Fixed at a default value of 12.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000" dirty="0"/>
              <a:t> </a:t>
            </a:r>
            <a:r>
              <a:rPr lang="en-US" altLang="ko-KR" sz="2000" dirty="0"/>
              <a:t>There may be a correlation between probability and height as well.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600" dirty="0"/>
          </a:p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ko-KR" altLang="en-US" sz="2000" dirty="0"/>
              <a:t> </a:t>
            </a:r>
            <a:r>
              <a:rPr lang="en-US" altLang="ko-KR" sz="2400" dirty="0"/>
              <a:t>For a sophisticated analysis, it would be beneficial to include additional metrics beyond latency, considering various perspectives: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dirty="0"/>
              <a:t> </a:t>
            </a:r>
            <a:r>
              <a:rPr lang="en-US" altLang="ko-KR" sz="2000" dirty="0"/>
              <a:t>CPU Instruction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000" dirty="0"/>
              <a:t> </a:t>
            </a:r>
            <a:r>
              <a:rPr lang="en-US" altLang="ko-KR" sz="2000" dirty="0"/>
              <a:t>Memory usage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000" dirty="0"/>
              <a:t> </a:t>
            </a:r>
            <a:r>
              <a:rPr lang="en-US" altLang="ko-KR" sz="2000" dirty="0"/>
              <a:t>Number of </a:t>
            </a:r>
            <a:r>
              <a:rPr lang="en-US" altLang="ko-KR" sz="2000" dirty="0" err="1"/>
              <a:t>SkipList</a:t>
            </a:r>
            <a:r>
              <a:rPr lang="en-US" altLang="ko-KR" sz="2000" dirty="0"/>
              <a:t> nodes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sz="2000"/>
              <a:t> …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5600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AB764A-BFA1-35CB-A11C-1DCBE2FD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15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60EF58-605B-4C58-8C1D-A63648A5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Overview figure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943658-BE3A-B53E-E61B-7EB924D9E9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BFA291B-83B5-3970-3B5E-2C1313145EA7}"/>
              </a:ext>
            </a:extLst>
          </p:cNvPr>
          <p:cNvSpPr/>
          <p:nvPr/>
        </p:nvSpPr>
        <p:spPr>
          <a:xfrm>
            <a:off x="2228849" y="2371725"/>
            <a:ext cx="3248025" cy="3648074"/>
          </a:xfrm>
          <a:custGeom>
            <a:avLst/>
            <a:gdLst>
              <a:gd name="connsiteX0" fmla="*/ 0 w 4676775"/>
              <a:gd name="connsiteY0" fmla="*/ 28575 h 4533900"/>
              <a:gd name="connsiteX1" fmla="*/ 2933700 w 4676775"/>
              <a:gd name="connsiteY1" fmla="*/ 28575 h 4533900"/>
              <a:gd name="connsiteX2" fmla="*/ 2933700 w 4676775"/>
              <a:gd name="connsiteY2" fmla="*/ 2200275 h 4533900"/>
              <a:gd name="connsiteX3" fmla="*/ 4676775 w 4676775"/>
              <a:gd name="connsiteY3" fmla="*/ 2200275 h 4533900"/>
              <a:gd name="connsiteX4" fmla="*/ 4676775 w 4676775"/>
              <a:gd name="connsiteY4" fmla="*/ 4533900 h 4533900"/>
              <a:gd name="connsiteX5" fmla="*/ 723900 w 4676775"/>
              <a:gd name="connsiteY5" fmla="*/ 4533900 h 4533900"/>
              <a:gd name="connsiteX6" fmla="*/ 723900 w 4676775"/>
              <a:gd name="connsiteY6" fmla="*/ 4419600 h 4533900"/>
              <a:gd name="connsiteX7" fmla="*/ 723900 w 4676775"/>
              <a:gd name="connsiteY7" fmla="*/ 1952625 h 4533900"/>
              <a:gd name="connsiteX8" fmla="*/ 238125 w 4676775"/>
              <a:gd name="connsiteY8" fmla="*/ 1952625 h 4533900"/>
              <a:gd name="connsiteX9" fmla="*/ 238125 w 4676775"/>
              <a:gd name="connsiteY9" fmla="*/ 0 h 4533900"/>
              <a:gd name="connsiteX10" fmla="*/ 323850 w 4676775"/>
              <a:gd name="connsiteY10" fmla="*/ 0 h 4533900"/>
              <a:gd name="connsiteX0" fmla="*/ 0 w 4676775"/>
              <a:gd name="connsiteY0" fmla="*/ 28575 h 4533900"/>
              <a:gd name="connsiteX1" fmla="*/ 2933700 w 4676775"/>
              <a:gd name="connsiteY1" fmla="*/ 28575 h 4533900"/>
              <a:gd name="connsiteX2" fmla="*/ 2933700 w 4676775"/>
              <a:gd name="connsiteY2" fmla="*/ 2200275 h 4533900"/>
              <a:gd name="connsiteX3" fmla="*/ 4676775 w 4676775"/>
              <a:gd name="connsiteY3" fmla="*/ 2200275 h 4533900"/>
              <a:gd name="connsiteX4" fmla="*/ 4676775 w 4676775"/>
              <a:gd name="connsiteY4" fmla="*/ 4533900 h 4533900"/>
              <a:gd name="connsiteX5" fmla="*/ 723900 w 4676775"/>
              <a:gd name="connsiteY5" fmla="*/ 4533900 h 4533900"/>
              <a:gd name="connsiteX6" fmla="*/ 723900 w 4676775"/>
              <a:gd name="connsiteY6" fmla="*/ 4419600 h 4533900"/>
              <a:gd name="connsiteX7" fmla="*/ 723900 w 4676775"/>
              <a:gd name="connsiteY7" fmla="*/ 1952625 h 4533900"/>
              <a:gd name="connsiteX8" fmla="*/ 238125 w 4676775"/>
              <a:gd name="connsiteY8" fmla="*/ 1952625 h 4533900"/>
              <a:gd name="connsiteX9" fmla="*/ 238125 w 4676775"/>
              <a:gd name="connsiteY9" fmla="*/ 0 h 4533900"/>
              <a:gd name="connsiteX0" fmla="*/ 0 w 4454525"/>
              <a:gd name="connsiteY0" fmla="*/ 28575 h 4533900"/>
              <a:gd name="connsiteX1" fmla="*/ 2711450 w 4454525"/>
              <a:gd name="connsiteY1" fmla="*/ 28575 h 4533900"/>
              <a:gd name="connsiteX2" fmla="*/ 2711450 w 4454525"/>
              <a:gd name="connsiteY2" fmla="*/ 2200275 h 4533900"/>
              <a:gd name="connsiteX3" fmla="*/ 4454525 w 4454525"/>
              <a:gd name="connsiteY3" fmla="*/ 2200275 h 4533900"/>
              <a:gd name="connsiteX4" fmla="*/ 4454525 w 4454525"/>
              <a:gd name="connsiteY4" fmla="*/ 4533900 h 4533900"/>
              <a:gd name="connsiteX5" fmla="*/ 501650 w 4454525"/>
              <a:gd name="connsiteY5" fmla="*/ 4533900 h 4533900"/>
              <a:gd name="connsiteX6" fmla="*/ 501650 w 4454525"/>
              <a:gd name="connsiteY6" fmla="*/ 4419600 h 4533900"/>
              <a:gd name="connsiteX7" fmla="*/ 501650 w 4454525"/>
              <a:gd name="connsiteY7" fmla="*/ 1952625 h 4533900"/>
              <a:gd name="connsiteX8" fmla="*/ 15875 w 4454525"/>
              <a:gd name="connsiteY8" fmla="*/ 1952625 h 4533900"/>
              <a:gd name="connsiteX9" fmla="*/ 15875 w 4454525"/>
              <a:gd name="connsiteY9" fmla="*/ 0 h 4533900"/>
              <a:gd name="connsiteX0" fmla="*/ 0 w 4454525"/>
              <a:gd name="connsiteY0" fmla="*/ 0 h 4505325"/>
              <a:gd name="connsiteX1" fmla="*/ 2711450 w 4454525"/>
              <a:gd name="connsiteY1" fmla="*/ 0 h 4505325"/>
              <a:gd name="connsiteX2" fmla="*/ 2711450 w 4454525"/>
              <a:gd name="connsiteY2" fmla="*/ 2171700 h 4505325"/>
              <a:gd name="connsiteX3" fmla="*/ 4454525 w 4454525"/>
              <a:gd name="connsiteY3" fmla="*/ 2171700 h 4505325"/>
              <a:gd name="connsiteX4" fmla="*/ 4454525 w 4454525"/>
              <a:gd name="connsiteY4" fmla="*/ 4505325 h 4505325"/>
              <a:gd name="connsiteX5" fmla="*/ 501650 w 4454525"/>
              <a:gd name="connsiteY5" fmla="*/ 4505325 h 4505325"/>
              <a:gd name="connsiteX6" fmla="*/ 501650 w 4454525"/>
              <a:gd name="connsiteY6" fmla="*/ 4391025 h 4505325"/>
              <a:gd name="connsiteX7" fmla="*/ 501650 w 4454525"/>
              <a:gd name="connsiteY7" fmla="*/ 1924050 h 4505325"/>
              <a:gd name="connsiteX8" fmla="*/ 15875 w 4454525"/>
              <a:gd name="connsiteY8" fmla="*/ 1924050 h 4505325"/>
              <a:gd name="connsiteX9" fmla="*/ 13494 w 4454525"/>
              <a:gd name="connsiteY9" fmla="*/ 19050 h 4505325"/>
              <a:gd name="connsiteX0" fmla="*/ 793 w 4455318"/>
              <a:gd name="connsiteY0" fmla="*/ 4763 h 4510088"/>
              <a:gd name="connsiteX1" fmla="*/ 2712243 w 4455318"/>
              <a:gd name="connsiteY1" fmla="*/ 4763 h 4510088"/>
              <a:gd name="connsiteX2" fmla="*/ 2712243 w 4455318"/>
              <a:gd name="connsiteY2" fmla="*/ 2176463 h 4510088"/>
              <a:gd name="connsiteX3" fmla="*/ 4455318 w 4455318"/>
              <a:gd name="connsiteY3" fmla="*/ 2176463 h 4510088"/>
              <a:gd name="connsiteX4" fmla="*/ 4455318 w 4455318"/>
              <a:gd name="connsiteY4" fmla="*/ 4510088 h 4510088"/>
              <a:gd name="connsiteX5" fmla="*/ 502443 w 4455318"/>
              <a:gd name="connsiteY5" fmla="*/ 4510088 h 4510088"/>
              <a:gd name="connsiteX6" fmla="*/ 502443 w 4455318"/>
              <a:gd name="connsiteY6" fmla="*/ 4395788 h 4510088"/>
              <a:gd name="connsiteX7" fmla="*/ 502443 w 4455318"/>
              <a:gd name="connsiteY7" fmla="*/ 1928813 h 4510088"/>
              <a:gd name="connsiteX8" fmla="*/ 16668 w 4455318"/>
              <a:gd name="connsiteY8" fmla="*/ 1928813 h 4510088"/>
              <a:gd name="connsiteX9" fmla="*/ 0 w 4455318"/>
              <a:gd name="connsiteY9" fmla="*/ 0 h 451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55318" h="4510088">
                <a:moveTo>
                  <a:pt x="793" y="4763"/>
                </a:moveTo>
                <a:lnTo>
                  <a:pt x="2712243" y="4763"/>
                </a:lnTo>
                <a:lnTo>
                  <a:pt x="2712243" y="2176463"/>
                </a:lnTo>
                <a:lnTo>
                  <a:pt x="4455318" y="2176463"/>
                </a:lnTo>
                <a:lnTo>
                  <a:pt x="4455318" y="4510088"/>
                </a:lnTo>
                <a:lnTo>
                  <a:pt x="502443" y="4510088"/>
                </a:lnTo>
                <a:lnTo>
                  <a:pt x="502443" y="4395788"/>
                </a:lnTo>
                <a:lnTo>
                  <a:pt x="502443" y="1928813"/>
                </a:lnTo>
                <a:lnTo>
                  <a:pt x="16668" y="1928813"/>
                </a:lnTo>
                <a:cubicBezTo>
                  <a:pt x="15874" y="1293813"/>
                  <a:pt x="794" y="635000"/>
                  <a:pt x="0" y="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, 스크린샷, 도표, 직사각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52B9B62-B9DB-7B3A-5523-33A51DC90C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13"/>
          <a:stretch/>
        </p:blipFill>
        <p:spPr>
          <a:xfrm>
            <a:off x="2057484" y="1385668"/>
            <a:ext cx="8077032" cy="511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15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EDCE4-454F-04B6-0C80-8D388FC41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텍스트, 스크린샷, 도표, 직사각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089BD17-E00C-8BC0-F62E-A7568CADB6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7691"/>
          <a:stretch/>
        </p:blipFill>
        <p:spPr>
          <a:xfrm>
            <a:off x="285919" y="1281433"/>
            <a:ext cx="6533982" cy="473836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E820FE-0AF5-4B54-77C4-500622C3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16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19620A0-3722-601F-0605-E63530C9B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173878"/>
            <a:ext cx="5435613" cy="961651"/>
          </a:xfrm>
        </p:spPr>
        <p:txBody>
          <a:bodyPr/>
          <a:lstStyle/>
          <a:p>
            <a:r>
              <a:rPr lang="en-US" altLang="ko-KR" dirty="0"/>
              <a:t>Primary Instance</a:t>
            </a:r>
            <a:endParaRPr lang="ko-KR" altLang="en-US" dirty="0"/>
          </a:p>
        </p:txBody>
      </p:sp>
      <p:sp>
        <p:nvSpPr>
          <p:cNvPr id="28" name="텍스트 개체 틀 3">
            <a:extLst>
              <a:ext uri="{FF2B5EF4-FFF2-40B4-BE49-F238E27FC236}">
                <a16:creationId xmlns:a16="http://schemas.microsoft.com/office/drawing/2014/main" id="{33B8B521-3F86-F67B-5E45-BE77A2CEA0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49344" y="1354283"/>
            <a:ext cx="5242656" cy="4816474"/>
          </a:xfrm>
        </p:spPr>
        <p:txBody>
          <a:bodyPr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ko-KR" sz="2800" b="1" dirty="0">
                <a:latin typeface="Tahoma"/>
                <a:ea typeface="Tahoma"/>
                <a:cs typeface="Tahoma"/>
                <a:sym typeface="Tahoma"/>
              </a:rPr>
              <a:t>Primary Instance </a:t>
            </a:r>
            <a:r>
              <a:rPr lang="en-US" altLang="ko-KR" sz="2800" b="1" dirty="0"/>
              <a:t>Data Flow</a:t>
            </a:r>
            <a:br>
              <a:rPr lang="en-US" altLang="ko-KR" sz="2800" b="1" dirty="0">
                <a:latin typeface="Tahoma"/>
                <a:ea typeface="Tahoma"/>
                <a:cs typeface="Tahoma"/>
                <a:sym typeface="Tahoma"/>
              </a:rPr>
            </a:br>
            <a:endParaRPr lang="en-US" altLang="ko-KR" sz="2800" b="1" dirty="0"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altLang="ko-KR" sz="2800" b="1" dirty="0">
              <a:latin typeface="Tahoma"/>
              <a:ea typeface="Tahoma"/>
              <a:cs typeface="Tahoma"/>
              <a:sym typeface="Tahoma"/>
            </a:endParaRPr>
          </a:p>
          <a:p>
            <a:pPr marL="228600" lvl="0" indent="-241300" algn="l" rtl="0">
              <a:spcBef>
                <a:spcPts val="1000"/>
              </a:spcBef>
              <a:spcAft>
                <a:spcPts val="0"/>
              </a:spcAft>
              <a:buSzPts val="2000"/>
              <a:buFont typeface="Tahoma"/>
              <a:buAutoNum type="arabicPeriod"/>
            </a:pPr>
            <a:r>
              <a:rPr lang="en-US" altLang="ko-KR" sz="2000" dirty="0"/>
              <a:t>Request write work</a:t>
            </a:r>
            <a:br>
              <a:rPr lang="en-US" altLang="ko-KR" sz="2000" dirty="0"/>
            </a:br>
            <a:r>
              <a:rPr lang="en-US" altLang="ko-KR" sz="2000" dirty="0"/>
              <a:t>→ Recorded in WAL (for data recovery)</a:t>
            </a:r>
          </a:p>
          <a:p>
            <a:pPr marL="228600" lvl="0" indent="-241300" algn="l" rtl="0">
              <a:spcBef>
                <a:spcPts val="1000"/>
              </a:spcBef>
              <a:spcAft>
                <a:spcPts val="0"/>
              </a:spcAft>
              <a:buSzPts val="2000"/>
              <a:buFont typeface="Tahoma"/>
              <a:buAutoNum type="arabicPeriod"/>
            </a:pPr>
            <a:r>
              <a:rPr lang="en-US" altLang="ko-KR" sz="2000" dirty="0"/>
              <a:t>Stored in </a:t>
            </a:r>
            <a:r>
              <a:rPr lang="en-US" altLang="ko-KR" sz="2000" dirty="0" err="1"/>
              <a:t>Memtable</a:t>
            </a:r>
            <a:endParaRPr lang="en-US" altLang="ko-KR" sz="2000" dirty="0"/>
          </a:p>
          <a:p>
            <a:pPr marL="228600" lvl="0" indent="-241300" algn="l" rtl="0">
              <a:spcBef>
                <a:spcPts val="1000"/>
              </a:spcBef>
              <a:spcAft>
                <a:spcPts val="0"/>
              </a:spcAft>
              <a:buSzPts val="2000"/>
              <a:buFont typeface="Tahoma"/>
              <a:buAutoNum type="arabicPeriod"/>
            </a:pPr>
            <a:r>
              <a:rPr lang="en-US" altLang="ko-KR" sz="2000" dirty="0"/>
              <a:t>When </a:t>
            </a:r>
            <a:r>
              <a:rPr lang="en-US" altLang="ko-KR" sz="2000" dirty="0" err="1"/>
              <a:t>Memtable</a:t>
            </a:r>
            <a:r>
              <a:rPr lang="en-US" altLang="ko-KR" sz="2000" dirty="0"/>
              <a:t> is full, flushed to SST file</a:t>
            </a:r>
          </a:p>
          <a:p>
            <a:pPr marL="228600" lvl="0" indent="-241300" algn="l" rtl="0">
              <a:spcBef>
                <a:spcPts val="1000"/>
              </a:spcBef>
              <a:spcAft>
                <a:spcPts val="0"/>
              </a:spcAft>
              <a:buSzPts val="2000"/>
              <a:buFont typeface="Tahoma"/>
              <a:buAutoNum type="arabicPeriod"/>
            </a:pPr>
            <a:r>
              <a:rPr lang="en-US" altLang="ko-KR" sz="2000" dirty="0"/>
              <a:t>Runs Compaction</a:t>
            </a:r>
            <a:br>
              <a:rPr lang="en-US" altLang="ko-KR" sz="2000" dirty="0"/>
            </a:br>
            <a:r>
              <a:rPr lang="en-US" altLang="ko-KR" sz="2000" dirty="0"/>
              <a:t>→ SST files are optimized</a:t>
            </a:r>
          </a:p>
          <a:p>
            <a:pPr marL="228600" lvl="0" indent="-241300" algn="l" rtl="0">
              <a:spcBef>
                <a:spcPts val="1000"/>
              </a:spcBef>
              <a:spcAft>
                <a:spcPts val="0"/>
              </a:spcAft>
              <a:buSzPts val="2000"/>
              <a:buFont typeface="Tahoma"/>
              <a:buAutoNum type="arabicPeriod"/>
            </a:pPr>
            <a:r>
              <a:rPr lang="en-US" altLang="ko-KR" sz="2000" dirty="0"/>
              <a:t>Once all data in WAL is reflected in SST, WAL files are automatically deleted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EC3405F7-E6DF-A76F-BB8B-DDFE9AC31F46}"/>
              </a:ext>
            </a:extLst>
          </p:cNvPr>
          <p:cNvSpPr/>
          <p:nvPr/>
        </p:nvSpPr>
        <p:spPr>
          <a:xfrm>
            <a:off x="1021557" y="1500186"/>
            <a:ext cx="4455318" cy="4592463"/>
          </a:xfrm>
          <a:custGeom>
            <a:avLst/>
            <a:gdLst>
              <a:gd name="connsiteX0" fmla="*/ 0 w 4676775"/>
              <a:gd name="connsiteY0" fmla="*/ 28575 h 4533900"/>
              <a:gd name="connsiteX1" fmla="*/ 2933700 w 4676775"/>
              <a:gd name="connsiteY1" fmla="*/ 28575 h 4533900"/>
              <a:gd name="connsiteX2" fmla="*/ 2933700 w 4676775"/>
              <a:gd name="connsiteY2" fmla="*/ 2200275 h 4533900"/>
              <a:gd name="connsiteX3" fmla="*/ 4676775 w 4676775"/>
              <a:gd name="connsiteY3" fmla="*/ 2200275 h 4533900"/>
              <a:gd name="connsiteX4" fmla="*/ 4676775 w 4676775"/>
              <a:gd name="connsiteY4" fmla="*/ 4533900 h 4533900"/>
              <a:gd name="connsiteX5" fmla="*/ 723900 w 4676775"/>
              <a:gd name="connsiteY5" fmla="*/ 4533900 h 4533900"/>
              <a:gd name="connsiteX6" fmla="*/ 723900 w 4676775"/>
              <a:gd name="connsiteY6" fmla="*/ 4419600 h 4533900"/>
              <a:gd name="connsiteX7" fmla="*/ 723900 w 4676775"/>
              <a:gd name="connsiteY7" fmla="*/ 1952625 h 4533900"/>
              <a:gd name="connsiteX8" fmla="*/ 238125 w 4676775"/>
              <a:gd name="connsiteY8" fmla="*/ 1952625 h 4533900"/>
              <a:gd name="connsiteX9" fmla="*/ 238125 w 4676775"/>
              <a:gd name="connsiteY9" fmla="*/ 0 h 4533900"/>
              <a:gd name="connsiteX10" fmla="*/ 323850 w 4676775"/>
              <a:gd name="connsiteY10" fmla="*/ 0 h 4533900"/>
              <a:gd name="connsiteX0" fmla="*/ 0 w 4676775"/>
              <a:gd name="connsiteY0" fmla="*/ 28575 h 4533900"/>
              <a:gd name="connsiteX1" fmla="*/ 2933700 w 4676775"/>
              <a:gd name="connsiteY1" fmla="*/ 28575 h 4533900"/>
              <a:gd name="connsiteX2" fmla="*/ 2933700 w 4676775"/>
              <a:gd name="connsiteY2" fmla="*/ 2200275 h 4533900"/>
              <a:gd name="connsiteX3" fmla="*/ 4676775 w 4676775"/>
              <a:gd name="connsiteY3" fmla="*/ 2200275 h 4533900"/>
              <a:gd name="connsiteX4" fmla="*/ 4676775 w 4676775"/>
              <a:gd name="connsiteY4" fmla="*/ 4533900 h 4533900"/>
              <a:gd name="connsiteX5" fmla="*/ 723900 w 4676775"/>
              <a:gd name="connsiteY5" fmla="*/ 4533900 h 4533900"/>
              <a:gd name="connsiteX6" fmla="*/ 723900 w 4676775"/>
              <a:gd name="connsiteY6" fmla="*/ 4419600 h 4533900"/>
              <a:gd name="connsiteX7" fmla="*/ 723900 w 4676775"/>
              <a:gd name="connsiteY7" fmla="*/ 1952625 h 4533900"/>
              <a:gd name="connsiteX8" fmla="*/ 238125 w 4676775"/>
              <a:gd name="connsiteY8" fmla="*/ 1952625 h 4533900"/>
              <a:gd name="connsiteX9" fmla="*/ 238125 w 4676775"/>
              <a:gd name="connsiteY9" fmla="*/ 0 h 4533900"/>
              <a:gd name="connsiteX0" fmla="*/ 0 w 4454525"/>
              <a:gd name="connsiteY0" fmla="*/ 28575 h 4533900"/>
              <a:gd name="connsiteX1" fmla="*/ 2711450 w 4454525"/>
              <a:gd name="connsiteY1" fmla="*/ 28575 h 4533900"/>
              <a:gd name="connsiteX2" fmla="*/ 2711450 w 4454525"/>
              <a:gd name="connsiteY2" fmla="*/ 2200275 h 4533900"/>
              <a:gd name="connsiteX3" fmla="*/ 4454525 w 4454525"/>
              <a:gd name="connsiteY3" fmla="*/ 2200275 h 4533900"/>
              <a:gd name="connsiteX4" fmla="*/ 4454525 w 4454525"/>
              <a:gd name="connsiteY4" fmla="*/ 4533900 h 4533900"/>
              <a:gd name="connsiteX5" fmla="*/ 501650 w 4454525"/>
              <a:gd name="connsiteY5" fmla="*/ 4533900 h 4533900"/>
              <a:gd name="connsiteX6" fmla="*/ 501650 w 4454525"/>
              <a:gd name="connsiteY6" fmla="*/ 4419600 h 4533900"/>
              <a:gd name="connsiteX7" fmla="*/ 501650 w 4454525"/>
              <a:gd name="connsiteY7" fmla="*/ 1952625 h 4533900"/>
              <a:gd name="connsiteX8" fmla="*/ 15875 w 4454525"/>
              <a:gd name="connsiteY8" fmla="*/ 1952625 h 4533900"/>
              <a:gd name="connsiteX9" fmla="*/ 15875 w 4454525"/>
              <a:gd name="connsiteY9" fmla="*/ 0 h 4533900"/>
              <a:gd name="connsiteX0" fmla="*/ 0 w 4454525"/>
              <a:gd name="connsiteY0" fmla="*/ 0 h 4505325"/>
              <a:gd name="connsiteX1" fmla="*/ 2711450 w 4454525"/>
              <a:gd name="connsiteY1" fmla="*/ 0 h 4505325"/>
              <a:gd name="connsiteX2" fmla="*/ 2711450 w 4454525"/>
              <a:gd name="connsiteY2" fmla="*/ 2171700 h 4505325"/>
              <a:gd name="connsiteX3" fmla="*/ 4454525 w 4454525"/>
              <a:gd name="connsiteY3" fmla="*/ 2171700 h 4505325"/>
              <a:gd name="connsiteX4" fmla="*/ 4454525 w 4454525"/>
              <a:gd name="connsiteY4" fmla="*/ 4505325 h 4505325"/>
              <a:gd name="connsiteX5" fmla="*/ 501650 w 4454525"/>
              <a:gd name="connsiteY5" fmla="*/ 4505325 h 4505325"/>
              <a:gd name="connsiteX6" fmla="*/ 501650 w 4454525"/>
              <a:gd name="connsiteY6" fmla="*/ 4391025 h 4505325"/>
              <a:gd name="connsiteX7" fmla="*/ 501650 w 4454525"/>
              <a:gd name="connsiteY7" fmla="*/ 1924050 h 4505325"/>
              <a:gd name="connsiteX8" fmla="*/ 15875 w 4454525"/>
              <a:gd name="connsiteY8" fmla="*/ 1924050 h 4505325"/>
              <a:gd name="connsiteX9" fmla="*/ 13494 w 4454525"/>
              <a:gd name="connsiteY9" fmla="*/ 19050 h 4505325"/>
              <a:gd name="connsiteX0" fmla="*/ 793 w 4455318"/>
              <a:gd name="connsiteY0" fmla="*/ 4763 h 4510088"/>
              <a:gd name="connsiteX1" fmla="*/ 2712243 w 4455318"/>
              <a:gd name="connsiteY1" fmla="*/ 4763 h 4510088"/>
              <a:gd name="connsiteX2" fmla="*/ 2712243 w 4455318"/>
              <a:gd name="connsiteY2" fmla="*/ 2176463 h 4510088"/>
              <a:gd name="connsiteX3" fmla="*/ 4455318 w 4455318"/>
              <a:gd name="connsiteY3" fmla="*/ 2176463 h 4510088"/>
              <a:gd name="connsiteX4" fmla="*/ 4455318 w 4455318"/>
              <a:gd name="connsiteY4" fmla="*/ 4510088 h 4510088"/>
              <a:gd name="connsiteX5" fmla="*/ 502443 w 4455318"/>
              <a:gd name="connsiteY5" fmla="*/ 4510088 h 4510088"/>
              <a:gd name="connsiteX6" fmla="*/ 502443 w 4455318"/>
              <a:gd name="connsiteY6" fmla="*/ 4395788 h 4510088"/>
              <a:gd name="connsiteX7" fmla="*/ 502443 w 4455318"/>
              <a:gd name="connsiteY7" fmla="*/ 1928813 h 4510088"/>
              <a:gd name="connsiteX8" fmla="*/ 16668 w 4455318"/>
              <a:gd name="connsiteY8" fmla="*/ 1928813 h 4510088"/>
              <a:gd name="connsiteX9" fmla="*/ 0 w 4455318"/>
              <a:gd name="connsiteY9" fmla="*/ 0 h 451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55318" h="4510088">
                <a:moveTo>
                  <a:pt x="793" y="4763"/>
                </a:moveTo>
                <a:lnTo>
                  <a:pt x="2712243" y="4763"/>
                </a:lnTo>
                <a:lnTo>
                  <a:pt x="2712243" y="2176463"/>
                </a:lnTo>
                <a:lnTo>
                  <a:pt x="4455318" y="2176463"/>
                </a:lnTo>
                <a:lnTo>
                  <a:pt x="4455318" y="4510088"/>
                </a:lnTo>
                <a:lnTo>
                  <a:pt x="502443" y="4510088"/>
                </a:lnTo>
                <a:lnTo>
                  <a:pt x="502443" y="4395788"/>
                </a:lnTo>
                <a:lnTo>
                  <a:pt x="502443" y="1928813"/>
                </a:lnTo>
                <a:lnTo>
                  <a:pt x="16668" y="1928813"/>
                </a:lnTo>
                <a:cubicBezTo>
                  <a:pt x="15874" y="1293813"/>
                  <a:pt x="794" y="635000"/>
                  <a:pt x="0" y="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103E75-3BF4-4E04-9630-D390F919AEF2}"/>
              </a:ext>
            </a:extLst>
          </p:cNvPr>
          <p:cNvSpPr/>
          <p:nvPr/>
        </p:nvSpPr>
        <p:spPr>
          <a:xfrm>
            <a:off x="4486264" y="1354282"/>
            <a:ext cx="2333637" cy="2074718"/>
          </a:xfrm>
          <a:prstGeom prst="rect">
            <a:avLst/>
          </a:prstGeom>
          <a:solidFill>
            <a:srgbClr val="F3F3F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779F49-04F3-8E5A-11FC-BDB20D1DFCCF}"/>
              </a:ext>
            </a:extLst>
          </p:cNvPr>
          <p:cNvSpPr/>
          <p:nvPr/>
        </p:nvSpPr>
        <p:spPr>
          <a:xfrm>
            <a:off x="5606318" y="3687040"/>
            <a:ext cx="1213583" cy="2074718"/>
          </a:xfrm>
          <a:prstGeom prst="rect">
            <a:avLst/>
          </a:prstGeom>
          <a:solidFill>
            <a:srgbClr val="F3F3F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6848224-1660-E576-363E-EC243601BDFF}"/>
              </a:ext>
            </a:extLst>
          </p:cNvPr>
          <p:cNvSpPr/>
          <p:nvPr/>
        </p:nvSpPr>
        <p:spPr>
          <a:xfrm>
            <a:off x="6949344" y="6910715"/>
            <a:ext cx="1088572" cy="7078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70678-E4C3-6418-39C1-B8CAC9BA833E}"/>
              </a:ext>
            </a:extLst>
          </p:cNvPr>
          <p:cNvSpPr txBox="1"/>
          <p:nvPr/>
        </p:nvSpPr>
        <p:spPr>
          <a:xfrm>
            <a:off x="8037916" y="7003432"/>
            <a:ext cx="402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Read Load Distribution</a:t>
            </a:r>
            <a:endParaRPr lang="en-US" altLang="ko-KR" sz="24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5069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61BF2-524F-ACE3-A387-872408CFA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텍스트, 스크린샷, 도표, 직사각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CD391A1-7918-5BE4-49BB-3B85592066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7691"/>
          <a:stretch/>
        </p:blipFill>
        <p:spPr>
          <a:xfrm>
            <a:off x="285919" y="1281433"/>
            <a:ext cx="6533982" cy="473836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68FDE9-5246-17EA-B2BB-9D36455B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17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AD6C26E-5564-FCD3-3E0F-FB5561F8B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173878"/>
            <a:ext cx="5435613" cy="961651"/>
          </a:xfrm>
        </p:spPr>
        <p:txBody>
          <a:bodyPr/>
          <a:lstStyle/>
          <a:p>
            <a:r>
              <a:rPr lang="en-US" altLang="ko-KR"/>
              <a:t>Primary Instance</a:t>
            </a:r>
            <a:endParaRPr lang="ko-KR" altLang="en-US"/>
          </a:p>
        </p:txBody>
      </p:sp>
      <p:sp>
        <p:nvSpPr>
          <p:cNvPr id="28" name="텍스트 개체 틀 3">
            <a:extLst>
              <a:ext uri="{FF2B5EF4-FFF2-40B4-BE49-F238E27FC236}">
                <a16:creationId xmlns:a16="http://schemas.microsoft.com/office/drawing/2014/main" id="{C077CBF0-DB2A-FA03-2D7D-04D4486F5D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49344" y="1354283"/>
            <a:ext cx="5109306" cy="9360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400" b="1" dirty="0">
                <a:latin typeface="+mj-lt"/>
              </a:rPr>
              <a:t>Problems with Primary Instances</a:t>
            </a:r>
          </a:p>
          <a:p>
            <a:endParaRPr lang="en-US" altLang="ko-KR" sz="2000" dirty="0">
              <a:latin typeface="+mj-lt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3D846D09-F849-946A-BC56-B73F10D01EA8}"/>
              </a:ext>
            </a:extLst>
          </p:cNvPr>
          <p:cNvSpPr/>
          <p:nvPr/>
        </p:nvSpPr>
        <p:spPr>
          <a:xfrm>
            <a:off x="1021557" y="1500186"/>
            <a:ext cx="4455318" cy="4592463"/>
          </a:xfrm>
          <a:custGeom>
            <a:avLst/>
            <a:gdLst>
              <a:gd name="connsiteX0" fmla="*/ 0 w 4676775"/>
              <a:gd name="connsiteY0" fmla="*/ 28575 h 4533900"/>
              <a:gd name="connsiteX1" fmla="*/ 2933700 w 4676775"/>
              <a:gd name="connsiteY1" fmla="*/ 28575 h 4533900"/>
              <a:gd name="connsiteX2" fmla="*/ 2933700 w 4676775"/>
              <a:gd name="connsiteY2" fmla="*/ 2200275 h 4533900"/>
              <a:gd name="connsiteX3" fmla="*/ 4676775 w 4676775"/>
              <a:gd name="connsiteY3" fmla="*/ 2200275 h 4533900"/>
              <a:gd name="connsiteX4" fmla="*/ 4676775 w 4676775"/>
              <a:gd name="connsiteY4" fmla="*/ 4533900 h 4533900"/>
              <a:gd name="connsiteX5" fmla="*/ 723900 w 4676775"/>
              <a:gd name="connsiteY5" fmla="*/ 4533900 h 4533900"/>
              <a:gd name="connsiteX6" fmla="*/ 723900 w 4676775"/>
              <a:gd name="connsiteY6" fmla="*/ 4419600 h 4533900"/>
              <a:gd name="connsiteX7" fmla="*/ 723900 w 4676775"/>
              <a:gd name="connsiteY7" fmla="*/ 1952625 h 4533900"/>
              <a:gd name="connsiteX8" fmla="*/ 238125 w 4676775"/>
              <a:gd name="connsiteY8" fmla="*/ 1952625 h 4533900"/>
              <a:gd name="connsiteX9" fmla="*/ 238125 w 4676775"/>
              <a:gd name="connsiteY9" fmla="*/ 0 h 4533900"/>
              <a:gd name="connsiteX10" fmla="*/ 323850 w 4676775"/>
              <a:gd name="connsiteY10" fmla="*/ 0 h 4533900"/>
              <a:gd name="connsiteX0" fmla="*/ 0 w 4676775"/>
              <a:gd name="connsiteY0" fmla="*/ 28575 h 4533900"/>
              <a:gd name="connsiteX1" fmla="*/ 2933700 w 4676775"/>
              <a:gd name="connsiteY1" fmla="*/ 28575 h 4533900"/>
              <a:gd name="connsiteX2" fmla="*/ 2933700 w 4676775"/>
              <a:gd name="connsiteY2" fmla="*/ 2200275 h 4533900"/>
              <a:gd name="connsiteX3" fmla="*/ 4676775 w 4676775"/>
              <a:gd name="connsiteY3" fmla="*/ 2200275 h 4533900"/>
              <a:gd name="connsiteX4" fmla="*/ 4676775 w 4676775"/>
              <a:gd name="connsiteY4" fmla="*/ 4533900 h 4533900"/>
              <a:gd name="connsiteX5" fmla="*/ 723900 w 4676775"/>
              <a:gd name="connsiteY5" fmla="*/ 4533900 h 4533900"/>
              <a:gd name="connsiteX6" fmla="*/ 723900 w 4676775"/>
              <a:gd name="connsiteY6" fmla="*/ 4419600 h 4533900"/>
              <a:gd name="connsiteX7" fmla="*/ 723900 w 4676775"/>
              <a:gd name="connsiteY7" fmla="*/ 1952625 h 4533900"/>
              <a:gd name="connsiteX8" fmla="*/ 238125 w 4676775"/>
              <a:gd name="connsiteY8" fmla="*/ 1952625 h 4533900"/>
              <a:gd name="connsiteX9" fmla="*/ 238125 w 4676775"/>
              <a:gd name="connsiteY9" fmla="*/ 0 h 4533900"/>
              <a:gd name="connsiteX0" fmla="*/ 0 w 4454525"/>
              <a:gd name="connsiteY0" fmla="*/ 28575 h 4533900"/>
              <a:gd name="connsiteX1" fmla="*/ 2711450 w 4454525"/>
              <a:gd name="connsiteY1" fmla="*/ 28575 h 4533900"/>
              <a:gd name="connsiteX2" fmla="*/ 2711450 w 4454525"/>
              <a:gd name="connsiteY2" fmla="*/ 2200275 h 4533900"/>
              <a:gd name="connsiteX3" fmla="*/ 4454525 w 4454525"/>
              <a:gd name="connsiteY3" fmla="*/ 2200275 h 4533900"/>
              <a:gd name="connsiteX4" fmla="*/ 4454525 w 4454525"/>
              <a:gd name="connsiteY4" fmla="*/ 4533900 h 4533900"/>
              <a:gd name="connsiteX5" fmla="*/ 501650 w 4454525"/>
              <a:gd name="connsiteY5" fmla="*/ 4533900 h 4533900"/>
              <a:gd name="connsiteX6" fmla="*/ 501650 w 4454525"/>
              <a:gd name="connsiteY6" fmla="*/ 4419600 h 4533900"/>
              <a:gd name="connsiteX7" fmla="*/ 501650 w 4454525"/>
              <a:gd name="connsiteY7" fmla="*/ 1952625 h 4533900"/>
              <a:gd name="connsiteX8" fmla="*/ 15875 w 4454525"/>
              <a:gd name="connsiteY8" fmla="*/ 1952625 h 4533900"/>
              <a:gd name="connsiteX9" fmla="*/ 15875 w 4454525"/>
              <a:gd name="connsiteY9" fmla="*/ 0 h 4533900"/>
              <a:gd name="connsiteX0" fmla="*/ 0 w 4454525"/>
              <a:gd name="connsiteY0" fmla="*/ 0 h 4505325"/>
              <a:gd name="connsiteX1" fmla="*/ 2711450 w 4454525"/>
              <a:gd name="connsiteY1" fmla="*/ 0 h 4505325"/>
              <a:gd name="connsiteX2" fmla="*/ 2711450 w 4454525"/>
              <a:gd name="connsiteY2" fmla="*/ 2171700 h 4505325"/>
              <a:gd name="connsiteX3" fmla="*/ 4454525 w 4454525"/>
              <a:gd name="connsiteY3" fmla="*/ 2171700 h 4505325"/>
              <a:gd name="connsiteX4" fmla="*/ 4454525 w 4454525"/>
              <a:gd name="connsiteY4" fmla="*/ 4505325 h 4505325"/>
              <a:gd name="connsiteX5" fmla="*/ 501650 w 4454525"/>
              <a:gd name="connsiteY5" fmla="*/ 4505325 h 4505325"/>
              <a:gd name="connsiteX6" fmla="*/ 501650 w 4454525"/>
              <a:gd name="connsiteY6" fmla="*/ 4391025 h 4505325"/>
              <a:gd name="connsiteX7" fmla="*/ 501650 w 4454525"/>
              <a:gd name="connsiteY7" fmla="*/ 1924050 h 4505325"/>
              <a:gd name="connsiteX8" fmla="*/ 15875 w 4454525"/>
              <a:gd name="connsiteY8" fmla="*/ 1924050 h 4505325"/>
              <a:gd name="connsiteX9" fmla="*/ 13494 w 4454525"/>
              <a:gd name="connsiteY9" fmla="*/ 19050 h 4505325"/>
              <a:gd name="connsiteX0" fmla="*/ 793 w 4455318"/>
              <a:gd name="connsiteY0" fmla="*/ 4763 h 4510088"/>
              <a:gd name="connsiteX1" fmla="*/ 2712243 w 4455318"/>
              <a:gd name="connsiteY1" fmla="*/ 4763 h 4510088"/>
              <a:gd name="connsiteX2" fmla="*/ 2712243 w 4455318"/>
              <a:gd name="connsiteY2" fmla="*/ 2176463 h 4510088"/>
              <a:gd name="connsiteX3" fmla="*/ 4455318 w 4455318"/>
              <a:gd name="connsiteY3" fmla="*/ 2176463 h 4510088"/>
              <a:gd name="connsiteX4" fmla="*/ 4455318 w 4455318"/>
              <a:gd name="connsiteY4" fmla="*/ 4510088 h 4510088"/>
              <a:gd name="connsiteX5" fmla="*/ 502443 w 4455318"/>
              <a:gd name="connsiteY5" fmla="*/ 4510088 h 4510088"/>
              <a:gd name="connsiteX6" fmla="*/ 502443 w 4455318"/>
              <a:gd name="connsiteY6" fmla="*/ 4395788 h 4510088"/>
              <a:gd name="connsiteX7" fmla="*/ 502443 w 4455318"/>
              <a:gd name="connsiteY7" fmla="*/ 1928813 h 4510088"/>
              <a:gd name="connsiteX8" fmla="*/ 16668 w 4455318"/>
              <a:gd name="connsiteY8" fmla="*/ 1928813 h 4510088"/>
              <a:gd name="connsiteX9" fmla="*/ 0 w 4455318"/>
              <a:gd name="connsiteY9" fmla="*/ 0 h 451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55318" h="4510088">
                <a:moveTo>
                  <a:pt x="793" y="4763"/>
                </a:moveTo>
                <a:lnTo>
                  <a:pt x="2712243" y="4763"/>
                </a:lnTo>
                <a:lnTo>
                  <a:pt x="2712243" y="2176463"/>
                </a:lnTo>
                <a:lnTo>
                  <a:pt x="4455318" y="2176463"/>
                </a:lnTo>
                <a:lnTo>
                  <a:pt x="4455318" y="4510088"/>
                </a:lnTo>
                <a:lnTo>
                  <a:pt x="502443" y="4510088"/>
                </a:lnTo>
                <a:lnTo>
                  <a:pt x="502443" y="4395788"/>
                </a:lnTo>
                <a:lnTo>
                  <a:pt x="502443" y="1928813"/>
                </a:lnTo>
                <a:lnTo>
                  <a:pt x="16668" y="1928813"/>
                </a:lnTo>
                <a:cubicBezTo>
                  <a:pt x="15874" y="1293813"/>
                  <a:pt x="794" y="635000"/>
                  <a:pt x="0" y="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C0A1BA-EFDD-B02E-ED11-609513E61BAA}"/>
              </a:ext>
            </a:extLst>
          </p:cNvPr>
          <p:cNvSpPr/>
          <p:nvPr/>
        </p:nvSpPr>
        <p:spPr>
          <a:xfrm>
            <a:off x="4486264" y="1354282"/>
            <a:ext cx="2333637" cy="2074718"/>
          </a:xfrm>
          <a:prstGeom prst="rect">
            <a:avLst/>
          </a:prstGeom>
          <a:solidFill>
            <a:srgbClr val="F3F3F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679790-0374-4D75-17DC-04558F4AB563}"/>
              </a:ext>
            </a:extLst>
          </p:cNvPr>
          <p:cNvSpPr/>
          <p:nvPr/>
        </p:nvSpPr>
        <p:spPr>
          <a:xfrm>
            <a:off x="5606318" y="3687040"/>
            <a:ext cx="1213583" cy="2074718"/>
          </a:xfrm>
          <a:prstGeom prst="rect">
            <a:avLst/>
          </a:prstGeom>
          <a:solidFill>
            <a:srgbClr val="F3F3F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B849C-70AE-44E7-90A0-6FA3C028CE17}"/>
              </a:ext>
            </a:extLst>
          </p:cNvPr>
          <p:cNvSpPr txBox="1"/>
          <p:nvPr/>
        </p:nvSpPr>
        <p:spPr>
          <a:xfrm>
            <a:off x="6949344" y="2516777"/>
            <a:ext cx="5242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>
                <a:latin typeface="+mj-lt"/>
              </a:rPr>
              <a:t>Read/Write Load Concentration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75702-7B64-9CC1-EDE2-09D24C704708}"/>
              </a:ext>
            </a:extLst>
          </p:cNvPr>
          <p:cNvSpPr txBox="1"/>
          <p:nvPr/>
        </p:nvSpPr>
        <p:spPr>
          <a:xfrm>
            <a:off x="6949344" y="2844225"/>
            <a:ext cx="5242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>
                <a:latin typeface="+mj-lt"/>
              </a:rPr>
              <a:t>The Primary Instance must handle both read and write operations simultaneously.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9A6BB-32EC-9B47-6F97-87666463E408}"/>
              </a:ext>
            </a:extLst>
          </p:cNvPr>
          <p:cNvSpPr txBox="1"/>
          <p:nvPr/>
        </p:nvSpPr>
        <p:spPr>
          <a:xfrm>
            <a:off x="6949344" y="3513418"/>
            <a:ext cx="5242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>
                <a:latin typeface="+mj-lt"/>
              </a:rPr>
              <a:t>Resource Consumption of Primary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275AB2-37CC-58DB-2D8A-154F6E3E69DA}"/>
              </a:ext>
            </a:extLst>
          </p:cNvPr>
          <p:cNvSpPr txBox="1"/>
          <p:nvPr/>
        </p:nvSpPr>
        <p:spPr>
          <a:xfrm>
            <a:off x="6949344" y="3913528"/>
            <a:ext cx="5242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>
                <a:latin typeface="+mj-lt"/>
              </a:rPr>
              <a:t>If there are many read requests on the Primary, CPU and I/O resources may become constrained.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18128-8BCA-DD72-C128-287479F65A96}"/>
              </a:ext>
            </a:extLst>
          </p:cNvPr>
          <p:cNvSpPr txBox="1"/>
          <p:nvPr/>
        </p:nvSpPr>
        <p:spPr>
          <a:xfrm>
            <a:off x="6949344" y="4582721"/>
            <a:ext cx="5242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>
                <a:latin typeface="+mj-lt"/>
              </a:rPr>
              <a:t>Performance Degradation During Compaction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EDF32-C806-382D-0985-906C6AF6A025}"/>
              </a:ext>
            </a:extLst>
          </p:cNvPr>
          <p:cNvSpPr txBox="1"/>
          <p:nvPr/>
        </p:nvSpPr>
        <p:spPr>
          <a:xfrm>
            <a:off x="6949344" y="5304558"/>
            <a:ext cx="5242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>
                <a:latin typeface="+mj-lt"/>
              </a:rPr>
              <a:t>Performance degradation caused by the Primary's Compaction and Flush processes.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09E399D-48B0-FE1D-1845-1DB1856ED1CA}"/>
              </a:ext>
            </a:extLst>
          </p:cNvPr>
          <p:cNvSpPr/>
          <p:nvPr/>
        </p:nvSpPr>
        <p:spPr>
          <a:xfrm>
            <a:off x="6949344" y="6910715"/>
            <a:ext cx="1088572" cy="7078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312AFB-DB4F-8F15-2908-724CDFA90FCB}"/>
              </a:ext>
            </a:extLst>
          </p:cNvPr>
          <p:cNvSpPr txBox="1"/>
          <p:nvPr/>
        </p:nvSpPr>
        <p:spPr>
          <a:xfrm>
            <a:off x="8037916" y="7003432"/>
            <a:ext cx="402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Read Load Distribution</a:t>
            </a:r>
            <a:endParaRPr lang="en-US" altLang="ko-KR" sz="24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0930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70B0B-BAB1-941C-F0EF-4482F0911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텍스트, 스크린샷, 도표, 직사각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369733E-FAEE-33D8-419C-D3CDD3EDFA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7691"/>
          <a:stretch/>
        </p:blipFill>
        <p:spPr>
          <a:xfrm>
            <a:off x="285919" y="1281433"/>
            <a:ext cx="6533982" cy="473836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1ACF45-0B95-9F16-0247-9A3869F1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18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7C9F131-5028-EC34-F590-E9D1D0FED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173878"/>
            <a:ext cx="5435613" cy="961651"/>
          </a:xfrm>
        </p:spPr>
        <p:txBody>
          <a:bodyPr/>
          <a:lstStyle/>
          <a:p>
            <a:r>
              <a:rPr lang="en-US" altLang="ko-KR"/>
              <a:t>Primary Instance</a:t>
            </a:r>
            <a:endParaRPr lang="ko-KR" altLang="en-US"/>
          </a:p>
        </p:txBody>
      </p:sp>
      <p:sp>
        <p:nvSpPr>
          <p:cNvPr id="28" name="텍스트 개체 틀 3">
            <a:extLst>
              <a:ext uri="{FF2B5EF4-FFF2-40B4-BE49-F238E27FC236}">
                <a16:creationId xmlns:a16="http://schemas.microsoft.com/office/drawing/2014/main" id="{A8963A56-3B9A-F6F6-A390-C47D54CA30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49344" y="1354283"/>
            <a:ext cx="5109306" cy="9360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400" b="1">
                <a:latin typeface="+mj-lt"/>
              </a:rPr>
              <a:t>Problems with Primary Instances</a:t>
            </a:r>
          </a:p>
          <a:p>
            <a:endParaRPr lang="en-US" altLang="ko-KR" sz="2000">
              <a:latin typeface="+mj-lt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0A908B42-7332-8188-D02A-73036BCB8866}"/>
              </a:ext>
            </a:extLst>
          </p:cNvPr>
          <p:cNvSpPr/>
          <p:nvPr/>
        </p:nvSpPr>
        <p:spPr>
          <a:xfrm>
            <a:off x="1021557" y="1500186"/>
            <a:ext cx="4455318" cy="4592463"/>
          </a:xfrm>
          <a:custGeom>
            <a:avLst/>
            <a:gdLst>
              <a:gd name="connsiteX0" fmla="*/ 0 w 4676775"/>
              <a:gd name="connsiteY0" fmla="*/ 28575 h 4533900"/>
              <a:gd name="connsiteX1" fmla="*/ 2933700 w 4676775"/>
              <a:gd name="connsiteY1" fmla="*/ 28575 h 4533900"/>
              <a:gd name="connsiteX2" fmla="*/ 2933700 w 4676775"/>
              <a:gd name="connsiteY2" fmla="*/ 2200275 h 4533900"/>
              <a:gd name="connsiteX3" fmla="*/ 4676775 w 4676775"/>
              <a:gd name="connsiteY3" fmla="*/ 2200275 h 4533900"/>
              <a:gd name="connsiteX4" fmla="*/ 4676775 w 4676775"/>
              <a:gd name="connsiteY4" fmla="*/ 4533900 h 4533900"/>
              <a:gd name="connsiteX5" fmla="*/ 723900 w 4676775"/>
              <a:gd name="connsiteY5" fmla="*/ 4533900 h 4533900"/>
              <a:gd name="connsiteX6" fmla="*/ 723900 w 4676775"/>
              <a:gd name="connsiteY6" fmla="*/ 4419600 h 4533900"/>
              <a:gd name="connsiteX7" fmla="*/ 723900 w 4676775"/>
              <a:gd name="connsiteY7" fmla="*/ 1952625 h 4533900"/>
              <a:gd name="connsiteX8" fmla="*/ 238125 w 4676775"/>
              <a:gd name="connsiteY8" fmla="*/ 1952625 h 4533900"/>
              <a:gd name="connsiteX9" fmla="*/ 238125 w 4676775"/>
              <a:gd name="connsiteY9" fmla="*/ 0 h 4533900"/>
              <a:gd name="connsiteX10" fmla="*/ 323850 w 4676775"/>
              <a:gd name="connsiteY10" fmla="*/ 0 h 4533900"/>
              <a:gd name="connsiteX0" fmla="*/ 0 w 4676775"/>
              <a:gd name="connsiteY0" fmla="*/ 28575 h 4533900"/>
              <a:gd name="connsiteX1" fmla="*/ 2933700 w 4676775"/>
              <a:gd name="connsiteY1" fmla="*/ 28575 h 4533900"/>
              <a:gd name="connsiteX2" fmla="*/ 2933700 w 4676775"/>
              <a:gd name="connsiteY2" fmla="*/ 2200275 h 4533900"/>
              <a:gd name="connsiteX3" fmla="*/ 4676775 w 4676775"/>
              <a:gd name="connsiteY3" fmla="*/ 2200275 h 4533900"/>
              <a:gd name="connsiteX4" fmla="*/ 4676775 w 4676775"/>
              <a:gd name="connsiteY4" fmla="*/ 4533900 h 4533900"/>
              <a:gd name="connsiteX5" fmla="*/ 723900 w 4676775"/>
              <a:gd name="connsiteY5" fmla="*/ 4533900 h 4533900"/>
              <a:gd name="connsiteX6" fmla="*/ 723900 w 4676775"/>
              <a:gd name="connsiteY6" fmla="*/ 4419600 h 4533900"/>
              <a:gd name="connsiteX7" fmla="*/ 723900 w 4676775"/>
              <a:gd name="connsiteY7" fmla="*/ 1952625 h 4533900"/>
              <a:gd name="connsiteX8" fmla="*/ 238125 w 4676775"/>
              <a:gd name="connsiteY8" fmla="*/ 1952625 h 4533900"/>
              <a:gd name="connsiteX9" fmla="*/ 238125 w 4676775"/>
              <a:gd name="connsiteY9" fmla="*/ 0 h 4533900"/>
              <a:gd name="connsiteX0" fmla="*/ 0 w 4454525"/>
              <a:gd name="connsiteY0" fmla="*/ 28575 h 4533900"/>
              <a:gd name="connsiteX1" fmla="*/ 2711450 w 4454525"/>
              <a:gd name="connsiteY1" fmla="*/ 28575 h 4533900"/>
              <a:gd name="connsiteX2" fmla="*/ 2711450 w 4454525"/>
              <a:gd name="connsiteY2" fmla="*/ 2200275 h 4533900"/>
              <a:gd name="connsiteX3" fmla="*/ 4454525 w 4454525"/>
              <a:gd name="connsiteY3" fmla="*/ 2200275 h 4533900"/>
              <a:gd name="connsiteX4" fmla="*/ 4454525 w 4454525"/>
              <a:gd name="connsiteY4" fmla="*/ 4533900 h 4533900"/>
              <a:gd name="connsiteX5" fmla="*/ 501650 w 4454525"/>
              <a:gd name="connsiteY5" fmla="*/ 4533900 h 4533900"/>
              <a:gd name="connsiteX6" fmla="*/ 501650 w 4454525"/>
              <a:gd name="connsiteY6" fmla="*/ 4419600 h 4533900"/>
              <a:gd name="connsiteX7" fmla="*/ 501650 w 4454525"/>
              <a:gd name="connsiteY7" fmla="*/ 1952625 h 4533900"/>
              <a:gd name="connsiteX8" fmla="*/ 15875 w 4454525"/>
              <a:gd name="connsiteY8" fmla="*/ 1952625 h 4533900"/>
              <a:gd name="connsiteX9" fmla="*/ 15875 w 4454525"/>
              <a:gd name="connsiteY9" fmla="*/ 0 h 4533900"/>
              <a:gd name="connsiteX0" fmla="*/ 0 w 4454525"/>
              <a:gd name="connsiteY0" fmla="*/ 0 h 4505325"/>
              <a:gd name="connsiteX1" fmla="*/ 2711450 w 4454525"/>
              <a:gd name="connsiteY1" fmla="*/ 0 h 4505325"/>
              <a:gd name="connsiteX2" fmla="*/ 2711450 w 4454525"/>
              <a:gd name="connsiteY2" fmla="*/ 2171700 h 4505325"/>
              <a:gd name="connsiteX3" fmla="*/ 4454525 w 4454525"/>
              <a:gd name="connsiteY3" fmla="*/ 2171700 h 4505325"/>
              <a:gd name="connsiteX4" fmla="*/ 4454525 w 4454525"/>
              <a:gd name="connsiteY4" fmla="*/ 4505325 h 4505325"/>
              <a:gd name="connsiteX5" fmla="*/ 501650 w 4454525"/>
              <a:gd name="connsiteY5" fmla="*/ 4505325 h 4505325"/>
              <a:gd name="connsiteX6" fmla="*/ 501650 w 4454525"/>
              <a:gd name="connsiteY6" fmla="*/ 4391025 h 4505325"/>
              <a:gd name="connsiteX7" fmla="*/ 501650 w 4454525"/>
              <a:gd name="connsiteY7" fmla="*/ 1924050 h 4505325"/>
              <a:gd name="connsiteX8" fmla="*/ 15875 w 4454525"/>
              <a:gd name="connsiteY8" fmla="*/ 1924050 h 4505325"/>
              <a:gd name="connsiteX9" fmla="*/ 13494 w 4454525"/>
              <a:gd name="connsiteY9" fmla="*/ 19050 h 4505325"/>
              <a:gd name="connsiteX0" fmla="*/ 793 w 4455318"/>
              <a:gd name="connsiteY0" fmla="*/ 4763 h 4510088"/>
              <a:gd name="connsiteX1" fmla="*/ 2712243 w 4455318"/>
              <a:gd name="connsiteY1" fmla="*/ 4763 h 4510088"/>
              <a:gd name="connsiteX2" fmla="*/ 2712243 w 4455318"/>
              <a:gd name="connsiteY2" fmla="*/ 2176463 h 4510088"/>
              <a:gd name="connsiteX3" fmla="*/ 4455318 w 4455318"/>
              <a:gd name="connsiteY3" fmla="*/ 2176463 h 4510088"/>
              <a:gd name="connsiteX4" fmla="*/ 4455318 w 4455318"/>
              <a:gd name="connsiteY4" fmla="*/ 4510088 h 4510088"/>
              <a:gd name="connsiteX5" fmla="*/ 502443 w 4455318"/>
              <a:gd name="connsiteY5" fmla="*/ 4510088 h 4510088"/>
              <a:gd name="connsiteX6" fmla="*/ 502443 w 4455318"/>
              <a:gd name="connsiteY6" fmla="*/ 4395788 h 4510088"/>
              <a:gd name="connsiteX7" fmla="*/ 502443 w 4455318"/>
              <a:gd name="connsiteY7" fmla="*/ 1928813 h 4510088"/>
              <a:gd name="connsiteX8" fmla="*/ 16668 w 4455318"/>
              <a:gd name="connsiteY8" fmla="*/ 1928813 h 4510088"/>
              <a:gd name="connsiteX9" fmla="*/ 0 w 4455318"/>
              <a:gd name="connsiteY9" fmla="*/ 0 h 451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55318" h="4510088">
                <a:moveTo>
                  <a:pt x="793" y="4763"/>
                </a:moveTo>
                <a:lnTo>
                  <a:pt x="2712243" y="4763"/>
                </a:lnTo>
                <a:lnTo>
                  <a:pt x="2712243" y="2176463"/>
                </a:lnTo>
                <a:lnTo>
                  <a:pt x="4455318" y="2176463"/>
                </a:lnTo>
                <a:lnTo>
                  <a:pt x="4455318" y="4510088"/>
                </a:lnTo>
                <a:lnTo>
                  <a:pt x="502443" y="4510088"/>
                </a:lnTo>
                <a:lnTo>
                  <a:pt x="502443" y="4395788"/>
                </a:lnTo>
                <a:lnTo>
                  <a:pt x="502443" y="1928813"/>
                </a:lnTo>
                <a:lnTo>
                  <a:pt x="16668" y="1928813"/>
                </a:lnTo>
                <a:cubicBezTo>
                  <a:pt x="15874" y="1293813"/>
                  <a:pt x="794" y="635000"/>
                  <a:pt x="0" y="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263C20-5AA1-3568-EEB2-F330E7479EF0}"/>
              </a:ext>
            </a:extLst>
          </p:cNvPr>
          <p:cNvSpPr/>
          <p:nvPr/>
        </p:nvSpPr>
        <p:spPr>
          <a:xfrm>
            <a:off x="4486264" y="1354282"/>
            <a:ext cx="2333637" cy="2074718"/>
          </a:xfrm>
          <a:prstGeom prst="rect">
            <a:avLst/>
          </a:prstGeom>
          <a:solidFill>
            <a:srgbClr val="F3F3F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3327B3-927A-1E22-AB7C-FCD0BE43140B}"/>
              </a:ext>
            </a:extLst>
          </p:cNvPr>
          <p:cNvSpPr/>
          <p:nvPr/>
        </p:nvSpPr>
        <p:spPr>
          <a:xfrm>
            <a:off x="5606318" y="3687040"/>
            <a:ext cx="1213583" cy="2074718"/>
          </a:xfrm>
          <a:prstGeom prst="rect">
            <a:avLst/>
          </a:prstGeom>
          <a:solidFill>
            <a:srgbClr val="F3F3F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6CD59-6D2C-6F20-7689-C63FDC195F2C}"/>
              </a:ext>
            </a:extLst>
          </p:cNvPr>
          <p:cNvSpPr txBox="1"/>
          <p:nvPr/>
        </p:nvSpPr>
        <p:spPr>
          <a:xfrm>
            <a:off x="6949344" y="2516777"/>
            <a:ext cx="5242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+mj-lt"/>
              </a:rPr>
              <a:t>Read/Write Load Concentration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864B6-0A6A-36C8-AD4C-2CFB32462D93}"/>
              </a:ext>
            </a:extLst>
          </p:cNvPr>
          <p:cNvSpPr txBox="1"/>
          <p:nvPr/>
        </p:nvSpPr>
        <p:spPr>
          <a:xfrm>
            <a:off x="6949344" y="2911558"/>
            <a:ext cx="5242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+mj-lt"/>
              </a:rPr>
              <a:t>Resource Consumption of Primary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E0C79A-F6AF-0FDA-8B63-3CC2FF2B5E1D}"/>
              </a:ext>
            </a:extLst>
          </p:cNvPr>
          <p:cNvSpPr txBox="1"/>
          <p:nvPr/>
        </p:nvSpPr>
        <p:spPr>
          <a:xfrm>
            <a:off x="6949344" y="3328566"/>
            <a:ext cx="5242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+mj-lt"/>
              </a:rPr>
              <a:t>Performance Degradation During Compaction 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B4B081D-2BF3-66C4-A9F2-1287A95A707F}"/>
              </a:ext>
            </a:extLst>
          </p:cNvPr>
          <p:cNvSpPr/>
          <p:nvPr/>
        </p:nvSpPr>
        <p:spPr>
          <a:xfrm>
            <a:off x="6949344" y="4916447"/>
            <a:ext cx="1088572" cy="7078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41BB63-5F3B-834C-7F44-55038CFAD5F4}"/>
              </a:ext>
            </a:extLst>
          </p:cNvPr>
          <p:cNvSpPr txBox="1"/>
          <p:nvPr/>
        </p:nvSpPr>
        <p:spPr>
          <a:xfrm>
            <a:off x="8037916" y="5009164"/>
            <a:ext cx="402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Read Load Distribution</a:t>
            </a:r>
            <a:endParaRPr lang="en-US" altLang="ko-KR" sz="24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1913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6A57F-60F9-44A7-670E-D5FB89AB0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90042B8-2582-F7C5-98C8-C4F1740C0DBB}"/>
              </a:ext>
            </a:extLst>
          </p:cNvPr>
          <p:cNvSpPr/>
          <p:nvPr/>
        </p:nvSpPr>
        <p:spPr>
          <a:xfrm>
            <a:off x="388348" y="1955712"/>
            <a:ext cx="2246812" cy="1229126"/>
          </a:xfrm>
          <a:prstGeom prst="roundRect">
            <a:avLst/>
          </a:prstGeom>
          <a:solidFill>
            <a:srgbClr val="C7E1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Primary Instance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</a:t>
            </a:r>
            <a:r>
              <a:rPr lang="en-US" altLang="ko-KR" sz="1400" err="1">
                <a:solidFill>
                  <a:schemeClr val="tx1"/>
                </a:solidFill>
              </a:rPr>
              <a:t>Memtable</a:t>
            </a:r>
            <a:r>
              <a:rPr lang="en-US" altLang="ko-KR" sz="1400">
                <a:solidFill>
                  <a:schemeClr val="tx1"/>
                </a:solidFill>
              </a:rPr>
              <a:t>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1A5E5C2-85A8-3C70-1D88-21A97137DC21}"/>
              </a:ext>
            </a:extLst>
          </p:cNvPr>
          <p:cNvSpPr/>
          <p:nvPr/>
        </p:nvSpPr>
        <p:spPr>
          <a:xfrm>
            <a:off x="999213" y="3997251"/>
            <a:ext cx="3529244" cy="1752909"/>
          </a:xfrm>
          <a:prstGeom prst="roundRect">
            <a:avLst/>
          </a:prstGeom>
          <a:solidFill>
            <a:srgbClr val="71AE4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Primary DB Path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(SST Files)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8955A31-7AD5-ED45-64DA-9D939361A528}"/>
              </a:ext>
            </a:extLst>
          </p:cNvPr>
          <p:cNvSpPr/>
          <p:nvPr/>
        </p:nvSpPr>
        <p:spPr>
          <a:xfrm>
            <a:off x="3807276" y="1985057"/>
            <a:ext cx="2246811" cy="1199781"/>
          </a:xfrm>
          <a:prstGeom prst="roundRect">
            <a:avLst/>
          </a:prstGeom>
          <a:solidFill>
            <a:srgbClr val="DBE4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Secondary instances</a:t>
            </a:r>
            <a:br>
              <a:rPr lang="en-US" altLang="ko-KR" sz="1200" b="1">
                <a:solidFill>
                  <a:schemeClr val="tx1"/>
                </a:solidFill>
              </a:rPr>
            </a:b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en-US" altLang="ko-KR" sz="1200" err="1">
                <a:solidFill>
                  <a:schemeClr val="tx1"/>
                </a:solidFill>
              </a:rPr>
              <a:t>Memtable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1FAA326-4394-B326-1632-17C93AA23556}"/>
              </a:ext>
            </a:extLst>
          </p:cNvPr>
          <p:cNvSpPr/>
          <p:nvPr/>
        </p:nvSpPr>
        <p:spPr>
          <a:xfrm>
            <a:off x="3807277" y="1967523"/>
            <a:ext cx="2246811" cy="1237231"/>
          </a:xfrm>
          <a:prstGeom prst="roundRect">
            <a:avLst/>
          </a:prstGeom>
          <a:solidFill>
            <a:srgbClr val="DBE4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Secondary instances</a:t>
            </a:r>
            <a:br>
              <a:rPr lang="en-US" altLang="ko-KR" sz="1200" b="1">
                <a:solidFill>
                  <a:schemeClr val="tx1"/>
                </a:solidFill>
              </a:rPr>
            </a:b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en-US" altLang="ko-KR" sz="1200" err="1">
                <a:solidFill>
                  <a:schemeClr val="tx1"/>
                </a:solidFill>
              </a:rPr>
              <a:t>Memtable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9351081-192E-795A-6415-A32E96D2B18A}"/>
              </a:ext>
            </a:extLst>
          </p:cNvPr>
          <p:cNvSpPr/>
          <p:nvPr/>
        </p:nvSpPr>
        <p:spPr>
          <a:xfrm>
            <a:off x="391885" y="1967522"/>
            <a:ext cx="2246812" cy="1237232"/>
          </a:xfrm>
          <a:prstGeom prst="roundRect">
            <a:avLst/>
          </a:prstGeom>
          <a:solidFill>
            <a:srgbClr val="C7E1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Primary Instance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</a:t>
            </a:r>
            <a:r>
              <a:rPr lang="en-US" altLang="ko-KR" sz="1400" err="1">
                <a:solidFill>
                  <a:schemeClr val="tx1"/>
                </a:solidFill>
              </a:rPr>
              <a:t>Memtable</a:t>
            </a:r>
            <a:r>
              <a:rPr lang="en-US" altLang="ko-KR" sz="1400">
                <a:solidFill>
                  <a:schemeClr val="tx1"/>
                </a:solidFill>
              </a:rPr>
              <a:t>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15EAC8E-A4D4-3303-8F50-0EF3F4F98EDD}"/>
              </a:ext>
            </a:extLst>
          </p:cNvPr>
          <p:cNvSpPr/>
          <p:nvPr/>
        </p:nvSpPr>
        <p:spPr>
          <a:xfrm>
            <a:off x="999213" y="3951514"/>
            <a:ext cx="3529244" cy="1798647"/>
          </a:xfrm>
          <a:prstGeom prst="roundRect">
            <a:avLst/>
          </a:prstGeom>
          <a:solidFill>
            <a:srgbClr val="71AE4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Primary DB Path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(SST Files)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561E0F-A650-7BBC-5E32-65FD25D77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19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07AC3F4-A258-007D-F2A8-6B67F4E9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 only and Secondary instances</a:t>
            </a:r>
            <a:endParaRPr lang="ko-KR" altLang="en-US" dirty="0"/>
          </a:p>
        </p:txBody>
      </p:sp>
      <p:sp>
        <p:nvSpPr>
          <p:cNvPr id="28" name="텍스트 개체 틀 3">
            <a:extLst>
              <a:ext uri="{FF2B5EF4-FFF2-40B4-BE49-F238E27FC236}">
                <a16:creationId xmlns:a16="http://schemas.microsoft.com/office/drawing/2014/main" id="{16A34A9E-D92A-0DB2-10FA-68FA60E8F2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49344" y="1354282"/>
            <a:ext cx="5109306" cy="48164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400" b="1">
                <a:latin typeface="+mj-lt"/>
              </a:rPr>
              <a:t>Read only and Secondary instances</a:t>
            </a:r>
          </a:p>
          <a:p>
            <a:pPr marL="0" indent="0" algn="ctr">
              <a:buNone/>
            </a:pPr>
            <a:endParaRPr lang="en-US" altLang="ko-KR" sz="2000">
              <a:latin typeface="+mj-lt"/>
            </a:endParaRPr>
          </a:p>
          <a:p>
            <a:r>
              <a:rPr lang="en-US" altLang="ko-KR" sz="2000" b="1">
                <a:latin typeface="+mj-lt"/>
              </a:rPr>
              <a:t>Read only instances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>
                <a:latin typeface="+mj-lt"/>
              </a:rPr>
              <a:t>Reads only SST files.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>
                <a:latin typeface="+mj-lt"/>
              </a:rPr>
              <a:t>Does not reflect </a:t>
            </a:r>
            <a:r>
              <a:rPr lang="en-US" altLang="ko-KR" sz="1600" err="1">
                <a:latin typeface="+mj-lt"/>
              </a:rPr>
              <a:t>Memtable</a:t>
            </a:r>
            <a:r>
              <a:rPr lang="en-US" altLang="ko-KR" sz="1600">
                <a:latin typeface="+mj-lt"/>
              </a:rPr>
              <a:t> and WAL.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>
              <a:latin typeface="+mj-lt"/>
            </a:endParaRPr>
          </a:p>
          <a:p>
            <a:r>
              <a:rPr lang="en-US" altLang="ko-KR" sz="2000" b="1">
                <a:latin typeface="+mj-lt"/>
              </a:rPr>
              <a:t>Secondary instances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>
                <a:latin typeface="+mj-lt"/>
              </a:rPr>
              <a:t>Reads SST files.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>
                <a:latin typeface="+mj-lt"/>
              </a:rPr>
              <a:t>Replays WAL to update </a:t>
            </a:r>
            <a:r>
              <a:rPr lang="en-US" altLang="ko-KR" sz="1600" err="1">
                <a:latin typeface="+mj-lt"/>
              </a:rPr>
              <a:t>Memtable</a:t>
            </a:r>
            <a:r>
              <a:rPr lang="en-US" altLang="ko-KR" sz="1600">
                <a:latin typeface="+mj-lt"/>
              </a:rPr>
              <a:t>.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F1DDAE-E5EA-860E-C369-A65F759526E2}"/>
              </a:ext>
            </a:extLst>
          </p:cNvPr>
          <p:cNvSpPr/>
          <p:nvPr/>
        </p:nvSpPr>
        <p:spPr>
          <a:xfrm>
            <a:off x="2070627" y="-536937"/>
            <a:ext cx="753296" cy="399575"/>
          </a:xfrm>
          <a:prstGeom prst="roundRect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User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(put)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1A7EDA3-00D4-5371-3CA8-869EB7F31A58}"/>
              </a:ext>
            </a:extLst>
          </p:cNvPr>
          <p:cNvSpPr/>
          <p:nvPr/>
        </p:nvSpPr>
        <p:spPr>
          <a:xfrm>
            <a:off x="2114170" y="-561695"/>
            <a:ext cx="753296" cy="399575"/>
          </a:xfrm>
          <a:prstGeom prst="roundRect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User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(get)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948A398-0F87-4F76-B5BD-577532BCCF65}"/>
              </a:ext>
            </a:extLst>
          </p:cNvPr>
          <p:cNvSpPr/>
          <p:nvPr/>
        </p:nvSpPr>
        <p:spPr>
          <a:xfrm>
            <a:off x="2114169" y="-549316"/>
            <a:ext cx="753296" cy="399575"/>
          </a:xfrm>
          <a:prstGeom prst="roundRect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User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(put)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A3FA29E-091D-C5A3-63DE-DB076A09BEC9}"/>
              </a:ext>
            </a:extLst>
          </p:cNvPr>
          <p:cNvSpPr/>
          <p:nvPr/>
        </p:nvSpPr>
        <p:spPr>
          <a:xfrm>
            <a:off x="2114170" y="-497314"/>
            <a:ext cx="753296" cy="399575"/>
          </a:xfrm>
          <a:prstGeom prst="roundRect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User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(get)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1CD1C64-9A02-166D-CDB8-C8440D327244}"/>
              </a:ext>
            </a:extLst>
          </p:cNvPr>
          <p:cNvSpPr/>
          <p:nvPr/>
        </p:nvSpPr>
        <p:spPr>
          <a:xfrm>
            <a:off x="2114168" y="-546462"/>
            <a:ext cx="753296" cy="399575"/>
          </a:xfrm>
          <a:prstGeom prst="roundRect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User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(put)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452EB17-0685-B302-E795-0B1CE93762DE}"/>
              </a:ext>
            </a:extLst>
          </p:cNvPr>
          <p:cNvSpPr/>
          <p:nvPr/>
        </p:nvSpPr>
        <p:spPr>
          <a:xfrm>
            <a:off x="2092397" y="-546462"/>
            <a:ext cx="753296" cy="399575"/>
          </a:xfrm>
          <a:prstGeom prst="roundRect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User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(get)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C5A4DF7-051A-BBB0-4421-B4B26E1CC268}"/>
              </a:ext>
            </a:extLst>
          </p:cNvPr>
          <p:cNvSpPr/>
          <p:nvPr/>
        </p:nvSpPr>
        <p:spPr>
          <a:xfrm>
            <a:off x="2135939" y="-555987"/>
            <a:ext cx="753296" cy="399575"/>
          </a:xfrm>
          <a:prstGeom prst="roundRect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User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(put)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BA1C088-F10F-987A-C78E-3A049D0A1244}"/>
              </a:ext>
            </a:extLst>
          </p:cNvPr>
          <p:cNvSpPr/>
          <p:nvPr/>
        </p:nvSpPr>
        <p:spPr>
          <a:xfrm>
            <a:off x="2027084" y="-546462"/>
            <a:ext cx="753296" cy="399575"/>
          </a:xfrm>
          <a:prstGeom prst="roundRect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User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(get)</a:t>
            </a:r>
            <a:endParaRPr lang="ko-KR" altLang="en-US" sz="1400">
              <a:solidFill>
                <a:schemeClr val="tx1"/>
              </a:solidFill>
            </a:endParaRPr>
          </a:p>
        </p:txBody>
      </p:sp>
      <p:pic>
        <p:nvPicPr>
          <p:cNvPr id="21" name="그림 20" descr="텍스트, 스크린샷, 도표, 직사각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789DC26-C67B-80EB-9C63-25032652FE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157" r="5932"/>
          <a:stretch/>
        </p:blipFill>
        <p:spPr>
          <a:xfrm>
            <a:off x="129443" y="1281433"/>
            <a:ext cx="6819901" cy="473836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4D8D4E3-EDAA-CB7B-7155-69CE5AE2C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352" y="1635650"/>
            <a:ext cx="5524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859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C679B-CB1F-ED49-75FA-4F86706B1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E607A83-F6A4-D383-6693-A141BCD4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C32FF2-7238-2E92-2582-F8AB8B8F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Before we start…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AF0AA9-91DB-BC27-A761-19A28E858E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9" y="1135529"/>
            <a:ext cx="10515599" cy="515913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v"/>
            </a:pPr>
            <a:r>
              <a:rPr lang="en-US" altLang="ko-KR" b="1" dirty="0"/>
              <a:t> Goals for last weeks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v"/>
            </a:pPr>
            <a:r>
              <a:rPr lang="en-US" altLang="ko-KR" sz="2800" dirty="0"/>
              <a:t> Code-Level Analysis</a:t>
            </a:r>
          </a:p>
          <a:p>
            <a:pPr lvl="2">
              <a:lnSpc>
                <a:spcPct val="110000"/>
              </a:lnSpc>
              <a:buFont typeface="Wingdings" pitchFamily="2" charset="2"/>
              <a:buChar char="ü"/>
            </a:pPr>
            <a:r>
              <a:rPr lang="en-US" altLang="ko-KR" sz="2800" dirty="0">
                <a:solidFill>
                  <a:srgbClr val="00B050"/>
                </a:solidFill>
              </a:rPr>
              <a:t> </a:t>
            </a:r>
            <a:r>
              <a:rPr lang="en-US" altLang="ko-KR" sz="2800" dirty="0" err="1"/>
              <a:t>memtable</a:t>
            </a:r>
            <a:r>
              <a:rPr lang="en-US" altLang="ko-KR" sz="2800" dirty="0"/>
              <a:t>/</a:t>
            </a:r>
            <a:r>
              <a:rPr lang="en-US" altLang="ko-KR" sz="2800" dirty="0" err="1"/>
              <a:t>skiplist.h</a:t>
            </a:r>
            <a:endParaRPr lang="en-US" altLang="ko-KR" sz="2800" dirty="0"/>
          </a:p>
          <a:p>
            <a:pPr lvl="2">
              <a:lnSpc>
                <a:spcPct val="110000"/>
              </a:lnSpc>
              <a:buFont typeface="Wingdings" pitchFamily="2" charset="2"/>
              <a:buChar char="ü"/>
            </a:pPr>
            <a:r>
              <a:rPr lang="en-US" altLang="ko-KR" sz="2800" dirty="0"/>
              <a:t> </a:t>
            </a:r>
            <a:r>
              <a:rPr lang="en-US" altLang="ko-KR" sz="2800" strike="sngStrike" dirty="0" err="1"/>
              <a:t>memtable</a:t>
            </a:r>
            <a:r>
              <a:rPr lang="en-US" altLang="ko-KR" sz="2800" strike="sngStrike" dirty="0"/>
              <a:t>/</a:t>
            </a:r>
            <a:r>
              <a:rPr lang="en-US" altLang="ko-KR" sz="2800" strike="sngStrike" dirty="0" err="1"/>
              <a:t>inlineskiplist.h</a:t>
            </a:r>
            <a:r>
              <a:rPr lang="en-US" altLang="ko-KR" sz="2800" strike="sngStrike" dirty="0"/>
              <a:t> (actually used</a:t>
            </a:r>
            <a:r>
              <a:rPr lang="ko-KR" altLang="en-US" sz="2800" strike="sngStrike" dirty="0"/>
              <a:t> </a:t>
            </a:r>
            <a:r>
              <a:rPr lang="en-US" altLang="ko-KR" sz="2800" strike="sngStrike" dirty="0"/>
              <a:t>in </a:t>
            </a:r>
            <a:r>
              <a:rPr lang="en-US" altLang="ko-KR" sz="2800" strike="sngStrike" dirty="0" err="1"/>
              <a:t>RocksDB</a:t>
            </a:r>
            <a:r>
              <a:rPr lang="en-US" altLang="ko-KR" sz="2800" strike="sngStrike" dirty="0"/>
              <a:t>)</a:t>
            </a:r>
          </a:p>
          <a:p>
            <a:pPr marL="914400" lvl="2" indent="0">
              <a:lnSpc>
                <a:spcPct val="110000"/>
              </a:lnSpc>
              <a:buNone/>
            </a:pPr>
            <a:endParaRPr lang="en-US" altLang="ko-KR" sz="2800" strike="sngStrike" dirty="0"/>
          </a:p>
          <a:p>
            <a:pPr lvl="1">
              <a:lnSpc>
                <a:spcPct val="110000"/>
              </a:lnSpc>
              <a:buFont typeface="Wingdings" pitchFamily="2" charset="2"/>
              <a:buChar char="v"/>
            </a:pPr>
            <a:r>
              <a:rPr lang="ko-KR" altLang="en-US" sz="2800" dirty="0"/>
              <a:t> </a:t>
            </a:r>
            <a:r>
              <a:rPr lang="en-US" altLang="ko-KR" sz="2800" dirty="0"/>
              <a:t>Do</a:t>
            </a:r>
            <a:r>
              <a:rPr lang="ko-KR" altLang="en-US" sz="2800" dirty="0"/>
              <a:t> </a:t>
            </a:r>
            <a:r>
              <a:rPr lang="en-US" altLang="ko-KR" sz="2800" dirty="0"/>
              <a:t>experiments</a:t>
            </a:r>
            <a:r>
              <a:rPr lang="ko-KR" altLang="en-US" sz="2800" dirty="0"/>
              <a:t> </a:t>
            </a:r>
            <a:r>
              <a:rPr lang="en-US" altLang="ko-KR" sz="2800" dirty="0"/>
              <a:t>on</a:t>
            </a:r>
            <a:r>
              <a:rPr lang="ko-KR" altLang="en-US" sz="2800" dirty="0"/>
              <a:t> </a:t>
            </a:r>
            <a:r>
              <a:rPr lang="en-US" altLang="ko-KR" sz="2800" dirty="0" err="1"/>
              <a:t>SkipList</a:t>
            </a:r>
            <a:r>
              <a:rPr lang="en-US" altLang="ko-KR" sz="2800" dirty="0"/>
              <a:t> </a:t>
            </a:r>
          </a:p>
          <a:p>
            <a:pPr lvl="2"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ko-KR" sz="2400" dirty="0"/>
              <a:t> Especially, </a:t>
            </a:r>
            <a:r>
              <a:rPr lang="en-US" altLang="ko-KR" sz="2400" dirty="0" err="1">
                <a:solidFill>
                  <a:srgbClr val="FF0000"/>
                </a:solidFill>
              </a:rPr>
              <a:t>kBranching</a:t>
            </a:r>
            <a:r>
              <a:rPr lang="en-US" altLang="ko-KR" sz="2400" dirty="0">
                <a:solidFill>
                  <a:srgbClr val="FF0000"/>
                </a:solidFill>
              </a:rPr>
              <a:t>_ 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altLang="ko-KR" sz="2800" dirty="0"/>
          </a:p>
          <a:p>
            <a:pPr lvl="1">
              <a:lnSpc>
                <a:spcPct val="110000"/>
              </a:lnSpc>
              <a:buFont typeface="Wingdings" pitchFamily="2" charset="2"/>
              <a:buChar char="v"/>
            </a:pPr>
            <a:r>
              <a:rPr lang="ko-KR" altLang="en-US" sz="2800" dirty="0"/>
              <a:t> </a:t>
            </a:r>
            <a:r>
              <a:rPr lang="en-US" altLang="ko-KR" sz="2800" strike="sngStrike" dirty="0"/>
              <a:t>Investigate</a:t>
            </a:r>
            <a:r>
              <a:rPr lang="ko-KR" altLang="en-US" sz="2800" strike="sngStrike" dirty="0"/>
              <a:t> </a:t>
            </a:r>
            <a:r>
              <a:rPr lang="en-US" altLang="ko-KR" sz="2800" strike="sngStrike" dirty="0"/>
              <a:t>various</a:t>
            </a:r>
            <a:r>
              <a:rPr lang="ko-KR" altLang="en-US" sz="2800" strike="sngStrike" dirty="0"/>
              <a:t> </a:t>
            </a:r>
            <a:r>
              <a:rPr lang="en-US" altLang="ko-KR" sz="2800" strike="sngStrike" dirty="0"/>
              <a:t>variants of </a:t>
            </a:r>
            <a:r>
              <a:rPr lang="en-US" altLang="ko-KR" sz="2800" strike="sngStrike" dirty="0" err="1"/>
              <a:t>SkipList</a:t>
            </a:r>
            <a:endParaRPr lang="en-US" altLang="ko-KR" sz="2800" dirty="0"/>
          </a:p>
          <a:p>
            <a:pPr lvl="2"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Some features of </a:t>
            </a:r>
            <a:r>
              <a:rPr lang="en-US" altLang="ko-KR" sz="2400" dirty="0" err="1">
                <a:solidFill>
                  <a:srgbClr val="FF0000"/>
                </a:solidFill>
              </a:rPr>
              <a:t>RocksDB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/>
              <a:t>to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2056445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DAEE8-94A3-02E3-F131-F671DB1A9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5538756-AA93-5955-786E-F0B1DCBB161A}"/>
              </a:ext>
            </a:extLst>
          </p:cNvPr>
          <p:cNvSpPr/>
          <p:nvPr/>
        </p:nvSpPr>
        <p:spPr>
          <a:xfrm>
            <a:off x="4116496" y="2975978"/>
            <a:ext cx="2198761" cy="1110247"/>
          </a:xfrm>
          <a:prstGeom prst="roundRect">
            <a:avLst>
              <a:gd name="adj" fmla="val 6769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8081CAF-EA5D-CAFC-88F5-CF612E711165}"/>
              </a:ext>
            </a:extLst>
          </p:cNvPr>
          <p:cNvSpPr/>
          <p:nvPr/>
        </p:nvSpPr>
        <p:spPr>
          <a:xfrm>
            <a:off x="388348" y="1955712"/>
            <a:ext cx="2246812" cy="1229126"/>
          </a:xfrm>
          <a:prstGeom prst="roundRect">
            <a:avLst/>
          </a:prstGeom>
          <a:solidFill>
            <a:srgbClr val="C7E1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Primary Instance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</a:t>
            </a:r>
            <a:r>
              <a:rPr lang="en-US" altLang="ko-KR" sz="1400" err="1">
                <a:solidFill>
                  <a:schemeClr val="tx1"/>
                </a:solidFill>
              </a:rPr>
              <a:t>Memtable</a:t>
            </a:r>
            <a:r>
              <a:rPr lang="en-US" altLang="ko-KR" sz="1400">
                <a:solidFill>
                  <a:schemeClr val="tx1"/>
                </a:solidFill>
              </a:rPr>
              <a:t>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2CD7D74-C82D-10D7-1199-6C1835159C4E}"/>
              </a:ext>
            </a:extLst>
          </p:cNvPr>
          <p:cNvSpPr/>
          <p:nvPr/>
        </p:nvSpPr>
        <p:spPr>
          <a:xfrm>
            <a:off x="999213" y="3997251"/>
            <a:ext cx="3529244" cy="1752909"/>
          </a:xfrm>
          <a:prstGeom prst="roundRect">
            <a:avLst/>
          </a:prstGeom>
          <a:solidFill>
            <a:srgbClr val="71AE4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Primary DB Path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(SST Files)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02CAF20-2BA2-5DE7-18D8-77E9B12ADBAF}"/>
              </a:ext>
            </a:extLst>
          </p:cNvPr>
          <p:cNvSpPr/>
          <p:nvPr/>
        </p:nvSpPr>
        <p:spPr>
          <a:xfrm>
            <a:off x="3807276" y="1985057"/>
            <a:ext cx="2246811" cy="1199781"/>
          </a:xfrm>
          <a:prstGeom prst="roundRect">
            <a:avLst/>
          </a:prstGeom>
          <a:solidFill>
            <a:srgbClr val="DBE4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Secondary instances</a:t>
            </a:r>
            <a:br>
              <a:rPr lang="en-US" altLang="ko-KR" sz="1200" b="1">
                <a:solidFill>
                  <a:schemeClr val="tx1"/>
                </a:solidFill>
              </a:rPr>
            </a:b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en-US" altLang="ko-KR" sz="1200" err="1">
                <a:solidFill>
                  <a:schemeClr val="tx1"/>
                </a:solidFill>
              </a:rPr>
              <a:t>Memtable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B8C3F5D-40A1-7F58-7863-290AF8837765}"/>
              </a:ext>
            </a:extLst>
          </p:cNvPr>
          <p:cNvSpPr/>
          <p:nvPr/>
        </p:nvSpPr>
        <p:spPr>
          <a:xfrm>
            <a:off x="3807277" y="1967523"/>
            <a:ext cx="2246811" cy="1237231"/>
          </a:xfrm>
          <a:prstGeom prst="roundRect">
            <a:avLst/>
          </a:prstGeom>
          <a:solidFill>
            <a:srgbClr val="DBE4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Secondary instances</a:t>
            </a:r>
            <a:br>
              <a:rPr lang="en-US" altLang="ko-KR" sz="1200" b="1">
                <a:solidFill>
                  <a:schemeClr val="tx1"/>
                </a:solidFill>
              </a:rPr>
            </a:b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en-US" altLang="ko-KR" sz="1200" err="1">
                <a:solidFill>
                  <a:schemeClr val="tx1"/>
                </a:solidFill>
              </a:rPr>
              <a:t>Memtable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64280BA-8D3B-1DB1-EC8B-4E716761B452}"/>
              </a:ext>
            </a:extLst>
          </p:cNvPr>
          <p:cNvSpPr/>
          <p:nvPr/>
        </p:nvSpPr>
        <p:spPr>
          <a:xfrm>
            <a:off x="391885" y="1967522"/>
            <a:ext cx="2246812" cy="1237232"/>
          </a:xfrm>
          <a:prstGeom prst="roundRect">
            <a:avLst/>
          </a:prstGeom>
          <a:solidFill>
            <a:srgbClr val="C7E1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Primary Instance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</a:t>
            </a:r>
            <a:r>
              <a:rPr lang="en-US" altLang="ko-KR" sz="1400" err="1">
                <a:solidFill>
                  <a:schemeClr val="tx1"/>
                </a:solidFill>
              </a:rPr>
              <a:t>Memtable</a:t>
            </a:r>
            <a:r>
              <a:rPr lang="en-US" altLang="ko-KR" sz="1400">
                <a:solidFill>
                  <a:schemeClr val="tx1"/>
                </a:solidFill>
              </a:rPr>
              <a:t>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D7E25E3-5B2E-D4CB-C47F-D2C82A52055C}"/>
              </a:ext>
            </a:extLst>
          </p:cNvPr>
          <p:cNvSpPr/>
          <p:nvPr/>
        </p:nvSpPr>
        <p:spPr>
          <a:xfrm>
            <a:off x="999213" y="3951514"/>
            <a:ext cx="3529244" cy="1798647"/>
          </a:xfrm>
          <a:prstGeom prst="roundRect">
            <a:avLst/>
          </a:prstGeom>
          <a:solidFill>
            <a:srgbClr val="71AE4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Primary DB Path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(SST Files)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566AB0-6B90-ACC3-1ED8-408C135C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20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B573A34-F1D8-C4FD-5BC8-DCBA835A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19307" y="173878"/>
            <a:ext cx="10515600" cy="961651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Read only and </a:t>
            </a:r>
            <a:r>
              <a:rPr lang="en-US" altLang="ko-KR" dirty="0"/>
              <a:t>Secondary instances</a:t>
            </a:r>
            <a:endParaRPr lang="ko-KR" altLang="en-US" dirty="0"/>
          </a:p>
        </p:txBody>
      </p:sp>
      <p:sp>
        <p:nvSpPr>
          <p:cNvPr id="28" name="텍스트 개체 틀 3">
            <a:extLst>
              <a:ext uri="{FF2B5EF4-FFF2-40B4-BE49-F238E27FC236}">
                <a16:creationId xmlns:a16="http://schemas.microsoft.com/office/drawing/2014/main" id="{B2B634A8-609F-67AC-6B02-700D92E4E7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49344" y="1354282"/>
            <a:ext cx="5109306" cy="4816475"/>
          </a:xfrm>
        </p:spPr>
        <p:txBody>
          <a:bodyPr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ko-KR" sz="2400" b="1" dirty="0">
                <a:latin typeface="Tahoma"/>
                <a:ea typeface="Tahoma"/>
                <a:cs typeface="Tahoma"/>
                <a:sym typeface="Tahoma"/>
              </a:rPr>
              <a:t>Secondary Instance </a:t>
            </a:r>
            <a:r>
              <a:rPr lang="en-US" altLang="ko-KR" sz="2400" b="1" dirty="0"/>
              <a:t>Data Flow</a:t>
            </a:r>
            <a:endParaRPr lang="en-US" altLang="ko-KR" sz="2400" b="1" dirty="0"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altLang="ko-KR" sz="2000"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AutoNum type="arabicPeriod"/>
            </a:pPr>
            <a:r>
              <a:rPr lang="en-US" altLang="ko-KR" sz="2000" dirty="0"/>
              <a:t>Directly reads the SST files of the Primary </a:t>
            </a:r>
            <a:br>
              <a:rPr lang="en-US" altLang="ko-KR" sz="2000" dirty="0"/>
            </a:br>
            <a:r>
              <a:rPr lang="en-US" altLang="ko-KR" sz="2000" dirty="0"/>
              <a:t>(read-only)</a:t>
            </a: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AutoNum type="arabicPeriod"/>
            </a:pPr>
            <a:r>
              <a:rPr lang="en-US" altLang="ko-KR" sz="2000" dirty="0"/>
              <a:t>Can not access </a:t>
            </a:r>
            <a:r>
              <a:rPr lang="en-US" altLang="ko-KR" sz="2000" dirty="0" err="1"/>
              <a:t>Memtable</a:t>
            </a:r>
            <a:br>
              <a:rPr lang="en-US" altLang="ko-KR" sz="2000" dirty="0"/>
            </a:br>
            <a:r>
              <a:rPr lang="en-US" altLang="ko-KR" sz="2000" dirty="0"/>
              <a:t>→ WAL is replayed to create its own </a:t>
            </a:r>
            <a:r>
              <a:rPr lang="en-US" altLang="ko-KR" sz="2000" dirty="0" err="1"/>
              <a:t>Memtable</a:t>
            </a:r>
            <a:endParaRPr lang="en-US" altLang="ko-KR" sz="2000"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AutoNum type="arabicPeriod"/>
            </a:pPr>
            <a:endParaRPr lang="en-US" altLang="ko-KR" sz="2000" dirty="0">
              <a:latin typeface="Tahoma"/>
              <a:ea typeface="Tahoma"/>
              <a:cs typeface="Tahoma"/>
              <a:sym typeface="Tahoma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AutoNum type="arabicPeriod"/>
            </a:pPr>
            <a:endParaRPr lang="en-US" altLang="ko-KR" sz="2000"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AutoNum type="arabicPeriod"/>
            </a:pPr>
            <a:endParaRPr lang="en-US" altLang="ko-KR"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altLang="ko-KR" sz="1800" dirty="0">
                <a:latin typeface="Tahoma"/>
                <a:ea typeface="Tahoma"/>
                <a:cs typeface="Tahoma"/>
                <a:sym typeface="Tahoma"/>
              </a:rPr>
              <a:t>Operating logs that track the actions of the Secondary.</a:t>
            </a:r>
          </a:p>
        </p:txBody>
      </p:sp>
      <p:pic>
        <p:nvPicPr>
          <p:cNvPr id="21" name="그림 20" descr="텍스트, 스크린샷, 도표, 직사각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B1CDFF5-1BA4-8B0A-32BE-9AB5563E90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157" r="5932"/>
          <a:stretch/>
        </p:blipFill>
        <p:spPr>
          <a:xfrm>
            <a:off x="129443" y="1281433"/>
            <a:ext cx="6819901" cy="473836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2AB07FF-337E-5AA5-8F27-F3A8652A1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352" y="1635650"/>
            <a:ext cx="5524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위로 굽음 3">
            <a:extLst>
              <a:ext uri="{FF2B5EF4-FFF2-40B4-BE49-F238E27FC236}">
                <a16:creationId xmlns:a16="http://schemas.microsoft.com/office/drawing/2014/main" id="{8F9BD010-99FF-4D12-68A5-F43CC757870B}"/>
              </a:ext>
            </a:extLst>
          </p:cNvPr>
          <p:cNvSpPr/>
          <p:nvPr/>
        </p:nvSpPr>
        <p:spPr>
          <a:xfrm rot="5400000">
            <a:off x="6079477" y="4880294"/>
            <a:ext cx="664106" cy="1075627"/>
          </a:xfrm>
          <a:prstGeom prst="bentUpArrow">
            <a:avLst>
              <a:gd name="adj1" fmla="val 12255"/>
              <a:gd name="adj2" fmla="val 16667"/>
              <a:gd name="adj3" fmla="val 25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A3C77-6745-EF0E-5ABF-BC2E302FC1A7}"/>
              </a:ext>
            </a:extLst>
          </p:cNvPr>
          <p:cNvSpPr txBox="1"/>
          <p:nvPr/>
        </p:nvSpPr>
        <p:spPr>
          <a:xfrm>
            <a:off x="-569667" y="4856817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/>
              <a:t>SSD</a:t>
            </a:r>
            <a:endParaRPr lang="ko-KR" altLang="en-US" sz="11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F1A9F-D126-E38B-6636-F73172DEB83A}"/>
              </a:ext>
            </a:extLst>
          </p:cNvPr>
          <p:cNvSpPr txBox="1"/>
          <p:nvPr/>
        </p:nvSpPr>
        <p:spPr>
          <a:xfrm>
            <a:off x="-590465" y="3254246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/>
              <a:t>Memory</a:t>
            </a:r>
            <a:endParaRPr lang="ko-KR" altLang="en-US" sz="11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6EC395-46B5-8108-C29C-1CDAA9A7807E}"/>
              </a:ext>
            </a:extLst>
          </p:cNvPr>
          <p:cNvSpPr txBox="1"/>
          <p:nvPr/>
        </p:nvSpPr>
        <p:spPr>
          <a:xfrm>
            <a:off x="-533400" y="1692924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/>
              <a:t>USER</a:t>
            </a:r>
            <a:endParaRPr lang="ko-KR" alt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1196231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101C6-2CDB-5977-5EC8-A42CD75CE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8145CE2-2B95-19DD-8B55-9AAF828AB51C}"/>
              </a:ext>
            </a:extLst>
          </p:cNvPr>
          <p:cNvSpPr/>
          <p:nvPr/>
        </p:nvSpPr>
        <p:spPr>
          <a:xfrm>
            <a:off x="4116496" y="2975978"/>
            <a:ext cx="3675063" cy="1680077"/>
          </a:xfrm>
          <a:prstGeom prst="roundRect">
            <a:avLst>
              <a:gd name="adj" fmla="val 6769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9425E68-4C38-F504-7C4C-3EF400CD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35285" y="6455456"/>
            <a:ext cx="2743200" cy="295861"/>
          </a:xfrm>
        </p:spPr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21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159B98A-E1D4-13C7-7DE0-85ECE33F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Hypothesis and Design</a:t>
            </a:r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8588374-76EA-0E9F-A4D1-01887A0A2E2F}"/>
              </a:ext>
            </a:extLst>
          </p:cNvPr>
          <p:cNvSpPr/>
          <p:nvPr/>
        </p:nvSpPr>
        <p:spPr>
          <a:xfrm>
            <a:off x="1020985" y="4916378"/>
            <a:ext cx="1889759" cy="660762"/>
          </a:xfrm>
          <a:prstGeom prst="roundRect">
            <a:avLst/>
          </a:prstGeom>
          <a:solidFill>
            <a:srgbClr val="71AE4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Primary DB Path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(SST Files)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2902FC5-32E0-CA28-718A-A134482D4BEB}"/>
              </a:ext>
            </a:extLst>
          </p:cNvPr>
          <p:cNvSpPr/>
          <p:nvPr/>
        </p:nvSpPr>
        <p:spPr>
          <a:xfrm>
            <a:off x="1020985" y="3359952"/>
            <a:ext cx="1889759" cy="660762"/>
          </a:xfrm>
          <a:prstGeom prst="roundRect">
            <a:avLst/>
          </a:prstGeom>
          <a:solidFill>
            <a:srgbClr val="C7E1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Primary Instance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</a:t>
            </a:r>
            <a:r>
              <a:rPr lang="en-US" altLang="ko-KR" sz="1400" err="1">
                <a:solidFill>
                  <a:schemeClr val="tx1"/>
                </a:solidFill>
              </a:rPr>
              <a:t>Memtable</a:t>
            </a:r>
            <a:r>
              <a:rPr lang="en-US" altLang="ko-KR" sz="1400">
                <a:solidFill>
                  <a:schemeClr val="tx1"/>
                </a:solidFill>
              </a:rPr>
              <a:t>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A2F7562-7F42-AFCA-B653-26045D00F7FE}"/>
              </a:ext>
            </a:extLst>
          </p:cNvPr>
          <p:cNvSpPr/>
          <p:nvPr/>
        </p:nvSpPr>
        <p:spPr>
          <a:xfrm>
            <a:off x="108760" y="2080314"/>
            <a:ext cx="862151" cy="660762"/>
          </a:xfrm>
          <a:prstGeom prst="roundRect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User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(put)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63BF263-92F6-9420-3C68-E4483820E372}"/>
              </a:ext>
            </a:extLst>
          </p:cNvPr>
          <p:cNvSpPr/>
          <p:nvPr/>
        </p:nvSpPr>
        <p:spPr>
          <a:xfrm>
            <a:off x="1042755" y="2080314"/>
            <a:ext cx="862151" cy="660762"/>
          </a:xfrm>
          <a:prstGeom prst="roundRect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User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(get)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9F6F9B1-19DF-6111-E445-A710E21215CA}"/>
              </a:ext>
            </a:extLst>
          </p:cNvPr>
          <p:cNvSpPr/>
          <p:nvPr/>
        </p:nvSpPr>
        <p:spPr>
          <a:xfrm>
            <a:off x="2910744" y="2080314"/>
            <a:ext cx="862151" cy="660762"/>
          </a:xfrm>
          <a:prstGeom prst="roundRect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User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(put)</a:t>
            </a:r>
            <a:endParaRPr lang="ko-KR" altLang="en-US" sz="1400">
              <a:solidFill>
                <a:schemeClr val="tx1"/>
              </a:solidFill>
            </a:endParaRPr>
          </a:p>
        </p:txBody>
      </p:sp>
      <p:pic>
        <p:nvPicPr>
          <p:cNvPr id="11" name="그림 10" descr="텍스트, 스크린샷, 도표, 직사각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D796163-AA83-1E0D-7586-7E1FC72798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157" r="5932"/>
          <a:stretch/>
        </p:blipFill>
        <p:spPr>
          <a:xfrm>
            <a:off x="1711330" y="-878594"/>
            <a:ext cx="1127571" cy="783419"/>
          </a:xfrm>
          <a:prstGeom prst="rect">
            <a:avLst/>
          </a:prstGeom>
        </p:spPr>
      </p:pic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FC89B5F5-FDDC-2A5B-1133-8D0AF684DCA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rot="16200000" flipH="1">
            <a:off x="943412" y="2337499"/>
            <a:ext cx="618876" cy="142602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0739A66C-E7FA-2EE9-584C-9A8D835DC492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5400000">
            <a:off x="2344405" y="2362537"/>
            <a:ext cx="618876" cy="137595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C4DA4A6-5D6A-CD94-7EA6-887C0ECAC3B2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1965865" y="4020714"/>
            <a:ext cx="0" cy="8956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C5A8220-7E81-AD43-0F3C-100CF979E97E}"/>
              </a:ext>
            </a:extLst>
          </p:cNvPr>
          <p:cNvCxnSpPr>
            <a:cxnSpLocks/>
          </p:cNvCxnSpPr>
          <p:nvPr/>
        </p:nvCxnSpPr>
        <p:spPr>
          <a:xfrm>
            <a:off x="3955774" y="1844116"/>
            <a:ext cx="0" cy="345022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8779DA3-9BC0-938F-6D78-472D4DE92D97}"/>
              </a:ext>
            </a:extLst>
          </p:cNvPr>
          <p:cNvSpPr/>
          <p:nvPr/>
        </p:nvSpPr>
        <p:spPr>
          <a:xfrm>
            <a:off x="1976750" y="2080314"/>
            <a:ext cx="862151" cy="660762"/>
          </a:xfrm>
          <a:prstGeom prst="roundRect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User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(get)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95E7342C-5BE5-03AB-CC54-E3674372A573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16200000" flipH="1">
            <a:off x="1410410" y="2804497"/>
            <a:ext cx="618876" cy="49203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55C4398E-BBEC-F595-D6A3-C116F642CC76}"/>
              </a:ext>
            </a:extLst>
          </p:cNvPr>
          <p:cNvCxnSpPr>
            <a:cxnSpLocks/>
            <a:stCxn id="35" idx="2"/>
            <a:endCxn id="7" idx="0"/>
          </p:cNvCxnSpPr>
          <p:nvPr/>
        </p:nvCxnSpPr>
        <p:spPr>
          <a:xfrm rot="5400000">
            <a:off x="1877408" y="2829534"/>
            <a:ext cx="618876" cy="44196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DB9FDCD-8999-0214-CD78-28279531D9DE}"/>
              </a:ext>
            </a:extLst>
          </p:cNvPr>
          <p:cNvSpPr/>
          <p:nvPr/>
        </p:nvSpPr>
        <p:spPr>
          <a:xfrm>
            <a:off x="5009149" y="4916378"/>
            <a:ext cx="1889759" cy="660762"/>
          </a:xfrm>
          <a:prstGeom prst="roundRect">
            <a:avLst/>
          </a:prstGeom>
          <a:solidFill>
            <a:srgbClr val="71AE4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Primary DB Path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(SST Files)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CA972E8-9CB8-A79C-4657-97FED8AF2BCA}"/>
              </a:ext>
            </a:extLst>
          </p:cNvPr>
          <p:cNvSpPr/>
          <p:nvPr/>
        </p:nvSpPr>
        <p:spPr>
          <a:xfrm>
            <a:off x="4286701" y="3050513"/>
            <a:ext cx="1404712" cy="660762"/>
          </a:xfrm>
          <a:prstGeom prst="roundRect">
            <a:avLst/>
          </a:prstGeom>
          <a:solidFill>
            <a:srgbClr val="DBE4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Secondary Instance</a:t>
            </a:r>
            <a:br>
              <a:rPr lang="en-US" altLang="ko-KR" sz="1200" b="1">
                <a:solidFill>
                  <a:schemeClr val="tx1"/>
                </a:solidFill>
              </a:rPr>
            </a:b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en-US" altLang="ko-KR" sz="1200" err="1">
                <a:solidFill>
                  <a:schemeClr val="tx1"/>
                </a:solidFill>
              </a:rPr>
              <a:t>Memtable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3A20203-561A-9315-D661-E95F5A9984DD}"/>
              </a:ext>
            </a:extLst>
          </p:cNvPr>
          <p:cNvSpPr/>
          <p:nvPr/>
        </p:nvSpPr>
        <p:spPr>
          <a:xfrm>
            <a:off x="4106360" y="2080313"/>
            <a:ext cx="862151" cy="660762"/>
          </a:xfrm>
          <a:prstGeom prst="roundRect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User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(put)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0BEC269-3BB7-A8A8-BED0-C3E58B552986}"/>
              </a:ext>
            </a:extLst>
          </p:cNvPr>
          <p:cNvSpPr/>
          <p:nvPr/>
        </p:nvSpPr>
        <p:spPr>
          <a:xfrm>
            <a:off x="5040355" y="2080313"/>
            <a:ext cx="862151" cy="660762"/>
          </a:xfrm>
          <a:prstGeom prst="roundRect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User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(get)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2B70E1E-06B9-B6E0-E7B3-EBFDC4237A85}"/>
              </a:ext>
            </a:extLst>
          </p:cNvPr>
          <p:cNvSpPr/>
          <p:nvPr/>
        </p:nvSpPr>
        <p:spPr>
          <a:xfrm>
            <a:off x="6908344" y="2080313"/>
            <a:ext cx="862151" cy="660762"/>
          </a:xfrm>
          <a:prstGeom prst="roundRect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User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(put)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0F709C9-DF2D-074A-7C00-42C149955629}"/>
              </a:ext>
            </a:extLst>
          </p:cNvPr>
          <p:cNvSpPr/>
          <p:nvPr/>
        </p:nvSpPr>
        <p:spPr>
          <a:xfrm>
            <a:off x="5974350" y="2080313"/>
            <a:ext cx="862151" cy="660762"/>
          </a:xfrm>
          <a:prstGeom prst="roundRect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User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(get)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6D135344-412F-2CB0-8F71-E9F3642AB936}"/>
              </a:ext>
            </a:extLst>
          </p:cNvPr>
          <p:cNvSpPr/>
          <p:nvPr/>
        </p:nvSpPr>
        <p:spPr>
          <a:xfrm>
            <a:off x="6173787" y="3050512"/>
            <a:ext cx="1404712" cy="660762"/>
          </a:xfrm>
          <a:prstGeom prst="roundRect">
            <a:avLst/>
          </a:prstGeom>
          <a:solidFill>
            <a:srgbClr val="DBE4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Secondary Instance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Memtable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C3E68CC-BB1B-BD8B-B4E3-6824BD90ADA1}"/>
              </a:ext>
            </a:extLst>
          </p:cNvPr>
          <p:cNvSpPr txBox="1"/>
          <p:nvPr/>
        </p:nvSpPr>
        <p:spPr>
          <a:xfrm>
            <a:off x="172395" y="5742297"/>
            <a:ext cx="358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&lt;Primary Instance Experiment&gt;</a:t>
            </a:r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281368F-3A61-5ED6-184B-337C5F4ED256}"/>
              </a:ext>
            </a:extLst>
          </p:cNvPr>
          <p:cNvSpPr txBox="1"/>
          <p:nvPr/>
        </p:nvSpPr>
        <p:spPr>
          <a:xfrm>
            <a:off x="4062092" y="5742296"/>
            <a:ext cx="38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&lt; Secondary Instance Experiment&gt;</a:t>
            </a:r>
            <a:endParaRPr lang="ko-KR" altLang="en-US"/>
          </a:p>
        </p:txBody>
      </p:sp>
      <p:sp>
        <p:nvSpPr>
          <p:cNvPr id="101" name="텍스트 개체 틀 3">
            <a:extLst>
              <a:ext uri="{FF2B5EF4-FFF2-40B4-BE49-F238E27FC236}">
                <a16:creationId xmlns:a16="http://schemas.microsoft.com/office/drawing/2014/main" id="{0A0A936A-226E-8AD5-CEA0-EA978FEE55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81423" y="1354282"/>
            <a:ext cx="4410575" cy="48164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400" b="1" dirty="0">
                <a:latin typeface="+mj-lt"/>
              </a:rPr>
              <a:t>Hypothesis</a:t>
            </a:r>
          </a:p>
          <a:p>
            <a:pPr marL="0" indent="0" algn="ctr">
              <a:buNone/>
            </a:pPr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Distribute the Secondary Instance.</a:t>
            </a:r>
            <a:br>
              <a:rPr lang="en-US" altLang="ko-KR" sz="2000" dirty="0">
                <a:latin typeface="+mj-lt"/>
              </a:rPr>
            </a:br>
            <a:r>
              <a:rPr lang="en-US" altLang="ko-KR" sz="2000" dirty="0">
                <a:latin typeface="+mj-lt"/>
              </a:rPr>
              <a:t>(Distribute </a:t>
            </a:r>
            <a:r>
              <a:rPr lang="en-US" altLang="ko-KR" sz="2000" dirty="0" err="1">
                <a:latin typeface="+mj-lt"/>
              </a:rPr>
              <a:t>memtable</a:t>
            </a:r>
            <a:r>
              <a:rPr lang="en-US" altLang="ko-KR" sz="2000" dirty="0">
                <a:latin typeface="+mj-lt"/>
              </a:rPr>
              <a:t>)</a:t>
            </a:r>
          </a:p>
          <a:p>
            <a:r>
              <a:rPr lang="en-US" altLang="ko-KR" sz="2000" dirty="0">
                <a:latin typeface="+mj-lt"/>
              </a:rPr>
              <a:t>For a good experiment, run multiple </a:t>
            </a:r>
            <a:r>
              <a:rPr lang="en-US" altLang="ko-KR" sz="2000" dirty="0" err="1">
                <a:latin typeface="+mj-lt"/>
              </a:rPr>
              <a:t>db_bench</a:t>
            </a:r>
            <a:r>
              <a:rPr lang="en-US" altLang="ko-KR" sz="2000" dirty="0">
                <a:latin typeface="+mj-lt"/>
              </a:rPr>
              <a:t> tests.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1661D53B-9478-5A1C-FE72-E063BB48F3A8}"/>
              </a:ext>
            </a:extLst>
          </p:cNvPr>
          <p:cNvSpPr/>
          <p:nvPr/>
        </p:nvSpPr>
        <p:spPr>
          <a:xfrm>
            <a:off x="4977967" y="3836826"/>
            <a:ext cx="1889759" cy="660762"/>
          </a:xfrm>
          <a:prstGeom prst="roundRect">
            <a:avLst/>
          </a:prstGeom>
          <a:solidFill>
            <a:srgbClr val="C7E1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Primary Instance</a:t>
            </a:r>
            <a:br>
              <a:rPr lang="en-US" altLang="ko-KR" sz="1400" b="1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Memtable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AA76CB61-6394-05A7-9B0A-B27227622F5F}"/>
              </a:ext>
            </a:extLst>
          </p:cNvPr>
          <p:cNvCxnSpPr>
            <a:cxnSpLocks/>
            <a:stCxn id="29" idx="2"/>
            <a:endCxn id="45" idx="0"/>
          </p:cNvCxnSpPr>
          <p:nvPr/>
        </p:nvCxnSpPr>
        <p:spPr>
          <a:xfrm>
            <a:off x="5954028" y="4656055"/>
            <a:ext cx="1" cy="2603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28019A-A7DD-6C0F-5511-D3A803AD46D6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4534874" y="2741075"/>
            <a:ext cx="2562" cy="2349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352A049-4C22-F1B3-B802-E927A626FB50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5471431" y="2741075"/>
            <a:ext cx="0" cy="2349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A5ABD8F-08AE-486E-AED9-C2493CE73A53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6402524" y="2741075"/>
            <a:ext cx="2902" cy="2349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7DDF4BC-6BC4-8138-EA6A-2BB90DC603D0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7339419" y="2741075"/>
            <a:ext cx="1" cy="2349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A0B966D-2F9D-6A3F-0367-8A6D9826A31A}"/>
              </a:ext>
            </a:extLst>
          </p:cNvPr>
          <p:cNvCxnSpPr>
            <a:cxnSpLocks/>
          </p:cNvCxnSpPr>
          <p:nvPr/>
        </p:nvCxnSpPr>
        <p:spPr>
          <a:xfrm>
            <a:off x="202953" y="4790882"/>
            <a:ext cx="3569942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25803301-3E5A-5F5C-D853-CCDE5B8E4C0D}"/>
              </a:ext>
            </a:extLst>
          </p:cNvPr>
          <p:cNvCxnSpPr>
            <a:cxnSpLocks/>
          </p:cNvCxnSpPr>
          <p:nvPr/>
        </p:nvCxnSpPr>
        <p:spPr>
          <a:xfrm>
            <a:off x="202953" y="3219257"/>
            <a:ext cx="3569942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926F6854-EAD3-302A-7FBD-984D55109D1B}"/>
              </a:ext>
            </a:extLst>
          </p:cNvPr>
          <p:cNvCxnSpPr>
            <a:cxnSpLocks/>
          </p:cNvCxnSpPr>
          <p:nvPr/>
        </p:nvCxnSpPr>
        <p:spPr>
          <a:xfrm>
            <a:off x="4169056" y="2858526"/>
            <a:ext cx="3569942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FBA32FB8-3886-8149-E5B5-68D3CEE103E6}"/>
              </a:ext>
            </a:extLst>
          </p:cNvPr>
          <p:cNvCxnSpPr>
            <a:cxnSpLocks/>
          </p:cNvCxnSpPr>
          <p:nvPr/>
        </p:nvCxnSpPr>
        <p:spPr>
          <a:xfrm>
            <a:off x="4137875" y="4786216"/>
            <a:ext cx="3569942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27888BD-45C2-EA96-6AB2-81A1F869738C}"/>
              </a:ext>
            </a:extLst>
          </p:cNvPr>
          <p:cNvSpPr txBox="1"/>
          <p:nvPr/>
        </p:nvSpPr>
        <p:spPr>
          <a:xfrm>
            <a:off x="-36267" y="4856817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/>
              <a:t>SSD</a:t>
            </a:r>
            <a:endParaRPr lang="ko-KR" altLang="en-US" sz="1100" i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D37C249-196F-C391-9594-390E66C1BDFD}"/>
              </a:ext>
            </a:extLst>
          </p:cNvPr>
          <p:cNvSpPr txBox="1"/>
          <p:nvPr/>
        </p:nvSpPr>
        <p:spPr>
          <a:xfrm>
            <a:off x="-57065" y="3254246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/>
              <a:t>Memory</a:t>
            </a:r>
            <a:endParaRPr lang="ko-KR" altLang="en-US" sz="1100" i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42785CA-AAA4-D5A8-79E4-0168C3591233}"/>
              </a:ext>
            </a:extLst>
          </p:cNvPr>
          <p:cNvSpPr txBox="1"/>
          <p:nvPr/>
        </p:nvSpPr>
        <p:spPr>
          <a:xfrm>
            <a:off x="0" y="1692924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/>
              <a:t>USER</a:t>
            </a:r>
            <a:endParaRPr lang="ko-KR" alt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2393768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0A8F4-77C0-ED5E-1CA1-1C20A3A4F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A71321-AD23-2971-4186-7DC16F63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35285" y="6455456"/>
            <a:ext cx="2743200" cy="295861"/>
          </a:xfrm>
        </p:spPr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22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0CFAA30-F5B4-453E-929E-32AA5964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Hypothesis and Design</a:t>
            </a:r>
            <a:endParaRPr lang="ko-KR" altLang="en-US" dirty="0"/>
          </a:p>
        </p:txBody>
      </p:sp>
      <p:pic>
        <p:nvPicPr>
          <p:cNvPr id="11" name="그림 10" descr="텍스트, 스크린샷, 도표, 직사각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974B3F6-E5DD-DE93-B9D2-465043BF09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157" r="5932"/>
          <a:stretch/>
        </p:blipFill>
        <p:spPr>
          <a:xfrm>
            <a:off x="1711330" y="-878594"/>
            <a:ext cx="1127571" cy="783419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BBAF5D4B-6D57-D9CA-FA36-59AF08E21167}"/>
              </a:ext>
            </a:extLst>
          </p:cNvPr>
          <p:cNvSpPr txBox="1"/>
          <p:nvPr/>
        </p:nvSpPr>
        <p:spPr>
          <a:xfrm>
            <a:off x="172395" y="5742297"/>
            <a:ext cx="358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&lt;Primary Instance Experiment&gt;</a:t>
            </a:r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65B8A76-82A7-4375-BE0B-5D2995DF8272}"/>
              </a:ext>
            </a:extLst>
          </p:cNvPr>
          <p:cNvSpPr txBox="1"/>
          <p:nvPr/>
        </p:nvSpPr>
        <p:spPr>
          <a:xfrm>
            <a:off x="4062092" y="5742296"/>
            <a:ext cx="38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&lt; Secondary Instance Experiment&gt;</a:t>
            </a:r>
            <a:endParaRPr lang="ko-KR" altLang="en-US"/>
          </a:p>
        </p:txBody>
      </p:sp>
      <p:sp>
        <p:nvSpPr>
          <p:cNvPr id="101" name="텍스트 개체 틀 3">
            <a:extLst>
              <a:ext uri="{FF2B5EF4-FFF2-40B4-BE49-F238E27FC236}">
                <a16:creationId xmlns:a16="http://schemas.microsoft.com/office/drawing/2014/main" id="{E1CDC1D4-2A1A-9CA5-D7CE-29EA194E5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81423" y="1354282"/>
            <a:ext cx="4410577" cy="48164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400" b="1" dirty="0">
                <a:latin typeface="+mj-lt"/>
              </a:rPr>
              <a:t>Hypothesis</a:t>
            </a:r>
          </a:p>
          <a:p>
            <a:pPr marL="0" indent="0" algn="ctr">
              <a:buNone/>
            </a:pPr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Distribute the Secondary Instance.</a:t>
            </a:r>
            <a:br>
              <a:rPr lang="en-US" altLang="ko-KR" sz="2000" dirty="0">
                <a:latin typeface="+mj-lt"/>
              </a:rPr>
            </a:br>
            <a:r>
              <a:rPr lang="en-US" altLang="ko-KR" sz="2000" dirty="0">
                <a:latin typeface="+mj-lt"/>
              </a:rPr>
              <a:t>(Distribute </a:t>
            </a:r>
            <a:r>
              <a:rPr lang="en-US" altLang="ko-KR" sz="2000" dirty="0" err="1">
                <a:latin typeface="+mj-lt"/>
              </a:rPr>
              <a:t>memtable</a:t>
            </a:r>
            <a:r>
              <a:rPr lang="en-US" altLang="ko-KR" sz="2000" dirty="0">
                <a:latin typeface="+mj-lt"/>
              </a:rPr>
              <a:t>)</a:t>
            </a:r>
          </a:p>
          <a:p>
            <a:r>
              <a:rPr lang="en-US" altLang="ko-KR" sz="2000" dirty="0">
                <a:latin typeface="+mj-lt"/>
              </a:rPr>
              <a:t>For a good experiment, run multiple </a:t>
            </a:r>
            <a:r>
              <a:rPr lang="en-US" altLang="ko-KR" sz="2000" dirty="0" err="1">
                <a:latin typeface="+mj-lt"/>
              </a:rPr>
              <a:t>db_bench</a:t>
            </a:r>
            <a:r>
              <a:rPr lang="en-US" altLang="ko-KR" sz="2000" dirty="0">
                <a:latin typeface="+mj-lt"/>
              </a:rPr>
              <a:t> tests.</a:t>
            </a:r>
          </a:p>
        </p:txBody>
      </p:sp>
      <p:sp>
        <p:nvSpPr>
          <p:cNvPr id="14" name="제목 2">
            <a:extLst>
              <a:ext uri="{FF2B5EF4-FFF2-40B4-BE49-F238E27FC236}">
                <a16:creationId xmlns:a16="http://schemas.microsoft.com/office/drawing/2014/main" id="{B83CD71E-0B9B-5E96-2E01-D43BD52D72DB}"/>
              </a:ext>
            </a:extLst>
          </p:cNvPr>
          <p:cNvSpPr txBox="1">
            <a:spLocks/>
          </p:cNvSpPr>
          <p:nvPr/>
        </p:nvSpPr>
        <p:spPr>
          <a:xfrm rot="20891711">
            <a:off x="-65083" y="947347"/>
            <a:ext cx="1912482" cy="961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B2D8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Wrong</a:t>
            </a:r>
            <a:endParaRPr lang="ko-KR" altLang="en-US" sz="3600" dirty="0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223C0772-7DFF-E2D8-F0E3-E5D71C344A62}"/>
              </a:ext>
            </a:extLst>
          </p:cNvPr>
          <p:cNvSpPr/>
          <p:nvPr/>
        </p:nvSpPr>
        <p:spPr>
          <a:xfrm>
            <a:off x="69448" y="925975"/>
            <a:ext cx="914400" cy="347240"/>
          </a:xfrm>
          <a:custGeom>
            <a:avLst/>
            <a:gdLst>
              <a:gd name="connsiteX0" fmla="*/ 0 w 914400"/>
              <a:gd name="connsiteY0" fmla="*/ 347240 h 347240"/>
              <a:gd name="connsiteX1" fmla="*/ 69448 w 914400"/>
              <a:gd name="connsiteY1" fmla="*/ 324091 h 347240"/>
              <a:gd name="connsiteX2" fmla="*/ 162046 w 914400"/>
              <a:gd name="connsiteY2" fmla="*/ 185195 h 347240"/>
              <a:gd name="connsiteX3" fmla="*/ 196770 w 914400"/>
              <a:gd name="connsiteY3" fmla="*/ 81022 h 347240"/>
              <a:gd name="connsiteX4" fmla="*/ 243068 w 914400"/>
              <a:gd name="connsiteY4" fmla="*/ 0 h 347240"/>
              <a:gd name="connsiteX5" fmla="*/ 335666 w 914400"/>
              <a:gd name="connsiteY5" fmla="*/ 46298 h 347240"/>
              <a:gd name="connsiteX6" fmla="*/ 393539 w 914400"/>
              <a:gd name="connsiteY6" fmla="*/ 92597 h 347240"/>
              <a:gd name="connsiteX7" fmla="*/ 567160 w 914400"/>
              <a:gd name="connsiteY7" fmla="*/ 162045 h 347240"/>
              <a:gd name="connsiteX8" fmla="*/ 648182 w 914400"/>
              <a:gd name="connsiteY8" fmla="*/ 173620 h 347240"/>
              <a:gd name="connsiteX9" fmla="*/ 740780 w 914400"/>
              <a:gd name="connsiteY9" fmla="*/ 196769 h 347240"/>
              <a:gd name="connsiteX10" fmla="*/ 914400 w 914400"/>
              <a:gd name="connsiteY10" fmla="*/ 208344 h 34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400" h="347240">
                <a:moveTo>
                  <a:pt x="0" y="347240"/>
                </a:moveTo>
                <a:cubicBezTo>
                  <a:pt x="23149" y="339524"/>
                  <a:pt x="48117" y="335941"/>
                  <a:pt x="69448" y="324091"/>
                </a:cubicBezTo>
                <a:cubicBezTo>
                  <a:pt x="108581" y="302351"/>
                  <a:pt x="153685" y="204006"/>
                  <a:pt x="162046" y="185195"/>
                </a:cubicBezTo>
                <a:cubicBezTo>
                  <a:pt x="176912" y="151747"/>
                  <a:pt x="183631" y="115185"/>
                  <a:pt x="196770" y="81022"/>
                </a:cubicBezTo>
                <a:cubicBezTo>
                  <a:pt x="210120" y="46313"/>
                  <a:pt x="223265" y="29706"/>
                  <a:pt x="243068" y="0"/>
                </a:cubicBezTo>
                <a:cubicBezTo>
                  <a:pt x="273934" y="15433"/>
                  <a:pt x="306276" y="28212"/>
                  <a:pt x="335666" y="46298"/>
                </a:cubicBezTo>
                <a:cubicBezTo>
                  <a:pt x="356706" y="59246"/>
                  <a:pt x="372089" y="80340"/>
                  <a:pt x="393539" y="92597"/>
                </a:cubicBezTo>
                <a:cubicBezTo>
                  <a:pt x="423410" y="109666"/>
                  <a:pt x="523695" y="152015"/>
                  <a:pt x="567160" y="162045"/>
                </a:cubicBezTo>
                <a:cubicBezTo>
                  <a:pt x="593743" y="168180"/>
                  <a:pt x="621430" y="168270"/>
                  <a:pt x="648182" y="173620"/>
                </a:cubicBezTo>
                <a:cubicBezTo>
                  <a:pt x="679380" y="179860"/>
                  <a:pt x="709582" y="190529"/>
                  <a:pt x="740780" y="196769"/>
                </a:cubicBezTo>
                <a:cubicBezTo>
                  <a:pt x="820481" y="212709"/>
                  <a:pt x="830586" y="208344"/>
                  <a:pt x="914400" y="208344"/>
                </a:cubicBezTo>
              </a:path>
            </a:pathLst>
          </a:custGeom>
          <a:noFill/>
          <a:ln w="76200">
            <a:solidFill>
              <a:srgbClr val="0B2D8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3">
            <a:extLst>
              <a:ext uri="{FF2B5EF4-FFF2-40B4-BE49-F238E27FC236}">
                <a16:creationId xmlns:a16="http://schemas.microsoft.com/office/drawing/2014/main" id="{98ACAF64-19B5-CE79-C0EC-9DAD3D94C1E6}"/>
              </a:ext>
            </a:extLst>
          </p:cNvPr>
          <p:cNvSpPr txBox="1">
            <a:spLocks/>
          </p:cNvSpPr>
          <p:nvPr/>
        </p:nvSpPr>
        <p:spPr>
          <a:xfrm>
            <a:off x="7783062" y="4120586"/>
            <a:ext cx="4410577" cy="205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+mj-lt"/>
              </a:rPr>
              <a:t>But the experiment was conducted incorrectly. (Red dashed line)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DF14400-B408-252D-4293-D1579304AD65}"/>
              </a:ext>
            </a:extLst>
          </p:cNvPr>
          <p:cNvCxnSpPr/>
          <p:nvPr/>
        </p:nvCxnSpPr>
        <p:spPr>
          <a:xfrm>
            <a:off x="11451219" y="4579375"/>
            <a:ext cx="671332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9446E2E-DF0D-8563-978E-17B89C87E427}"/>
              </a:ext>
            </a:extLst>
          </p:cNvPr>
          <p:cNvSpPr/>
          <p:nvPr/>
        </p:nvSpPr>
        <p:spPr>
          <a:xfrm>
            <a:off x="4116496" y="2975978"/>
            <a:ext cx="3675063" cy="1680077"/>
          </a:xfrm>
          <a:prstGeom prst="roundRect">
            <a:avLst>
              <a:gd name="adj" fmla="val 6769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C4E4667-56AB-00B2-E748-6A6BA1D2E07A}"/>
              </a:ext>
            </a:extLst>
          </p:cNvPr>
          <p:cNvSpPr/>
          <p:nvPr/>
        </p:nvSpPr>
        <p:spPr>
          <a:xfrm>
            <a:off x="1020985" y="4916378"/>
            <a:ext cx="1889759" cy="660762"/>
          </a:xfrm>
          <a:prstGeom prst="roundRect">
            <a:avLst/>
          </a:prstGeom>
          <a:solidFill>
            <a:srgbClr val="71AE4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Primary DB Path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(SST Files)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5200CEE-D7E3-A570-4F62-88247D045D6D}"/>
              </a:ext>
            </a:extLst>
          </p:cNvPr>
          <p:cNvSpPr/>
          <p:nvPr/>
        </p:nvSpPr>
        <p:spPr>
          <a:xfrm>
            <a:off x="1020985" y="3359952"/>
            <a:ext cx="1889759" cy="660762"/>
          </a:xfrm>
          <a:prstGeom prst="roundRect">
            <a:avLst/>
          </a:prstGeom>
          <a:solidFill>
            <a:srgbClr val="C7E1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Primary Instance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</a:t>
            </a:r>
            <a:r>
              <a:rPr lang="en-US" altLang="ko-KR" sz="1400" err="1">
                <a:solidFill>
                  <a:schemeClr val="tx1"/>
                </a:solidFill>
              </a:rPr>
              <a:t>Memtable</a:t>
            </a:r>
            <a:r>
              <a:rPr lang="en-US" altLang="ko-KR" sz="1400">
                <a:solidFill>
                  <a:schemeClr val="tx1"/>
                </a:solidFill>
              </a:rPr>
              <a:t>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E6D0C32-FAFF-0E44-6970-1411AC41F7FC}"/>
              </a:ext>
            </a:extLst>
          </p:cNvPr>
          <p:cNvSpPr/>
          <p:nvPr/>
        </p:nvSpPr>
        <p:spPr>
          <a:xfrm>
            <a:off x="108760" y="2080314"/>
            <a:ext cx="862151" cy="660762"/>
          </a:xfrm>
          <a:prstGeom prst="roundRect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User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(put)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C2834BA-C289-9E42-7CB5-865795C3B22F}"/>
              </a:ext>
            </a:extLst>
          </p:cNvPr>
          <p:cNvSpPr/>
          <p:nvPr/>
        </p:nvSpPr>
        <p:spPr>
          <a:xfrm>
            <a:off x="1042755" y="2080314"/>
            <a:ext cx="862151" cy="660762"/>
          </a:xfrm>
          <a:prstGeom prst="roundRect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User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(get)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ECCEB4F-B5A0-C706-5231-9BCBD7518B75}"/>
              </a:ext>
            </a:extLst>
          </p:cNvPr>
          <p:cNvSpPr/>
          <p:nvPr/>
        </p:nvSpPr>
        <p:spPr>
          <a:xfrm>
            <a:off x="2910744" y="2080314"/>
            <a:ext cx="862151" cy="660762"/>
          </a:xfrm>
          <a:prstGeom prst="roundRect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User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(put)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590543B-B6F0-46A0-D883-3AC7B278D473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 rot="16200000" flipH="1">
            <a:off x="943412" y="2337499"/>
            <a:ext cx="618876" cy="142602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6DE182AB-0D6B-D5B4-9E6D-19BCA155A120}"/>
              </a:ext>
            </a:extLst>
          </p:cNvPr>
          <p:cNvCxnSpPr>
            <a:cxnSpLocks/>
            <a:stCxn id="30" idx="2"/>
            <a:endCxn id="26" idx="0"/>
          </p:cNvCxnSpPr>
          <p:nvPr/>
        </p:nvCxnSpPr>
        <p:spPr>
          <a:xfrm rot="5400000">
            <a:off x="2344405" y="2362537"/>
            <a:ext cx="618876" cy="137595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7AFD733-E328-6F1E-C32E-DC287882E4F8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1965865" y="4020714"/>
            <a:ext cx="0" cy="8956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A3BD9FD-D7D4-C051-5DB0-22B8D5226934}"/>
              </a:ext>
            </a:extLst>
          </p:cNvPr>
          <p:cNvCxnSpPr>
            <a:cxnSpLocks/>
          </p:cNvCxnSpPr>
          <p:nvPr/>
        </p:nvCxnSpPr>
        <p:spPr>
          <a:xfrm>
            <a:off x="3955774" y="1844116"/>
            <a:ext cx="0" cy="345022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7D34421-E37B-9CD6-2146-BAAF52A4C218}"/>
              </a:ext>
            </a:extLst>
          </p:cNvPr>
          <p:cNvSpPr/>
          <p:nvPr/>
        </p:nvSpPr>
        <p:spPr>
          <a:xfrm>
            <a:off x="1976750" y="2080314"/>
            <a:ext cx="862151" cy="660762"/>
          </a:xfrm>
          <a:prstGeom prst="roundRect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User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(get)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511CE7E7-2AA5-0738-2163-06A50942118C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 rot="16200000" flipH="1">
            <a:off x="1410410" y="2804497"/>
            <a:ext cx="618876" cy="49203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02ED7F9-5060-39F1-18D7-D155D2B13B4B}"/>
              </a:ext>
            </a:extLst>
          </p:cNvPr>
          <p:cNvCxnSpPr>
            <a:cxnSpLocks/>
            <a:stCxn id="36" idx="2"/>
            <a:endCxn id="26" idx="0"/>
          </p:cNvCxnSpPr>
          <p:nvPr/>
        </p:nvCxnSpPr>
        <p:spPr>
          <a:xfrm rot="5400000">
            <a:off x="1877408" y="2829534"/>
            <a:ext cx="618876" cy="44196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884E837-363D-DF67-DA76-66A565352CF5}"/>
              </a:ext>
            </a:extLst>
          </p:cNvPr>
          <p:cNvSpPr/>
          <p:nvPr/>
        </p:nvSpPr>
        <p:spPr>
          <a:xfrm>
            <a:off x="5009149" y="4916378"/>
            <a:ext cx="1889759" cy="660762"/>
          </a:xfrm>
          <a:prstGeom prst="roundRect">
            <a:avLst/>
          </a:prstGeom>
          <a:solidFill>
            <a:srgbClr val="71AE4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Primary DB Path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(SST Files)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CD27CA0-3FED-FCDF-223E-5C876B289615}"/>
              </a:ext>
            </a:extLst>
          </p:cNvPr>
          <p:cNvSpPr/>
          <p:nvPr/>
        </p:nvSpPr>
        <p:spPr>
          <a:xfrm>
            <a:off x="4286701" y="3050513"/>
            <a:ext cx="1404712" cy="660762"/>
          </a:xfrm>
          <a:prstGeom prst="roundRect">
            <a:avLst/>
          </a:prstGeom>
          <a:solidFill>
            <a:srgbClr val="DBE4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Secondary Instance</a:t>
            </a:r>
            <a:br>
              <a:rPr lang="en-US" altLang="ko-KR" sz="1200" b="1">
                <a:solidFill>
                  <a:schemeClr val="tx1"/>
                </a:solidFill>
              </a:rPr>
            </a:b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en-US" altLang="ko-KR" sz="1200" err="1">
                <a:solidFill>
                  <a:schemeClr val="tx1"/>
                </a:solidFill>
              </a:rPr>
              <a:t>Memtable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962DC6C-13E2-0D3D-5002-43E0334E6DA3}"/>
              </a:ext>
            </a:extLst>
          </p:cNvPr>
          <p:cNvSpPr/>
          <p:nvPr/>
        </p:nvSpPr>
        <p:spPr>
          <a:xfrm>
            <a:off x="4106360" y="2080313"/>
            <a:ext cx="862151" cy="660762"/>
          </a:xfrm>
          <a:prstGeom prst="roundRect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User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(put)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EA8C3DA-C1A5-7FA8-44DE-42794D683C74}"/>
              </a:ext>
            </a:extLst>
          </p:cNvPr>
          <p:cNvSpPr/>
          <p:nvPr/>
        </p:nvSpPr>
        <p:spPr>
          <a:xfrm>
            <a:off x="5040355" y="2080313"/>
            <a:ext cx="862151" cy="660762"/>
          </a:xfrm>
          <a:prstGeom prst="roundRect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User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(get)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2B5390F-2F61-E3AD-E5A7-BE6A93C3FB9E}"/>
              </a:ext>
            </a:extLst>
          </p:cNvPr>
          <p:cNvSpPr/>
          <p:nvPr/>
        </p:nvSpPr>
        <p:spPr>
          <a:xfrm>
            <a:off x="6908344" y="2080313"/>
            <a:ext cx="862151" cy="660762"/>
          </a:xfrm>
          <a:prstGeom prst="roundRect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User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(put)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8CD0B0F-C762-497E-23B9-5BC1947071B0}"/>
              </a:ext>
            </a:extLst>
          </p:cNvPr>
          <p:cNvSpPr/>
          <p:nvPr/>
        </p:nvSpPr>
        <p:spPr>
          <a:xfrm>
            <a:off x="5974350" y="2080313"/>
            <a:ext cx="862151" cy="660762"/>
          </a:xfrm>
          <a:prstGeom prst="roundRect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User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(get)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7DE0F19-EBCA-5D09-5D13-A23F558778D6}"/>
              </a:ext>
            </a:extLst>
          </p:cNvPr>
          <p:cNvSpPr/>
          <p:nvPr/>
        </p:nvSpPr>
        <p:spPr>
          <a:xfrm>
            <a:off x="6173787" y="3050512"/>
            <a:ext cx="1404712" cy="660762"/>
          </a:xfrm>
          <a:prstGeom prst="roundRect">
            <a:avLst/>
          </a:prstGeom>
          <a:solidFill>
            <a:srgbClr val="DBE4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Secondary Instance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Memtable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2239229-B468-BDDC-A5F9-82CAE75F906F}"/>
              </a:ext>
            </a:extLst>
          </p:cNvPr>
          <p:cNvSpPr/>
          <p:nvPr/>
        </p:nvSpPr>
        <p:spPr>
          <a:xfrm>
            <a:off x="4977967" y="3836826"/>
            <a:ext cx="1889759" cy="660762"/>
          </a:xfrm>
          <a:prstGeom prst="roundRect">
            <a:avLst/>
          </a:prstGeom>
          <a:solidFill>
            <a:srgbClr val="C7E1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Primary Instance</a:t>
            </a:r>
            <a:br>
              <a:rPr lang="en-US" altLang="ko-KR" sz="1400" b="1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Memtable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D011F04-55A5-26E4-8427-8BD64FD9405A}"/>
              </a:ext>
            </a:extLst>
          </p:cNvPr>
          <p:cNvCxnSpPr>
            <a:cxnSpLocks/>
            <a:stCxn id="24" idx="2"/>
            <a:endCxn id="40" idx="0"/>
          </p:cNvCxnSpPr>
          <p:nvPr/>
        </p:nvCxnSpPr>
        <p:spPr>
          <a:xfrm>
            <a:off x="5954028" y="4656055"/>
            <a:ext cx="1" cy="2603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AB755C5-B438-6330-FC0C-1E12D3B36C66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4534874" y="2741075"/>
            <a:ext cx="2562" cy="2349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79C8CED-96D3-0349-5BA9-C52861829F88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471431" y="2741075"/>
            <a:ext cx="0" cy="2349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B86F0F0-EE52-45C8-9A8A-529E11547034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6402524" y="2741075"/>
            <a:ext cx="2902" cy="2349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FB74AC-FC02-E7DB-59C5-08EAADEB1AC8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7339419" y="2741075"/>
            <a:ext cx="1" cy="2349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D308659-8419-1772-574F-5837442848DF}"/>
              </a:ext>
            </a:extLst>
          </p:cNvPr>
          <p:cNvCxnSpPr>
            <a:cxnSpLocks/>
          </p:cNvCxnSpPr>
          <p:nvPr/>
        </p:nvCxnSpPr>
        <p:spPr>
          <a:xfrm>
            <a:off x="202953" y="4790882"/>
            <a:ext cx="3569942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E2EDA1D-9785-7ED6-7BFB-D7D4528F2C47}"/>
              </a:ext>
            </a:extLst>
          </p:cNvPr>
          <p:cNvCxnSpPr>
            <a:cxnSpLocks/>
          </p:cNvCxnSpPr>
          <p:nvPr/>
        </p:nvCxnSpPr>
        <p:spPr>
          <a:xfrm>
            <a:off x="202953" y="3219257"/>
            <a:ext cx="3569942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00D47C34-E80F-61D4-7269-F691036A89F3}"/>
              </a:ext>
            </a:extLst>
          </p:cNvPr>
          <p:cNvCxnSpPr>
            <a:cxnSpLocks/>
          </p:cNvCxnSpPr>
          <p:nvPr/>
        </p:nvCxnSpPr>
        <p:spPr>
          <a:xfrm>
            <a:off x="4169056" y="2858526"/>
            <a:ext cx="3569942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8AE816B-24EE-8CCC-71C3-E6C0F2939D48}"/>
              </a:ext>
            </a:extLst>
          </p:cNvPr>
          <p:cNvCxnSpPr>
            <a:cxnSpLocks/>
          </p:cNvCxnSpPr>
          <p:nvPr/>
        </p:nvCxnSpPr>
        <p:spPr>
          <a:xfrm>
            <a:off x="4137875" y="4786216"/>
            <a:ext cx="3569942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1563AA6-52CD-A6E8-F4F5-2D6469298F83}"/>
              </a:ext>
            </a:extLst>
          </p:cNvPr>
          <p:cNvSpPr txBox="1"/>
          <p:nvPr/>
        </p:nvSpPr>
        <p:spPr>
          <a:xfrm>
            <a:off x="-36267" y="4856817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/>
              <a:t>SSD</a:t>
            </a:r>
            <a:endParaRPr lang="ko-KR" altLang="en-US" sz="1100" i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8A8CA6-9D06-EF6B-B7A9-E36BB922856B}"/>
              </a:ext>
            </a:extLst>
          </p:cNvPr>
          <p:cNvSpPr txBox="1"/>
          <p:nvPr/>
        </p:nvSpPr>
        <p:spPr>
          <a:xfrm>
            <a:off x="-57065" y="3254246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/>
              <a:t>Memory</a:t>
            </a:r>
            <a:endParaRPr lang="ko-KR" altLang="en-US" sz="1100" i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D0420BF-FF57-734A-0C4E-2220C88432F9}"/>
              </a:ext>
            </a:extLst>
          </p:cNvPr>
          <p:cNvSpPr txBox="1"/>
          <p:nvPr/>
        </p:nvSpPr>
        <p:spPr>
          <a:xfrm>
            <a:off x="0" y="1692924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/>
              <a:t>USER</a:t>
            </a:r>
            <a:endParaRPr lang="ko-KR" altLang="en-US" sz="1100" i="1" dirty="0"/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2F389DB5-5173-0726-1DD8-C290B254F619}"/>
              </a:ext>
            </a:extLst>
          </p:cNvPr>
          <p:cNvSpPr/>
          <p:nvPr/>
        </p:nvSpPr>
        <p:spPr>
          <a:xfrm>
            <a:off x="52250" y="2011680"/>
            <a:ext cx="2960915" cy="3730616"/>
          </a:xfrm>
          <a:custGeom>
            <a:avLst/>
            <a:gdLst>
              <a:gd name="connsiteX0" fmla="*/ 0 w 3039292"/>
              <a:gd name="connsiteY0" fmla="*/ 0 h 3291840"/>
              <a:gd name="connsiteX1" fmla="*/ 0 w 3039292"/>
              <a:gd name="connsiteY1" fmla="*/ 0 h 3291840"/>
              <a:gd name="connsiteX2" fmla="*/ 870858 w 3039292"/>
              <a:gd name="connsiteY2" fmla="*/ 0 h 3291840"/>
              <a:gd name="connsiteX3" fmla="*/ 870858 w 3039292"/>
              <a:gd name="connsiteY3" fmla="*/ 0 h 3291840"/>
              <a:gd name="connsiteX4" fmla="*/ 949235 w 3039292"/>
              <a:gd name="connsiteY4" fmla="*/ 0 h 3291840"/>
              <a:gd name="connsiteX5" fmla="*/ 949235 w 3039292"/>
              <a:gd name="connsiteY5" fmla="*/ 931817 h 3291840"/>
              <a:gd name="connsiteX6" fmla="*/ 2960915 w 3039292"/>
              <a:gd name="connsiteY6" fmla="*/ 931817 h 3291840"/>
              <a:gd name="connsiteX7" fmla="*/ 2960915 w 3039292"/>
              <a:gd name="connsiteY7" fmla="*/ 3291840 h 3291840"/>
              <a:gd name="connsiteX8" fmla="*/ 3039292 w 3039292"/>
              <a:gd name="connsiteY8" fmla="*/ 3291840 h 3291840"/>
              <a:gd name="connsiteX9" fmla="*/ 792480 w 3039292"/>
              <a:gd name="connsiteY9" fmla="*/ 3291840 h 3291840"/>
              <a:gd name="connsiteX10" fmla="*/ 792480 w 3039292"/>
              <a:gd name="connsiteY10" fmla="*/ 1280160 h 3291840"/>
              <a:gd name="connsiteX11" fmla="*/ 896983 w 3039292"/>
              <a:gd name="connsiteY11" fmla="*/ 1280160 h 3291840"/>
              <a:gd name="connsiteX12" fmla="*/ 0 w 3039292"/>
              <a:gd name="connsiteY12" fmla="*/ 1280160 h 3291840"/>
              <a:gd name="connsiteX13" fmla="*/ 0 w 3039292"/>
              <a:gd name="connsiteY13" fmla="*/ 0 h 3291840"/>
              <a:gd name="connsiteX0" fmla="*/ 0 w 3039292"/>
              <a:gd name="connsiteY0" fmla="*/ 0 h 3291840"/>
              <a:gd name="connsiteX1" fmla="*/ 0 w 3039292"/>
              <a:gd name="connsiteY1" fmla="*/ 0 h 3291840"/>
              <a:gd name="connsiteX2" fmla="*/ 870858 w 3039292"/>
              <a:gd name="connsiteY2" fmla="*/ 0 h 3291840"/>
              <a:gd name="connsiteX3" fmla="*/ 870858 w 3039292"/>
              <a:gd name="connsiteY3" fmla="*/ 0 h 3291840"/>
              <a:gd name="connsiteX4" fmla="*/ 949235 w 3039292"/>
              <a:gd name="connsiteY4" fmla="*/ 0 h 3291840"/>
              <a:gd name="connsiteX5" fmla="*/ 949235 w 3039292"/>
              <a:gd name="connsiteY5" fmla="*/ 931817 h 3291840"/>
              <a:gd name="connsiteX6" fmla="*/ 2960915 w 3039292"/>
              <a:gd name="connsiteY6" fmla="*/ 931817 h 3291840"/>
              <a:gd name="connsiteX7" fmla="*/ 2960915 w 3039292"/>
              <a:gd name="connsiteY7" fmla="*/ 3291840 h 3291840"/>
              <a:gd name="connsiteX8" fmla="*/ 3039292 w 3039292"/>
              <a:gd name="connsiteY8" fmla="*/ 3291840 h 3291840"/>
              <a:gd name="connsiteX9" fmla="*/ 792480 w 3039292"/>
              <a:gd name="connsiteY9" fmla="*/ 3291840 h 3291840"/>
              <a:gd name="connsiteX10" fmla="*/ 792480 w 3039292"/>
              <a:gd name="connsiteY10" fmla="*/ 1280160 h 3291840"/>
              <a:gd name="connsiteX11" fmla="*/ 0 w 3039292"/>
              <a:gd name="connsiteY11" fmla="*/ 1280160 h 3291840"/>
              <a:gd name="connsiteX12" fmla="*/ 0 w 3039292"/>
              <a:gd name="connsiteY12" fmla="*/ 0 h 3291840"/>
              <a:gd name="connsiteX0" fmla="*/ 0 w 2960915"/>
              <a:gd name="connsiteY0" fmla="*/ 0 h 3291840"/>
              <a:gd name="connsiteX1" fmla="*/ 0 w 2960915"/>
              <a:gd name="connsiteY1" fmla="*/ 0 h 3291840"/>
              <a:gd name="connsiteX2" fmla="*/ 870858 w 2960915"/>
              <a:gd name="connsiteY2" fmla="*/ 0 h 3291840"/>
              <a:gd name="connsiteX3" fmla="*/ 870858 w 2960915"/>
              <a:gd name="connsiteY3" fmla="*/ 0 h 3291840"/>
              <a:gd name="connsiteX4" fmla="*/ 949235 w 2960915"/>
              <a:gd name="connsiteY4" fmla="*/ 0 h 3291840"/>
              <a:gd name="connsiteX5" fmla="*/ 949235 w 2960915"/>
              <a:gd name="connsiteY5" fmla="*/ 931817 h 3291840"/>
              <a:gd name="connsiteX6" fmla="*/ 2960915 w 2960915"/>
              <a:gd name="connsiteY6" fmla="*/ 931817 h 3291840"/>
              <a:gd name="connsiteX7" fmla="*/ 2960915 w 2960915"/>
              <a:gd name="connsiteY7" fmla="*/ 3291840 h 3291840"/>
              <a:gd name="connsiteX8" fmla="*/ 792480 w 2960915"/>
              <a:gd name="connsiteY8" fmla="*/ 3291840 h 3291840"/>
              <a:gd name="connsiteX9" fmla="*/ 792480 w 2960915"/>
              <a:gd name="connsiteY9" fmla="*/ 1280160 h 3291840"/>
              <a:gd name="connsiteX10" fmla="*/ 0 w 2960915"/>
              <a:gd name="connsiteY10" fmla="*/ 1280160 h 3291840"/>
              <a:gd name="connsiteX11" fmla="*/ 0 w 2960915"/>
              <a:gd name="connsiteY11" fmla="*/ 0 h 329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60915" h="3291840">
                <a:moveTo>
                  <a:pt x="0" y="0"/>
                </a:moveTo>
                <a:lnTo>
                  <a:pt x="0" y="0"/>
                </a:lnTo>
                <a:lnTo>
                  <a:pt x="870858" y="0"/>
                </a:lnTo>
                <a:lnTo>
                  <a:pt x="870858" y="0"/>
                </a:lnTo>
                <a:lnTo>
                  <a:pt x="949235" y="0"/>
                </a:lnTo>
                <a:lnTo>
                  <a:pt x="949235" y="931817"/>
                </a:lnTo>
                <a:lnTo>
                  <a:pt x="2960915" y="931817"/>
                </a:lnTo>
                <a:lnTo>
                  <a:pt x="2960915" y="3291840"/>
                </a:lnTo>
                <a:lnTo>
                  <a:pt x="792480" y="3291840"/>
                </a:lnTo>
                <a:lnTo>
                  <a:pt x="792480" y="1280160"/>
                </a:lnTo>
                <a:lnTo>
                  <a:pt x="0" y="1280160"/>
                </a:ln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72F469F9-0F85-789A-DB89-040C74705D84}"/>
              </a:ext>
            </a:extLst>
          </p:cNvPr>
          <p:cNvSpPr/>
          <p:nvPr/>
        </p:nvSpPr>
        <p:spPr>
          <a:xfrm>
            <a:off x="4058194" y="2029097"/>
            <a:ext cx="3126377" cy="3675017"/>
          </a:xfrm>
          <a:custGeom>
            <a:avLst/>
            <a:gdLst>
              <a:gd name="connsiteX0" fmla="*/ 0 w 3126377"/>
              <a:gd name="connsiteY0" fmla="*/ 0 h 3675017"/>
              <a:gd name="connsiteX1" fmla="*/ 940526 w 3126377"/>
              <a:gd name="connsiteY1" fmla="*/ 0 h 3675017"/>
              <a:gd name="connsiteX2" fmla="*/ 940526 w 3126377"/>
              <a:gd name="connsiteY2" fmla="*/ 818606 h 3675017"/>
              <a:gd name="connsiteX3" fmla="*/ 1828800 w 3126377"/>
              <a:gd name="connsiteY3" fmla="*/ 818606 h 3675017"/>
              <a:gd name="connsiteX4" fmla="*/ 1828800 w 3126377"/>
              <a:gd name="connsiteY4" fmla="*/ 1689463 h 3675017"/>
              <a:gd name="connsiteX5" fmla="*/ 1828800 w 3126377"/>
              <a:gd name="connsiteY5" fmla="*/ 1767840 h 3675017"/>
              <a:gd name="connsiteX6" fmla="*/ 3126377 w 3126377"/>
              <a:gd name="connsiteY6" fmla="*/ 1767840 h 3675017"/>
              <a:gd name="connsiteX7" fmla="*/ 3126377 w 3126377"/>
              <a:gd name="connsiteY7" fmla="*/ 3675017 h 3675017"/>
              <a:gd name="connsiteX8" fmla="*/ 783772 w 3126377"/>
              <a:gd name="connsiteY8" fmla="*/ 3675017 h 3675017"/>
              <a:gd name="connsiteX9" fmla="*/ 783772 w 3126377"/>
              <a:gd name="connsiteY9" fmla="*/ 1837509 h 3675017"/>
              <a:gd name="connsiteX10" fmla="*/ 17417 w 3126377"/>
              <a:gd name="connsiteY10" fmla="*/ 1837509 h 3675017"/>
              <a:gd name="connsiteX11" fmla="*/ 0 w 3126377"/>
              <a:gd name="connsiteY11" fmla="*/ 0 h 3675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6377" h="3675017">
                <a:moveTo>
                  <a:pt x="0" y="0"/>
                </a:moveTo>
                <a:lnTo>
                  <a:pt x="940526" y="0"/>
                </a:lnTo>
                <a:lnTo>
                  <a:pt x="940526" y="818606"/>
                </a:lnTo>
                <a:lnTo>
                  <a:pt x="1828800" y="818606"/>
                </a:lnTo>
                <a:lnTo>
                  <a:pt x="1828800" y="1689463"/>
                </a:lnTo>
                <a:lnTo>
                  <a:pt x="1828800" y="1767840"/>
                </a:lnTo>
                <a:lnTo>
                  <a:pt x="3126377" y="1767840"/>
                </a:lnTo>
                <a:lnTo>
                  <a:pt x="3126377" y="3675017"/>
                </a:lnTo>
                <a:lnTo>
                  <a:pt x="783772" y="3675017"/>
                </a:lnTo>
                <a:lnTo>
                  <a:pt x="783772" y="1837509"/>
                </a:lnTo>
                <a:lnTo>
                  <a:pt x="17417" y="1837509"/>
                </a:ln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텍스트 개체 틀 3">
            <a:extLst>
              <a:ext uri="{FF2B5EF4-FFF2-40B4-BE49-F238E27FC236}">
                <a16:creationId xmlns:a16="http://schemas.microsoft.com/office/drawing/2014/main" id="{22FE228A-DAAC-6F13-81EF-50FF138DFB08}"/>
              </a:ext>
            </a:extLst>
          </p:cNvPr>
          <p:cNvSpPr txBox="1">
            <a:spLocks/>
          </p:cNvSpPr>
          <p:nvPr/>
        </p:nvSpPr>
        <p:spPr>
          <a:xfrm>
            <a:off x="7770495" y="6906062"/>
            <a:ext cx="4410577" cy="2422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400" b="1" dirty="0">
                <a:latin typeface="+mj-lt"/>
              </a:rPr>
              <a:t>Wrong Hypothesis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For now, keep going.</a:t>
            </a:r>
          </a:p>
          <a:p>
            <a:r>
              <a:rPr lang="en-US" altLang="ko-KR" sz="2000" dirty="0">
                <a:latin typeface="+mj-lt"/>
              </a:rPr>
              <a:t>The speed of the Secondary will be similar to or slower than the Primary.</a:t>
            </a:r>
          </a:p>
        </p:txBody>
      </p:sp>
    </p:spTree>
    <p:extLst>
      <p:ext uri="{BB962C8B-B14F-4D97-AF65-F5344CB8AC3E}">
        <p14:creationId xmlns:p14="http://schemas.microsoft.com/office/powerpoint/2010/main" val="2674227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5C7D4-5F77-C71E-95D9-D723C9584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9F39645-BA49-0EEB-AFDE-00CF3494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35285" y="6455456"/>
            <a:ext cx="2743200" cy="295861"/>
          </a:xfrm>
        </p:spPr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23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0EABC8A-02E6-3847-7006-EA1BCDBF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Hypothesis and Design</a:t>
            </a:r>
            <a:endParaRPr lang="ko-KR" altLang="en-US" dirty="0"/>
          </a:p>
        </p:txBody>
      </p:sp>
      <p:pic>
        <p:nvPicPr>
          <p:cNvPr id="11" name="그림 10" descr="텍스트, 스크린샷, 도표, 직사각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32B3003-CBE3-2D81-8FC0-11CF711265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157" r="5932"/>
          <a:stretch/>
        </p:blipFill>
        <p:spPr>
          <a:xfrm>
            <a:off x="1711330" y="-878594"/>
            <a:ext cx="1127571" cy="783419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4EF7886-8F45-0109-2C77-9880C8FB0E3E}"/>
              </a:ext>
            </a:extLst>
          </p:cNvPr>
          <p:cNvSpPr txBox="1"/>
          <p:nvPr/>
        </p:nvSpPr>
        <p:spPr>
          <a:xfrm>
            <a:off x="172395" y="5742297"/>
            <a:ext cx="358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&lt;Primary Instance Experiment&gt;</a:t>
            </a:r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29322FE-6FCA-56ED-4EC7-70898474F2A3}"/>
              </a:ext>
            </a:extLst>
          </p:cNvPr>
          <p:cNvSpPr txBox="1"/>
          <p:nvPr/>
        </p:nvSpPr>
        <p:spPr>
          <a:xfrm>
            <a:off x="4062092" y="5742296"/>
            <a:ext cx="38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&lt; Secondary Instance Experiment&gt;</a:t>
            </a:r>
            <a:endParaRPr lang="ko-KR" altLang="en-US"/>
          </a:p>
        </p:txBody>
      </p:sp>
      <p:sp>
        <p:nvSpPr>
          <p:cNvPr id="101" name="텍스트 개체 틀 3">
            <a:extLst>
              <a:ext uri="{FF2B5EF4-FFF2-40B4-BE49-F238E27FC236}">
                <a16:creationId xmlns:a16="http://schemas.microsoft.com/office/drawing/2014/main" id="{B22743C5-E968-6D70-30F7-EAF7423713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81423" y="0"/>
            <a:ext cx="4410577" cy="24224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400" b="1" dirty="0">
                <a:latin typeface="+mj-lt"/>
              </a:rPr>
              <a:t>Hypothesis</a:t>
            </a:r>
          </a:p>
          <a:p>
            <a:pPr marL="0" indent="0" algn="ctr">
              <a:buNone/>
            </a:pPr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Distribute the Secondary Instance.</a:t>
            </a:r>
            <a:br>
              <a:rPr lang="en-US" altLang="ko-KR" sz="2000" dirty="0">
                <a:latin typeface="+mj-lt"/>
              </a:rPr>
            </a:br>
            <a:r>
              <a:rPr lang="en-US" altLang="ko-KR" sz="2000" dirty="0">
                <a:latin typeface="+mj-lt"/>
              </a:rPr>
              <a:t>(Distribute </a:t>
            </a:r>
            <a:r>
              <a:rPr lang="en-US" altLang="ko-KR" sz="2000" dirty="0" err="1">
                <a:latin typeface="+mj-lt"/>
              </a:rPr>
              <a:t>memtable</a:t>
            </a:r>
            <a:r>
              <a:rPr lang="en-US" altLang="ko-KR" sz="2000" dirty="0">
                <a:latin typeface="+mj-lt"/>
              </a:rPr>
              <a:t>)</a:t>
            </a:r>
          </a:p>
          <a:p>
            <a:r>
              <a:rPr lang="en-US" altLang="ko-KR" sz="2000" dirty="0">
                <a:latin typeface="+mj-lt"/>
              </a:rPr>
              <a:t>For a good experiment, run multiple </a:t>
            </a:r>
            <a:r>
              <a:rPr lang="en-US" altLang="ko-KR" sz="2000" dirty="0" err="1">
                <a:latin typeface="+mj-lt"/>
              </a:rPr>
              <a:t>db_bench</a:t>
            </a:r>
            <a:r>
              <a:rPr lang="en-US" altLang="ko-KR" sz="2000" dirty="0">
                <a:latin typeface="+mj-lt"/>
              </a:rPr>
              <a:t> tests.</a:t>
            </a:r>
          </a:p>
        </p:txBody>
      </p:sp>
      <p:sp>
        <p:nvSpPr>
          <p:cNvPr id="14" name="제목 2">
            <a:extLst>
              <a:ext uri="{FF2B5EF4-FFF2-40B4-BE49-F238E27FC236}">
                <a16:creationId xmlns:a16="http://schemas.microsoft.com/office/drawing/2014/main" id="{72B86179-C9EF-07DB-527B-C8E9BCEF752D}"/>
              </a:ext>
            </a:extLst>
          </p:cNvPr>
          <p:cNvSpPr txBox="1">
            <a:spLocks/>
          </p:cNvSpPr>
          <p:nvPr/>
        </p:nvSpPr>
        <p:spPr>
          <a:xfrm rot="20891711">
            <a:off x="-65083" y="947347"/>
            <a:ext cx="1912482" cy="961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B2D8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Wrong</a:t>
            </a:r>
            <a:endParaRPr lang="ko-KR" altLang="en-US" sz="3600" dirty="0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89067864-D2FB-C983-AD47-CD2AF69003D2}"/>
              </a:ext>
            </a:extLst>
          </p:cNvPr>
          <p:cNvSpPr/>
          <p:nvPr/>
        </p:nvSpPr>
        <p:spPr>
          <a:xfrm>
            <a:off x="69448" y="925975"/>
            <a:ext cx="914400" cy="347240"/>
          </a:xfrm>
          <a:custGeom>
            <a:avLst/>
            <a:gdLst>
              <a:gd name="connsiteX0" fmla="*/ 0 w 914400"/>
              <a:gd name="connsiteY0" fmla="*/ 347240 h 347240"/>
              <a:gd name="connsiteX1" fmla="*/ 69448 w 914400"/>
              <a:gd name="connsiteY1" fmla="*/ 324091 h 347240"/>
              <a:gd name="connsiteX2" fmla="*/ 162046 w 914400"/>
              <a:gd name="connsiteY2" fmla="*/ 185195 h 347240"/>
              <a:gd name="connsiteX3" fmla="*/ 196770 w 914400"/>
              <a:gd name="connsiteY3" fmla="*/ 81022 h 347240"/>
              <a:gd name="connsiteX4" fmla="*/ 243068 w 914400"/>
              <a:gd name="connsiteY4" fmla="*/ 0 h 347240"/>
              <a:gd name="connsiteX5" fmla="*/ 335666 w 914400"/>
              <a:gd name="connsiteY5" fmla="*/ 46298 h 347240"/>
              <a:gd name="connsiteX6" fmla="*/ 393539 w 914400"/>
              <a:gd name="connsiteY6" fmla="*/ 92597 h 347240"/>
              <a:gd name="connsiteX7" fmla="*/ 567160 w 914400"/>
              <a:gd name="connsiteY7" fmla="*/ 162045 h 347240"/>
              <a:gd name="connsiteX8" fmla="*/ 648182 w 914400"/>
              <a:gd name="connsiteY8" fmla="*/ 173620 h 347240"/>
              <a:gd name="connsiteX9" fmla="*/ 740780 w 914400"/>
              <a:gd name="connsiteY9" fmla="*/ 196769 h 347240"/>
              <a:gd name="connsiteX10" fmla="*/ 914400 w 914400"/>
              <a:gd name="connsiteY10" fmla="*/ 208344 h 34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400" h="347240">
                <a:moveTo>
                  <a:pt x="0" y="347240"/>
                </a:moveTo>
                <a:cubicBezTo>
                  <a:pt x="23149" y="339524"/>
                  <a:pt x="48117" y="335941"/>
                  <a:pt x="69448" y="324091"/>
                </a:cubicBezTo>
                <a:cubicBezTo>
                  <a:pt x="108581" y="302351"/>
                  <a:pt x="153685" y="204006"/>
                  <a:pt x="162046" y="185195"/>
                </a:cubicBezTo>
                <a:cubicBezTo>
                  <a:pt x="176912" y="151747"/>
                  <a:pt x="183631" y="115185"/>
                  <a:pt x="196770" y="81022"/>
                </a:cubicBezTo>
                <a:cubicBezTo>
                  <a:pt x="210120" y="46313"/>
                  <a:pt x="223265" y="29706"/>
                  <a:pt x="243068" y="0"/>
                </a:cubicBezTo>
                <a:cubicBezTo>
                  <a:pt x="273934" y="15433"/>
                  <a:pt x="306276" y="28212"/>
                  <a:pt x="335666" y="46298"/>
                </a:cubicBezTo>
                <a:cubicBezTo>
                  <a:pt x="356706" y="59246"/>
                  <a:pt x="372089" y="80340"/>
                  <a:pt x="393539" y="92597"/>
                </a:cubicBezTo>
                <a:cubicBezTo>
                  <a:pt x="423410" y="109666"/>
                  <a:pt x="523695" y="152015"/>
                  <a:pt x="567160" y="162045"/>
                </a:cubicBezTo>
                <a:cubicBezTo>
                  <a:pt x="593743" y="168180"/>
                  <a:pt x="621430" y="168270"/>
                  <a:pt x="648182" y="173620"/>
                </a:cubicBezTo>
                <a:cubicBezTo>
                  <a:pt x="679380" y="179860"/>
                  <a:pt x="709582" y="190529"/>
                  <a:pt x="740780" y="196769"/>
                </a:cubicBezTo>
                <a:cubicBezTo>
                  <a:pt x="820481" y="212709"/>
                  <a:pt x="830586" y="208344"/>
                  <a:pt x="914400" y="208344"/>
                </a:cubicBezTo>
              </a:path>
            </a:pathLst>
          </a:custGeom>
          <a:noFill/>
          <a:ln w="76200">
            <a:solidFill>
              <a:srgbClr val="0B2D8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3">
            <a:extLst>
              <a:ext uri="{FF2B5EF4-FFF2-40B4-BE49-F238E27FC236}">
                <a16:creationId xmlns:a16="http://schemas.microsoft.com/office/drawing/2014/main" id="{C026B779-8730-4317-B54A-9D7AD3BFC09F}"/>
              </a:ext>
            </a:extLst>
          </p:cNvPr>
          <p:cNvSpPr txBox="1">
            <a:spLocks/>
          </p:cNvSpPr>
          <p:nvPr/>
        </p:nvSpPr>
        <p:spPr>
          <a:xfrm>
            <a:off x="7783062" y="2766303"/>
            <a:ext cx="4410577" cy="205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+mj-lt"/>
              </a:rPr>
              <a:t>But the experiment was conducted incorrectly. (Red dashed line)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3D64F24-FF56-A95A-3A6C-C9C83A9047EC}"/>
              </a:ext>
            </a:extLst>
          </p:cNvPr>
          <p:cNvCxnSpPr/>
          <p:nvPr/>
        </p:nvCxnSpPr>
        <p:spPr>
          <a:xfrm>
            <a:off x="11451219" y="3225092"/>
            <a:ext cx="671332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D3FAA6-50EE-EB7B-98E0-D05FB4F9A75D}"/>
              </a:ext>
            </a:extLst>
          </p:cNvPr>
          <p:cNvSpPr txBox="1">
            <a:spLocks/>
          </p:cNvSpPr>
          <p:nvPr/>
        </p:nvSpPr>
        <p:spPr>
          <a:xfrm>
            <a:off x="7770495" y="3791387"/>
            <a:ext cx="4410577" cy="2422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400" b="1" dirty="0">
                <a:latin typeface="+mj-lt"/>
              </a:rPr>
              <a:t>Wrong Hypothesis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For now, keep going.</a:t>
            </a:r>
          </a:p>
          <a:p>
            <a:r>
              <a:rPr lang="en-US" altLang="ko-KR" sz="2000" dirty="0">
                <a:latin typeface="+mj-lt"/>
              </a:rPr>
              <a:t>Maybe the speed of the Secondary will be similar to or slower than the Primary.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D3C7BFD-F662-85B2-9B5A-EF830B27AA44}"/>
              </a:ext>
            </a:extLst>
          </p:cNvPr>
          <p:cNvSpPr/>
          <p:nvPr/>
        </p:nvSpPr>
        <p:spPr>
          <a:xfrm>
            <a:off x="4116496" y="2975978"/>
            <a:ext cx="3675063" cy="1680077"/>
          </a:xfrm>
          <a:prstGeom prst="roundRect">
            <a:avLst>
              <a:gd name="adj" fmla="val 6769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539346C-9FE5-B70F-1C10-CDAB6CB55794}"/>
              </a:ext>
            </a:extLst>
          </p:cNvPr>
          <p:cNvSpPr/>
          <p:nvPr/>
        </p:nvSpPr>
        <p:spPr>
          <a:xfrm>
            <a:off x="1020985" y="4916378"/>
            <a:ext cx="1889759" cy="660762"/>
          </a:xfrm>
          <a:prstGeom prst="roundRect">
            <a:avLst/>
          </a:prstGeom>
          <a:solidFill>
            <a:srgbClr val="71AE4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Primary DB Path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(SST Files)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56156DA-A7A5-3B21-12ED-B3E5742C3A88}"/>
              </a:ext>
            </a:extLst>
          </p:cNvPr>
          <p:cNvSpPr/>
          <p:nvPr/>
        </p:nvSpPr>
        <p:spPr>
          <a:xfrm>
            <a:off x="1020985" y="3359952"/>
            <a:ext cx="1889759" cy="660762"/>
          </a:xfrm>
          <a:prstGeom prst="roundRect">
            <a:avLst/>
          </a:prstGeom>
          <a:solidFill>
            <a:srgbClr val="C7E1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Primary Instance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</a:t>
            </a:r>
            <a:r>
              <a:rPr lang="en-US" altLang="ko-KR" sz="1400" err="1">
                <a:solidFill>
                  <a:schemeClr val="tx1"/>
                </a:solidFill>
              </a:rPr>
              <a:t>Memtable</a:t>
            </a:r>
            <a:r>
              <a:rPr lang="en-US" altLang="ko-KR" sz="1400">
                <a:solidFill>
                  <a:schemeClr val="tx1"/>
                </a:solidFill>
              </a:rPr>
              <a:t>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50FA9C2-E09F-CFB5-478F-B96CCAE9AAD7}"/>
              </a:ext>
            </a:extLst>
          </p:cNvPr>
          <p:cNvSpPr/>
          <p:nvPr/>
        </p:nvSpPr>
        <p:spPr>
          <a:xfrm>
            <a:off x="108760" y="2080314"/>
            <a:ext cx="862151" cy="660762"/>
          </a:xfrm>
          <a:prstGeom prst="roundRect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User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(put)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C1AEF49-CF25-CA1E-F632-DF677ED97012}"/>
              </a:ext>
            </a:extLst>
          </p:cNvPr>
          <p:cNvSpPr/>
          <p:nvPr/>
        </p:nvSpPr>
        <p:spPr>
          <a:xfrm>
            <a:off x="1042755" y="2080314"/>
            <a:ext cx="862151" cy="660762"/>
          </a:xfrm>
          <a:prstGeom prst="roundRect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User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(get)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89F050E-4D86-95F2-6D2B-9EFC07E0BACC}"/>
              </a:ext>
            </a:extLst>
          </p:cNvPr>
          <p:cNvSpPr/>
          <p:nvPr/>
        </p:nvSpPr>
        <p:spPr>
          <a:xfrm>
            <a:off x="2910744" y="2080314"/>
            <a:ext cx="862151" cy="660762"/>
          </a:xfrm>
          <a:prstGeom prst="roundRect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User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(put)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34125DE-C9BD-85E3-D119-52F736287414}"/>
              </a:ext>
            </a:extLst>
          </p:cNvPr>
          <p:cNvCxnSpPr>
            <a:cxnSpLocks/>
            <a:stCxn id="21" idx="2"/>
            <a:endCxn id="18" idx="0"/>
          </p:cNvCxnSpPr>
          <p:nvPr/>
        </p:nvCxnSpPr>
        <p:spPr>
          <a:xfrm rot="16200000" flipH="1">
            <a:off x="943412" y="2337499"/>
            <a:ext cx="618876" cy="142602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422DC78A-D08A-5DED-46DB-A52B82E3E6B0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 rot="5400000">
            <a:off x="2344405" y="2362537"/>
            <a:ext cx="618876" cy="137595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9972064-223E-5EC6-D2CD-861294C8F3E0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1965865" y="4020714"/>
            <a:ext cx="0" cy="8956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030675E-E3BA-097D-7B77-3394939A6B0F}"/>
              </a:ext>
            </a:extLst>
          </p:cNvPr>
          <p:cNvCxnSpPr>
            <a:cxnSpLocks/>
          </p:cNvCxnSpPr>
          <p:nvPr/>
        </p:nvCxnSpPr>
        <p:spPr>
          <a:xfrm>
            <a:off x="3955774" y="1844116"/>
            <a:ext cx="0" cy="345022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E584824-4D32-FE9C-C100-9B4354A89695}"/>
              </a:ext>
            </a:extLst>
          </p:cNvPr>
          <p:cNvSpPr/>
          <p:nvPr/>
        </p:nvSpPr>
        <p:spPr>
          <a:xfrm>
            <a:off x="1976750" y="2080314"/>
            <a:ext cx="862151" cy="660762"/>
          </a:xfrm>
          <a:prstGeom prst="roundRect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User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(get)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AB425DE8-C709-C2E0-78DE-5DAFC0BAF185}"/>
              </a:ext>
            </a:extLst>
          </p:cNvPr>
          <p:cNvCxnSpPr>
            <a:cxnSpLocks/>
            <a:stCxn id="24" idx="2"/>
            <a:endCxn id="18" idx="0"/>
          </p:cNvCxnSpPr>
          <p:nvPr/>
        </p:nvCxnSpPr>
        <p:spPr>
          <a:xfrm rot="16200000" flipH="1">
            <a:off x="1410410" y="2804497"/>
            <a:ext cx="618876" cy="49203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2E270EF-8B9C-BD08-DE61-9510CF67E297}"/>
              </a:ext>
            </a:extLst>
          </p:cNvPr>
          <p:cNvCxnSpPr>
            <a:cxnSpLocks/>
            <a:stCxn id="31" idx="2"/>
            <a:endCxn id="18" idx="0"/>
          </p:cNvCxnSpPr>
          <p:nvPr/>
        </p:nvCxnSpPr>
        <p:spPr>
          <a:xfrm rot="5400000">
            <a:off x="1877408" y="2829534"/>
            <a:ext cx="618876" cy="44196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443B960-7B9C-05DE-8892-721210A79F00}"/>
              </a:ext>
            </a:extLst>
          </p:cNvPr>
          <p:cNvSpPr/>
          <p:nvPr/>
        </p:nvSpPr>
        <p:spPr>
          <a:xfrm>
            <a:off x="5009149" y="4916378"/>
            <a:ext cx="1889759" cy="660762"/>
          </a:xfrm>
          <a:prstGeom prst="roundRect">
            <a:avLst/>
          </a:prstGeom>
          <a:solidFill>
            <a:srgbClr val="71AE4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Primary DB Path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(SST Files)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78230AB-82E9-61AB-C77D-55BAA9CA047D}"/>
              </a:ext>
            </a:extLst>
          </p:cNvPr>
          <p:cNvSpPr/>
          <p:nvPr/>
        </p:nvSpPr>
        <p:spPr>
          <a:xfrm>
            <a:off x="4286701" y="3050513"/>
            <a:ext cx="1404712" cy="660762"/>
          </a:xfrm>
          <a:prstGeom prst="roundRect">
            <a:avLst/>
          </a:prstGeom>
          <a:solidFill>
            <a:srgbClr val="DBE4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Secondary Instance</a:t>
            </a:r>
            <a:br>
              <a:rPr lang="en-US" altLang="ko-KR" sz="1200" b="1">
                <a:solidFill>
                  <a:schemeClr val="tx1"/>
                </a:solidFill>
              </a:rPr>
            </a:b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en-US" altLang="ko-KR" sz="1200" err="1">
                <a:solidFill>
                  <a:schemeClr val="tx1"/>
                </a:solidFill>
              </a:rPr>
              <a:t>Memtable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2671C47-476D-5942-D860-B2371E106958}"/>
              </a:ext>
            </a:extLst>
          </p:cNvPr>
          <p:cNvSpPr/>
          <p:nvPr/>
        </p:nvSpPr>
        <p:spPr>
          <a:xfrm>
            <a:off x="4106360" y="2080313"/>
            <a:ext cx="862151" cy="660762"/>
          </a:xfrm>
          <a:prstGeom prst="roundRect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User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(put)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5B07AC2-29A4-458E-AB6F-CD41F93CBDCF}"/>
              </a:ext>
            </a:extLst>
          </p:cNvPr>
          <p:cNvSpPr/>
          <p:nvPr/>
        </p:nvSpPr>
        <p:spPr>
          <a:xfrm>
            <a:off x="5040355" y="2080313"/>
            <a:ext cx="862151" cy="660762"/>
          </a:xfrm>
          <a:prstGeom prst="roundRect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User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(get)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49244F1-5A91-AC0B-48D2-B13E2EEA7664}"/>
              </a:ext>
            </a:extLst>
          </p:cNvPr>
          <p:cNvSpPr/>
          <p:nvPr/>
        </p:nvSpPr>
        <p:spPr>
          <a:xfrm>
            <a:off x="6908344" y="2080313"/>
            <a:ext cx="862151" cy="660762"/>
          </a:xfrm>
          <a:prstGeom prst="roundRect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User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(put)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0FBABE4-5EB9-E9D2-86EA-45A7D5B61A5D}"/>
              </a:ext>
            </a:extLst>
          </p:cNvPr>
          <p:cNvSpPr/>
          <p:nvPr/>
        </p:nvSpPr>
        <p:spPr>
          <a:xfrm>
            <a:off x="5974350" y="2080313"/>
            <a:ext cx="862151" cy="660762"/>
          </a:xfrm>
          <a:prstGeom prst="roundRect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User</a:t>
            </a:r>
            <a:br>
              <a:rPr lang="en-US" altLang="ko-KR" sz="1400" b="1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(get)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4201760-DE29-ADE4-1E28-5B09C0834DD0}"/>
              </a:ext>
            </a:extLst>
          </p:cNvPr>
          <p:cNvSpPr/>
          <p:nvPr/>
        </p:nvSpPr>
        <p:spPr>
          <a:xfrm>
            <a:off x="6173787" y="3050512"/>
            <a:ext cx="1404712" cy="660762"/>
          </a:xfrm>
          <a:prstGeom prst="roundRect">
            <a:avLst/>
          </a:prstGeom>
          <a:solidFill>
            <a:srgbClr val="DBE4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Secondary Instance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Memtable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EBAFCAAD-C1F8-B0C1-8DA0-EB7E8E223F40}"/>
              </a:ext>
            </a:extLst>
          </p:cNvPr>
          <p:cNvSpPr/>
          <p:nvPr/>
        </p:nvSpPr>
        <p:spPr>
          <a:xfrm>
            <a:off x="4977967" y="3836826"/>
            <a:ext cx="1889759" cy="660762"/>
          </a:xfrm>
          <a:prstGeom prst="roundRect">
            <a:avLst/>
          </a:prstGeom>
          <a:solidFill>
            <a:srgbClr val="C7E1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Primary Instance</a:t>
            </a:r>
            <a:br>
              <a:rPr lang="en-US" altLang="ko-KR" sz="1400" b="1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Memtable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F3B6BAB-46F6-AE60-B72F-32E478BF7414}"/>
              </a:ext>
            </a:extLst>
          </p:cNvPr>
          <p:cNvCxnSpPr>
            <a:cxnSpLocks/>
            <a:stCxn id="15" idx="2"/>
            <a:endCxn id="34" idx="0"/>
          </p:cNvCxnSpPr>
          <p:nvPr/>
        </p:nvCxnSpPr>
        <p:spPr>
          <a:xfrm>
            <a:off x="5954028" y="4656055"/>
            <a:ext cx="1" cy="2603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DF1714C-AD0A-BA36-9FE8-F3D720DD7E3D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4534874" y="2741075"/>
            <a:ext cx="2562" cy="2349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7B92942-31C9-CD94-9B76-75F004390EC6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5471431" y="2741075"/>
            <a:ext cx="0" cy="2349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78AD05F-6F2F-D401-8B4E-D2FFEAB84357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6402524" y="2741075"/>
            <a:ext cx="2902" cy="2349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F287E02-E599-B4AE-C70C-7CB32E9700EE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7339419" y="2741075"/>
            <a:ext cx="1" cy="2349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A291DE7-E343-F3F0-C034-8B217447A9CB}"/>
              </a:ext>
            </a:extLst>
          </p:cNvPr>
          <p:cNvCxnSpPr>
            <a:cxnSpLocks/>
          </p:cNvCxnSpPr>
          <p:nvPr/>
        </p:nvCxnSpPr>
        <p:spPr>
          <a:xfrm>
            <a:off x="202953" y="4790882"/>
            <a:ext cx="3569942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6F598F9-91C4-6E01-5A96-22EE6CEBF9B6}"/>
              </a:ext>
            </a:extLst>
          </p:cNvPr>
          <p:cNvCxnSpPr>
            <a:cxnSpLocks/>
          </p:cNvCxnSpPr>
          <p:nvPr/>
        </p:nvCxnSpPr>
        <p:spPr>
          <a:xfrm>
            <a:off x="202953" y="3219257"/>
            <a:ext cx="3569942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89F720D-D478-63B4-17CF-DD4E7ACF2D88}"/>
              </a:ext>
            </a:extLst>
          </p:cNvPr>
          <p:cNvCxnSpPr>
            <a:cxnSpLocks/>
          </p:cNvCxnSpPr>
          <p:nvPr/>
        </p:nvCxnSpPr>
        <p:spPr>
          <a:xfrm>
            <a:off x="4169056" y="2858526"/>
            <a:ext cx="3569942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106491B-42A6-E9EE-96AD-FE25BE6CC46E}"/>
              </a:ext>
            </a:extLst>
          </p:cNvPr>
          <p:cNvCxnSpPr>
            <a:cxnSpLocks/>
          </p:cNvCxnSpPr>
          <p:nvPr/>
        </p:nvCxnSpPr>
        <p:spPr>
          <a:xfrm>
            <a:off x="4137875" y="4786216"/>
            <a:ext cx="3569942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0591409-43F6-4000-F700-FAAEE5670AF5}"/>
              </a:ext>
            </a:extLst>
          </p:cNvPr>
          <p:cNvSpPr txBox="1"/>
          <p:nvPr/>
        </p:nvSpPr>
        <p:spPr>
          <a:xfrm>
            <a:off x="-36267" y="4856817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/>
              <a:t>SSD</a:t>
            </a:r>
            <a:endParaRPr lang="ko-KR" altLang="en-US" sz="1100" i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00BE613-1B8A-F403-68BA-F4AE8F336990}"/>
              </a:ext>
            </a:extLst>
          </p:cNvPr>
          <p:cNvSpPr txBox="1"/>
          <p:nvPr/>
        </p:nvSpPr>
        <p:spPr>
          <a:xfrm>
            <a:off x="-57065" y="3254246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/>
              <a:t>Memory</a:t>
            </a:r>
            <a:endParaRPr lang="ko-KR" altLang="en-US" sz="1100" i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DC2747-9DA4-C64B-E403-B542B70F6428}"/>
              </a:ext>
            </a:extLst>
          </p:cNvPr>
          <p:cNvSpPr txBox="1"/>
          <p:nvPr/>
        </p:nvSpPr>
        <p:spPr>
          <a:xfrm>
            <a:off x="0" y="1692924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/>
              <a:t>USER</a:t>
            </a:r>
            <a:endParaRPr lang="ko-KR" altLang="en-US" sz="1100" i="1" dirty="0"/>
          </a:p>
        </p:txBody>
      </p:sp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C6B178A2-A3D0-57EA-2BC2-5C863F2D9F20}"/>
              </a:ext>
            </a:extLst>
          </p:cNvPr>
          <p:cNvSpPr/>
          <p:nvPr/>
        </p:nvSpPr>
        <p:spPr>
          <a:xfrm>
            <a:off x="52250" y="2011680"/>
            <a:ext cx="2960915" cy="3730616"/>
          </a:xfrm>
          <a:custGeom>
            <a:avLst/>
            <a:gdLst>
              <a:gd name="connsiteX0" fmla="*/ 0 w 3039292"/>
              <a:gd name="connsiteY0" fmla="*/ 0 h 3291840"/>
              <a:gd name="connsiteX1" fmla="*/ 0 w 3039292"/>
              <a:gd name="connsiteY1" fmla="*/ 0 h 3291840"/>
              <a:gd name="connsiteX2" fmla="*/ 870858 w 3039292"/>
              <a:gd name="connsiteY2" fmla="*/ 0 h 3291840"/>
              <a:gd name="connsiteX3" fmla="*/ 870858 w 3039292"/>
              <a:gd name="connsiteY3" fmla="*/ 0 h 3291840"/>
              <a:gd name="connsiteX4" fmla="*/ 949235 w 3039292"/>
              <a:gd name="connsiteY4" fmla="*/ 0 h 3291840"/>
              <a:gd name="connsiteX5" fmla="*/ 949235 w 3039292"/>
              <a:gd name="connsiteY5" fmla="*/ 931817 h 3291840"/>
              <a:gd name="connsiteX6" fmla="*/ 2960915 w 3039292"/>
              <a:gd name="connsiteY6" fmla="*/ 931817 h 3291840"/>
              <a:gd name="connsiteX7" fmla="*/ 2960915 w 3039292"/>
              <a:gd name="connsiteY7" fmla="*/ 3291840 h 3291840"/>
              <a:gd name="connsiteX8" fmla="*/ 3039292 w 3039292"/>
              <a:gd name="connsiteY8" fmla="*/ 3291840 h 3291840"/>
              <a:gd name="connsiteX9" fmla="*/ 792480 w 3039292"/>
              <a:gd name="connsiteY9" fmla="*/ 3291840 h 3291840"/>
              <a:gd name="connsiteX10" fmla="*/ 792480 w 3039292"/>
              <a:gd name="connsiteY10" fmla="*/ 1280160 h 3291840"/>
              <a:gd name="connsiteX11" fmla="*/ 896983 w 3039292"/>
              <a:gd name="connsiteY11" fmla="*/ 1280160 h 3291840"/>
              <a:gd name="connsiteX12" fmla="*/ 0 w 3039292"/>
              <a:gd name="connsiteY12" fmla="*/ 1280160 h 3291840"/>
              <a:gd name="connsiteX13" fmla="*/ 0 w 3039292"/>
              <a:gd name="connsiteY13" fmla="*/ 0 h 3291840"/>
              <a:gd name="connsiteX0" fmla="*/ 0 w 3039292"/>
              <a:gd name="connsiteY0" fmla="*/ 0 h 3291840"/>
              <a:gd name="connsiteX1" fmla="*/ 0 w 3039292"/>
              <a:gd name="connsiteY1" fmla="*/ 0 h 3291840"/>
              <a:gd name="connsiteX2" fmla="*/ 870858 w 3039292"/>
              <a:gd name="connsiteY2" fmla="*/ 0 h 3291840"/>
              <a:gd name="connsiteX3" fmla="*/ 870858 w 3039292"/>
              <a:gd name="connsiteY3" fmla="*/ 0 h 3291840"/>
              <a:gd name="connsiteX4" fmla="*/ 949235 w 3039292"/>
              <a:gd name="connsiteY4" fmla="*/ 0 h 3291840"/>
              <a:gd name="connsiteX5" fmla="*/ 949235 w 3039292"/>
              <a:gd name="connsiteY5" fmla="*/ 931817 h 3291840"/>
              <a:gd name="connsiteX6" fmla="*/ 2960915 w 3039292"/>
              <a:gd name="connsiteY6" fmla="*/ 931817 h 3291840"/>
              <a:gd name="connsiteX7" fmla="*/ 2960915 w 3039292"/>
              <a:gd name="connsiteY7" fmla="*/ 3291840 h 3291840"/>
              <a:gd name="connsiteX8" fmla="*/ 3039292 w 3039292"/>
              <a:gd name="connsiteY8" fmla="*/ 3291840 h 3291840"/>
              <a:gd name="connsiteX9" fmla="*/ 792480 w 3039292"/>
              <a:gd name="connsiteY9" fmla="*/ 3291840 h 3291840"/>
              <a:gd name="connsiteX10" fmla="*/ 792480 w 3039292"/>
              <a:gd name="connsiteY10" fmla="*/ 1280160 h 3291840"/>
              <a:gd name="connsiteX11" fmla="*/ 0 w 3039292"/>
              <a:gd name="connsiteY11" fmla="*/ 1280160 h 3291840"/>
              <a:gd name="connsiteX12" fmla="*/ 0 w 3039292"/>
              <a:gd name="connsiteY12" fmla="*/ 0 h 3291840"/>
              <a:gd name="connsiteX0" fmla="*/ 0 w 2960915"/>
              <a:gd name="connsiteY0" fmla="*/ 0 h 3291840"/>
              <a:gd name="connsiteX1" fmla="*/ 0 w 2960915"/>
              <a:gd name="connsiteY1" fmla="*/ 0 h 3291840"/>
              <a:gd name="connsiteX2" fmla="*/ 870858 w 2960915"/>
              <a:gd name="connsiteY2" fmla="*/ 0 h 3291840"/>
              <a:gd name="connsiteX3" fmla="*/ 870858 w 2960915"/>
              <a:gd name="connsiteY3" fmla="*/ 0 h 3291840"/>
              <a:gd name="connsiteX4" fmla="*/ 949235 w 2960915"/>
              <a:gd name="connsiteY4" fmla="*/ 0 h 3291840"/>
              <a:gd name="connsiteX5" fmla="*/ 949235 w 2960915"/>
              <a:gd name="connsiteY5" fmla="*/ 931817 h 3291840"/>
              <a:gd name="connsiteX6" fmla="*/ 2960915 w 2960915"/>
              <a:gd name="connsiteY6" fmla="*/ 931817 h 3291840"/>
              <a:gd name="connsiteX7" fmla="*/ 2960915 w 2960915"/>
              <a:gd name="connsiteY7" fmla="*/ 3291840 h 3291840"/>
              <a:gd name="connsiteX8" fmla="*/ 792480 w 2960915"/>
              <a:gd name="connsiteY8" fmla="*/ 3291840 h 3291840"/>
              <a:gd name="connsiteX9" fmla="*/ 792480 w 2960915"/>
              <a:gd name="connsiteY9" fmla="*/ 1280160 h 3291840"/>
              <a:gd name="connsiteX10" fmla="*/ 0 w 2960915"/>
              <a:gd name="connsiteY10" fmla="*/ 1280160 h 3291840"/>
              <a:gd name="connsiteX11" fmla="*/ 0 w 2960915"/>
              <a:gd name="connsiteY11" fmla="*/ 0 h 329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60915" h="3291840">
                <a:moveTo>
                  <a:pt x="0" y="0"/>
                </a:moveTo>
                <a:lnTo>
                  <a:pt x="0" y="0"/>
                </a:lnTo>
                <a:lnTo>
                  <a:pt x="870858" y="0"/>
                </a:lnTo>
                <a:lnTo>
                  <a:pt x="870858" y="0"/>
                </a:lnTo>
                <a:lnTo>
                  <a:pt x="949235" y="0"/>
                </a:lnTo>
                <a:lnTo>
                  <a:pt x="949235" y="931817"/>
                </a:lnTo>
                <a:lnTo>
                  <a:pt x="2960915" y="931817"/>
                </a:lnTo>
                <a:lnTo>
                  <a:pt x="2960915" y="3291840"/>
                </a:lnTo>
                <a:lnTo>
                  <a:pt x="792480" y="3291840"/>
                </a:lnTo>
                <a:lnTo>
                  <a:pt x="792480" y="1280160"/>
                </a:lnTo>
                <a:lnTo>
                  <a:pt x="0" y="1280160"/>
                </a:ln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F35C8FD5-F091-ADCF-E596-676ADE2363D3}"/>
              </a:ext>
            </a:extLst>
          </p:cNvPr>
          <p:cNvSpPr/>
          <p:nvPr/>
        </p:nvSpPr>
        <p:spPr>
          <a:xfrm>
            <a:off x="4058194" y="2029097"/>
            <a:ext cx="3126377" cy="3675017"/>
          </a:xfrm>
          <a:custGeom>
            <a:avLst/>
            <a:gdLst>
              <a:gd name="connsiteX0" fmla="*/ 0 w 3126377"/>
              <a:gd name="connsiteY0" fmla="*/ 0 h 3675017"/>
              <a:gd name="connsiteX1" fmla="*/ 940526 w 3126377"/>
              <a:gd name="connsiteY1" fmla="*/ 0 h 3675017"/>
              <a:gd name="connsiteX2" fmla="*/ 940526 w 3126377"/>
              <a:gd name="connsiteY2" fmla="*/ 818606 h 3675017"/>
              <a:gd name="connsiteX3" fmla="*/ 1828800 w 3126377"/>
              <a:gd name="connsiteY3" fmla="*/ 818606 h 3675017"/>
              <a:gd name="connsiteX4" fmla="*/ 1828800 w 3126377"/>
              <a:gd name="connsiteY4" fmla="*/ 1689463 h 3675017"/>
              <a:gd name="connsiteX5" fmla="*/ 1828800 w 3126377"/>
              <a:gd name="connsiteY5" fmla="*/ 1767840 h 3675017"/>
              <a:gd name="connsiteX6" fmla="*/ 3126377 w 3126377"/>
              <a:gd name="connsiteY6" fmla="*/ 1767840 h 3675017"/>
              <a:gd name="connsiteX7" fmla="*/ 3126377 w 3126377"/>
              <a:gd name="connsiteY7" fmla="*/ 3675017 h 3675017"/>
              <a:gd name="connsiteX8" fmla="*/ 783772 w 3126377"/>
              <a:gd name="connsiteY8" fmla="*/ 3675017 h 3675017"/>
              <a:gd name="connsiteX9" fmla="*/ 783772 w 3126377"/>
              <a:gd name="connsiteY9" fmla="*/ 1837509 h 3675017"/>
              <a:gd name="connsiteX10" fmla="*/ 17417 w 3126377"/>
              <a:gd name="connsiteY10" fmla="*/ 1837509 h 3675017"/>
              <a:gd name="connsiteX11" fmla="*/ 0 w 3126377"/>
              <a:gd name="connsiteY11" fmla="*/ 0 h 3675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6377" h="3675017">
                <a:moveTo>
                  <a:pt x="0" y="0"/>
                </a:moveTo>
                <a:lnTo>
                  <a:pt x="940526" y="0"/>
                </a:lnTo>
                <a:lnTo>
                  <a:pt x="940526" y="818606"/>
                </a:lnTo>
                <a:lnTo>
                  <a:pt x="1828800" y="818606"/>
                </a:lnTo>
                <a:lnTo>
                  <a:pt x="1828800" y="1689463"/>
                </a:lnTo>
                <a:lnTo>
                  <a:pt x="1828800" y="1767840"/>
                </a:lnTo>
                <a:lnTo>
                  <a:pt x="3126377" y="1767840"/>
                </a:lnTo>
                <a:lnTo>
                  <a:pt x="3126377" y="3675017"/>
                </a:lnTo>
                <a:lnTo>
                  <a:pt x="783772" y="3675017"/>
                </a:lnTo>
                <a:lnTo>
                  <a:pt x="783772" y="1837509"/>
                </a:lnTo>
                <a:lnTo>
                  <a:pt x="17417" y="1837509"/>
                </a:ln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679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0CF93A-A5B2-557A-0EB0-30634D83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24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895AD00-D279-3EE3-9664-6631804B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and Result​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5EFC3C-65B6-6017-C1AD-8C60AEA2CE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74970" y="1351209"/>
            <a:ext cx="5617029" cy="4816475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/>
              <a:t>Each run Primary and Secondary.</a:t>
            </a:r>
          </a:p>
          <a:p>
            <a:endParaRPr lang="en-US" altLang="ko-KR" sz="2000" dirty="0"/>
          </a:p>
          <a:p>
            <a:r>
              <a:rPr lang="en-US" altLang="ko-KR" sz="2000" dirty="0"/>
              <a:t>Unexpectedly, the </a:t>
            </a:r>
            <a:r>
              <a:rPr lang="en-US" altLang="ko-KR" sz="2000" b="1" dirty="0"/>
              <a:t>Secondary was slightly faster.</a:t>
            </a:r>
            <a:r>
              <a:rPr lang="en-US" altLang="ko-KR" sz="2000" dirty="0"/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↑</a:t>
            </a:r>
          </a:p>
          <a:p>
            <a:endParaRPr lang="en-US" altLang="ko-KR" sz="2000" dirty="0"/>
          </a:p>
          <a:p>
            <a:r>
              <a:rPr lang="en-US" altLang="ko-KR" sz="2000" dirty="0"/>
              <a:t>The reason is that the </a:t>
            </a:r>
            <a:r>
              <a:rPr lang="en-US" altLang="ko-KR" sz="2000" b="1" dirty="0"/>
              <a:t>Primary performs compaction during reads.</a:t>
            </a:r>
          </a:p>
          <a:p>
            <a:r>
              <a:rPr lang="en-US" altLang="ko-KR" sz="2000" dirty="0"/>
              <a:t>However, </a:t>
            </a:r>
            <a:r>
              <a:rPr lang="en-US" altLang="ko-KR" sz="2000" b="1" dirty="0"/>
              <a:t>no operations like compaction or flushes occur in the Secondary.</a:t>
            </a:r>
          </a:p>
          <a:p>
            <a:endParaRPr lang="en-US" altLang="ko-KR" sz="2000" b="1" dirty="0"/>
          </a:p>
          <a:p>
            <a:r>
              <a:rPr lang="en-US" altLang="ko-KR" sz="2000" dirty="0"/>
              <a:t>If a proper experimental setup is in place,</a:t>
            </a:r>
            <a:br>
              <a:rPr lang="en-US" altLang="ko-KR" sz="2000" dirty="0"/>
            </a:br>
            <a:r>
              <a:rPr lang="en-US" altLang="ko-KR" sz="2000" b="1" dirty="0"/>
              <a:t>it shows the possibility that the Secondary could have better read performance than the Primary.</a:t>
            </a:r>
          </a:p>
          <a:p>
            <a:endParaRPr lang="en-US" altLang="ko-KR" sz="2000" b="1" dirty="0"/>
          </a:p>
          <a:p>
            <a:endParaRPr lang="en-US" altLang="ko-KR" sz="2000" b="1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F853639-66A3-A6E7-0CE0-E6533C64BD6A}"/>
              </a:ext>
            </a:extLst>
          </p:cNvPr>
          <p:cNvGraphicFramePr>
            <a:graphicFrameLocks noGrp="1"/>
          </p:cNvGraphicFramePr>
          <p:nvPr/>
        </p:nvGraphicFramePr>
        <p:xfrm>
          <a:off x="1216377" y="5025984"/>
          <a:ext cx="3937000" cy="657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127619696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1079048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23496849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6540477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9865557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445553513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128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4096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8192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13219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Primary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9.4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32.2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56.3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176.1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279.7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61593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Secondary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10.1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32.9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56.6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187.8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302.8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214988"/>
                  </a:ext>
                </a:extLst>
              </a:tr>
            </a:tbl>
          </a:graphicData>
        </a:graphic>
      </p:graphicFrame>
      <p:sp>
        <p:nvSpPr>
          <p:cNvPr id="12" name="Shape 32">
            <a:extLst>
              <a:ext uri="{FF2B5EF4-FFF2-40B4-BE49-F238E27FC236}">
                <a16:creationId xmlns:a16="http://schemas.microsoft.com/office/drawing/2014/main" id="{CFB3ED1F-3716-410C-8DC8-0486C2F0AAE3}"/>
              </a:ext>
            </a:extLst>
          </p:cNvPr>
          <p:cNvSpPr txBox="1"/>
          <p:nvPr/>
        </p:nvSpPr>
        <p:spPr>
          <a:xfrm>
            <a:off x="4552973" y="4536183"/>
            <a:ext cx="1372572" cy="34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err="1"/>
              <a:t>value_size</a:t>
            </a:r>
            <a:endParaRPr sz="1600" b="1"/>
          </a:p>
        </p:txBody>
      </p:sp>
      <p:sp>
        <p:nvSpPr>
          <p:cNvPr id="13" name="Shape 34">
            <a:extLst>
              <a:ext uri="{FF2B5EF4-FFF2-40B4-BE49-F238E27FC236}">
                <a16:creationId xmlns:a16="http://schemas.microsoft.com/office/drawing/2014/main" id="{54DB3FA5-8943-4866-8361-FA97F30A3FEB}"/>
              </a:ext>
            </a:extLst>
          </p:cNvPr>
          <p:cNvSpPr txBox="1"/>
          <p:nvPr/>
        </p:nvSpPr>
        <p:spPr>
          <a:xfrm rot="-5400000">
            <a:off x="-288527" y="3022885"/>
            <a:ext cx="1585799" cy="34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Read ( MB/s)</a:t>
            </a:r>
            <a:endParaRPr sz="1600" b="1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1FFFBDA6-DC6F-4774-907C-F4BFD3E9D9C5}"/>
              </a:ext>
            </a:extLst>
          </p:cNvPr>
          <p:cNvGraphicFramePr>
            <a:graphicFrameLocks/>
          </p:cNvGraphicFramePr>
          <p:nvPr/>
        </p:nvGraphicFramePr>
        <p:xfrm>
          <a:off x="675778" y="1639513"/>
          <a:ext cx="5393055" cy="3312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6938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0E1A16C-CBDD-5F0E-8931-8BA1EB36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25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4B8C249-A226-6727-C2FE-BDC72A99F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Limitations​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69B08E-618F-502B-E5CF-16CBF10290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This is an incorrect experiment.</a:t>
            </a:r>
          </a:p>
          <a:p>
            <a:pPr lvl="1"/>
            <a:r>
              <a:rPr lang="en-US" altLang="ko-KR" dirty="0"/>
              <a:t>In the correct experiment, </a:t>
            </a:r>
            <a:r>
              <a:rPr lang="en-US" altLang="ko-KR" b="1" dirty="0"/>
              <a:t>WAL recovery should be performed, but it was not done.  </a:t>
            </a:r>
          </a:p>
          <a:p>
            <a:pPr lvl="1"/>
            <a:r>
              <a:rPr lang="en-US" altLang="ko-KR" dirty="0"/>
              <a:t>We should periodically update the Secondary using the </a:t>
            </a:r>
            <a:r>
              <a:rPr lang="en-US" altLang="ko-KR" dirty="0" err="1"/>
              <a:t>TryCatchUpWithPrimary</a:t>
            </a:r>
            <a:r>
              <a:rPr lang="en-US" altLang="ko-KR" dirty="0"/>
              <a:t> API. (Probably) this feature is not available in </a:t>
            </a:r>
            <a:r>
              <a:rPr lang="en-US" altLang="ko-KR" dirty="0" err="1"/>
              <a:t>db_bench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b="1"/>
          </a:p>
          <a:p>
            <a:pPr marL="514350" indent="-514350">
              <a:buFont typeface="+mj-lt"/>
              <a:buAutoNum type="arabicPeriod"/>
            </a:pPr>
            <a:r>
              <a:rPr lang="en-US" altLang="ko-KR" b="1" dirty="0"/>
              <a:t>Consider read compaction</a:t>
            </a:r>
          </a:p>
          <a:p>
            <a:pPr lvl="1"/>
            <a:r>
              <a:rPr lang="en-US" altLang="ko-KR" dirty="0"/>
              <a:t>Compaction occurs when reading operations are performed on the Primary.</a:t>
            </a:r>
          </a:p>
          <a:p>
            <a:pPr lvl="1"/>
            <a:r>
              <a:rPr lang="en-US" altLang="ko-KR" dirty="0"/>
              <a:t>We consider whether this process affects the performance of the Secondary.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95A981-3EB8-0E4A-FBC4-ED236B0E9DCC}"/>
              </a:ext>
            </a:extLst>
          </p:cNvPr>
          <p:cNvSpPr txBox="1"/>
          <p:nvPr/>
        </p:nvSpPr>
        <p:spPr>
          <a:xfrm>
            <a:off x="2236186" y="3244334"/>
            <a:ext cx="497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ㄴ</a:t>
            </a:r>
            <a:r>
              <a:rPr lang="ko-KR" altLang="en-US" dirty="0"/>
              <a:t> </a:t>
            </a:r>
            <a:r>
              <a:rPr lang="en-US" altLang="ko-KR" dirty="0"/>
              <a:t>What is option ‘</a:t>
            </a:r>
            <a:r>
              <a:rPr lang="en-US" altLang="ko-KR" dirty="0" err="1"/>
              <a:t>secondary_update_interval</a:t>
            </a:r>
            <a:r>
              <a:rPr lang="en-US" altLang="ko-KR" dirty="0"/>
              <a:t>’?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4744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E8F26-749E-E399-3119-38EAD777B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91A600F-FEA0-FB81-96EB-4A894273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26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64DACB3-8363-A9EA-DDC0-F1B04CD9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393" y="2948174"/>
            <a:ext cx="3079213" cy="961651"/>
          </a:xfrm>
        </p:spPr>
        <p:txBody>
          <a:bodyPr/>
          <a:lstStyle/>
          <a:p>
            <a:r>
              <a:rPr lang="en-US" altLang="ko-KR" dirty="0"/>
              <a:t>Final Week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603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E27D25E-B4DA-412C-3AC0-431EA2EB9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506" y="2762722"/>
            <a:ext cx="10416988" cy="1340054"/>
          </a:xfrm>
        </p:spPr>
        <p:txBody>
          <a:bodyPr/>
          <a:lstStyle/>
          <a:p>
            <a:r>
              <a:rPr lang="en-US" altLang="ko-KR"/>
              <a:t>Thankyou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52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BFA0E37-7DED-A856-AEED-E40D042E3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176" y="950495"/>
            <a:ext cx="5097930" cy="545973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altLang="ko-KR" dirty="0" err="1"/>
              <a:t>SkipList</a:t>
            </a:r>
            <a:endParaRPr lang="en-US" altLang="ko-KR" dirty="0"/>
          </a:p>
          <a:p>
            <a:pPr lvl="1"/>
            <a:r>
              <a:rPr lang="en-US" altLang="ko-KR" dirty="0">
                <a:latin typeface="Tahoma"/>
                <a:cs typeface="Tahoma"/>
              </a:rPr>
              <a:t>Hypothesis and Design</a:t>
            </a:r>
          </a:p>
          <a:p>
            <a:pPr lvl="1"/>
            <a:r>
              <a:rPr lang="en-US" altLang="ko-KR" dirty="0">
                <a:latin typeface="Tahoma"/>
                <a:cs typeface="Tahoma"/>
              </a:rPr>
              <a:t>Experiment</a:t>
            </a:r>
          </a:p>
          <a:p>
            <a:pPr lvl="1"/>
            <a:r>
              <a:rPr lang="en-US" altLang="ko-KR" dirty="0">
                <a:latin typeface="Tahoma"/>
                <a:cs typeface="Tahoma"/>
              </a:rPr>
              <a:t>Results and Discussion</a:t>
            </a:r>
          </a:p>
          <a:p>
            <a:pPr lvl="1"/>
            <a:r>
              <a:rPr lang="en-US" altLang="ko-KR" dirty="0">
                <a:latin typeface="Tahoma"/>
                <a:cs typeface="Tahoma"/>
              </a:rPr>
              <a:t>Limitations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>
                <a:latin typeface="Tahoma"/>
                <a:cs typeface="Tahoma"/>
              </a:rPr>
              <a:t>Secondary Instance</a:t>
            </a:r>
            <a:endParaRPr lang="ko-KR" altLang="en-US" dirty="0">
              <a:latin typeface="Tahoma"/>
              <a:cs typeface="Tahoma"/>
            </a:endParaRPr>
          </a:p>
          <a:p>
            <a:pPr lvl="1"/>
            <a:r>
              <a:rPr lang="en-US" dirty="0">
                <a:latin typeface="Tahoma"/>
                <a:ea typeface="Tahoma"/>
                <a:cs typeface="Tahoma"/>
              </a:rPr>
              <a:t>Primary Instance</a:t>
            </a:r>
            <a:endParaRPr lang="en-US" altLang="ko-KR" dirty="0">
              <a:latin typeface="Tahoma"/>
              <a:cs typeface="Tahoma"/>
            </a:endParaRPr>
          </a:p>
          <a:p>
            <a:pPr lvl="1"/>
            <a:r>
              <a:rPr lang="en-US" dirty="0">
                <a:latin typeface="Tahoma"/>
                <a:ea typeface="Tahoma"/>
                <a:cs typeface="Tahoma"/>
              </a:rPr>
              <a:t>Read only and Secondary instances</a:t>
            </a:r>
            <a:endParaRPr lang="en-US" altLang="ko-KR" dirty="0">
              <a:latin typeface="Tahoma"/>
              <a:ea typeface="Tahoma"/>
              <a:cs typeface="Tahoma"/>
            </a:endParaRPr>
          </a:p>
          <a:p>
            <a:pPr lvl="1">
              <a:buFont typeface="Tahoma"/>
              <a:buAutoNum type="arabicParenR"/>
            </a:pPr>
            <a:r>
              <a:rPr lang="ko-KR" dirty="0" err="1">
                <a:latin typeface="Tahoma"/>
                <a:cs typeface="Tahoma"/>
              </a:rPr>
              <a:t>Hypothesis</a:t>
            </a:r>
            <a:r>
              <a:rPr lang="ko-KR" dirty="0">
                <a:latin typeface="Tahoma"/>
                <a:cs typeface="Tahoma"/>
              </a:rPr>
              <a:t> and </a:t>
            </a:r>
            <a:r>
              <a:rPr lang="ko-KR" dirty="0" err="1">
                <a:latin typeface="Tahoma"/>
                <a:cs typeface="Tahoma"/>
              </a:rPr>
              <a:t>Design</a:t>
            </a:r>
            <a:endParaRPr lang="ko-KR" altLang="en-US" dirty="0">
              <a:latin typeface="Tahoma"/>
              <a:cs typeface="Tahoma"/>
            </a:endParaRPr>
          </a:p>
          <a:p>
            <a:pPr lvl="1"/>
            <a:r>
              <a:rPr lang="ko-KR" altLang="en-US" dirty="0" err="1">
                <a:latin typeface="Tahoma"/>
                <a:cs typeface="Tahoma"/>
              </a:rPr>
              <a:t>Experiment</a:t>
            </a:r>
            <a:r>
              <a:rPr lang="ko-KR" altLang="en-US" dirty="0">
                <a:latin typeface="Tahoma"/>
                <a:cs typeface="Tahoma"/>
              </a:rPr>
              <a:t> and </a:t>
            </a:r>
            <a:r>
              <a:rPr lang="ko-KR" altLang="en-US" dirty="0" err="1">
                <a:latin typeface="Tahoma"/>
                <a:cs typeface="Tahoma"/>
              </a:rPr>
              <a:t>Result</a:t>
            </a:r>
            <a:endParaRPr lang="ko-KR" altLang="en-US" dirty="0"/>
          </a:p>
          <a:p>
            <a:pPr lvl="1"/>
            <a:r>
              <a:rPr lang="ko-KR" altLang="en-US" dirty="0" err="1">
                <a:latin typeface="Tahoma"/>
                <a:cs typeface="Tahoma"/>
              </a:rPr>
              <a:t>Limitations</a:t>
            </a:r>
            <a:endParaRPr lang="en-US" altLang="ko-KR" dirty="0">
              <a:latin typeface="Tahoma"/>
              <a:cs typeface="Tahoma"/>
            </a:endParaRP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>
                <a:latin typeface="Tahoma"/>
                <a:cs typeface="Tahoma"/>
              </a:rPr>
              <a:t>Final Week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231B9C4B-0E19-1C38-E394-C7BCCDF2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Contents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19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0C1E8-4E1E-A243-4712-E24AFB2CC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35FE25-79AB-BEBD-F21A-3862BDA0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D663470-B8F7-2249-73C1-BCA021AC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 4: </a:t>
            </a:r>
            <a:r>
              <a:rPr lang="en-US" altLang="ko-KR" dirty="0" err="1"/>
              <a:t>SkipList</a:t>
            </a:r>
            <a:r>
              <a:rPr lang="en-US" altLang="ko-KR" dirty="0"/>
              <a:t> (</a:t>
            </a:r>
            <a:r>
              <a:rPr lang="en-US" altLang="ko-KR" dirty="0" err="1"/>
              <a:t>memtable</a:t>
            </a:r>
            <a:r>
              <a:rPr lang="en-US" altLang="ko-KR" dirty="0"/>
              <a:t>/</a:t>
            </a:r>
            <a:r>
              <a:rPr lang="en-US" altLang="ko-KR" dirty="0" err="1"/>
              <a:t>skiplist.h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1A21B6-A7DA-9913-2C7F-7F2A3BF979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9" y="1351209"/>
            <a:ext cx="9515222" cy="4816475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sz="2300" b="1" i="0" dirty="0">
                <a:effectLst/>
                <a:latin typeface="-apple-system"/>
              </a:rPr>
              <a:t> </a:t>
            </a:r>
            <a:r>
              <a:rPr lang="en-US" sz="2300" b="1" i="0" dirty="0" err="1">
                <a:effectLst/>
                <a:latin typeface="-apple-system"/>
              </a:rPr>
              <a:t>MemTable</a:t>
            </a:r>
            <a:endParaRPr lang="en-US" sz="2300" b="1" dirty="0">
              <a:latin typeface="-apple-system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1900" b="1" dirty="0">
                <a:latin typeface="-apple-system"/>
              </a:rPr>
              <a:t> </a:t>
            </a:r>
            <a:r>
              <a:rPr lang="en-US" sz="1900" dirty="0">
                <a:solidFill>
                  <a:srgbClr val="FF0000"/>
                </a:solidFill>
                <a:latin typeface="-apple-system"/>
              </a:rPr>
              <a:t>I</a:t>
            </a:r>
            <a:r>
              <a:rPr lang="en-US" sz="1900" i="0" dirty="0">
                <a:solidFill>
                  <a:srgbClr val="FF0000"/>
                </a:solidFill>
                <a:effectLst/>
                <a:latin typeface="-apple-system"/>
              </a:rPr>
              <a:t>n-memory data structure </a:t>
            </a:r>
            <a:r>
              <a:rPr lang="en-US" sz="1900" i="0" dirty="0">
                <a:effectLst/>
                <a:latin typeface="-apple-system"/>
              </a:rPr>
              <a:t>holding data before they are flushed to SST files.</a:t>
            </a:r>
          </a:p>
          <a:p>
            <a:pPr lvl="1">
              <a:buFont typeface="Wingdings" pitchFamily="2" charset="2"/>
              <a:buChar char="v"/>
            </a:pPr>
            <a:r>
              <a:rPr lang="en-US" sz="1900" dirty="0">
                <a:latin typeface="-apple-system"/>
              </a:rPr>
              <a:t> B</a:t>
            </a:r>
            <a:r>
              <a:rPr lang="en-US" sz="1900" i="0" dirty="0">
                <a:effectLst/>
                <a:latin typeface="-apple-system"/>
              </a:rPr>
              <a:t>ased on </a:t>
            </a:r>
            <a:r>
              <a:rPr lang="en-US" sz="1900" dirty="0" err="1">
                <a:solidFill>
                  <a:srgbClr val="FF0000"/>
                </a:solidFill>
                <a:latin typeface="-apple-system"/>
              </a:rPr>
              <a:t>S</a:t>
            </a:r>
            <a:r>
              <a:rPr lang="en-US" sz="1900" i="0" dirty="0" err="1">
                <a:solidFill>
                  <a:srgbClr val="FF0000"/>
                </a:solidFill>
                <a:effectLst/>
                <a:latin typeface="-apple-system"/>
              </a:rPr>
              <a:t>kipList</a:t>
            </a:r>
            <a:r>
              <a:rPr lang="en-US" sz="1900" i="0" dirty="0">
                <a:solidFill>
                  <a:srgbClr val="FF0000"/>
                </a:solidFill>
                <a:effectLst/>
                <a:latin typeface="-apple-system"/>
              </a:rPr>
              <a:t>(default), </a:t>
            </a:r>
            <a:r>
              <a:rPr lang="en-US" sz="1900" i="0" dirty="0" err="1">
                <a:effectLst/>
                <a:latin typeface="-apple-system"/>
              </a:rPr>
              <a:t>HashLinkList</a:t>
            </a:r>
            <a:r>
              <a:rPr lang="en-US" sz="1900" i="0" dirty="0">
                <a:effectLst/>
                <a:latin typeface="-apple-system"/>
              </a:rPr>
              <a:t>, </a:t>
            </a:r>
            <a:r>
              <a:rPr lang="en-US" sz="1900" i="0" dirty="0" err="1">
                <a:effectLst/>
                <a:latin typeface="-apple-system"/>
              </a:rPr>
              <a:t>HashSkipList</a:t>
            </a:r>
            <a:r>
              <a:rPr lang="en-US" sz="1900" i="0" dirty="0">
                <a:effectLst/>
                <a:latin typeface="-apple-system"/>
              </a:rPr>
              <a:t> or Vector.</a:t>
            </a:r>
          </a:p>
          <a:p>
            <a:pPr marL="457200" lvl="1" indent="0">
              <a:buNone/>
            </a:pPr>
            <a:endParaRPr lang="en-US" sz="2300" b="1" i="0" dirty="0">
              <a:effectLst/>
              <a:latin typeface="-apple-system"/>
            </a:endParaRPr>
          </a:p>
          <a:p>
            <a:pPr algn="l">
              <a:buFont typeface="Wingdings" pitchFamily="2" charset="2"/>
              <a:buChar char="v"/>
            </a:pPr>
            <a:r>
              <a:rPr lang="en-US" sz="2300" b="1" i="0" dirty="0">
                <a:effectLst/>
                <a:latin typeface="-apple-system"/>
              </a:rPr>
              <a:t> </a:t>
            </a:r>
            <a:r>
              <a:rPr lang="en-US" sz="2300" b="1" i="0" dirty="0" err="1">
                <a:effectLst/>
                <a:latin typeface="-apple-system"/>
              </a:rPr>
              <a:t>Skiplist</a:t>
            </a:r>
            <a:r>
              <a:rPr lang="en-US" sz="2300" b="1" i="0" dirty="0">
                <a:effectLst/>
                <a:latin typeface="-apple-system"/>
              </a:rPr>
              <a:t>-based </a:t>
            </a:r>
            <a:r>
              <a:rPr lang="en-US" sz="2300" b="1" i="0" dirty="0" err="1">
                <a:effectLst/>
                <a:latin typeface="-apple-system"/>
              </a:rPr>
              <a:t>MemTable</a:t>
            </a:r>
            <a:endParaRPr lang="en-US" sz="2300" b="1" i="0" dirty="0">
              <a:effectLst/>
              <a:latin typeface="-apple-system"/>
            </a:endParaRPr>
          </a:p>
          <a:p>
            <a:pPr lvl="1">
              <a:buFont typeface="Wingdings" pitchFamily="2" charset="2"/>
              <a:buChar char="v"/>
            </a:pPr>
            <a:r>
              <a:rPr lang="ko-KR" altLang="en-US" sz="1900" dirty="0">
                <a:latin typeface="-apple-system"/>
              </a:rPr>
              <a:t> </a:t>
            </a:r>
            <a:r>
              <a:rPr lang="en-US" altLang="ko-KR" sz="1900" dirty="0">
                <a:latin typeface="-apple-system"/>
              </a:rPr>
              <a:t>Consists of </a:t>
            </a:r>
            <a:r>
              <a:rPr lang="en-US" altLang="ko-KR" sz="1900" dirty="0">
                <a:solidFill>
                  <a:srgbClr val="FF0000"/>
                </a:solidFill>
                <a:latin typeface="-apple-system"/>
              </a:rPr>
              <a:t>multiple nodes </a:t>
            </a:r>
            <a:r>
              <a:rPr lang="en-US" altLang="ko-KR" sz="1900" dirty="0">
                <a:latin typeface="-apple-system"/>
              </a:rPr>
              <a:t>with </a:t>
            </a:r>
            <a:r>
              <a:rPr lang="en-US" altLang="ko-KR" sz="1900" dirty="0">
                <a:solidFill>
                  <a:srgbClr val="FF0000"/>
                </a:solidFill>
                <a:latin typeface="-apple-system"/>
              </a:rPr>
              <a:t>“random” height (levels).</a:t>
            </a:r>
            <a:endParaRPr lang="en-US" sz="1900" dirty="0">
              <a:solidFill>
                <a:srgbClr val="FF0000"/>
              </a:solidFill>
              <a:latin typeface="-apple-system"/>
            </a:endParaRPr>
          </a:p>
          <a:p>
            <a:pPr lvl="1">
              <a:buFont typeface="Wingdings" pitchFamily="2" charset="2"/>
              <a:buChar char="v"/>
            </a:pPr>
            <a:r>
              <a:rPr lang="ko-KR" altLang="en-US" sz="1900" dirty="0">
                <a:latin typeface="-apple-system"/>
              </a:rPr>
              <a:t> </a:t>
            </a:r>
            <a:r>
              <a:rPr lang="en-US" sz="1900" dirty="0">
                <a:latin typeface="-apple-system"/>
              </a:rPr>
              <a:t>G</a:t>
            </a:r>
            <a:r>
              <a:rPr lang="en-US" sz="1900" i="0" dirty="0">
                <a:effectLst/>
                <a:latin typeface="-apple-system"/>
              </a:rPr>
              <a:t>eneral good performance to both read and write, random access and sequential scan. </a:t>
            </a:r>
          </a:p>
          <a:p>
            <a:pPr lvl="1">
              <a:buFont typeface="Wingdings" pitchFamily="2" charset="2"/>
              <a:buChar char="v"/>
            </a:pPr>
            <a:r>
              <a:rPr lang="en-US" sz="1900" dirty="0">
                <a:latin typeface="-apple-system"/>
              </a:rPr>
              <a:t> Support Concurrent Insert and Insert with Hint. </a:t>
            </a:r>
          </a:p>
        </p:txBody>
      </p:sp>
      <p:pic>
        <p:nvPicPr>
          <p:cNvPr id="1026" name="Picture 2" descr="example list">
            <a:extLst>
              <a:ext uri="{FF2B5EF4-FFF2-40B4-BE49-F238E27FC236}">
                <a16:creationId xmlns:a16="http://schemas.microsoft.com/office/drawing/2014/main" id="{7B51B9A3-8B3E-38A2-4881-38022313D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859" y="4296462"/>
            <a:ext cx="8229346" cy="175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D2160-4EDA-4CBC-FBE3-2B299AC22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7704B71F-CED1-42C1-E5A4-06B37BB89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67" y="1789015"/>
            <a:ext cx="4029380" cy="377186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E789A82-349A-9571-5E27-79448903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E6D219D-1ADC-E767-8C8A-6E54C513E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7" y="173878"/>
            <a:ext cx="11242053" cy="961651"/>
          </a:xfrm>
        </p:spPr>
        <p:txBody>
          <a:bodyPr>
            <a:normAutofit/>
          </a:bodyPr>
          <a:lstStyle/>
          <a:p>
            <a:r>
              <a:rPr lang="en-US" altLang="ko-KR" dirty="0"/>
              <a:t>Week 4: </a:t>
            </a:r>
            <a:r>
              <a:rPr lang="en-US" altLang="ko-KR" dirty="0" err="1"/>
              <a:t>SkipList</a:t>
            </a:r>
            <a:r>
              <a:rPr lang="en-US" altLang="ko-KR" dirty="0"/>
              <a:t> (</a:t>
            </a:r>
            <a:r>
              <a:rPr lang="en-US" altLang="ko-KR" dirty="0" err="1"/>
              <a:t>memtable</a:t>
            </a:r>
            <a:r>
              <a:rPr lang="en-US" altLang="ko-KR" dirty="0"/>
              <a:t>/</a:t>
            </a:r>
            <a:r>
              <a:rPr lang="en-US" altLang="ko-KR" dirty="0" err="1"/>
              <a:t>skiplist.h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DDFD8-63E5-B688-406E-A9044BAE96FF}"/>
              </a:ext>
            </a:extLst>
          </p:cNvPr>
          <p:cNvSpPr txBox="1"/>
          <p:nvPr/>
        </p:nvSpPr>
        <p:spPr>
          <a:xfrm>
            <a:off x="285917" y="1166777"/>
            <a:ext cx="293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KR" sz="2400" b="1" dirty="0"/>
              <a:t> RandomHeight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6298A5-87A5-6D93-3733-D35BE22BD369}"/>
              </a:ext>
            </a:extLst>
          </p:cNvPr>
          <p:cNvSpPr/>
          <p:nvPr/>
        </p:nvSpPr>
        <p:spPr>
          <a:xfrm>
            <a:off x="1132114" y="2751989"/>
            <a:ext cx="3770812" cy="163713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C9D49BA8-43EE-84A5-8629-F18024063224}"/>
              </a:ext>
            </a:extLst>
          </p:cNvPr>
          <p:cNvCxnSpPr>
            <a:cxnSpLocks/>
          </p:cNvCxnSpPr>
          <p:nvPr/>
        </p:nvCxnSpPr>
        <p:spPr>
          <a:xfrm>
            <a:off x="3026857" y="2838994"/>
            <a:ext cx="4029380" cy="1269482"/>
          </a:xfrm>
          <a:prstGeom prst="curvedConnector3">
            <a:avLst/>
          </a:prstGeom>
          <a:ln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D051AB-20CB-D3A8-C8F3-2C01BEC96AE1}"/>
              </a:ext>
            </a:extLst>
          </p:cNvPr>
          <p:cNvSpPr txBox="1"/>
          <p:nvPr/>
        </p:nvSpPr>
        <p:spPr>
          <a:xfrm>
            <a:off x="5445947" y="4094210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CALL</a:t>
            </a:r>
            <a:endParaRPr lang="en-KR" sz="1400" dirty="0"/>
          </a:p>
          <a:p>
            <a:pPr algn="ctr"/>
            <a:r>
              <a:rPr lang="en-KR" sz="1400" dirty="0"/>
              <a:t>(Implementation)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6FCE3E5-9F79-49A4-90D6-3866C8C00E96}"/>
              </a:ext>
            </a:extLst>
          </p:cNvPr>
          <p:cNvGrpSpPr/>
          <p:nvPr/>
        </p:nvGrpSpPr>
        <p:grpSpPr>
          <a:xfrm>
            <a:off x="7145830" y="3898697"/>
            <a:ext cx="4191000" cy="2243845"/>
            <a:chOff x="6687230" y="3975246"/>
            <a:chExt cx="4191000" cy="22438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352E12F-1125-E6A8-929B-666320E6F726}"/>
                    </a:ext>
                  </a:extLst>
                </p:cNvPr>
                <p:cNvSpPr txBox="1"/>
                <p:nvPr/>
              </p:nvSpPr>
              <p:spPr>
                <a:xfrm>
                  <a:off x="6687230" y="5782305"/>
                  <a:ext cx="4152385" cy="4367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lnSpc>
                      <a:spcPct val="120000"/>
                    </a:lnSpc>
                    <a:buFont typeface="Wingdings" pitchFamily="2" charset="2"/>
                    <a:buChar char="§"/>
                  </a:pPr>
                  <a:r>
                    <a:rPr lang="en-KR" sz="1200" dirty="0">
                      <a:solidFill>
                        <a:srgbClr val="FF0000"/>
                      </a:solidFill>
                    </a:rPr>
                    <a:t>kScaledInverseBranching_ </a:t>
                  </a:r>
                  <a:r>
                    <a:rPr lang="en-KR" sz="1200" dirty="0">
                      <a:solidFill>
                        <a:schemeClr val="tx1"/>
                      </a:solidFill>
                    </a:rPr>
                    <a:t>=  (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𝑅𝑎𝑛𝑑𝑜𝑚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∷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𝑘𝑀𝑎𝑥𝑁𝑒𝑥𝑡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+ 1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𝑘𝐵𝑟𝑎𝑛𝑐h𝑖𝑛𝑔</m:t>
                          </m:r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KR" sz="1200" dirty="0">
                      <a:solidFill>
                        <a:schemeClr val="tx1"/>
                      </a:solidFill>
                    </a:rPr>
                    <a:t>;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352E12F-1125-E6A8-929B-666320E6F7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230" y="5782305"/>
                  <a:ext cx="4152385" cy="436786"/>
                </a:xfrm>
                <a:prstGeom prst="rect">
                  <a:avLst/>
                </a:prstGeom>
                <a:blipFill>
                  <a:blip r:embed="rId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33F68A-8DA1-55A3-FE6D-A109CA7E4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7230" y="3975246"/>
              <a:ext cx="4191000" cy="1816100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EB3A081-E8CF-736A-3FBF-0F9D5E142B5D}"/>
                </a:ext>
              </a:extLst>
            </p:cNvPr>
            <p:cNvCxnSpPr/>
            <p:nvPr/>
          </p:nvCxnSpPr>
          <p:spPr>
            <a:xfrm>
              <a:off x="8543109" y="4937760"/>
              <a:ext cx="2116182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73595DA-CEBD-A08C-B3E8-F400442BB900}"/>
              </a:ext>
            </a:extLst>
          </p:cNvPr>
          <p:cNvGrpSpPr/>
          <p:nvPr/>
        </p:nvGrpSpPr>
        <p:grpSpPr>
          <a:xfrm>
            <a:off x="9880716" y="219315"/>
            <a:ext cx="2025367" cy="3351240"/>
            <a:chOff x="533493" y="1097919"/>
            <a:chExt cx="2872453" cy="516198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F2D2A1D-D241-C702-D736-BB4747EFB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3493" y="1097919"/>
              <a:ext cx="2872453" cy="5161989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B9EC414-ED28-C8E4-C697-FB2E9FF09525}"/>
                </a:ext>
              </a:extLst>
            </p:cNvPr>
            <p:cNvSpPr/>
            <p:nvPr/>
          </p:nvSpPr>
          <p:spPr>
            <a:xfrm>
              <a:off x="661348" y="1715025"/>
              <a:ext cx="2616741" cy="5245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0A19489-6305-C9AF-798B-12026141B149}"/>
                </a:ext>
              </a:extLst>
            </p:cNvPr>
            <p:cNvSpPr/>
            <p:nvPr/>
          </p:nvSpPr>
          <p:spPr>
            <a:xfrm>
              <a:off x="787622" y="3971110"/>
              <a:ext cx="1563692" cy="1567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</p:spTree>
    <p:extLst>
      <p:ext uri="{BB962C8B-B14F-4D97-AF65-F5344CB8AC3E}">
        <p14:creationId xmlns:p14="http://schemas.microsoft.com/office/powerpoint/2010/main" val="178870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4629B-E417-D1FC-50FF-1351C0A2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728B37-0F71-7CB7-6E56-6D423C2A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6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C36BD6A-5A8F-7A06-7802-2F8EB1860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7" y="173878"/>
            <a:ext cx="11242053" cy="961651"/>
          </a:xfrm>
        </p:spPr>
        <p:txBody>
          <a:bodyPr>
            <a:normAutofit/>
          </a:bodyPr>
          <a:lstStyle/>
          <a:p>
            <a:r>
              <a:rPr lang="en-US" altLang="ko-KR" dirty="0"/>
              <a:t>Week 4: </a:t>
            </a:r>
            <a:r>
              <a:rPr lang="en-US" altLang="ko-KR" dirty="0" err="1"/>
              <a:t>SkipList</a:t>
            </a:r>
            <a:r>
              <a:rPr lang="en-US" altLang="ko-KR" dirty="0"/>
              <a:t> (</a:t>
            </a:r>
            <a:r>
              <a:rPr lang="en-US" altLang="ko-KR" dirty="0" err="1"/>
              <a:t>memtable</a:t>
            </a:r>
            <a:r>
              <a:rPr lang="en-US" altLang="ko-KR" dirty="0"/>
              <a:t>/</a:t>
            </a:r>
            <a:r>
              <a:rPr lang="en-US" altLang="ko-KR" dirty="0" err="1"/>
              <a:t>skiplist.h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C652B3-DAD9-8AC0-E79F-318A0C23C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151586"/>
              </p:ext>
            </p:extLst>
          </p:nvPr>
        </p:nvGraphicFramePr>
        <p:xfrm>
          <a:off x="4445732" y="1460351"/>
          <a:ext cx="6774855" cy="1580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654">
                  <a:extLst>
                    <a:ext uri="{9D8B030D-6E8A-4147-A177-3AD203B41FA5}">
                      <a16:colId xmlns:a16="http://schemas.microsoft.com/office/drawing/2014/main" val="3281817149"/>
                    </a:ext>
                  </a:extLst>
                </a:gridCol>
                <a:gridCol w="4349201">
                  <a:extLst>
                    <a:ext uri="{9D8B030D-6E8A-4147-A177-3AD203B41FA5}">
                      <a16:colId xmlns:a16="http://schemas.microsoft.com/office/drawing/2014/main" val="4053340450"/>
                    </a:ext>
                  </a:extLst>
                </a:gridCol>
              </a:tblGrid>
              <a:tr h="3952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Member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or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Method</a:t>
                      </a:r>
                      <a:endParaRPr lang="en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Description</a:t>
                      </a:r>
                      <a:endParaRPr lang="en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163859"/>
                  </a:ext>
                </a:extLst>
              </a:tr>
              <a:tr h="395201">
                <a:tc>
                  <a:txBody>
                    <a:bodyPr/>
                    <a:lstStyle/>
                    <a:p>
                      <a:pPr algn="ctr"/>
                      <a:r>
                        <a:rPr lang="en-KR" sz="1400" dirty="0">
                          <a:solidFill>
                            <a:schemeClr val="tx1"/>
                          </a:solidFill>
                        </a:rPr>
                        <a:t>kMaxHeight_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The max height of a </a:t>
                      </a:r>
                      <a:r>
                        <a:rPr lang="en-US" sz="1400" dirty="0" err="1"/>
                        <a:t>skiplist</a:t>
                      </a:r>
                      <a:endParaRPr lang="en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331491"/>
                  </a:ext>
                </a:extLst>
              </a:tr>
              <a:tr h="395201">
                <a:tc>
                  <a:txBody>
                    <a:bodyPr/>
                    <a:lstStyle/>
                    <a:p>
                      <a:pPr algn="ctr"/>
                      <a:r>
                        <a:rPr lang="en-KR" sz="1400" dirty="0">
                          <a:solidFill>
                            <a:srgbClr val="FF0000"/>
                          </a:solidFill>
                        </a:rPr>
                        <a:t>kBranching_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dirty="0"/>
                        <a:t>The branching factor of a skiplist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16738"/>
                  </a:ext>
                </a:extLst>
              </a:tr>
              <a:tr h="395201">
                <a:tc>
                  <a:txBody>
                    <a:bodyPr/>
                    <a:lstStyle/>
                    <a:p>
                      <a:pPr algn="ctr"/>
                      <a:r>
                        <a:rPr lang="en-KR" sz="1400" dirty="0">
                          <a:solidFill>
                            <a:srgbClr val="FF0000"/>
                          </a:solidFill>
                        </a:rPr>
                        <a:t>kScaledInverseBranching_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The scaled inverse of the branching factor</a:t>
                      </a:r>
                      <a:endParaRPr lang="en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500621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440681D6-83E0-7750-296D-E3E0F0CB9B1C}"/>
              </a:ext>
            </a:extLst>
          </p:cNvPr>
          <p:cNvGrpSpPr/>
          <p:nvPr/>
        </p:nvGrpSpPr>
        <p:grpSpPr>
          <a:xfrm>
            <a:off x="777921" y="1097918"/>
            <a:ext cx="2872453" cy="5161989"/>
            <a:chOff x="533493" y="1097919"/>
            <a:chExt cx="2872453" cy="51619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87C3678-BC8C-53A8-9F4C-0C97A388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93" y="1097919"/>
              <a:ext cx="2872453" cy="5161989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61E914-9C2C-BE99-9466-4867ACF5002C}"/>
                </a:ext>
              </a:extLst>
            </p:cNvPr>
            <p:cNvSpPr/>
            <p:nvPr/>
          </p:nvSpPr>
          <p:spPr>
            <a:xfrm>
              <a:off x="661348" y="1715025"/>
              <a:ext cx="2616741" cy="5245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2B0998D-015E-D05A-AAD5-62FC43A7FF3F}"/>
                </a:ext>
              </a:extLst>
            </p:cNvPr>
            <p:cNvSpPr/>
            <p:nvPr/>
          </p:nvSpPr>
          <p:spPr>
            <a:xfrm>
              <a:off x="787622" y="3971110"/>
              <a:ext cx="1563692" cy="1567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FBD416-97A4-78C1-D41C-B5657F7C6E2C}"/>
              </a:ext>
            </a:extLst>
          </p:cNvPr>
          <p:cNvGrpSpPr/>
          <p:nvPr/>
        </p:nvGrpSpPr>
        <p:grpSpPr>
          <a:xfrm>
            <a:off x="4838260" y="4032069"/>
            <a:ext cx="5420437" cy="1846116"/>
            <a:chOff x="5313304" y="4122802"/>
            <a:chExt cx="5989800" cy="18872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D02E7A-EECE-13AF-4183-4B063E44C082}"/>
                </a:ext>
              </a:extLst>
            </p:cNvPr>
            <p:cNvSpPr txBox="1"/>
            <p:nvPr/>
          </p:nvSpPr>
          <p:spPr>
            <a:xfrm>
              <a:off x="7541807" y="5702287"/>
              <a:ext cx="1532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SkipList Instance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A6DBC5-065C-08B6-418E-9FED75DA6EFA}"/>
                </a:ext>
              </a:extLst>
            </p:cNvPr>
            <p:cNvGrpSpPr/>
            <p:nvPr/>
          </p:nvGrpSpPr>
          <p:grpSpPr>
            <a:xfrm>
              <a:off x="5313304" y="4122802"/>
              <a:ext cx="5989800" cy="1540160"/>
              <a:chOff x="5313304" y="4122802"/>
              <a:chExt cx="5989800" cy="154016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0451FAD-A50A-2729-7E6A-DB551EAEA00C}"/>
                  </a:ext>
                </a:extLst>
              </p:cNvPr>
              <p:cNvGrpSpPr/>
              <p:nvPr/>
            </p:nvGrpSpPr>
            <p:grpSpPr>
              <a:xfrm>
                <a:off x="5313304" y="4122802"/>
                <a:ext cx="5989800" cy="1540160"/>
                <a:chOff x="4439990" y="3577153"/>
                <a:chExt cx="5206034" cy="2739045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E854094-8C1D-3BA9-195D-91B1C3FD607F}"/>
                    </a:ext>
                  </a:extLst>
                </p:cNvPr>
                <p:cNvSpPr/>
                <p:nvPr/>
              </p:nvSpPr>
              <p:spPr>
                <a:xfrm>
                  <a:off x="4439990" y="3577153"/>
                  <a:ext cx="5206034" cy="273904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E2DF8C7D-4928-2536-0166-E1FEE8EE21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39990" y="3617457"/>
                      <a:ext cx="5134315" cy="2556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285750" indent="-285750">
                        <a:lnSpc>
                          <a:spcPct val="120000"/>
                        </a:lnSpc>
                        <a:buFont typeface="Wingdings" pitchFamily="2" charset="2"/>
                        <a:buChar char="§"/>
                      </a:pPr>
                      <a:r>
                        <a:rPr lang="en-KR" sz="1600" dirty="0"/>
                        <a:t>kMaxHeight_ = 12;</a:t>
                      </a:r>
                    </a:p>
                    <a:p>
                      <a:pPr marL="285750" indent="-285750">
                        <a:lnSpc>
                          <a:spcPct val="120000"/>
                        </a:lnSpc>
                        <a:buFont typeface="Wingdings" pitchFamily="2" charset="2"/>
                        <a:buChar char="§"/>
                      </a:pPr>
                      <a:r>
                        <a:rPr lang="en-KR" sz="1600" dirty="0">
                          <a:solidFill>
                            <a:srgbClr val="FF0000"/>
                          </a:solidFill>
                        </a:rPr>
                        <a:t>kBranching_ = 4;</a:t>
                      </a:r>
                    </a:p>
                    <a:p>
                      <a:pPr marL="285750" indent="-285750">
                        <a:lnSpc>
                          <a:spcPct val="120000"/>
                        </a:lnSpc>
                        <a:buFont typeface="Wingdings" pitchFamily="2" charset="2"/>
                        <a:buChar char="§"/>
                      </a:pPr>
                      <a:r>
                        <a:rPr lang="en-KR" sz="1600" dirty="0">
                          <a:solidFill>
                            <a:srgbClr val="FF0000"/>
                          </a:solidFill>
                        </a:rPr>
                        <a:t>kScaledInverseBranching_ =  (</a:t>
                      </a:r>
                      <a14:m>
                        <m:oMath xmlns:m="http://schemas.openxmlformats.org/officeDocument/2006/math">
                          <m:f>
                            <m:fPr>
                              <m:ctrlPr>
                                <a:rPr lang="en-KR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𝑅𝑎𝑛𝑑𝑜𝑚</m:t>
                              </m:r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∷</m:t>
                              </m:r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𝑘𝑀𝑎𝑥𝑁𝑒𝑥𝑡</m:t>
                              </m:r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+ 1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𝑘𝐵𝑟𝑎𝑛𝑐h𝑖𝑛𝑔</m:t>
                              </m:r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</m:den>
                          </m:f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KR" sz="1600" dirty="0">
                          <a:solidFill>
                            <a:srgbClr val="FF0000"/>
                          </a:solidFill>
                        </a:rPr>
                        <a:t>;</a:t>
                      </a:r>
                    </a:p>
                    <a:p>
                      <a:pPr marL="285750" indent="-285750">
                        <a:lnSpc>
                          <a:spcPct val="120000"/>
                        </a:lnSpc>
                        <a:buFont typeface="Wingdings" pitchFamily="2" charset="2"/>
                        <a:buChar char="§"/>
                      </a:pPr>
                      <a:r>
                        <a:rPr lang="en-KR" sz="1600" dirty="0"/>
                        <a:t>…</a:t>
                      </a: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E2DF8C7D-4928-2536-0166-E1FEE8EE210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39990" y="3617457"/>
                      <a:ext cx="5134315" cy="255658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456" b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489550-2961-75EE-BBB0-5D6C11171331}"/>
                  </a:ext>
                </a:extLst>
              </p:cNvPr>
              <p:cNvSpPr txBox="1"/>
              <p:nvPr/>
            </p:nvSpPr>
            <p:spPr>
              <a:xfrm>
                <a:off x="8622787" y="4618024"/>
                <a:ext cx="2037737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pPr marL="171450" indent="-171450">
                  <a:buFont typeface="Wingdings" pitchFamily="2" charset="2"/>
                  <a:buChar char="v"/>
                </a:pPr>
                <a:r>
                  <a:rPr lang="en-US" sz="1000" dirty="0"/>
                  <a:t>Random::</a:t>
                </a:r>
                <a:r>
                  <a:rPr lang="en-US" sz="1000" dirty="0" err="1"/>
                  <a:t>kMaxNext</a:t>
                </a:r>
                <a:r>
                  <a:rPr lang="en-US" sz="1000" dirty="0"/>
                  <a:t> = 2</a:t>
                </a:r>
                <a:r>
                  <a:rPr lang="en-US" sz="1000" dirty="0">
                    <a:ea typeface="+mn-lt"/>
                    <a:cs typeface="+mn-lt"/>
                  </a:rPr>
                  <a:t>³¹</a:t>
                </a:r>
                <a:r>
                  <a:rPr lang="en-US" sz="1000" dirty="0"/>
                  <a:t> - 1</a:t>
                </a:r>
                <a:endParaRPr lang="en-KR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681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D1599-A32B-D8F2-D752-70EFB3D57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0CEE113-9C61-C762-2C0A-2E36E978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7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B74F632-DC1D-8B87-15EF-A55454D7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Hypothesis and Design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795873-8E84-C5C3-E16B-66E8240C29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8" y="1462800"/>
            <a:ext cx="11435458" cy="466411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ko-KR" altLang="en-US" sz="2400" dirty="0"/>
              <a:t> </a:t>
            </a:r>
            <a:r>
              <a:rPr lang="en-US" altLang="ko-KR" sz="2400" u="sng" dirty="0"/>
              <a:t>If the coin flip probability is too low (increase </a:t>
            </a:r>
            <a:r>
              <a:rPr lang="en-US" altLang="ko-KR" sz="2400" u="sng" dirty="0" err="1"/>
              <a:t>branching_factor</a:t>
            </a:r>
            <a:r>
              <a:rPr lang="en-US" altLang="ko-KR" sz="2400" u="sng" dirty="0"/>
              <a:t>_)</a:t>
            </a:r>
            <a:r>
              <a:rPr lang="en-US" altLang="ko-KR" sz="2400" dirty="0"/>
              <a:t>, the </a:t>
            </a:r>
            <a:r>
              <a:rPr lang="en-US" altLang="ko-KR" sz="2400" dirty="0" err="1"/>
              <a:t>SkipList</a:t>
            </a:r>
            <a:r>
              <a:rPr lang="en-US" altLang="ko-KR" sz="2400" dirty="0"/>
              <a:t> will converge to a common linked list, losing its search advantage. </a:t>
            </a:r>
          </a:p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en-US" altLang="ko-KR" sz="2400" dirty="0"/>
              <a:t> </a:t>
            </a:r>
            <a:r>
              <a:rPr lang="en-US" altLang="ko-KR" sz="2400" u="sng" dirty="0"/>
              <a:t>Conversely, if it’s too high (decrease </a:t>
            </a:r>
            <a:r>
              <a:rPr lang="en-US" altLang="ko-KR" sz="2400" u="sng" dirty="0" err="1"/>
              <a:t>branching_factor</a:t>
            </a:r>
            <a:r>
              <a:rPr lang="en-US" altLang="ko-KR" sz="2400" u="sng" dirty="0"/>
              <a:t>)</a:t>
            </a:r>
            <a:r>
              <a:rPr lang="en-US" altLang="ko-KR" sz="2400" dirty="0"/>
              <a:t>, too many nodes will appear at each level, also diminishing the search efficiency. </a:t>
            </a:r>
          </a:p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ko-KR" altLang="en-US" sz="2400" dirty="0"/>
              <a:t> </a:t>
            </a:r>
            <a:r>
              <a:rPr lang="en-US" altLang="ko-KR" sz="2400" dirty="0"/>
              <a:t>In </a:t>
            </a:r>
            <a:r>
              <a:rPr lang="en-US" altLang="ko-KR" sz="2400" dirty="0" err="1"/>
              <a:t>RocksDB</a:t>
            </a:r>
            <a:r>
              <a:rPr lang="en-US" altLang="ko-KR" sz="2400" dirty="0"/>
              <a:t>, the coin flip probability is set to </a:t>
            </a:r>
            <a:r>
              <a:rPr lang="en-US" altLang="ko-KR" sz="2400" dirty="0">
                <a:solidFill>
                  <a:srgbClr val="FF0000"/>
                </a:solidFill>
              </a:rPr>
              <a:t>25%</a:t>
            </a:r>
            <a:r>
              <a:rPr lang="en-US" altLang="ko-KR" sz="2400" dirty="0"/>
              <a:t> instead of 50% and Why?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v"/>
            </a:pPr>
            <a:r>
              <a:rPr lang="en-US" altLang="ko-KR" sz="2000" dirty="0"/>
              <a:t> </a:t>
            </a:r>
            <a:r>
              <a:rPr lang="en-US" altLang="ko-KR" sz="2000" dirty="0" err="1"/>
              <a:t>RandomHeight</a:t>
            </a:r>
            <a:r>
              <a:rPr lang="en-US" altLang="ko-KR" sz="2000" dirty="0"/>
              <a:t>(), </a:t>
            </a:r>
            <a:r>
              <a:rPr lang="en-US" altLang="ko-KR" sz="2000" dirty="0" err="1"/>
              <a:t>kScaledInverseBranching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kBranching</a:t>
            </a:r>
            <a:r>
              <a:rPr lang="en-US" altLang="ko-KR" sz="2000" dirty="0"/>
              <a:t>_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00283-020A-9A18-233C-679D6B0C277F}"/>
              </a:ext>
            </a:extLst>
          </p:cNvPr>
          <p:cNvGrpSpPr/>
          <p:nvPr/>
        </p:nvGrpSpPr>
        <p:grpSpPr>
          <a:xfrm>
            <a:off x="903755" y="5082678"/>
            <a:ext cx="5109940" cy="625044"/>
            <a:chOff x="738277" y="5621050"/>
            <a:chExt cx="5109940" cy="62504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71A102-CC80-6A9E-6C14-BC3D600714FB}"/>
                </a:ext>
              </a:extLst>
            </p:cNvPr>
            <p:cNvSpPr txBox="1"/>
            <p:nvPr/>
          </p:nvSpPr>
          <p:spPr>
            <a:xfrm>
              <a:off x="2400641" y="5969095"/>
              <a:ext cx="15088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memtable</a:t>
              </a:r>
              <a:r>
                <a:rPr lang="en-US" sz="1200" dirty="0"/>
                <a:t>/</a:t>
              </a:r>
              <a:r>
                <a:rPr lang="en-US" sz="1200" dirty="0" err="1"/>
                <a:t>skiplist.h</a:t>
              </a:r>
              <a:endParaRPr lang="en-KR" sz="1200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1570716-7309-CCAD-DA14-6677E7857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277" y="5621050"/>
              <a:ext cx="5109940" cy="348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001E15-0D91-A404-95DF-4A6FBA063BDF}"/>
                </a:ext>
              </a:extLst>
            </p:cNvPr>
            <p:cNvSpPr/>
            <p:nvPr/>
          </p:nvSpPr>
          <p:spPr>
            <a:xfrm>
              <a:off x="5552954" y="5791747"/>
              <a:ext cx="127409" cy="1228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0635FC4-3B3E-7D93-98E1-243757883503}"/>
              </a:ext>
            </a:extLst>
          </p:cNvPr>
          <p:cNvGrpSpPr/>
          <p:nvPr/>
        </p:nvGrpSpPr>
        <p:grpSpPr>
          <a:xfrm>
            <a:off x="6800579" y="4916758"/>
            <a:ext cx="4152386" cy="790964"/>
            <a:chOff x="6656771" y="4953745"/>
            <a:chExt cx="4152386" cy="79096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8B4BF8B-0704-814D-1431-059DC80B3068}"/>
                </a:ext>
              </a:extLst>
            </p:cNvPr>
            <p:cNvGrpSpPr/>
            <p:nvPr/>
          </p:nvGrpSpPr>
          <p:grpSpPr>
            <a:xfrm>
              <a:off x="6656771" y="4953745"/>
              <a:ext cx="4152386" cy="503782"/>
              <a:chOff x="6407389" y="4490109"/>
              <a:chExt cx="4152386" cy="503782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98DD3FA5-C96B-94F3-EED5-9A00E94400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07389" y="4490109"/>
                <a:ext cx="4152386" cy="503782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23C4274-3A21-D116-3218-DE35FC49289D}"/>
                  </a:ext>
                </a:extLst>
              </p:cNvPr>
              <p:cNvSpPr/>
              <p:nvPr/>
            </p:nvSpPr>
            <p:spPr>
              <a:xfrm>
                <a:off x="9824774" y="4830620"/>
                <a:ext cx="95083" cy="12007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41AFA5-C149-C5A4-4044-7B7310501386}"/>
                </a:ext>
              </a:extLst>
            </p:cNvPr>
            <p:cNvSpPr txBox="1"/>
            <p:nvPr/>
          </p:nvSpPr>
          <p:spPr>
            <a:xfrm>
              <a:off x="7798124" y="5467710"/>
              <a:ext cx="18696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memtable</a:t>
              </a:r>
              <a:r>
                <a:rPr lang="en-US" sz="1200" dirty="0"/>
                <a:t>/</a:t>
              </a:r>
              <a:r>
                <a:rPr lang="en-US" altLang="ko-KR" sz="1200" dirty="0" err="1"/>
                <a:t>inline</a:t>
              </a:r>
              <a:r>
                <a:rPr lang="en-US" sz="1200" dirty="0" err="1"/>
                <a:t>skiplist.h</a:t>
              </a:r>
              <a:endParaRPr lang="en-K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75769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/>
          <a:lstStyle/>
          <a:p>
            <a:r>
              <a:rPr lang="en-US" altLang="ko-KR" dirty="0"/>
              <a:t>Hypothesis and Design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8</a:t>
            </a:fld>
            <a:endParaRPr kumimoji="1" lang="ko-KR" altLang="en-US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05707DFF-B5A1-0ED9-3A3B-57DF5CF82B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8" y="1462800"/>
            <a:ext cx="11435458" cy="466411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ko-KR" altLang="en-US" sz="2000" dirty="0"/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The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impact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of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coin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flip probability in </a:t>
            </a:r>
            <a:r>
              <a:rPr lang="en-US" altLang="ko-KR" sz="2000" dirty="0" err="1">
                <a:solidFill>
                  <a:srgbClr val="FF0000"/>
                </a:solidFill>
              </a:rPr>
              <a:t>SkipList</a:t>
            </a:r>
            <a:r>
              <a:rPr lang="en-US" altLang="ko-KR" sz="2000" dirty="0"/>
              <a:t> on the Average Latency of Write and Read operations.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v"/>
            </a:pPr>
            <a:r>
              <a:rPr lang="en-US" altLang="ko-KR" sz="1600" dirty="0"/>
              <a:t> If the hypothesis is correct,</a:t>
            </a:r>
            <a:r>
              <a:rPr lang="ko-KR" altLang="en-US" sz="1600" dirty="0"/>
              <a:t> </a:t>
            </a:r>
            <a:r>
              <a:rPr lang="en-US" altLang="ko-KR" sz="1600" dirty="0"/>
              <a:t>lower probabilities should correspond to higher average latency.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v"/>
            </a:pPr>
            <a:r>
              <a:rPr lang="ko-KR" altLang="en-US" sz="1600" dirty="0"/>
              <a:t> </a:t>
            </a:r>
            <a:r>
              <a:rPr lang="en-US" altLang="ko-KR" sz="1600" dirty="0"/>
              <a:t>If the probability becomes too high, the average latency should also increase.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600" dirty="0"/>
          </a:p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ko-KR" altLang="en-US" sz="2000" dirty="0"/>
              <a:t> </a:t>
            </a:r>
            <a:r>
              <a:rPr lang="en-US" altLang="ko-KR" sz="2000" dirty="0"/>
              <a:t>Experiment tool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v"/>
            </a:pPr>
            <a:r>
              <a:rPr lang="ko-KR" altLang="en-US" sz="1600" dirty="0"/>
              <a:t> </a:t>
            </a:r>
            <a:r>
              <a:rPr lang="en-US" altLang="ko-KR" sz="1600" dirty="0"/>
              <a:t>Instead of using </a:t>
            </a:r>
            <a:r>
              <a:rPr lang="en-US" altLang="ko-KR" sz="1600" dirty="0" err="1"/>
              <a:t>db_bench</a:t>
            </a:r>
            <a:r>
              <a:rPr lang="en-US" altLang="ko-KR" sz="1600" dirty="0"/>
              <a:t>, which involves various variables such as Flush and Compaction, use </a:t>
            </a:r>
            <a:r>
              <a:rPr lang="en-US" altLang="ko-KR" sz="1600" dirty="0" err="1">
                <a:solidFill>
                  <a:srgbClr val="FF0000"/>
                </a:solidFill>
              </a:rPr>
              <a:t>skiplist_test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/>
              <a:t>to independently test </a:t>
            </a:r>
            <a:r>
              <a:rPr lang="en-US" altLang="ko-KR" sz="1600" dirty="0" err="1"/>
              <a:t>SkipList</a:t>
            </a:r>
            <a:r>
              <a:rPr lang="en-US" altLang="ko-KR" sz="1600" dirty="0"/>
              <a:t>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v"/>
            </a:pPr>
            <a:r>
              <a:rPr lang="en-US" altLang="ko-KR" sz="1600" dirty="0"/>
              <a:t> </a:t>
            </a:r>
            <a:r>
              <a:rPr lang="en-US" altLang="ko-KR" sz="1600" dirty="0" err="1">
                <a:solidFill>
                  <a:srgbClr val="FF0000"/>
                </a:solidFill>
              </a:rPr>
              <a:t>branching_factor</a:t>
            </a:r>
            <a:r>
              <a:rPr lang="en-US" altLang="ko-KR" sz="1600" dirty="0">
                <a:solidFill>
                  <a:srgbClr val="FF0000"/>
                </a:solidFill>
              </a:rPr>
              <a:t>_ (</a:t>
            </a:r>
            <a:r>
              <a:rPr lang="en-US" altLang="ko-KR" sz="1600" dirty="0" err="1">
                <a:solidFill>
                  <a:srgbClr val="FF0000"/>
                </a:solidFill>
              </a:rPr>
              <a:t>kBranching</a:t>
            </a:r>
            <a:r>
              <a:rPr lang="en-US" altLang="ko-KR" sz="1600" dirty="0">
                <a:solidFill>
                  <a:srgbClr val="FF0000"/>
                </a:solidFill>
              </a:rPr>
              <a:t>_) = [2, 4, 8, 16, 32] </a:t>
            </a:r>
            <a:r>
              <a:rPr lang="en-US" altLang="ko-KR" sz="1600" dirty="0"/>
              <a:t>and </a:t>
            </a:r>
            <a:r>
              <a:rPr lang="en-US" altLang="ko-KR" sz="1600" dirty="0">
                <a:solidFill>
                  <a:srgbClr val="FF0000"/>
                </a:solidFill>
              </a:rPr>
              <a:t>N (or R) = [1M, 2M, 4M, 8M, 16M]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1600" dirty="0"/>
          </a:p>
          <a:p>
            <a:pPr>
              <a:buFont typeface="Wingdings" pitchFamily="2" charset="2"/>
              <a:buChar char="v"/>
            </a:pPr>
            <a:r>
              <a:rPr lang="ko-KR" altLang="en-US" sz="2000" dirty="0"/>
              <a:t> </a:t>
            </a:r>
            <a:r>
              <a:rPr lang="en-US" altLang="ko-KR" sz="2000" dirty="0"/>
              <a:t>Let’s check it out!!</a:t>
            </a:r>
          </a:p>
        </p:txBody>
      </p:sp>
    </p:spTree>
    <p:extLst>
      <p:ext uri="{BB962C8B-B14F-4D97-AF65-F5344CB8AC3E}">
        <p14:creationId xmlns:p14="http://schemas.microsoft.com/office/powerpoint/2010/main" val="1450954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CFC4179-7304-F56E-7EB2-3A0C84BD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9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B0AD2F2-420E-B8A0-1D15-5F1A4E0B7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Environment</a:t>
            </a:r>
            <a:endParaRPr lang="ko-KR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2DEF32-9F59-092D-AE07-3AD42FA499E9}"/>
              </a:ext>
            </a:extLst>
          </p:cNvPr>
          <p:cNvGraphicFramePr>
            <a:graphicFrameLocks noGrp="1"/>
          </p:cNvGraphicFramePr>
          <p:nvPr/>
        </p:nvGraphicFramePr>
        <p:xfrm>
          <a:off x="1078276" y="1329263"/>
          <a:ext cx="10035448" cy="4632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512">
                  <a:extLst>
                    <a:ext uri="{9D8B030D-6E8A-4147-A177-3AD203B41FA5}">
                      <a16:colId xmlns:a16="http://schemas.microsoft.com/office/drawing/2014/main" val="4055023858"/>
                    </a:ext>
                  </a:extLst>
                </a:gridCol>
                <a:gridCol w="8011936">
                  <a:extLst>
                    <a:ext uri="{9D8B030D-6E8A-4147-A177-3AD203B41FA5}">
                      <a16:colId xmlns:a16="http://schemas.microsoft.com/office/drawing/2014/main" val="932913564"/>
                    </a:ext>
                  </a:extLst>
                </a:gridCol>
              </a:tblGrid>
              <a:tr h="772044">
                <a:tc gridSpan="2">
                  <a:txBody>
                    <a:bodyPr/>
                    <a:lstStyle/>
                    <a:p>
                      <a:pPr algn="ctr"/>
                      <a:r>
                        <a:rPr lang="en-KR" sz="3000" dirty="0"/>
                        <a:t>Version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848344"/>
                  </a:ext>
                </a:extLst>
              </a:tr>
              <a:tr h="772044">
                <a:tc>
                  <a:txBody>
                    <a:bodyPr/>
                    <a:lstStyle/>
                    <a:p>
                      <a:pPr algn="ctr"/>
                      <a:r>
                        <a:rPr lang="en-KR" sz="3000" b="1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Ubuntu 20.04.5 LTS(64-bit)</a:t>
                      </a:r>
                      <a:endParaRPr lang="en-KR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924527"/>
                  </a:ext>
                </a:extLst>
              </a:tr>
              <a:tr h="772044">
                <a:tc>
                  <a:txBody>
                    <a:bodyPr/>
                    <a:lstStyle/>
                    <a:p>
                      <a:pPr algn="ctr"/>
                      <a:r>
                        <a:rPr lang="en-KR" sz="3000" b="1" dirty="0"/>
                        <a:t>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Linux 5.15.0-131-generic</a:t>
                      </a:r>
                      <a:endParaRPr lang="en-KR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178338"/>
                  </a:ext>
                </a:extLst>
              </a:tr>
              <a:tr h="772044">
                <a:tc>
                  <a:txBody>
                    <a:bodyPr/>
                    <a:lstStyle/>
                    <a:p>
                      <a:pPr algn="ctr"/>
                      <a:r>
                        <a:rPr lang="en-KR" sz="3000" b="1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 * 11th Gen Intel(R) Core(TM) i5-1155G7 @ 2.50GHz</a:t>
                      </a:r>
                      <a:endParaRPr lang="en-K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273170"/>
                  </a:ext>
                </a:extLst>
              </a:tr>
              <a:tr h="772044">
                <a:tc>
                  <a:txBody>
                    <a:bodyPr/>
                    <a:lstStyle/>
                    <a:p>
                      <a:pPr algn="ctr"/>
                      <a:r>
                        <a:rPr lang="en-KR" sz="3000" b="1" dirty="0"/>
                        <a:t>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3000" dirty="0"/>
                        <a:t>16GB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253088"/>
                  </a:ext>
                </a:extLst>
              </a:tr>
              <a:tr h="772044">
                <a:tc>
                  <a:txBody>
                    <a:bodyPr/>
                    <a:lstStyle/>
                    <a:p>
                      <a:pPr algn="ctr"/>
                      <a:r>
                        <a:rPr lang="en-KR" sz="3000" b="1" dirty="0"/>
                        <a:t>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imation</a:t>
                      </a:r>
                      <a:r>
                        <a:rPr lang="en-US" sz="3000" dirty="0"/>
                        <a:t> M.2 PCIe 1TB SSD X831B</a:t>
                      </a:r>
                      <a:endParaRPr lang="en-KR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3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919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논문 발표 ppt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2264</Words>
  <Application>Microsoft Macintosh PowerPoint</Application>
  <PresentationFormat>Widescreen</PresentationFormat>
  <Paragraphs>429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-apple-system</vt:lpstr>
      <vt:lpstr>Malgun Gothic</vt:lpstr>
      <vt:lpstr>Malgun Gothic</vt:lpstr>
      <vt:lpstr>함초롬바탕</vt:lpstr>
      <vt:lpstr>Arial</vt:lpstr>
      <vt:lpstr>Cambria Math</vt:lpstr>
      <vt:lpstr>Tahoma</vt:lpstr>
      <vt:lpstr>Wingdings</vt:lpstr>
      <vt:lpstr>Office 테마</vt:lpstr>
      <vt:lpstr>SkipList and Secondary Instance</vt:lpstr>
      <vt:lpstr>Before we start…</vt:lpstr>
      <vt:lpstr>Contents</vt:lpstr>
      <vt:lpstr>Week 4: SkipList (memtable/skiplist.h)</vt:lpstr>
      <vt:lpstr>Week 4: SkipList (memtable/skiplist.h)</vt:lpstr>
      <vt:lpstr>Week 4: SkipList (memtable/skiplist.h)</vt:lpstr>
      <vt:lpstr>Hypothesis and Design</vt:lpstr>
      <vt:lpstr>Hypothesis and Design</vt:lpstr>
      <vt:lpstr>Experimental Environment</vt:lpstr>
      <vt:lpstr>Results and Discussion</vt:lpstr>
      <vt:lpstr>Results and Discussion</vt:lpstr>
      <vt:lpstr>Results and Discussion</vt:lpstr>
      <vt:lpstr>Results and Discussion</vt:lpstr>
      <vt:lpstr>Limitations</vt:lpstr>
      <vt:lpstr>Overview figure</vt:lpstr>
      <vt:lpstr>Primary Instance</vt:lpstr>
      <vt:lpstr>Primary Instance</vt:lpstr>
      <vt:lpstr>Primary Instance</vt:lpstr>
      <vt:lpstr>Read only and Secondary instances</vt:lpstr>
      <vt:lpstr>Read only and Secondary instances</vt:lpstr>
      <vt:lpstr>Hypothesis and Design</vt:lpstr>
      <vt:lpstr>Hypothesis and Design</vt:lpstr>
      <vt:lpstr>Hypothesis and Design</vt:lpstr>
      <vt:lpstr>Experiment and Result​</vt:lpstr>
      <vt:lpstr>Limitations​</vt:lpstr>
      <vt:lpstr>Final Week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F2FS : A New File System for Flash Storage</dc:title>
  <dc:creator>최건희</dc:creator>
  <cp:lastModifiedBy>하경준</cp:lastModifiedBy>
  <cp:revision>6</cp:revision>
  <cp:lastPrinted>2019-08-20T01:06:00Z</cp:lastPrinted>
  <dcterms:created xsi:type="dcterms:W3CDTF">2019-06-24T08:20:15Z</dcterms:created>
  <dcterms:modified xsi:type="dcterms:W3CDTF">2025-02-18T04:53:30Z</dcterms:modified>
</cp:coreProperties>
</file>