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2" r:id="rId3"/>
    <p:sldId id="265" r:id="rId4"/>
    <p:sldId id="278" r:id="rId5"/>
    <p:sldId id="268" r:id="rId6"/>
    <p:sldId id="273" r:id="rId7"/>
    <p:sldId id="264" r:id="rId8"/>
    <p:sldId id="274" r:id="rId9"/>
    <p:sldId id="275" r:id="rId10"/>
    <p:sldId id="276" r:id="rId11"/>
    <p:sldId id="277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AE3F3"/>
    <a:srgbClr val="FFFFFF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7" autoAdjust="0"/>
    <p:restoredTop sz="96445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2025-02-18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2025-02-18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저자명 및 </a:t>
            </a:r>
            <a:r>
              <a:rPr lang="ko-KR" altLang="en-US" dirty="0" err="1"/>
              <a:t>학회명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 err="1"/>
              <a:t>논문명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학과 및 학교 및 연구실</a:t>
            </a:r>
            <a:r>
              <a:rPr lang="en-US" altLang="ko-KR" dirty="0"/>
              <a:t>, 2) </a:t>
            </a:r>
            <a:r>
              <a:rPr lang="ko-KR" altLang="en-US" dirty="0"/>
              <a:t>이름</a:t>
            </a:r>
            <a:r>
              <a:rPr lang="en-US" altLang="ko-KR" dirty="0"/>
              <a:t>, 3) </a:t>
            </a:r>
            <a:r>
              <a:rPr lang="ko-KR" altLang="en-US" dirty="0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pPr algn="ctr"/>
            <a:r>
              <a:rPr lang="en-US" altLang="ko-KR">
                <a:latin typeface="+mj-lt"/>
              </a:rPr>
              <a:t>Advanced RocksDB </a:t>
            </a:r>
            <a:endParaRPr lang="ko-KR" altLang="en-US" dirty="0">
              <a:latin typeface="+mj-lt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31F97C-230C-0565-2579-9C9C7769B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27" y="3295786"/>
            <a:ext cx="7975051" cy="62049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j-lt"/>
              </a:rPr>
              <a:t> 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5929" y="4674480"/>
            <a:ext cx="5892800" cy="1154820"/>
          </a:xfrm>
        </p:spPr>
        <p:txBody>
          <a:bodyPr/>
          <a:lstStyle/>
          <a:p>
            <a:r>
              <a:rPr lang="en-US" altLang="ko-KR"/>
              <a:t>System</a:t>
            </a:r>
            <a:r>
              <a:rPr lang="ko-KR" altLang="en-US"/>
              <a:t> </a:t>
            </a:r>
            <a:r>
              <a:rPr lang="en-US" altLang="ko-KR"/>
              <a:t>Software Lab</a:t>
            </a:r>
            <a:endParaRPr lang="en-US" altLang="ko-KR" dirty="0"/>
          </a:p>
          <a:p>
            <a:r>
              <a:rPr lang="en-US" altLang="ko-KR"/>
              <a:t>Suhwan Shin, Zhu Yongjie</a:t>
            </a:r>
            <a:endParaRPr lang="en-US" altLang="ko-KR" dirty="0"/>
          </a:p>
          <a:p>
            <a:r>
              <a:rPr lang="en-US" altLang="ko-KR"/>
              <a:t>25.02.18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8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7578-9FCF-EC65-93C0-E665D5517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4D4FC-6E69-335D-9C75-0061BB3D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Ceph RBD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1E270C-999A-8D8C-097D-DAC21384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BDB3BAE4-78E8-6AB5-0ABF-E56184326984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RBD - Block Size: 64kb</a:t>
            </a:r>
            <a:endParaRPr lang="en-US" altLang="ko-KR" sz="14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6F9069-FB8F-192D-3663-C6E33E969B3F}"/>
              </a:ext>
            </a:extLst>
          </p:cNvPr>
          <p:cNvGrpSpPr/>
          <p:nvPr/>
        </p:nvGrpSpPr>
        <p:grpSpPr>
          <a:xfrm>
            <a:off x="643608" y="1925445"/>
            <a:ext cx="10904781" cy="3559633"/>
            <a:chOff x="643608" y="1925445"/>
            <a:chExt cx="10904781" cy="3559633"/>
          </a:xfrm>
        </p:grpSpPr>
        <p:pic>
          <p:nvPicPr>
            <p:cNvPr id="13" name="그림 12" descr="텍스트, 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BDF4750-00FA-1855-6B4D-F4ED05279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608" y="1925446"/>
              <a:ext cx="5297806" cy="3559632"/>
            </a:xfrm>
            <a:prstGeom prst="rect">
              <a:avLst/>
            </a:prstGeom>
          </p:spPr>
        </p:pic>
        <p:pic>
          <p:nvPicPr>
            <p:cNvPr id="14" name="그림 13" descr="텍스트, 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B6EAE1-1DA2-F4AA-EED9-50DFB02CE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0585" y="1925445"/>
              <a:ext cx="5297804" cy="3559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72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2336-A939-8364-5178-2DEB1B7B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5005-4B21-F84B-E3AA-8ECEFB94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Ceph RBD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0CF82B-6844-B2A5-9D5C-D549A9EE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103BB70F-2A23-0127-BD5A-27C4BC8D2353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RBD - Block Size: 64kb</a:t>
            </a:r>
            <a:endParaRPr lang="en-US" altLang="ko-KR" sz="14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088B3F-95B1-B748-DDD4-2C66E3CFCA70}"/>
              </a:ext>
            </a:extLst>
          </p:cNvPr>
          <p:cNvGrpSpPr/>
          <p:nvPr/>
        </p:nvGrpSpPr>
        <p:grpSpPr>
          <a:xfrm>
            <a:off x="640204" y="1924507"/>
            <a:ext cx="10888573" cy="3561509"/>
            <a:chOff x="640204" y="1924507"/>
            <a:chExt cx="10888573" cy="3561509"/>
          </a:xfrm>
        </p:grpSpPr>
        <p:pic>
          <p:nvPicPr>
            <p:cNvPr id="15" name="그림 14" descr="텍스트, 스크린샷, 도표, 그래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0B069D1-91B8-76F3-FADF-3CC8A63A4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9574" y="1924507"/>
              <a:ext cx="5299203" cy="35605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5246FE0-49CA-BAB3-086A-952C006A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204" y="1925446"/>
              <a:ext cx="5299202" cy="356057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6D3C82-C5BC-53BA-16E9-CAB3BDED6413}"/>
              </a:ext>
            </a:extLst>
          </p:cNvPr>
          <p:cNvSpPr txBox="1"/>
          <p:nvPr/>
        </p:nvSpPr>
        <p:spPr>
          <a:xfrm>
            <a:off x="832757" y="5589116"/>
            <a:ext cx="10327821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>
                <a:sym typeface="Wingdings" panose="05000000000000000000" pitchFamily="2" charset="2"/>
              </a:rPr>
              <a:t>L0, L1 Compaction</a:t>
            </a:r>
            <a:r>
              <a:rPr lang="ko-KR" altLang="en-US" sz="1600">
                <a:sym typeface="Wingdings" panose="05000000000000000000" pitchFamily="2" charset="2"/>
              </a:rPr>
              <a:t>이 여러 노드에 걸쳐 이루어지면서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모든 노드의 </a:t>
            </a:r>
            <a:r>
              <a:rPr lang="en-US" altLang="ko-KR" sz="1600">
                <a:sym typeface="Wingdings" panose="05000000000000000000" pitchFamily="2" charset="2"/>
              </a:rPr>
              <a:t>bandwidth</a:t>
            </a:r>
            <a:r>
              <a:rPr lang="ko-KR" altLang="en-US" sz="1600">
                <a:sym typeface="Wingdings" panose="05000000000000000000" pitchFamily="2" charset="2"/>
              </a:rPr>
              <a:t>를 제한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>
                <a:sym typeface="Wingdings" panose="05000000000000000000" pitchFamily="2" charset="2"/>
              </a:rPr>
              <a:t>따라서</a:t>
            </a:r>
            <a:r>
              <a:rPr lang="en-US" altLang="ko-KR" sz="1600">
                <a:sym typeface="Wingdings" panose="05000000000000000000" pitchFamily="2" charset="2"/>
              </a:rPr>
              <a:t>, background </a:t>
            </a:r>
            <a:r>
              <a:rPr lang="ko-KR" altLang="en-US" sz="1600">
                <a:sym typeface="Wingdings" panose="05000000000000000000" pitchFamily="2" charset="2"/>
              </a:rPr>
              <a:t>작업 수와 </a:t>
            </a:r>
            <a:r>
              <a:rPr lang="en-US" altLang="ko-KR" sz="1600">
                <a:sym typeface="Wingdings" panose="05000000000000000000" pitchFamily="2" charset="2"/>
              </a:rPr>
              <a:t>memtable</a:t>
            </a:r>
            <a:r>
              <a:rPr lang="ko-KR" altLang="en-US" sz="1600">
                <a:sym typeface="Wingdings" panose="05000000000000000000" pitchFamily="2" charset="2"/>
              </a:rPr>
              <a:t>의 개수가 많아지더라도 쓰기 성능에 좋은 영향을 주기 어려움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24357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62722"/>
            <a:ext cx="10416988" cy="1340054"/>
          </a:xfrm>
        </p:spPr>
        <p:txBody>
          <a:bodyPr/>
          <a:lstStyle/>
          <a:p>
            <a:r>
              <a:rPr lang="en-US" altLang="ko-KR" dirty="0"/>
              <a:t>Thankyou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9ACDA-3D5D-2D6F-B2FF-8165EB802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75" y="950495"/>
            <a:ext cx="5886825" cy="5459732"/>
          </a:xfrm>
        </p:spPr>
        <p:txBody>
          <a:bodyPr>
            <a:normAutofit/>
          </a:bodyPr>
          <a:lstStyle/>
          <a:p>
            <a:r>
              <a:rPr lang="en-US" altLang="ko-KR" sz="2000"/>
              <a:t>Optimizing Learned Index in LSM Tree</a:t>
            </a:r>
          </a:p>
          <a:p>
            <a:endParaRPr lang="en-US" altLang="ko-KR" sz="2000"/>
          </a:p>
          <a:p>
            <a:r>
              <a:rPr lang="en-US" altLang="ko-KR" sz="2000"/>
              <a:t>RocksDB Performance in CephFS</a:t>
            </a:r>
            <a:r>
              <a:rPr lang="ko-KR" altLang="en-US" sz="2000"/>
              <a:t> </a:t>
            </a:r>
            <a:r>
              <a:rPr lang="en-US" altLang="ko-KR" sz="2000"/>
              <a:t>vs</a:t>
            </a:r>
            <a:r>
              <a:rPr lang="ko-KR" altLang="en-US" sz="2000"/>
              <a:t> </a:t>
            </a:r>
            <a:r>
              <a:rPr lang="en-US" altLang="ko-KR" sz="2000"/>
              <a:t>CephRBD</a:t>
            </a:r>
            <a:endParaRPr lang="en-US" altLang="ko-KR" sz="20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2E0E9-5DA0-4732-14BB-EA25A5F2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5B770-8E7A-2081-D460-BCDB9801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Optimizing Learned Index in LSM 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39EB27-9C89-DB56-9F53-BFDCDFC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5A7D6CEC-A449-13CF-2359-523EBF900730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Learned Index in LSM-Tree (Bourbon)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7F6CDA2-8614-20C8-5C4D-DF50CB3B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98" y="2355507"/>
            <a:ext cx="4772025" cy="28479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88BA9A0-D3CC-6646-319B-E7A02C58F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741" y="2946491"/>
            <a:ext cx="1162050" cy="178117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F8CA161-F336-20A7-1A79-BBB305D95A1B}"/>
              </a:ext>
            </a:extLst>
          </p:cNvPr>
          <p:cNvCxnSpPr/>
          <p:nvPr/>
        </p:nvCxnSpPr>
        <p:spPr bwMode="auto">
          <a:xfrm flipH="1">
            <a:off x="7343709" y="3090507"/>
            <a:ext cx="28803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FC28282-C637-0C78-FC51-41314B38AC30}"/>
              </a:ext>
            </a:extLst>
          </p:cNvPr>
          <p:cNvCxnSpPr/>
          <p:nvPr/>
        </p:nvCxnSpPr>
        <p:spPr bwMode="auto">
          <a:xfrm flipH="1">
            <a:off x="7343709" y="3450547"/>
            <a:ext cx="28803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D815B23-B6B9-4BA3-7767-81077EEF4B64}"/>
              </a:ext>
            </a:extLst>
          </p:cNvPr>
          <p:cNvCxnSpPr/>
          <p:nvPr/>
        </p:nvCxnSpPr>
        <p:spPr bwMode="auto">
          <a:xfrm flipV="1">
            <a:off x="7343709" y="1938379"/>
            <a:ext cx="0" cy="1512168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70AC84-CC61-D683-E97B-6ABEBFCF3F22}"/>
              </a:ext>
            </a:extLst>
          </p:cNvPr>
          <p:cNvCxnSpPr>
            <a:cxnSpLocks/>
          </p:cNvCxnSpPr>
          <p:nvPr/>
        </p:nvCxnSpPr>
        <p:spPr bwMode="auto">
          <a:xfrm>
            <a:off x="8472726" y="1926239"/>
            <a:ext cx="642130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C1870033-75E9-7CFB-35D3-F893B87C6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69" y="1687839"/>
            <a:ext cx="642130" cy="3756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137E37F-7635-B804-2355-48DD03DA8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336" y="1556792"/>
            <a:ext cx="1309425" cy="111157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5BAD7E1-FBA9-5B6B-E7EE-93189F6B8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706" y="1697385"/>
            <a:ext cx="232005" cy="217275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D571400-C02B-B3F9-3D95-91C6A6014BDB}"/>
              </a:ext>
            </a:extLst>
          </p:cNvPr>
          <p:cNvCxnSpPr>
            <a:cxnSpLocks/>
          </p:cNvCxnSpPr>
          <p:nvPr/>
        </p:nvCxnSpPr>
        <p:spPr bwMode="auto">
          <a:xfrm>
            <a:off x="9935997" y="2790443"/>
            <a:ext cx="0" cy="112006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DA34F5FB-A91A-5DAF-9146-3DFC977C17E8}"/>
              </a:ext>
            </a:extLst>
          </p:cNvPr>
          <p:cNvSpPr/>
          <p:nvPr/>
        </p:nvSpPr>
        <p:spPr bwMode="auto">
          <a:xfrm rot="10800000">
            <a:off x="8816439" y="3722406"/>
            <a:ext cx="62086" cy="37619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F4FAFC-B6E2-9804-6C9B-AC63662C4004}"/>
              </a:ext>
            </a:extLst>
          </p:cNvPr>
          <p:cNvCxnSpPr>
            <a:endCxn id="30" idx="1"/>
          </p:cNvCxnSpPr>
          <p:nvPr/>
        </p:nvCxnSpPr>
        <p:spPr bwMode="auto">
          <a:xfrm flipH="1">
            <a:off x="8999893" y="3910503"/>
            <a:ext cx="936104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FA3294D4-FB2C-9D8F-F75A-DAB1DD09BF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629"/>
          <a:stretch/>
        </p:blipFill>
        <p:spPr>
          <a:xfrm>
            <a:off x="6762646" y="5263594"/>
            <a:ext cx="1162124" cy="587018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4C8E47-B05B-78BE-230A-CECE5B3913CF}"/>
              </a:ext>
            </a:extLst>
          </p:cNvPr>
          <p:cNvCxnSpPr>
            <a:cxnSpLocks/>
          </p:cNvCxnSpPr>
          <p:nvPr/>
        </p:nvCxnSpPr>
        <p:spPr bwMode="auto">
          <a:xfrm>
            <a:off x="7924770" y="5390326"/>
            <a:ext cx="60559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DFF5CDC-7521-9F0A-014D-8F33B9596F77}"/>
              </a:ext>
            </a:extLst>
          </p:cNvPr>
          <p:cNvCxnSpPr>
            <a:cxnSpLocks/>
          </p:cNvCxnSpPr>
          <p:nvPr/>
        </p:nvCxnSpPr>
        <p:spPr bwMode="auto">
          <a:xfrm>
            <a:off x="7924770" y="5710703"/>
            <a:ext cx="60559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76417428-037B-CC59-10D2-A32816EE968A}"/>
              </a:ext>
            </a:extLst>
          </p:cNvPr>
          <p:cNvSpPr/>
          <p:nvPr/>
        </p:nvSpPr>
        <p:spPr bwMode="auto">
          <a:xfrm rot="10800000">
            <a:off x="8495837" y="5390322"/>
            <a:ext cx="45719" cy="320381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3F417C8-BB8B-6E1E-D30D-75956FA6F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5612" y="5075402"/>
            <a:ext cx="1229611" cy="643102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50CAC2E-42FF-92BE-A7D3-D46864BDA93D}"/>
              </a:ext>
            </a:extLst>
          </p:cNvPr>
          <p:cNvCxnSpPr>
            <a:stCxn id="35" idx="1"/>
          </p:cNvCxnSpPr>
          <p:nvPr/>
        </p:nvCxnSpPr>
        <p:spPr bwMode="auto">
          <a:xfrm>
            <a:off x="8541556" y="5550512"/>
            <a:ext cx="458337" cy="1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8" name="图形 37" descr="关闭 纯色填充">
            <a:extLst>
              <a:ext uri="{FF2B5EF4-FFF2-40B4-BE49-F238E27FC236}">
                <a16:creationId xmlns:a16="http://schemas.microsoft.com/office/drawing/2014/main" id="{9BE1D00F-8A27-F338-583B-075EBA2979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75832" y="5174036"/>
            <a:ext cx="216286" cy="216286"/>
          </a:xfrm>
          <a:prstGeom prst="rect">
            <a:avLst/>
          </a:prstGeom>
        </p:spPr>
      </p:pic>
      <p:pic>
        <p:nvPicPr>
          <p:cNvPr id="39" name="图形 38" descr="打勾的复选框 纯色填充">
            <a:extLst>
              <a:ext uri="{FF2B5EF4-FFF2-40B4-BE49-F238E27FC236}">
                <a16:creationId xmlns:a16="http://schemas.microsoft.com/office/drawing/2014/main" id="{1D002777-9929-99A9-67C9-E0B277438A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77181" y="5355323"/>
            <a:ext cx="432050" cy="43205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947D40B-9649-6D73-BAE0-158412568B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3927" y="5863855"/>
            <a:ext cx="844102" cy="209609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71AB008-5908-F7F0-EC06-E6D26F11DA98}"/>
              </a:ext>
            </a:extLst>
          </p:cNvPr>
          <p:cNvCxnSpPr/>
          <p:nvPr/>
        </p:nvCxnSpPr>
        <p:spPr bwMode="auto">
          <a:xfrm>
            <a:off x="9467945" y="3910503"/>
            <a:ext cx="0" cy="936104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4609027-B8BD-9FEB-75CC-60E2599C033C}"/>
              </a:ext>
            </a:extLst>
          </p:cNvPr>
          <p:cNvCxnSpPr/>
          <p:nvPr/>
        </p:nvCxnSpPr>
        <p:spPr bwMode="auto">
          <a:xfrm flipH="1">
            <a:off x="7343708" y="4846607"/>
            <a:ext cx="2124237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A353214-38A4-7570-DFC2-0328CE02DE8D}"/>
              </a:ext>
            </a:extLst>
          </p:cNvPr>
          <p:cNvCxnSpPr>
            <a:endCxn id="32" idx="0"/>
          </p:cNvCxnSpPr>
          <p:nvPr/>
        </p:nvCxnSpPr>
        <p:spPr bwMode="auto">
          <a:xfrm>
            <a:off x="7343708" y="4846607"/>
            <a:ext cx="0" cy="416987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4108517-C29D-BCEE-812D-39B3963D6CE4}"/>
              </a:ext>
            </a:extLst>
          </p:cNvPr>
          <p:cNvSpPr/>
          <p:nvPr/>
        </p:nvSpPr>
        <p:spPr bwMode="auto">
          <a:xfrm>
            <a:off x="8971878" y="1412776"/>
            <a:ext cx="1612120" cy="26858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5" name="图形 44" descr="关闭 纯色填充">
            <a:extLst>
              <a:ext uri="{FF2B5EF4-FFF2-40B4-BE49-F238E27FC236}">
                <a16:creationId xmlns:a16="http://schemas.microsoft.com/office/drawing/2014/main" id="{E5FA0A6B-F930-9144-477A-3440F2A0D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2427" y="4926676"/>
            <a:ext cx="1257691" cy="12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F2573-AEAC-F440-3156-F1E82A0C3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B647-5826-DD53-9A9A-F39E862A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535999" cy="8312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Optimizing Learned Index in LSM 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F2A780-5CF4-D6CB-151F-CDBD1121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D600F45D-FD63-A584-80F4-DDF9C40174A9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Learned Index in LSM-Tree (Bourbon)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C4B03E-C6D9-DEFC-A0C9-C9BDB84E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26" y="3292383"/>
            <a:ext cx="1162050" cy="178117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DD65C6AE-FDE5-56EE-1015-48879E5A1E2E}"/>
              </a:ext>
            </a:extLst>
          </p:cNvPr>
          <p:cNvSpPr/>
          <p:nvPr/>
        </p:nvSpPr>
        <p:spPr bwMode="auto">
          <a:xfrm>
            <a:off x="4772366" y="4063999"/>
            <a:ext cx="288032" cy="68407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24BD3FB-95E2-9331-962C-EAF9F0888B08}"/>
              </a:ext>
            </a:extLst>
          </p:cNvPr>
          <p:cNvGrpSpPr/>
          <p:nvPr/>
        </p:nvGrpSpPr>
        <p:grpSpPr>
          <a:xfrm>
            <a:off x="5187071" y="4031969"/>
            <a:ext cx="1685222" cy="261610"/>
            <a:chOff x="4367808" y="3722406"/>
            <a:chExt cx="1685222" cy="26161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4944A7A-2CDF-AB8E-89EE-851DCD0A5531}"/>
                </a:ext>
              </a:extLst>
            </p:cNvPr>
            <p:cNvCxnSpPr/>
            <p:nvPr/>
          </p:nvCxnSpPr>
          <p:spPr bwMode="auto">
            <a:xfrm flipV="1">
              <a:off x="4367808" y="3722406"/>
              <a:ext cx="360040" cy="188097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603B2A-670D-C782-5AB8-DD9C9F56BF43}"/>
                </a:ext>
              </a:extLst>
            </p:cNvPr>
            <p:cNvSpPr txBox="1"/>
            <p:nvPr/>
          </p:nvSpPr>
          <p:spPr>
            <a:xfrm>
              <a:off x="4513826" y="3722406"/>
              <a:ext cx="15392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Kernel Linear Model 1</a:t>
              </a:r>
              <a:endParaRPr lang="zh-CN" altLang="en-US" sz="11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351351F-11A9-CAC7-834A-579429E3916E}"/>
              </a:ext>
            </a:extLst>
          </p:cNvPr>
          <p:cNvGrpSpPr/>
          <p:nvPr/>
        </p:nvGrpSpPr>
        <p:grpSpPr>
          <a:xfrm>
            <a:off x="5187071" y="4242842"/>
            <a:ext cx="1685222" cy="261610"/>
            <a:chOff x="4367808" y="3722406"/>
            <a:chExt cx="1685222" cy="26161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4AE52DA-361A-EA0B-0B28-3FD1D580E509}"/>
                </a:ext>
              </a:extLst>
            </p:cNvPr>
            <p:cNvCxnSpPr/>
            <p:nvPr/>
          </p:nvCxnSpPr>
          <p:spPr bwMode="auto">
            <a:xfrm flipV="1">
              <a:off x="4367808" y="3722406"/>
              <a:ext cx="360040" cy="188097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254348-4CF0-BDD4-EDF4-D34BAD042D40}"/>
                </a:ext>
              </a:extLst>
            </p:cNvPr>
            <p:cNvSpPr txBox="1"/>
            <p:nvPr/>
          </p:nvSpPr>
          <p:spPr>
            <a:xfrm>
              <a:off x="4513826" y="3722406"/>
              <a:ext cx="15392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Kernel Linear Model 2</a:t>
              </a:r>
              <a:endParaRPr lang="zh-CN" altLang="en-US" sz="11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1BFCB2-F0D0-193D-A0E5-81209A5ED17D}"/>
              </a:ext>
            </a:extLst>
          </p:cNvPr>
          <p:cNvGrpSpPr/>
          <p:nvPr/>
        </p:nvGrpSpPr>
        <p:grpSpPr>
          <a:xfrm>
            <a:off x="5187071" y="4795786"/>
            <a:ext cx="1686824" cy="261610"/>
            <a:chOff x="4367808" y="3722406"/>
            <a:chExt cx="1686824" cy="26161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1327163-B274-2EA4-7F2F-66D216C0354D}"/>
                </a:ext>
              </a:extLst>
            </p:cNvPr>
            <p:cNvCxnSpPr/>
            <p:nvPr/>
          </p:nvCxnSpPr>
          <p:spPr bwMode="auto">
            <a:xfrm flipV="1">
              <a:off x="4367808" y="3722406"/>
              <a:ext cx="360040" cy="188097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2ABF17-E6EC-5E14-BB7E-5563BAFB4603}"/>
                </a:ext>
              </a:extLst>
            </p:cNvPr>
            <p:cNvSpPr txBox="1"/>
            <p:nvPr/>
          </p:nvSpPr>
          <p:spPr>
            <a:xfrm>
              <a:off x="4513826" y="3722406"/>
              <a:ext cx="1540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Kernel Linear Model n</a:t>
              </a:r>
              <a:endParaRPr lang="zh-CN" altLang="en-US" sz="11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EC77C7-5F1B-ED94-9C7A-62DD7A305726}"/>
              </a:ext>
            </a:extLst>
          </p:cNvPr>
          <p:cNvCxnSpPr>
            <a:cxnSpLocks/>
          </p:cNvCxnSpPr>
          <p:nvPr/>
        </p:nvCxnSpPr>
        <p:spPr bwMode="auto">
          <a:xfrm>
            <a:off x="6004457" y="4504452"/>
            <a:ext cx="801" cy="291334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22313E-9D10-8A1E-5CD7-56992172155D}"/>
              </a:ext>
            </a:extLst>
          </p:cNvPr>
          <p:cNvCxnSpPr/>
          <p:nvPr/>
        </p:nvCxnSpPr>
        <p:spPr bwMode="auto">
          <a:xfrm>
            <a:off x="4680076" y="3521727"/>
            <a:ext cx="2510358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1B549B-5190-4233-701E-D2E9D3FF7968}"/>
              </a:ext>
            </a:extLst>
          </p:cNvPr>
          <p:cNvCxnSpPr/>
          <p:nvPr/>
        </p:nvCxnSpPr>
        <p:spPr bwMode="auto">
          <a:xfrm>
            <a:off x="7190434" y="3521727"/>
            <a:ext cx="0" cy="981913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08F8071-D305-A612-1A9F-08F926B12FC7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6872293" y="4162774"/>
            <a:ext cx="318140" cy="340866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A5C5434-6E39-8857-EFB3-67CEDCDEB9F1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6872293" y="4373647"/>
            <a:ext cx="318141" cy="129993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FA57596-9F82-47D6-08D5-E34383095AD2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 flipV="1">
            <a:off x="6873895" y="4503640"/>
            <a:ext cx="316538" cy="42295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C961E9D-FC58-5163-1919-B57D642056E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70732" y="4503640"/>
            <a:ext cx="1561" cy="291017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2A32DBD-579F-8273-4138-F1282ECBFD37}"/>
              </a:ext>
            </a:extLst>
          </p:cNvPr>
          <p:cNvCxnSpPr/>
          <p:nvPr/>
        </p:nvCxnSpPr>
        <p:spPr bwMode="auto">
          <a:xfrm flipH="1">
            <a:off x="3240047" y="3508995"/>
            <a:ext cx="28803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E52A538-A646-6FC6-2023-DFD995249EA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047" y="2356867"/>
            <a:ext cx="0" cy="1152128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CF1C4DC1-D803-56F8-7CA1-C26C9C8C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82" y="2076824"/>
            <a:ext cx="642130" cy="37566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0A18FF5-79CB-2DCD-17B0-2810F14D6356}"/>
              </a:ext>
            </a:extLst>
          </p:cNvPr>
          <p:cNvCxnSpPr>
            <a:cxnSpLocks/>
          </p:cNvCxnSpPr>
          <p:nvPr/>
        </p:nvCxnSpPr>
        <p:spPr bwMode="auto">
          <a:xfrm>
            <a:off x="4146380" y="2277395"/>
            <a:ext cx="2065756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9C8DC044-2E7A-DE64-DBF2-729400EB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801" y="1811485"/>
            <a:ext cx="1309425" cy="1111572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501DFFA-5046-AED8-4827-CE8AA1421E94}"/>
              </a:ext>
            </a:extLst>
          </p:cNvPr>
          <p:cNvCxnSpPr/>
          <p:nvPr/>
        </p:nvCxnSpPr>
        <p:spPr bwMode="auto">
          <a:xfrm flipH="1">
            <a:off x="7796312" y="2264658"/>
            <a:ext cx="28803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5F3CDC-9277-40EA-81F5-D0132E269E5F}"/>
              </a:ext>
            </a:extLst>
          </p:cNvPr>
          <p:cNvCxnSpPr>
            <a:cxnSpLocks/>
          </p:cNvCxnSpPr>
          <p:nvPr/>
        </p:nvCxnSpPr>
        <p:spPr bwMode="auto">
          <a:xfrm>
            <a:off x="8084344" y="2264658"/>
            <a:ext cx="0" cy="2792738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1DD4D693-E51C-BA1A-AAA2-7FB9169E5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392" y="5171167"/>
            <a:ext cx="1229611" cy="643102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F6E49C3-9F7B-3371-EA8B-0B9A04C29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364" y="2093330"/>
            <a:ext cx="232005" cy="21727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3A29278-06A5-2A16-5D42-B39E049E9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747" y="5141549"/>
            <a:ext cx="219889" cy="223076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7F867323-A818-3B6F-11B1-E94AF1883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5618" y="5498133"/>
            <a:ext cx="929788" cy="201784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3D8FD20-D7F3-4396-01C9-1BA0D06597FE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8150" y="5085604"/>
            <a:ext cx="0" cy="373485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5A42B13-39AE-F6B7-C84D-EB61BAC3E984}"/>
              </a:ext>
            </a:extLst>
          </p:cNvPr>
          <p:cNvCxnSpPr/>
          <p:nvPr/>
        </p:nvCxnSpPr>
        <p:spPr>
          <a:xfrm>
            <a:off x="2956034" y="3775841"/>
            <a:ext cx="6095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A7252D3-051C-489F-93B0-34A2ED38DE6C}"/>
              </a:ext>
            </a:extLst>
          </p:cNvPr>
          <p:cNvSpPr txBox="1"/>
          <p:nvPr/>
        </p:nvSpPr>
        <p:spPr>
          <a:xfrm>
            <a:off x="514835" y="359117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Avoid unnecessary use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87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C2EB-17AD-E577-5510-3EECF86A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B9E2-B724-19E4-54F2-3C1258D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RocksDB in Ceph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2FA09F-E231-2899-7A6C-18AEF9BD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10519B81-95F1-293D-0E26-87BA513DA237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5420919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RBD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6" name="그림 5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CE546A07-7D32-29B5-56FE-E0E816F3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01" y="1699135"/>
            <a:ext cx="3882891" cy="4805193"/>
          </a:xfrm>
          <a:prstGeom prst="rect">
            <a:avLst/>
          </a:prstGeom>
        </p:spPr>
      </p:pic>
      <p:pic>
        <p:nvPicPr>
          <p:cNvPr id="8" name="그림 7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55A1B174-1F36-C094-3B72-A81AA622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09" y="1656774"/>
            <a:ext cx="3799884" cy="4814416"/>
          </a:xfrm>
          <a:prstGeom prst="rect">
            <a:avLst/>
          </a:prstGeom>
        </p:spPr>
      </p:pic>
      <p:sp>
        <p:nvSpPr>
          <p:cNvPr id="9" name="내용 개체 틀 12">
            <a:extLst>
              <a:ext uri="{FF2B5EF4-FFF2-40B4-BE49-F238E27FC236}">
                <a16:creationId xmlns:a16="http://schemas.microsoft.com/office/drawing/2014/main" id="{D63342C1-F1F2-4F0F-55B7-27AAB2B4DC2A}"/>
              </a:ext>
            </a:extLst>
          </p:cNvPr>
          <p:cNvSpPr txBox="1">
            <a:spLocks/>
          </p:cNvSpPr>
          <p:nvPr/>
        </p:nvSpPr>
        <p:spPr>
          <a:xfrm>
            <a:off x="5890365" y="1038750"/>
            <a:ext cx="5420919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File System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5583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EE75B-CE9D-AB2A-7E76-E3F14B511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D454-3F16-CD55-A0F7-043E6AE0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CephFS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B8E54E-723B-7BD7-034D-51F20EF6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897E02B9-5529-8F1A-2878-4558A6BA4D63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File System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AD4F7E-5F2F-3F48-E175-B9DAB9E69C63}"/>
              </a:ext>
            </a:extLst>
          </p:cNvPr>
          <p:cNvGrpSpPr/>
          <p:nvPr/>
        </p:nvGrpSpPr>
        <p:grpSpPr>
          <a:xfrm>
            <a:off x="1436506" y="2189442"/>
            <a:ext cx="9318988" cy="3311405"/>
            <a:chOff x="433790" y="2364970"/>
            <a:chExt cx="11275976" cy="4006800"/>
          </a:xfrm>
        </p:grpSpPr>
        <p:pic>
          <p:nvPicPr>
            <p:cNvPr id="12" name="그림 11" descr="텍스트, 라인, 번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04140F-3717-4BAA-8718-79E6144C3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790" y="2364970"/>
              <a:ext cx="5260674" cy="4006800"/>
            </a:xfrm>
            <a:prstGeom prst="rect">
              <a:avLst/>
            </a:prstGeom>
          </p:spPr>
        </p:pic>
        <p:pic>
          <p:nvPicPr>
            <p:cNvPr id="13" name="그림 12" descr="텍스트, 라인, 그래프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22ACF7B-B941-ED76-A334-DB0A3123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092" y="2364970"/>
              <a:ext cx="5260674" cy="400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81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81539-E45D-5E30-33C6-53664E05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32A04-EE0E-0C7A-3A46-598D9708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CephFS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031434-5D6F-B9F8-5C2E-915A490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DA3C3D79-B048-1741-C5DE-0709F787D198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3841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File System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AB525D-9287-BD64-C9A5-FE1BC17C0567}"/>
              </a:ext>
            </a:extLst>
          </p:cNvPr>
          <p:cNvGrpSpPr/>
          <p:nvPr/>
        </p:nvGrpSpPr>
        <p:grpSpPr>
          <a:xfrm>
            <a:off x="1436724" y="2189775"/>
            <a:ext cx="9318551" cy="3311073"/>
            <a:chOff x="333830" y="2497930"/>
            <a:chExt cx="11275447" cy="4006398"/>
          </a:xfrm>
        </p:grpSpPr>
        <p:pic>
          <p:nvPicPr>
            <p:cNvPr id="6" name="그림 5" descr="텍스트, 라인, 스크린샷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442C476-273E-CE76-6CDD-CE5726061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30" y="2497930"/>
              <a:ext cx="5260145" cy="4006397"/>
            </a:xfrm>
            <a:prstGeom prst="rect">
              <a:avLst/>
            </a:prstGeom>
          </p:spPr>
        </p:pic>
        <p:pic>
          <p:nvPicPr>
            <p:cNvPr id="8" name="그림 7" descr="텍스트, 라인, 그래프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479679A-78E3-3579-F703-75BA6D699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132" y="2497931"/>
              <a:ext cx="5260145" cy="4006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48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03A8A-9D43-38DF-2CAC-259046A5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04BDF-79B2-6216-BBDC-106C3308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Ceph RBD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902EEF-BC6A-847B-7910-44CBCD71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8B61F842-90F8-587F-8BF8-291FA1C1D73A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RBD - Block Size: 4kb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7412F12-24BF-7FBA-82B9-6A3CF6FF1ACF}"/>
              </a:ext>
            </a:extLst>
          </p:cNvPr>
          <p:cNvGrpSpPr/>
          <p:nvPr/>
        </p:nvGrpSpPr>
        <p:grpSpPr>
          <a:xfrm>
            <a:off x="643612" y="1925446"/>
            <a:ext cx="10904776" cy="3559630"/>
            <a:chOff x="643612" y="1925446"/>
            <a:chExt cx="10904776" cy="3559630"/>
          </a:xfrm>
        </p:grpSpPr>
        <p:pic>
          <p:nvPicPr>
            <p:cNvPr id="8" name="그림 7" descr="텍스트, 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7B9F45F-6376-02A4-F555-2E57399BC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612" y="1925446"/>
              <a:ext cx="5297802" cy="3559630"/>
            </a:xfrm>
            <a:prstGeom prst="rect">
              <a:avLst/>
            </a:prstGeom>
          </p:spPr>
        </p:pic>
        <p:pic>
          <p:nvPicPr>
            <p:cNvPr id="10" name="그림 9" descr="텍스트, 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325B4EE-BE7D-18D6-4C5D-9118ADE92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0585" y="1925446"/>
              <a:ext cx="5297803" cy="3559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64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5909D-7A7A-ABD3-D5CD-02C64FFF4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BEF7D-9F75-4029-8ED3-8044B3FD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Ceph RBD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79C658-C7FB-C5EE-D4C9-C0998D26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C01FF2CD-AB44-3435-5F8B-7B7E3228B8E1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RBD - Block Size: 4kb</a:t>
            </a:r>
            <a:endParaRPr lang="en-US" altLang="ko-KR" sz="1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587CC-5084-B3C5-AEF4-8F1CE2A65FF5}"/>
              </a:ext>
            </a:extLst>
          </p:cNvPr>
          <p:cNvGrpSpPr/>
          <p:nvPr/>
        </p:nvGrpSpPr>
        <p:grpSpPr>
          <a:xfrm>
            <a:off x="643612" y="1924507"/>
            <a:ext cx="10904776" cy="3561508"/>
            <a:chOff x="643612" y="1924507"/>
            <a:chExt cx="10904776" cy="3561508"/>
          </a:xfrm>
        </p:grpSpPr>
        <p:pic>
          <p:nvPicPr>
            <p:cNvPr id="19" name="그림 18" descr="텍스트, 스크린샷, 도표, 그래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F85FFA6-1C84-6E06-3CB2-03F8AD58E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9188" y="1925446"/>
              <a:ext cx="5299200" cy="3560569"/>
            </a:xfrm>
            <a:prstGeom prst="rect">
              <a:avLst/>
            </a:prstGeom>
          </p:spPr>
        </p:pic>
        <p:pic>
          <p:nvPicPr>
            <p:cNvPr id="20" name="그림 19" descr="텍스트, 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EB934F9-2D49-F9E0-92F6-FFD5DBBC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612" y="1924507"/>
              <a:ext cx="5299200" cy="3560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98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논문 발표 ppt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34780</TotalTime>
  <Words>173</Words>
  <Application>Microsoft Office PowerPoint</Application>
  <PresentationFormat>와이드스크린</PresentationFormat>
  <Paragraphs>46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Tahoma</vt:lpstr>
      <vt:lpstr>Wingdings</vt:lpstr>
      <vt:lpstr>Office 테마</vt:lpstr>
      <vt:lpstr>Advanced RocksDB </vt:lpstr>
      <vt:lpstr>Contents</vt:lpstr>
      <vt:lpstr>Optimizing Learned Index in LSM Tree</vt:lpstr>
      <vt:lpstr>Optimizing Learned Index in LSM Tree</vt:lpstr>
      <vt:lpstr>RocksDB in Ceph Architecture</vt:lpstr>
      <vt:lpstr>Compared RocksDB CephFS </vt:lpstr>
      <vt:lpstr>Compared RocksDB CephFS </vt:lpstr>
      <vt:lpstr>Compared RocksDB Ceph RBD </vt:lpstr>
      <vt:lpstr>Compared RocksDB Ceph RBD </vt:lpstr>
      <vt:lpstr>Compared RocksDB Ceph RBD </vt:lpstr>
      <vt:lpstr>Compared RocksDB Ceph RBD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수환 신</cp:lastModifiedBy>
  <cp:revision>3814</cp:revision>
  <cp:lastPrinted>2019-08-20T01:06:00Z</cp:lastPrinted>
  <dcterms:created xsi:type="dcterms:W3CDTF">2019-06-24T08:20:15Z</dcterms:created>
  <dcterms:modified xsi:type="dcterms:W3CDTF">2025-02-18T04:51:47Z</dcterms:modified>
</cp:coreProperties>
</file>