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sldIdLst>
    <p:sldId id="265" r:id="rId5"/>
    <p:sldId id="371" r:id="rId6"/>
    <p:sldId id="384" r:id="rId7"/>
    <p:sldId id="376" r:id="rId8"/>
    <p:sldId id="377" r:id="rId9"/>
    <p:sldId id="386" r:id="rId10"/>
    <p:sldId id="388" r:id="rId11"/>
    <p:sldId id="385" r:id="rId12"/>
    <p:sldId id="389" r:id="rId13"/>
    <p:sldId id="390" r:id="rId14"/>
    <p:sldId id="387" r:id="rId15"/>
    <p:sldId id="391" r:id="rId16"/>
    <p:sldId id="393" r:id="rId17"/>
    <p:sldId id="394" r:id="rId18"/>
    <p:sldId id="318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gydms@gmail.com" initials="" lastIdx="1" clrIdx="0">
    <p:extLst>
      <p:ext uri="{19B8F6BF-5375-455C-9EA6-DF929625EA0E}">
        <p15:presenceInfo xmlns:p15="http://schemas.microsoft.com/office/powerpoint/2012/main" userId="13977f978fabfc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FB"/>
    <a:srgbClr val="6464FD"/>
    <a:srgbClr val="170060"/>
    <a:srgbClr val="F73737"/>
    <a:srgbClr val="014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F33C9-6E15-44A2-B2C4-60589CBFAB81}" v="19" dt="2025-02-13T06:01:42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1869" autoAdjust="0"/>
  </p:normalViewPr>
  <p:slideViewPr>
    <p:cSldViewPr snapToGrid="0">
      <p:cViewPr varScale="1">
        <p:scale>
          <a:sx n="147" d="100"/>
          <a:sy n="147" d="100"/>
        </p:scale>
        <p:origin x="10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34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34" charset="-127"/>
              </a:defRPr>
            </a:lvl1pPr>
          </a:lstStyle>
          <a:p>
            <a:fld id="{40B962C1-952C-8F49-B8D6-3F970CEDC503}" type="datetimeFigureOut">
              <a:rPr kumimoji="1" lang="ko-Kore-KR" altLang="en-US" smtClean="0"/>
              <a:pPr/>
              <a:t>02/17/2025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34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34" charset="-127"/>
              </a:defRPr>
            </a:lvl1pPr>
          </a:lstStyle>
          <a:p>
            <a:fld id="{77808EA4-1BED-E640-9046-A861B5B5EB95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755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실험을 진행하였습니다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577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09A61-2785-7C03-8E1C-69FA2E6DA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51F2F8-D0EA-D746-7904-BC3D0C5E7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89B60D-204B-C916-53CB-F42FB4C65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DE540-F4BB-618A-D918-EAA231FFA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855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pPr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0157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63344A-F89E-2719-4491-099EC99745D3}"/>
              </a:ext>
            </a:extLst>
          </p:cNvPr>
          <p:cNvSpPr/>
          <p:nvPr userDrawn="1"/>
        </p:nvSpPr>
        <p:spPr>
          <a:xfrm>
            <a:off x="-12915" y="-35604"/>
            <a:ext cx="12204915" cy="4181401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1AE8CC-2F82-BD23-45F1-2B750FA38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77" y="1041400"/>
            <a:ext cx="10053247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0319A9-0444-1716-B667-E22C9B416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376" y="3429000"/>
            <a:ext cx="10053247" cy="54375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2996A-721E-A65F-0B72-B8C2C85E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3431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E061F4-A28D-02E9-0602-649172899418}"/>
              </a:ext>
            </a:extLst>
          </p:cNvPr>
          <p:cNvSpPr/>
          <p:nvPr userDrawn="1"/>
        </p:nvSpPr>
        <p:spPr>
          <a:xfrm>
            <a:off x="347418" y="-1"/>
            <a:ext cx="361627" cy="2719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pic>
        <p:nvPicPr>
          <p:cNvPr id="1032" name="Picture 8" descr="단국대학교">
            <a:extLst>
              <a:ext uri="{FF2B5EF4-FFF2-40B4-BE49-F238E27FC236}">
                <a16:creationId xmlns:a16="http://schemas.microsoft.com/office/drawing/2014/main" id="{A6234179-357A-9666-4108-0D8AFCA5EA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061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72A0B2-E3FE-8B9E-D836-A383CB788933}"/>
              </a:ext>
            </a:extLst>
          </p:cNvPr>
          <p:cNvSpPr/>
          <p:nvPr userDrawn="1"/>
        </p:nvSpPr>
        <p:spPr>
          <a:xfrm>
            <a:off x="11036597" y="4424778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518728D9-5832-7A48-6A90-DA275F5CCD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3927" y="4424778"/>
            <a:ext cx="9433523" cy="1420469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E3F79E7-1056-CEC1-F6F3-7FD7E31004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30" y="6359850"/>
            <a:ext cx="3568217" cy="4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60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20" y="6441433"/>
            <a:ext cx="2743200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228421" y="8831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5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39" y="6441433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40" y="6479303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11958202" y="6441433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59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4505"/>
            <a:ext cx="2743200" cy="365125"/>
          </a:xfrm>
        </p:spPr>
        <p:txBody>
          <a:bodyPr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11707648" y="0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9" y="6456019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60" y="6493889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-10219" y="6448785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27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-1"/>
            <a:ext cx="4659085" cy="634592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E4BF3-6D00-7D9F-EA35-BD24800B57EB}"/>
              </a:ext>
            </a:extLst>
          </p:cNvPr>
          <p:cNvSpPr txBox="1"/>
          <p:nvPr userDrawn="1"/>
        </p:nvSpPr>
        <p:spPr>
          <a:xfrm>
            <a:off x="1317172" y="1915885"/>
            <a:ext cx="2583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Contents</a:t>
            </a:r>
            <a:endParaRPr kumimoji="1" lang="ko-Kore-KR" altLang="en-US" sz="4400" b="1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4E5A4B2-D550-C392-4D43-BC9B1E37C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7543" y="734898"/>
            <a:ext cx="6487886" cy="5197816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3200"/>
            </a:lvl1pPr>
            <a:lvl2pPr marL="914400" indent="-457200">
              <a:buFont typeface="+mj-lt"/>
              <a:buAutoNum type="arabicPeriod"/>
              <a:defRPr sz="2800"/>
            </a:lvl2pPr>
            <a:lvl3pPr marL="1371600" indent="-457200">
              <a:buFont typeface="+mj-lt"/>
              <a:buAutoNum type="arabicPeriod"/>
              <a:defRPr sz="2400"/>
            </a:lvl3pPr>
            <a:lvl4pPr marL="1714500" indent="-342900">
              <a:buFont typeface="+mj-lt"/>
              <a:buAutoNum type="arabicPeriod"/>
              <a:defRPr sz="2000"/>
            </a:lvl4pPr>
            <a:lvl5pPr marL="2171700" indent="-342900">
              <a:buFont typeface="+mj-lt"/>
              <a:buAutoNum type="arabicPeriod"/>
              <a:defRPr sz="200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828978" y="-1"/>
            <a:ext cx="326572" cy="2928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BC1DAE-8B1F-3A57-9150-021EB002FE98}"/>
              </a:ext>
            </a:extLst>
          </p:cNvPr>
          <p:cNvSpPr/>
          <p:nvPr userDrawn="1"/>
        </p:nvSpPr>
        <p:spPr>
          <a:xfrm>
            <a:off x="11865429" y="4169229"/>
            <a:ext cx="229346" cy="217669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BD51BF6-9394-CD2F-7067-199833F86A46}"/>
              </a:ext>
            </a:extLst>
          </p:cNvPr>
          <p:cNvSpPr/>
          <p:nvPr userDrawn="1"/>
        </p:nvSpPr>
        <p:spPr>
          <a:xfrm>
            <a:off x="0" y="2011680"/>
            <a:ext cx="12192000" cy="4334246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맑은 고딕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28E623-5D81-1ADA-1065-82CC8440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898" y="2778714"/>
            <a:ext cx="10567088" cy="1117691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6DEF51E-F3DA-FF6E-7D97-5D590F4A8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8114" y="3950610"/>
            <a:ext cx="10399832" cy="63091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4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506187" y="2956560"/>
            <a:ext cx="264196" cy="338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맑은 고딕" panose="020B05030200000200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21CD46-86FB-6158-7330-909E8DCC45C3}"/>
              </a:ext>
            </a:extLst>
          </p:cNvPr>
          <p:cNvSpPr/>
          <p:nvPr userDrawn="1"/>
        </p:nvSpPr>
        <p:spPr>
          <a:xfrm>
            <a:off x="11639406" y="0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43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F91706-B601-03E9-FA5F-348745D7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AC844-8371-CE9D-E970-804E230F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F90EA9-3463-EBD1-F599-64391B9B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939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B0214-A72F-DC42-1A41-EC37801A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3DB78-9F1E-927D-9E61-7CC2BF05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43BAF-01A5-C952-C77A-D30E2862E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34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E787C-63B1-89CB-D9D9-90F5ACB65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34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1A2AD-0A73-4977-FABA-43976FDE9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34" charset="-127"/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73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4" r:id="rId2"/>
    <p:sldLayoutId id="2147483665" r:id="rId3"/>
    <p:sldLayoutId id="2147483661" r:id="rId4"/>
    <p:sldLayoutId id="2147483663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34" charset="-12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oanab/SILK-USENIXATC2019/tree/maste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FA88E9-E615-C93A-6FC8-7F780026C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120" y="1041400"/>
            <a:ext cx="11485481" cy="2387600"/>
          </a:xfrm>
        </p:spPr>
        <p:txBody>
          <a:bodyPr>
            <a:normAutofit/>
          </a:bodyPr>
          <a:lstStyle/>
          <a:p>
            <a:r>
              <a:rPr lang="en-US" altLang="en-US" sz="4800" b="1" dirty="0"/>
              <a:t>Varying Latency of SSD (using FEMU)</a:t>
            </a:r>
            <a:endParaRPr lang="ko-Kore-KR" altLang="en-US" sz="4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7DE9CB-3079-1EB6-2A6E-77D2EEE7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</a:t>
            </a:fld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7318E6F-0BD8-F11C-4BEF-928FC73B9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94685" y="4503708"/>
            <a:ext cx="9433523" cy="1420469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2025.02.18</a:t>
            </a:r>
          </a:p>
          <a:p>
            <a:r>
              <a:rPr lang="en-US" altLang="ko-Kore-KR" sz="1200" dirty="0"/>
              <a:t>Presentation by </a:t>
            </a:r>
            <a:r>
              <a:rPr lang="en-US" altLang="ko-Kore-KR" sz="1200" dirty="0" err="1"/>
              <a:t>Yongmin</a:t>
            </a:r>
            <a:r>
              <a:rPr lang="ko-KR" altLang="en-US" sz="1200" dirty="0"/>
              <a:t> </a:t>
            </a:r>
            <a:r>
              <a:rPr lang="en-US" altLang="ko-KR" sz="1200" dirty="0"/>
              <a:t>Lee</a:t>
            </a:r>
            <a:endParaRPr lang="en-US" altLang="ko-Kore-KR" sz="1200" dirty="0"/>
          </a:p>
          <a:p>
            <a:r>
              <a:rPr lang="en-US" altLang="en-US" sz="1200" dirty="0"/>
              <a:t>Email nascarf16@dankook.ac.kr</a:t>
            </a:r>
            <a:endParaRPr lang="en-US" altLang="ko-KR" sz="1200" dirty="0"/>
          </a:p>
          <a:p>
            <a:endParaRPr lang="ko-Kore-KR" altLang="en-US" sz="1200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1BFCF735-9B14-87D9-D5EE-F2DF6E7A6C85}"/>
              </a:ext>
            </a:extLst>
          </p:cNvPr>
          <p:cNvSpPr txBox="1">
            <a:spLocks/>
          </p:cNvSpPr>
          <p:nvPr/>
        </p:nvSpPr>
        <p:spPr>
          <a:xfrm>
            <a:off x="1069376" y="3379304"/>
            <a:ext cx="6133180" cy="497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r>
              <a:rPr lang="en-US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Week 5 </a:t>
            </a:r>
            <a:r>
              <a:rPr lang="en-US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db_bench</a:t>
            </a:r>
            <a:r>
              <a:rPr lang="en-US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evaluation</a:t>
            </a:r>
            <a:endParaRPr lang="ko-Kore-KR" altLang="en-US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11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8DC8C6-626A-9D36-B827-BBCA2DB9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10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07BA890-1479-73E6-4631-5727860D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YCSB and Zipfian?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B48635-EDA8-3BDB-929E-3874E13C9DD4}"/>
              </a:ext>
            </a:extLst>
          </p:cNvPr>
          <p:cNvSpPr txBox="1">
            <a:spLocks/>
          </p:cNvSpPr>
          <p:nvPr/>
        </p:nvSpPr>
        <p:spPr>
          <a:xfrm>
            <a:off x="478975" y="896269"/>
            <a:ext cx="11366257" cy="535938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Zipfian: Zipfian distribution that follows Zipf’s law</a:t>
            </a: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Zipf’s law: In short,</a:t>
            </a: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Distribution that have hot and cold</a:t>
            </a:r>
          </a:p>
          <a:p>
            <a:pPr lvl="2">
              <a:lnSpc>
                <a:spcPts val="396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Hot: Accessed relatively frequently</a:t>
            </a:r>
          </a:p>
          <a:p>
            <a:pPr lvl="2">
              <a:lnSpc>
                <a:spcPts val="396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Cold: Accessed relatively infrequently</a:t>
            </a: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Cache hit ratio will improve compared to uniform distribution</a:t>
            </a: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17C857-4CBE-1AB2-6C05-886D1AD24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770" y="2068059"/>
            <a:ext cx="4029075" cy="733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CA5C23-83B0-ECF6-9730-2CBDFD6E8EB9}"/>
              </a:ext>
            </a:extLst>
          </p:cNvPr>
          <p:cNvSpPr txBox="1"/>
          <p:nvPr/>
        </p:nvSpPr>
        <p:spPr>
          <a:xfrm>
            <a:off x="558800" y="6498781"/>
            <a:ext cx="3751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Ref: https://en.wikipedia.org/wiki/Zipf%27s_law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2387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D732A8-C28C-2C33-7263-C7532A07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11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A1376A7-E1D3-794B-C75D-83F4E4F9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YCSB and Zipfian?</a:t>
            </a:r>
            <a:endParaRPr lang="ko-KR" altLang="en-US" dirty="0"/>
          </a:p>
        </p:txBody>
      </p:sp>
      <p:pic>
        <p:nvPicPr>
          <p:cNvPr id="1028" name="Picture 4" descr="출력 이미지">
            <a:extLst>
              <a:ext uri="{FF2B5EF4-FFF2-40B4-BE49-F238E27FC236}">
                <a16:creationId xmlns:a16="http://schemas.microsoft.com/office/drawing/2014/main" id="{EE3B69AC-5EC6-7337-E82B-D6E0EFBC6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372" y="3304161"/>
            <a:ext cx="4653256" cy="304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1FFA79-C5A3-8305-BCFA-1987AC1FBAD5}"/>
              </a:ext>
            </a:extLst>
          </p:cNvPr>
          <p:cNvSpPr txBox="1">
            <a:spLocks/>
          </p:cNvSpPr>
          <p:nvPr/>
        </p:nvSpPr>
        <p:spPr>
          <a:xfrm>
            <a:off x="478975" y="896269"/>
            <a:ext cx="11560625" cy="535938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Implementation on </a:t>
            </a:r>
            <a:r>
              <a:rPr lang="en-US" altLang="ko-KR" sz="2400" b="1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RocksDB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: SLIK</a:t>
            </a: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SILK: Preventing Latency Spikes in Log-Structured Merge Key-Value Stores (ATC 2019)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Implemented YCSB in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db_bench</a:t>
            </a: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  <a:hlinkClick r:id="rId3"/>
              </a:rPr>
              <a:t>https://github.com/theoanab/SILK-USENIXATC2019/tree/master</a:t>
            </a: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marL="457200" lvl="1" indent="0">
              <a:lnSpc>
                <a:spcPts val="3960"/>
              </a:lnSpc>
              <a:buNone/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822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998724-CAF2-4D3D-65FE-536D56A8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12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E38E49-4617-2CB9-A074-28AD4860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sz="3200" dirty="0">
                <a:latin typeface="+mj-ea"/>
                <a:ea typeface="+mj-ea"/>
              </a:rPr>
              <a:t>YCSB experiment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AD97A-D526-E523-8AB3-79B421B447D0}"/>
              </a:ext>
            </a:extLst>
          </p:cNvPr>
          <p:cNvSpPr txBox="1">
            <a:spLocks/>
          </p:cNvSpPr>
          <p:nvPr/>
        </p:nvSpPr>
        <p:spPr>
          <a:xfrm>
            <a:off x="478975" y="896269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Hypothesis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Using YCSB: utilize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RocksDB’s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Read cache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Compare block cache hit ratio: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readseq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readrandom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, YCSB</a:t>
            </a: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YCSB’s cache hit ratio is better than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readseq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and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readrandom</a:t>
            </a: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If not, its plausible to say that there is room for cache hit improvement</a:t>
            </a: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marL="457200" lvl="1" indent="0">
              <a:lnSpc>
                <a:spcPts val="396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	</a:t>
            </a: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49668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4C3FF-4F7C-E456-BBA3-BFDAE0B86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86A189-CDBE-D783-72DC-AF676BC4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13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97423DF-E645-5585-CE88-34FB2BB8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Setup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A1E6B3-7710-11F9-0F60-91161F9455F4}"/>
              </a:ext>
            </a:extLst>
          </p:cNvPr>
          <p:cNvSpPr txBox="1">
            <a:spLocks/>
          </p:cNvSpPr>
          <p:nvPr/>
        </p:nvSpPr>
        <p:spPr>
          <a:xfrm>
            <a:off x="53646" y="896269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Host</a:t>
            </a:r>
          </a:p>
          <a:p>
            <a:pPr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marL="0" indent="0">
              <a:lnSpc>
                <a:spcPts val="3960"/>
              </a:lnSpc>
              <a:buNone/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fillrandom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operation</a:t>
            </a: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1CEE626A-D0B1-70BD-0060-B4B32CE4E2F6}"/>
              </a:ext>
            </a:extLst>
          </p:cNvPr>
          <p:cNvGraphicFramePr>
            <a:graphicFrameLocks/>
          </p:cNvGraphicFramePr>
          <p:nvPr/>
        </p:nvGraphicFramePr>
        <p:xfrm>
          <a:off x="53646" y="1402123"/>
          <a:ext cx="597448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319">
                  <a:extLst>
                    <a:ext uri="{9D8B030D-6E8A-4147-A177-3AD203B41FA5}">
                      <a16:colId xmlns:a16="http://schemas.microsoft.com/office/drawing/2014/main" val="3913062177"/>
                    </a:ext>
                  </a:extLst>
                </a:gridCol>
                <a:gridCol w="3561162">
                  <a:extLst>
                    <a:ext uri="{9D8B030D-6E8A-4147-A177-3AD203B41FA5}">
                      <a16:colId xmlns:a16="http://schemas.microsoft.com/office/drawing/2014/main" val="456931453"/>
                    </a:ext>
                  </a:extLst>
                </a:gridCol>
              </a:tblGrid>
              <a:tr h="27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Intel i7-6700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4795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altLang="ko-KR" sz="1800" dirty="0"/>
                        <a:t>DDR4 8GB * </a:t>
                      </a:r>
                      <a:r>
                        <a:rPr lang="en-US" altLang="ko-KR" sz="1800" dirty="0"/>
                        <a:t>4</a:t>
                      </a:r>
                      <a:r>
                        <a:rPr lang="en-KR" altLang="ko-KR" sz="1800" dirty="0"/>
                        <a:t> (</a:t>
                      </a:r>
                      <a:r>
                        <a:rPr lang="en-US" altLang="ko-KR" sz="1800" dirty="0"/>
                        <a:t>32</a:t>
                      </a:r>
                      <a:r>
                        <a:rPr lang="en-KR" altLang="ko-KR" sz="1800" dirty="0"/>
                        <a:t>GB) @ 2133 MT/s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0228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800" dirty="0"/>
                        <a:t>Samsung SATA SSD 850 PRO 512GB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549680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Ubuntu 22.04.1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792613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6.8.0-51-generic</a:t>
                      </a: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982046"/>
                  </a:ext>
                </a:extLst>
              </a:tr>
            </a:tbl>
          </a:graphicData>
        </a:graphic>
      </p:graphicFrame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57F89021-C781-EE8A-A221-A3DB3AD5F7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190601"/>
              </p:ext>
            </p:extLst>
          </p:nvPr>
        </p:nvGraphicFramePr>
        <p:xfrm>
          <a:off x="53646" y="4021536"/>
          <a:ext cx="597448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319">
                  <a:extLst>
                    <a:ext uri="{9D8B030D-6E8A-4147-A177-3AD203B41FA5}">
                      <a16:colId xmlns:a16="http://schemas.microsoft.com/office/drawing/2014/main" val="3913062177"/>
                    </a:ext>
                  </a:extLst>
                </a:gridCol>
                <a:gridCol w="3561162">
                  <a:extLst>
                    <a:ext uri="{9D8B030D-6E8A-4147-A177-3AD203B41FA5}">
                      <a16:colId xmlns:a16="http://schemas.microsoft.com/office/drawing/2014/main" val="456931453"/>
                    </a:ext>
                  </a:extLst>
                </a:gridCol>
              </a:tblGrid>
              <a:tr h="332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RocksDB</a:t>
                      </a:r>
                      <a:r>
                        <a:rPr lang="en-US" altLang="ko-KR" dirty="0"/>
                        <a:t> 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9.11.0</a:t>
                      </a:r>
                      <a:endParaRPr lang="en-KR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4795"/>
                  </a:ext>
                </a:extLst>
              </a:tr>
              <a:tr h="3322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 size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16 Bytes</a:t>
                      </a:r>
                      <a:endParaRPr lang="en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549680"/>
                  </a:ext>
                </a:extLst>
              </a:tr>
              <a:tr h="3322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size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 </a:t>
                      </a:r>
                      <a:r>
                        <a:rPr lang="en-US" altLang="ko-KR" dirty="0"/>
                        <a:t>Bytes</a:t>
                      </a: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792613"/>
                  </a:ext>
                </a:extLst>
              </a:tr>
              <a:tr h="3322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Num. of keys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Million</a:t>
                      </a: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982046"/>
                  </a:ext>
                </a:extLst>
              </a:tr>
            </a:tbl>
          </a:graphicData>
        </a:graphic>
      </p:graphicFrame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BD2F06D7-EA7A-9E98-3EF5-A9160E8B1E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499738"/>
              </p:ext>
            </p:extLst>
          </p:nvPr>
        </p:nvGraphicFramePr>
        <p:xfrm>
          <a:off x="6163875" y="4973319"/>
          <a:ext cx="58502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005">
                  <a:extLst>
                    <a:ext uri="{9D8B030D-6E8A-4147-A177-3AD203B41FA5}">
                      <a16:colId xmlns:a16="http://schemas.microsoft.com/office/drawing/2014/main" val="3913062177"/>
                    </a:ext>
                  </a:extLst>
                </a:gridCol>
                <a:gridCol w="3000290">
                  <a:extLst>
                    <a:ext uri="{9D8B030D-6E8A-4147-A177-3AD203B41FA5}">
                      <a16:colId xmlns:a16="http://schemas.microsoft.com/office/drawing/2014/main" val="45693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 range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 Million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5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Duration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1800 seconds (30 mins.)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4795"/>
                  </a:ext>
                </a:extLst>
              </a:tr>
            </a:tbl>
          </a:graphicData>
        </a:graphic>
      </p:graphicFrame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E5A05300-04AF-020A-E395-4E96602D8AFC}"/>
              </a:ext>
            </a:extLst>
          </p:cNvPr>
          <p:cNvSpPr txBox="1">
            <a:spLocks/>
          </p:cNvSpPr>
          <p:nvPr/>
        </p:nvSpPr>
        <p:spPr>
          <a:xfrm>
            <a:off x="6163875" y="4335237"/>
            <a:ext cx="2283152" cy="8356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YCSB settings</a:t>
            </a:r>
          </a:p>
        </p:txBody>
      </p:sp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386FA22E-239E-D1C9-44F8-7D4F69887B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3493312"/>
              </p:ext>
            </p:extLst>
          </p:nvPr>
        </p:nvGraphicFramePr>
        <p:xfrm>
          <a:off x="6101781" y="2392494"/>
          <a:ext cx="597448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319">
                  <a:extLst>
                    <a:ext uri="{9D8B030D-6E8A-4147-A177-3AD203B41FA5}">
                      <a16:colId xmlns:a16="http://schemas.microsoft.com/office/drawing/2014/main" val="3913062177"/>
                    </a:ext>
                  </a:extLst>
                </a:gridCol>
                <a:gridCol w="3561162">
                  <a:extLst>
                    <a:ext uri="{9D8B030D-6E8A-4147-A177-3AD203B41FA5}">
                      <a16:colId xmlns:a16="http://schemas.microsoft.com/office/drawing/2014/main" val="456931453"/>
                    </a:ext>
                  </a:extLst>
                </a:gridCol>
              </a:tblGrid>
              <a:tr h="332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Num. of keys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50 Million</a:t>
                      </a:r>
                      <a:endParaRPr lang="en-KR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4795"/>
                  </a:ext>
                </a:extLst>
              </a:tr>
            </a:tbl>
          </a:graphicData>
        </a:graphic>
      </p:graphicFrame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B67AD13-ECF6-2FEB-8F8A-366A4DDD8E7F}"/>
              </a:ext>
            </a:extLst>
          </p:cNvPr>
          <p:cNvSpPr txBox="1">
            <a:spLocks/>
          </p:cNvSpPr>
          <p:nvPr/>
        </p:nvSpPr>
        <p:spPr>
          <a:xfrm>
            <a:off x="6188207" y="1727944"/>
            <a:ext cx="4193151" cy="8356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Readseq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readrandom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329740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200799-BD96-431B-6A54-F52A0D5F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14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A2B501-9C18-135D-C16C-7C94E33C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67337D-D44A-0767-9322-14CBC720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735" y="1083933"/>
            <a:ext cx="6735265" cy="46145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4EA3C4-2297-7E28-2057-8464473806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1" r="53992"/>
          <a:stretch/>
        </p:blipFill>
        <p:spPr>
          <a:xfrm>
            <a:off x="0" y="2351572"/>
            <a:ext cx="5456735" cy="26599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BF49108-64C0-24AA-EF61-1BF8377A7604}"/>
              </a:ext>
            </a:extLst>
          </p:cNvPr>
          <p:cNvSpPr/>
          <p:nvPr/>
        </p:nvSpPr>
        <p:spPr>
          <a:xfrm>
            <a:off x="3606799" y="3955143"/>
            <a:ext cx="878115" cy="3918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931720-4581-5ED4-34D3-65E56721F339}"/>
              </a:ext>
            </a:extLst>
          </p:cNvPr>
          <p:cNvSpPr/>
          <p:nvPr/>
        </p:nvSpPr>
        <p:spPr>
          <a:xfrm>
            <a:off x="2126342" y="3563257"/>
            <a:ext cx="1248229" cy="3142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A32987D-15F0-5883-35BE-74AC74FB1C2F}"/>
              </a:ext>
            </a:extLst>
          </p:cNvPr>
          <p:cNvSpPr/>
          <p:nvPr/>
        </p:nvSpPr>
        <p:spPr>
          <a:xfrm>
            <a:off x="71120" y="3114769"/>
            <a:ext cx="4413794" cy="448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9E390CD4-B401-68E1-888C-55D9B40F6C7C}"/>
              </a:ext>
            </a:extLst>
          </p:cNvPr>
          <p:cNvSpPr txBox="1">
            <a:spLocks/>
          </p:cNvSpPr>
          <p:nvPr/>
        </p:nvSpPr>
        <p:spPr>
          <a:xfrm>
            <a:off x="138752" y="4930707"/>
            <a:ext cx="5351136" cy="129564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Workload F: Read-modify-write workload</a:t>
            </a:r>
          </a:p>
          <a:p>
            <a:pPr marL="0" indent="0">
              <a:lnSpc>
                <a:spcPts val="3960"/>
              </a:lnSpc>
              <a:buNone/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Read/read-modify-write ratio: 50/50</a:t>
            </a:r>
          </a:p>
        </p:txBody>
      </p:sp>
    </p:spTree>
    <p:extLst>
      <p:ext uri="{BB962C8B-B14F-4D97-AF65-F5344CB8AC3E}">
        <p14:creationId xmlns:p14="http://schemas.microsoft.com/office/powerpoint/2010/main" val="86670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7DE9CB-3079-1EB6-2A6E-77D2EEE7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15</a:t>
            </a:fld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7E36D-4F09-65A1-1B0A-B725CA28E44B}"/>
              </a:ext>
            </a:extLst>
          </p:cNvPr>
          <p:cNvSpPr txBox="1"/>
          <p:nvPr/>
        </p:nvSpPr>
        <p:spPr>
          <a:xfrm>
            <a:off x="3097183" y="1674674"/>
            <a:ext cx="59976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5400" b="1">
                <a:solidFill>
                  <a:schemeClr val="accent2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ahoma" panose="020B0604030504040204" pitchFamily="34" charset="0"/>
              </a:rPr>
              <a:t>Thank you!</a:t>
            </a:r>
          </a:p>
          <a:p>
            <a:pPr algn="ctr"/>
            <a:r>
              <a:rPr lang="en-US" altLang="ko-Kore-KR" sz="5400" b="1">
                <a:solidFill>
                  <a:schemeClr val="accent2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ahoma" panose="020B0604030504040204" pitchFamily="34" charset="0"/>
              </a:rPr>
              <a:t>Q &amp; A ?</a:t>
            </a:r>
            <a:endParaRPr lang="ko-Kore-KR" altLang="en-US" sz="5400" b="1">
              <a:solidFill>
                <a:schemeClr val="accent2"/>
              </a:solidFill>
              <a:latin typeface="맑은 고딕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18E7ECE9-B69A-B31F-5BE1-E69059AF7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94685" y="4503708"/>
            <a:ext cx="9433523" cy="1420469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2025.02.18</a:t>
            </a:r>
          </a:p>
          <a:p>
            <a:r>
              <a:rPr lang="en-US" altLang="ko-Kore-KR" sz="1200" dirty="0"/>
              <a:t>Presentation by </a:t>
            </a:r>
            <a:r>
              <a:rPr lang="en-US" altLang="ko-Kore-KR" sz="1200" dirty="0" err="1"/>
              <a:t>Yongmin</a:t>
            </a:r>
            <a:r>
              <a:rPr lang="ko-KR" altLang="en-US" sz="1200" dirty="0"/>
              <a:t> </a:t>
            </a:r>
            <a:r>
              <a:rPr lang="en-US" altLang="ko-KR" sz="1200" dirty="0"/>
              <a:t>Lee</a:t>
            </a:r>
            <a:endParaRPr lang="en-US" altLang="ko-Kore-KR" sz="1200" dirty="0"/>
          </a:p>
          <a:p>
            <a:r>
              <a:rPr lang="en-US" altLang="en-US" sz="1200" dirty="0"/>
              <a:t>Email nascarf16@dankook.ac.kr</a:t>
            </a:r>
            <a:endParaRPr lang="en-US" altLang="ko-KR" sz="1200" dirty="0"/>
          </a:p>
          <a:p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822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765D0-0FE4-FAE3-FE49-9123F125A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849355-7EF0-74CE-79C8-07B18D3209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67383" y="537640"/>
            <a:ext cx="6487886" cy="578271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ore-KR" sz="11200" b="1" dirty="0">
                <a:latin typeface="+mj-ea"/>
                <a:ea typeface="+mj-ea"/>
              </a:rPr>
              <a:t>Previous experiments</a:t>
            </a:r>
            <a:endParaRPr lang="en-US" altLang="ko-Kore-KR" sz="7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ore-KR" sz="11200" b="1" dirty="0">
                <a:latin typeface="+mj-ea"/>
                <a:ea typeface="+mj-ea"/>
              </a:rPr>
              <a:t>Varying latency of SSD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Hypothesis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Experiment setup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Results &amp; Analysis</a:t>
            </a:r>
          </a:p>
          <a:p>
            <a:pPr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ore-KR" sz="11200" b="1" dirty="0">
                <a:latin typeface="+mj-ea"/>
                <a:ea typeface="+mj-ea"/>
              </a:rPr>
              <a:t>Other Subjects</a:t>
            </a:r>
          </a:p>
          <a:p>
            <a:pPr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ore-KR" sz="11200" b="1" dirty="0">
                <a:latin typeface="+mj-ea"/>
                <a:ea typeface="+mj-ea"/>
              </a:rPr>
              <a:t>YCSB experiment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What is YCSB and Zipfian?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Hypothesis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Experiment setup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Results &amp; Analysis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8F8F7F-41F1-0AAB-4328-C0B26EA7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34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73216-5BE2-1247-BCC5-E8EC38325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BC7BD8-A74E-FB3B-CF15-5DF7B886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E507937-E921-5D25-7711-5D57A1B4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Previous Experiments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F61858-BEE4-BE94-D4C0-B2424395FA5D}"/>
              </a:ext>
            </a:extLst>
          </p:cNvPr>
          <p:cNvSpPr txBox="1">
            <a:spLocks/>
          </p:cNvSpPr>
          <p:nvPr/>
        </p:nvSpPr>
        <p:spPr>
          <a:xfrm>
            <a:off x="478975" y="896269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Compare between slow SSD vs fast SSD (using FEMU)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Both read and write latency are increased simultaneously</a:t>
            </a: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Increase independently?</a:t>
            </a:r>
          </a:p>
          <a:p>
            <a:pPr marL="457200" lvl="1" indent="0">
              <a:lnSpc>
                <a:spcPts val="3960"/>
              </a:lnSpc>
              <a:buNone/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(Does write latency influences more than read </a:t>
            </a:r>
          </a:p>
          <a:p>
            <a:pPr marL="457200" lvl="1" indent="0">
              <a:lnSpc>
                <a:spcPts val="3960"/>
              </a:lnSpc>
              <a:buNone/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latency?)</a:t>
            </a: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4D0063-AE6F-639E-B5D4-48C58DBE5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96" y="2086468"/>
            <a:ext cx="5370286" cy="34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3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7FF17-F32B-BC0F-8E57-4E455E9FF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C4349E-9651-4F5A-905D-F1043330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4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5CB530A-FA2E-614B-7FAA-A896E010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db_bench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FEMU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B7B6F4-EA75-CA92-C75F-99F7F9C6ADF9}"/>
              </a:ext>
            </a:extLst>
          </p:cNvPr>
          <p:cNvSpPr txBox="1">
            <a:spLocks/>
          </p:cNvSpPr>
          <p:nvPr/>
        </p:nvSpPr>
        <p:spPr>
          <a:xfrm>
            <a:off x="478975" y="896269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Hypothesis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How read and write latency affect stall and compaction</a:t>
            </a: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Write stall: Write latency is more important than read latency</a:t>
            </a: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Compaction: Write latency is also more important than read latency</a:t>
            </a:r>
          </a:p>
          <a:p>
            <a:pPr marL="457200" lvl="1" indent="0">
              <a:lnSpc>
                <a:spcPts val="396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	</a:t>
            </a: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7803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2BD3C-3A97-1E15-C5CB-D672D3698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F025C2-2D2D-281E-532C-4602E246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5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E94BF3-7604-FF2C-B50C-BB2C5FC0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Setup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AC491-9C2D-E2E9-3FF9-C098823394A6}"/>
              </a:ext>
            </a:extLst>
          </p:cNvPr>
          <p:cNvSpPr txBox="1">
            <a:spLocks/>
          </p:cNvSpPr>
          <p:nvPr/>
        </p:nvSpPr>
        <p:spPr>
          <a:xfrm>
            <a:off x="53646" y="896269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Host</a:t>
            </a:r>
          </a:p>
          <a:p>
            <a:pPr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marL="0" indent="0">
              <a:lnSpc>
                <a:spcPts val="3960"/>
              </a:lnSpc>
              <a:buNone/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fillrandom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operation</a:t>
            </a: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0BD7B9D3-2E96-8489-0EB1-81047206DC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151613"/>
              </p:ext>
            </p:extLst>
          </p:nvPr>
        </p:nvGraphicFramePr>
        <p:xfrm>
          <a:off x="53646" y="1402123"/>
          <a:ext cx="597448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319">
                  <a:extLst>
                    <a:ext uri="{9D8B030D-6E8A-4147-A177-3AD203B41FA5}">
                      <a16:colId xmlns:a16="http://schemas.microsoft.com/office/drawing/2014/main" val="3913062177"/>
                    </a:ext>
                  </a:extLst>
                </a:gridCol>
                <a:gridCol w="3561162">
                  <a:extLst>
                    <a:ext uri="{9D8B030D-6E8A-4147-A177-3AD203B41FA5}">
                      <a16:colId xmlns:a16="http://schemas.microsoft.com/office/drawing/2014/main" val="456931453"/>
                    </a:ext>
                  </a:extLst>
                </a:gridCol>
              </a:tblGrid>
              <a:tr h="27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Intel i7-6700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4795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altLang="ko-KR" sz="1800" dirty="0"/>
                        <a:t>DDR4 8GB * </a:t>
                      </a:r>
                      <a:r>
                        <a:rPr lang="en-US" altLang="ko-KR" sz="1800" dirty="0"/>
                        <a:t>4</a:t>
                      </a:r>
                      <a:r>
                        <a:rPr lang="en-KR" altLang="ko-KR" sz="1800" dirty="0"/>
                        <a:t> (</a:t>
                      </a:r>
                      <a:r>
                        <a:rPr lang="en-US" altLang="ko-KR" sz="1800" dirty="0"/>
                        <a:t>32</a:t>
                      </a:r>
                      <a:r>
                        <a:rPr lang="en-KR" altLang="ko-KR" sz="1800" dirty="0"/>
                        <a:t>GB) @ 2133 MT/s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0228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800" dirty="0"/>
                        <a:t>Samsung SATA SSD 850 PRO 512GB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549680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Ubuntu 22.04.1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792613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6.8.0-51-generic</a:t>
                      </a: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982046"/>
                  </a:ext>
                </a:extLst>
              </a:tr>
            </a:tbl>
          </a:graphicData>
        </a:graphic>
      </p:graphicFrame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E3F8D508-025C-D2B5-4A83-9A0663D790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641537"/>
              </p:ext>
            </p:extLst>
          </p:nvPr>
        </p:nvGraphicFramePr>
        <p:xfrm>
          <a:off x="53646" y="4021536"/>
          <a:ext cx="597448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319">
                  <a:extLst>
                    <a:ext uri="{9D8B030D-6E8A-4147-A177-3AD203B41FA5}">
                      <a16:colId xmlns:a16="http://schemas.microsoft.com/office/drawing/2014/main" val="3913062177"/>
                    </a:ext>
                  </a:extLst>
                </a:gridCol>
                <a:gridCol w="3561162">
                  <a:extLst>
                    <a:ext uri="{9D8B030D-6E8A-4147-A177-3AD203B41FA5}">
                      <a16:colId xmlns:a16="http://schemas.microsoft.com/office/drawing/2014/main" val="456931453"/>
                    </a:ext>
                  </a:extLst>
                </a:gridCol>
              </a:tblGrid>
              <a:tr h="332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RocksDB</a:t>
                      </a:r>
                      <a:r>
                        <a:rPr lang="en-US" altLang="ko-KR" dirty="0"/>
                        <a:t> 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9.11.0</a:t>
                      </a:r>
                      <a:endParaRPr lang="en-KR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4795"/>
                  </a:ext>
                </a:extLst>
              </a:tr>
              <a:tr h="3322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 size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16 Bytes</a:t>
                      </a:r>
                      <a:endParaRPr lang="en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549680"/>
                  </a:ext>
                </a:extLst>
              </a:tr>
              <a:tr h="3322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size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 </a:t>
                      </a:r>
                      <a:r>
                        <a:rPr lang="en-US" altLang="ko-KR" dirty="0"/>
                        <a:t>Bytes</a:t>
                      </a: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792613"/>
                  </a:ext>
                </a:extLst>
              </a:tr>
              <a:tr h="3322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Num. of keys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Million</a:t>
                      </a: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982046"/>
                  </a:ext>
                </a:extLst>
              </a:tr>
            </a:tbl>
          </a:graphicData>
        </a:graphic>
      </p:graphicFrame>
      <p:graphicFrame>
        <p:nvGraphicFramePr>
          <p:cNvPr id="14" name="내용 개체 틀 3">
            <a:extLst>
              <a:ext uri="{FF2B5EF4-FFF2-40B4-BE49-F238E27FC236}">
                <a16:creationId xmlns:a16="http://schemas.microsoft.com/office/drawing/2014/main" id="{FC6ABA5C-4653-A1B0-27BB-F97295E0E0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740322"/>
              </p:ext>
            </p:extLst>
          </p:nvPr>
        </p:nvGraphicFramePr>
        <p:xfrm>
          <a:off x="6219370" y="3094436"/>
          <a:ext cx="585029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005">
                  <a:extLst>
                    <a:ext uri="{9D8B030D-6E8A-4147-A177-3AD203B41FA5}">
                      <a16:colId xmlns:a16="http://schemas.microsoft.com/office/drawing/2014/main" val="3913062177"/>
                    </a:ext>
                  </a:extLst>
                </a:gridCol>
                <a:gridCol w="3000290">
                  <a:extLst>
                    <a:ext uri="{9D8B030D-6E8A-4147-A177-3AD203B41FA5}">
                      <a16:colId xmlns:a16="http://schemas.microsoft.com/office/drawing/2014/main" val="45693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Host 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 GBs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5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FEMU CPU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 vCPUs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FEMU 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 GBs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FEMU page read latency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 / 80 / 120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</a:t>
                      </a:r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4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FEMU page write latency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 / 400 / 600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</a:t>
                      </a:r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92613"/>
                  </a:ext>
                </a:extLst>
              </a:tr>
            </a:tbl>
          </a:graphicData>
        </a:graphic>
      </p:graphicFrame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C25B9515-7AD4-9B00-D191-AA4B90F60C5D}"/>
              </a:ext>
            </a:extLst>
          </p:cNvPr>
          <p:cNvSpPr txBox="1">
            <a:spLocks/>
          </p:cNvSpPr>
          <p:nvPr/>
        </p:nvSpPr>
        <p:spPr>
          <a:xfrm>
            <a:off x="6219370" y="2395285"/>
            <a:ext cx="2283152" cy="8356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FEMU Settings</a:t>
            </a:r>
          </a:p>
        </p:txBody>
      </p:sp>
    </p:spTree>
    <p:extLst>
      <p:ext uri="{BB962C8B-B14F-4D97-AF65-F5344CB8AC3E}">
        <p14:creationId xmlns:p14="http://schemas.microsoft.com/office/powerpoint/2010/main" val="275328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938F58A-8C92-3405-46E4-49BC71EA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6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43FB66-9D18-43F0-4DF7-573442CC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sz="3200" dirty="0">
                <a:latin typeface="+mj-ea"/>
                <a:ea typeface="+mj-ea"/>
              </a:rPr>
              <a:t>Results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1827EFD-AE5C-D2DC-9644-C34720358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773"/>
            <a:ext cx="5895272" cy="49687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6B3CD26-DBCE-73D6-3C18-0FC00293B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41773"/>
            <a:ext cx="6067482" cy="51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8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0D5D21-4E1C-AF82-722A-4010DB59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7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97C3BA0-A028-12F6-29D5-776DA669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6F7BC6-A9FC-0A3D-EAE3-C2EC3F0D4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996629"/>
            <a:ext cx="62674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2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9450F-1073-BA92-4F20-A7754DEE7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6EF803-751F-0423-0CAF-7019CE87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8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208619-1F65-F033-5066-CA979D45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</a:t>
            </a:r>
            <a:r>
              <a:rPr lang="ko-KR" altLang="en-US" dirty="0"/>
              <a:t> </a:t>
            </a:r>
            <a:r>
              <a:rPr lang="en-US" altLang="ko-KR" dirty="0"/>
              <a:t>Subjects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7027F6-ED50-48EF-D8D1-3FC6BFF17807}"/>
              </a:ext>
            </a:extLst>
          </p:cNvPr>
          <p:cNvSpPr txBox="1">
            <a:spLocks/>
          </p:cNvSpPr>
          <p:nvPr/>
        </p:nvSpPr>
        <p:spPr>
          <a:xfrm>
            <a:off x="478975" y="896269"/>
            <a:ext cx="11366257" cy="535938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Compaction:</a:t>
            </a:r>
          </a:p>
          <a:p>
            <a:pPr lvl="1">
              <a:lnSpc>
                <a:spcPts val="396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Duplicate keys are going down to lower level</a:t>
            </a:r>
          </a:p>
          <a:p>
            <a:pPr lvl="1">
              <a:lnSpc>
                <a:spcPts val="396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= Hot data are going down to lower level</a:t>
            </a:r>
          </a:p>
          <a:p>
            <a:pPr lvl="1">
              <a:lnSpc>
                <a:spcPts val="396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Should hot data have to locate in higher level?</a:t>
            </a:r>
          </a:p>
          <a:p>
            <a:pPr lvl="1">
              <a:lnSpc>
                <a:spcPts val="396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Write hot vs. Read hot?</a:t>
            </a:r>
          </a:p>
          <a:p>
            <a:pPr lvl="1">
              <a:lnSpc>
                <a:spcPts val="3960"/>
              </a:lnSpc>
            </a:pPr>
            <a:endParaRPr lang="en-US" altLang="ko-KR" sz="1600" b="1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 Block Cache:</a:t>
            </a:r>
          </a:p>
          <a:p>
            <a:pPr lvl="1">
              <a:lnSpc>
                <a:spcPts val="396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Words about </a:t>
            </a:r>
            <a:r>
              <a:rPr lang="en-US" altLang="ko-KR" sz="1600" b="1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RocksDB</a:t>
            </a:r>
            <a:r>
              <a:rPr lang="en-US" altLang="ko-KR" sz="16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read cache hit ratio are low. -&gt; How to improve? Is it actually not good?</a:t>
            </a:r>
          </a:p>
          <a:p>
            <a:pPr lvl="1">
              <a:lnSpc>
                <a:spcPts val="396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Experiment: Using hot-cold data (Zipf: YCSB), get the read cache hit ratio</a:t>
            </a:r>
          </a:p>
        </p:txBody>
      </p:sp>
      <p:pic>
        <p:nvPicPr>
          <p:cNvPr id="1026" name="Picture 2" descr="LSM Tree architecture">
            <a:extLst>
              <a:ext uri="{FF2B5EF4-FFF2-40B4-BE49-F238E27FC236}">
                <a16:creationId xmlns:a16="http://schemas.microsoft.com/office/drawing/2014/main" id="{6C4C7B18-6E6F-7646-43BD-B9112B9AB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571" y="1088571"/>
            <a:ext cx="5544454" cy="350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F69BBF-5D87-E3E2-62D0-5B4BFD1DED64}"/>
              </a:ext>
            </a:extLst>
          </p:cNvPr>
          <p:cNvSpPr txBox="1"/>
          <p:nvPr/>
        </p:nvSpPr>
        <p:spPr>
          <a:xfrm>
            <a:off x="558799" y="6498781"/>
            <a:ext cx="6618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Ref: https://dev.to/creativcoder/what-is-a-lsm-tree-3d75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8842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3071A4-9CB6-CB74-A796-ADB1460D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9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6CB804-F07B-38D1-81BF-F64BE4FD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YCSB and Zipfian?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045E9-3C51-B4E1-23F5-A8D591D61F79}"/>
              </a:ext>
            </a:extLst>
          </p:cNvPr>
          <p:cNvSpPr txBox="1">
            <a:spLocks/>
          </p:cNvSpPr>
          <p:nvPr/>
        </p:nvSpPr>
        <p:spPr>
          <a:xfrm>
            <a:off x="478975" y="896269"/>
            <a:ext cx="11366257" cy="535938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YCSB: Yahoo! Cloud Serving Benchmark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Benchmark that often used to compare the relative performance of NoSQL databases.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Have 5 workloads</a:t>
            </a: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What is Zipfian?</a:t>
            </a: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4C522E-8CD2-8010-7D72-594A2C10DE74}"/>
              </a:ext>
            </a:extLst>
          </p:cNvPr>
          <p:cNvSpPr txBox="1"/>
          <p:nvPr/>
        </p:nvSpPr>
        <p:spPr>
          <a:xfrm>
            <a:off x="478975" y="6283338"/>
            <a:ext cx="6618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Ref: Cooper, Brian F., et al. "Benchmarking cloud serving systems with YCSB." </a:t>
            </a:r>
            <a:r>
              <a:rPr lang="en-US" altLang="ko-KR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1st ACM symposium on Cloud computing</a:t>
            </a:r>
            <a:r>
              <a:rPr lang="en-US" altLang="ko-KR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2010.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50A5CF-625B-0C22-4D69-584C2FA84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2341"/>
            <a:ext cx="12192000" cy="26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6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5208E887E222F4DA0C02498086C568E" ma:contentTypeVersion="12" ma:contentTypeDescription="새 문서를 만듭니다." ma:contentTypeScope="" ma:versionID="8a9dfeb4db9fb61a4a45f141e780c694">
  <xsd:schema xmlns:xsd="http://www.w3.org/2001/XMLSchema" xmlns:xs="http://www.w3.org/2001/XMLSchema" xmlns:p="http://schemas.microsoft.com/office/2006/metadata/properties" xmlns:ns3="6caaa2dc-f20c-4b0b-99cc-85a0a8ec498b" targetNamespace="http://schemas.microsoft.com/office/2006/metadata/properties" ma:root="true" ma:fieldsID="c46e8fe70541f70e0b66fa72eb2d2c3d" ns3:_="">
    <xsd:import namespace="6caaa2dc-f20c-4b0b-99cc-85a0a8ec49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aaa2dc-f20c-4b0b-99cc-85a0a8ec49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caaa2dc-f20c-4b0b-99cc-85a0a8ec498b" xsi:nil="true"/>
  </documentManagement>
</p:properties>
</file>

<file path=customXml/itemProps1.xml><?xml version="1.0" encoding="utf-8"?>
<ds:datastoreItem xmlns:ds="http://schemas.openxmlformats.org/officeDocument/2006/customXml" ds:itemID="{8B05E060-98E3-40C6-9FE0-A99B12D231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aaa2dc-f20c-4b0b-99cc-85a0a8ec49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A87AE-80F3-454D-8133-680293280F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D8EE67-C375-49C6-AFFA-6FF7CB28BC31}">
  <ds:schemaRefs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6caaa2dc-f20c-4b0b-99cc-85a0a8ec498b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4039</TotalTime>
  <Words>648</Words>
  <Application>Microsoft Office PowerPoint</Application>
  <PresentationFormat>와이드스크린</PresentationFormat>
  <Paragraphs>176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Tahoma</vt:lpstr>
      <vt:lpstr>Office 테마</vt:lpstr>
      <vt:lpstr>Varying Latency of SSD (using FEMU)</vt:lpstr>
      <vt:lpstr>PowerPoint 프레젠테이션</vt:lpstr>
      <vt:lpstr>Previous Experiments</vt:lpstr>
      <vt:lpstr>Using db_bench in FEMU</vt:lpstr>
      <vt:lpstr>Experiment Setup</vt:lpstr>
      <vt:lpstr>Results</vt:lpstr>
      <vt:lpstr>Results</vt:lpstr>
      <vt:lpstr>Other Subjects</vt:lpstr>
      <vt:lpstr>What is YCSB and Zipfian?</vt:lpstr>
      <vt:lpstr>What is YCSB and Zipfian?</vt:lpstr>
      <vt:lpstr>What is YCSB and Zipfian?</vt:lpstr>
      <vt:lpstr>YCSB experiment</vt:lpstr>
      <vt:lpstr>Experiment Setup</vt:lpstr>
      <vt:lpstr>Results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최건희</dc:creator>
  <cp:lastModifiedBy>이용민</cp:lastModifiedBy>
  <cp:revision>65</cp:revision>
  <dcterms:created xsi:type="dcterms:W3CDTF">2022-10-16T11:43:31Z</dcterms:created>
  <dcterms:modified xsi:type="dcterms:W3CDTF">2025-02-18T04:53:25Z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0x010100A5208E887E222F4DA0C02498086C568E</vt:lpwstr>
  </property>
</Properties>
</file>