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fexTBdPn++uLkdqAgnGe2fsQ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B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8BDCD8-C175-4C7A-888F-75CE16098182}">
  <a:tblStyle styleId="{698BDCD8-C175-4C7A-888F-75CE160981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545" autoAdjust="0"/>
  </p:normalViewPr>
  <p:slideViewPr>
    <p:cSldViewPr snapToGrid="0">
      <p:cViewPr>
        <p:scale>
          <a:sx n="75" d="100"/>
          <a:sy n="75" d="100"/>
        </p:scale>
        <p:origin x="1914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Secondary Instance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소개를 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이대은입니다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 Instance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에서는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Primary Instance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WAL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파일을 별도의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Log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파일을 만들어서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WAL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파일의 위치만 기록을 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Log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파일을 참조하여서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파일을 직접 로컬 디스크로 복사하지 않고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필요한 데이터의 블록만 읽어서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Read-Only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저장합니다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WAL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최신으로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Replay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업데이트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하는것은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옵션 사항으로 되어 있는데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WAL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위의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1,2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작업을 하고 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Replay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1A1AB28D-174F-B195-C372-8568F5FDE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>
            <a:extLst>
              <a:ext uri="{FF2B5EF4-FFF2-40B4-BE49-F238E27FC236}">
                <a16:creationId xmlns:a16="http://schemas.microsoft.com/office/drawing/2014/main" id="{A5C89CA2-0DD4-D98D-0835-4A7BB7C7C5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dirty="0"/>
              <a:t>(Secondary Instance</a:t>
            </a:r>
            <a:r>
              <a:rPr lang="ko-KR" altLang="en-US" dirty="0"/>
              <a:t>로 해보고 싶은 실험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83" name="Google Shape;183;p9:notes">
            <a:extLst>
              <a:ext uri="{FF2B5EF4-FFF2-40B4-BE49-F238E27FC236}">
                <a16:creationId xmlns:a16="http://schemas.microsoft.com/office/drawing/2014/main" id="{A1F12534-3D6B-3251-ECE6-E64D0D420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090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7" name="Google Shape;20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badi" panose="020B0604020104020204" pitchFamily="34" charset="0"/>
              </a:rPr>
              <a:t>12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51" name="Google Shape;25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badi" panose="020B0604020104020204" pitchFamily="34" charset="0"/>
              </a:rPr>
              <a:t>13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Hypothesis</a:t>
            </a:r>
            <a:endParaRPr sz="1800" dirty="0">
              <a:solidFill>
                <a:srgbClr val="000000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•Secondary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인스턴스를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분배한다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. (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memtable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분배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)</a:t>
            </a:r>
            <a:endParaRPr sz="1800" dirty="0">
              <a:solidFill>
                <a:srgbClr val="000000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•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좋은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실험을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위해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여러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db_bench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테스트를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실행한다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rgbClr val="000000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•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하지만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실험이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잘못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진행되었다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. (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빨간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점선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잘못된</a:t>
            </a:r>
            <a:r>
              <a:rPr lang="en-US" sz="1800" b="1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가설</a:t>
            </a:r>
            <a:endParaRPr sz="1800" dirty="0">
              <a:solidFill>
                <a:srgbClr val="000000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•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일단은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계속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진행한다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rgbClr val="000000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•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Secondary의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속도는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Primary와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비슷하거나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느릴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것이다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rgbClr val="000000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83" name="Google Shape;28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badi" panose="020B0604020104020204" pitchFamily="34" charset="0"/>
              </a:rPr>
              <a:t>14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이건 저희가 그동안 했던 내용인데요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저번주에 발표한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 Instance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뭔가 새롭게 더 진행을 하다가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실험이 잘 진행이 안되어서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저번주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발표 내용을 아주 살짝만 보완해서 발표를 진행하겠습니다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905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저희가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 Instance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주제 선정하게 된 이유인데요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그동안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RocksDB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공부하면서 실험적으로 뭔가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재밌는게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있지 않을까 자료조사를 계속 하다가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최근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RocksDB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진영에서 활발하게 코드 추가 및 수정이 되고 있는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 Instance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대해 조사하게 되었습니다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본 발표에서는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 Instance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조사하면서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알게된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기존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RocksDB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구조의 단점과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어떻게 하면 기존 구조에서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RocksDB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속도를 올릴 수 있을지에 대해 소개하겠습니다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패스</a:t>
            </a:r>
            <a:endParaRPr dirty="0"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배경지식 설명입니다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배경지식으로는 기존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RocksDB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구조인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Primary Instance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대한 설명과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 Instance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대해 설명하겠습니다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이건 저희가 알고 있는 기존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RocksDB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구조인데요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RocksDB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구조에서는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데이터의 쓰기 요청을 보내면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WAL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기록이 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WAL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있던 데이터는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가고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일정 용량이 다 차면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Flush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진행하여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파일로 내려가는 구조였습니다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그런데 이 구조를 가만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보다보면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WAL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쓰기 요청을 받아 들이고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내려보내는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작업들을 혼자 짊어 지고 있는 모습을 보이고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이런 구조는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읽기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쓰기 작업에 부하가 집중된다는 단점이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그러면 이런 단점을 해결하려면 어떻게 하면 될까요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RocksDB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작업을 분산시키는 방법이 새롭게 추가되었습니다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그런데 이 구조를 가만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보다보면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WAL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쓰기 요청을 받아 들이고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SST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내려보내는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작업들을 혼자 짊어 지고 있는 모습을 보이고 있습니다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이런 구조는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읽기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쓰기 작업에 부하가 집중된다는 단점이 있습니다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그러면 이런 단점을 해결하려면 어떻게 하면 될까요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RocksDB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에서는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작업을 분산시키는 방법이 새롭게 추가되었습니다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sz="4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2"/>
          </p:nvPr>
        </p:nvSpPr>
        <p:spPr>
          <a:xfrm>
            <a:off x="177292" y="4199102"/>
            <a:ext cx="7631684" cy="39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/>
          <p:nvPr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24"/>
          <p:cNvSpPr txBox="1"/>
          <p:nvPr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4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4736928" y="549000"/>
            <a:ext cx="64800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683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arenR"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  <a:defRPr sz="4000" b="1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285918" y="1335339"/>
            <a:ext cx="11565423" cy="506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683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-"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>
  <p:cSld name="1_제목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400"/>
              <a:buFont typeface="Malgun Gothic"/>
              <a:buNone/>
              <a:defRPr>
                <a:solidFill>
                  <a:srgbClr val="0B2D8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26" descr="https://www.dankook.ac.kr/html_repositories/images/www/kor_content/est_ui_int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764" y="6554481"/>
            <a:ext cx="2148840" cy="22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1180" y="6488466"/>
            <a:ext cx="2948940" cy="37869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285918" y="1351209"/>
            <a:ext cx="11631613" cy="481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27"/>
          <p:cNvSpPr txBox="1"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sz="4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2" descr="https://www.dankook.ac.kr/html_repositories/images/www/kor_content/est_ui_int04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290" y="6564648"/>
            <a:ext cx="2148840" cy="22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41180" y="6488466"/>
            <a:ext cx="2948940" cy="3786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dirty="0"/>
              <a:t>Secondary Instance</a:t>
            </a:r>
            <a:endParaRPr strike="sngStrike" dirty="0"/>
          </a:p>
        </p:txBody>
      </p:sp>
      <p:sp>
        <p:nvSpPr>
          <p:cNvPr id="44" name="Google Shape;44;p1"/>
          <p:cNvSpPr txBox="1"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2025. 02. 25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Presentation by Daeeun Lee, Gyeongjun Ha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5">
            <a:extLst>
              <a:ext uri="{FF2B5EF4-FFF2-40B4-BE49-F238E27FC236}">
                <a16:creationId xmlns:a16="http://schemas.microsoft.com/office/drawing/2014/main" id="{522BBA49-AEB1-3FD2-FB3B-0FDA0D4F221F}"/>
              </a:ext>
            </a:extLst>
          </p:cNvPr>
          <p:cNvSpPr txBox="1"/>
          <p:nvPr/>
        </p:nvSpPr>
        <p:spPr>
          <a:xfrm>
            <a:off x="7627960" y="-811"/>
            <a:ext cx="11565423" cy="310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Instance의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동작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원리</a:t>
            </a:r>
            <a:endParaRPr sz="1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85800" marR="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altLang="ko-KR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에서 장점과 한계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자원 분산으로 인한 읽기 성능 향상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확장성 향상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 문제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복구가 제대로 안 되면 데이터 일관성이 깨질 수 있다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읽기 성능의 문제</a:t>
            </a:r>
          </a:p>
          <a:p>
            <a:pPr marL="14859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가 예상보다 더 빠른 성능을 보일 수 있지만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일반적으로는 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의 성능에 비해 떨어질 수도 있다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C8E8C2-D485-BC1F-6298-E9B58F1ED221}"/>
              </a:ext>
            </a:extLst>
          </p:cNvPr>
          <p:cNvSpPr/>
          <p:nvPr/>
        </p:nvSpPr>
        <p:spPr>
          <a:xfrm>
            <a:off x="7833674" y="319282"/>
            <a:ext cx="4415559" cy="181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altLang="ko-KR" dirty="0" err="1"/>
              <a:t>배경지식</a:t>
            </a:r>
            <a:endParaRPr dirty="0"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4724399" y="-811"/>
            <a:ext cx="3384382" cy="103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/>
              <a:t>Primary Instance의 동작 원리</a:t>
            </a:r>
            <a:endParaRPr sz="1200"/>
          </a:p>
          <a:p>
            <a:pPr marL="6858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/>
              <a:t>Primary Instance의 문제점</a:t>
            </a:r>
            <a:endParaRPr sz="120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/>
              <a:t>읽기 성능의 문제</a:t>
            </a:r>
            <a:endParaRPr sz="1050"/>
          </a:p>
          <a:p>
            <a:pPr marL="914400" lvl="1" indent="-390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r="5602"/>
          <a:stretch/>
        </p:blipFill>
        <p:spPr>
          <a:xfrm>
            <a:off x="311233" y="1378320"/>
            <a:ext cx="5911767" cy="373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>
            <a:off x="57233" y="1398398"/>
            <a:ext cx="914400" cy="482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(Write)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p9"/>
          <p:cNvCxnSpPr>
            <a:stCxn id="190" idx="2"/>
            <a:endCxn id="192" idx="1"/>
          </p:cNvCxnSpPr>
          <p:nvPr/>
        </p:nvCxnSpPr>
        <p:spPr>
          <a:xfrm rot="-5400000" flipH="1">
            <a:off x="-118267" y="2513698"/>
            <a:ext cx="2400300" cy="11349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" name="Google Shape;192;p9"/>
          <p:cNvSpPr/>
          <p:nvPr/>
        </p:nvSpPr>
        <p:spPr>
          <a:xfrm>
            <a:off x="1649451" y="4157529"/>
            <a:ext cx="74619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203128" y="376252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1114546" y="2946733"/>
            <a:ext cx="7889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5" name="Google Shape;195;p9"/>
          <p:cNvCxnSpPr/>
          <p:nvPr/>
        </p:nvCxnSpPr>
        <p:spPr>
          <a:xfrm>
            <a:off x="2573474" y="3792682"/>
            <a:ext cx="28416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" name="Google Shape;196;p9"/>
          <p:cNvSpPr txBox="1"/>
          <p:nvPr/>
        </p:nvSpPr>
        <p:spPr>
          <a:xfrm>
            <a:off x="2546332" y="374794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6280233" y="1364544"/>
            <a:ext cx="5911767" cy="9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 Instance의 데이터 흐름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7709398" y="97752"/>
            <a:ext cx="190500" cy="111831"/>
          </a:xfrm>
          <a:prstGeom prst="rightArrow">
            <a:avLst>
              <a:gd name="adj1" fmla="val 37223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9" name="Google Shape;199;p9"/>
          <p:cNvCxnSpPr/>
          <p:nvPr/>
        </p:nvCxnSpPr>
        <p:spPr>
          <a:xfrm>
            <a:off x="4022725" y="3842957"/>
            <a:ext cx="787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p9"/>
          <p:cNvSpPr txBox="1"/>
          <p:nvPr/>
        </p:nvSpPr>
        <p:spPr>
          <a:xfrm>
            <a:off x="4000500" y="3770324"/>
            <a:ext cx="6845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⑤-</a:t>
            </a:r>
            <a:r>
              <a:rPr lang="en-US" sz="16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3401764" y="2960009"/>
            <a:ext cx="6845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⑤-</a:t>
            </a:r>
            <a:r>
              <a:rPr lang="en-US" sz="16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6438900" y="2166151"/>
            <a:ext cx="5753100" cy="400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최신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SSTable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b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（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Primary의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변화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）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Primary에서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Logs(WAL,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SST파일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)가 Secondary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Path로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(Read-Only)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WAL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재생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9"/>
          <p:cNvSpPr txBox="1"/>
          <p:nvPr/>
        </p:nvSpPr>
        <p:spPr>
          <a:xfrm rot="-1936039">
            <a:off x="1864127" y="2712942"/>
            <a:ext cx="2195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05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r>
              <a:rPr 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r>
              <a:rPr lang="en-US" sz="16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-３</a:t>
            </a:r>
            <a:r>
              <a:rPr lang="en-US" sz="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　</a:t>
            </a:r>
            <a:r>
              <a:rPr lang="en-US" sz="1050" b="1" spc="-3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Ｒｅｐｌａｙ</a:t>
            </a:r>
            <a:r>
              <a:rPr lang="en-US" sz="1050" b="1" spc="-3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　ＷＡＬ</a:t>
            </a:r>
            <a:endParaRPr spc="-3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C1E0C612-CF71-874B-5ADD-69FF9FF00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5">
            <a:extLst>
              <a:ext uri="{FF2B5EF4-FFF2-40B4-BE49-F238E27FC236}">
                <a16:creationId xmlns:a16="http://schemas.microsoft.com/office/drawing/2014/main" id="{DA126945-2626-A966-85AB-4561F02B8A6F}"/>
              </a:ext>
            </a:extLst>
          </p:cNvPr>
          <p:cNvSpPr txBox="1"/>
          <p:nvPr/>
        </p:nvSpPr>
        <p:spPr>
          <a:xfrm>
            <a:off x="7627960" y="-811"/>
            <a:ext cx="11565423" cy="310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Instance의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동작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원리</a:t>
            </a:r>
            <a:endParaRPr sz="1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85800" marR="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altLang="ko-KR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에서 장점과 한계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자원 분산으로 인한 읽기 성능 향상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확장성 향상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 문제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복구가 제대로 안 되면 데이터 일관성이 깨질 수 있다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읽기 성능의 문제</a:t>
            </a:r>
          </a:p>
          <a:p>
            <a:pPr marL="14859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가 예상보다 더 빠른 성능을 보일 수 있지만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일반적으로는 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의 성능에 비해 떨어질 수도 있다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0568D7-DDAE-5288-9D86-D6D43CFA5DF2}"/>
              </a:ext>
            </a:extLst>
          </p:cNvPr>
          <p:cNvSpPr/>
          <p:nvPr/>
        </p:nvSpPr>
        <p:spPr>
          <a:xfrm>
            <a:off x="7833674" y="319282"/>
            <a:ext cx="4415559" cy="181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Google Shape;185;p9">
            <a:extLst>
              <a:ext uri="{FF2B5EF4-FFF2-40B4-BE49-F238E27FC236}">
                <a16:creationId xmlns:a16="http://schemas.microsoft.com/office/drawing/2014/main" id="{9B74F708-8E0E-696D-170D-D2CE385DD6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altLang="ko-KR" dirty="0" err="1"/>
              <a:t>배경지식</a:t>
            </a:r>
            <a:endParaRPr dirty="0"/>
          </a:p>
        </p:txBody>
      </p:sp>
      <p:sp>
        <p:nvSpPr>
          <p:cNvPr id="186" name="Google Shape;186;p9">
            <a:extLst>
              <a:ext uri="{FF2B5EF4-FFF2-40B4-BE49-F238E27FC236}">
                <a16:creationId xmlns:a16="http://schemas.microsoft.com/office/drawing/2014/main" id="{BF4F3B9B-D778-BD72-1FB1-F95D1AEE31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7" name="Google Shape;187;p9">
            <a:extLst>
              <a:ext uri="{FF2B5EF4-FFF2-40B4-BE49-F238E27FC236}">
                <a16:creationId xmlns:a16="http://schemas.microsoft.com/office/drawing/2014/main" id="{699032D0-DB53-0A97-EED1-6F8AFA521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24399" y="-811"/>
            <a:ext cx="3384382" cy="103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/>
              <a:t>Primary Instance의 동작 원리</a:t>
            </a:r>
            <a:endParaRPr sz="1200"/>
          </a:p>
          <a:p>
            <a:pPr marL="6858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/>
              <a:t>Primary Instance의 문제점</a:t>
            </a:r>
            <a:endParaRPr sz="120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/>
              <a:t>읽기 성능의 문제</a:t>
            </a:r>
            <a:endParaRPr sz="1050"/>
          </a:p>
          <a:p>
            <a:pPr marL="914400" lvl="1" indent="-390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/>
          </a:p>
        </p:txBody>
      </p:sp>
      <p:pic>
        <p:nvPicPr>
          <p:cNvPr id="189" name="Google Shape;189;p9">
            <a:extLst>
              <a:ext uri="{FF2B5EF4-FFF2-40B4-BE49-F238E27FC236}">
                <a16:creationId xmlns:a16="http://schemas.microsoft.com/office/drawing/2014/main" id="{9C4A411F-A97B-DA48-F864-94972C1CD2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602"/>
          <a:stretch/>
        </p:blipFill>
        <p:spPr>
          <a:xfrm>
            <a:off x="311233" y="1378320"/>
            <a:ext cx="5911767" cy="373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>
            <a:extLst>
              <a:ext uri="{FF2B5EF4-FFF2-40B4-BE49-F238E27FC236}">
                <a16:creationId xmlns:a16="http://schemas.microsoft.com/office/drawing/2014/main" id="{DDDE8A7E-D46F-9085-3D62-D6A5792773F7}"/>
              </a:ext>
            </a:extLst>
          </p:cNvPr>
          <p:cNvSpPr/>
          <p:nvPr/>
        </p:nvSpPr>
        <p:spPr>
          <a:xfrm>
            <a:off x="57233" y="1398398"/>
            <a:ext cx="914400" cy="482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(Write)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p9">
            <a:extLst>
              <a:ext uri="{FF2B5EF4-FFF2-40B4-BE49-F238E27FC236}">
                <a16:creationId xmlns:a16="http://schemas.microsoft.com/office/drawing/2014/main" id="{A5EAEB07-6114-8B85-8EA3-A8DA0AE99C81}"/>
              </a:ext>
            </a:extLst>
          </p:cNvPr>
          <p:cNvCxnSpPr>
            <a:stCxn id="190" idx="2"/>
            <a:endCxn id="192" idx="1"/>
          </p:cNvCxnSpPr>
          <p:nvPr/>
        </p:nvCxnSpPr>
        <p:spPr>
          <a:xfrm rot="-5400000" flipH="1">
            <a:off x="-118267" y="2513698"/>
            <a:ext cx="2400300" cy="11349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" name="Google Shape;192;p9">
            <a:extLst>
              <a:ext uri="{FF2B5EF4-FFF2-40B4-BE49-F238E27FC236}">
                <a16:creationId xmlns:a16="http://schemas.microsoft.com/office/drawing/2014/main" id="{223067CF-CBF5-DAD7-0261-E0ED438BB776}"/>
              </a:ext>
            </a:extLst>
          </p:cNvPr>
          <p:cNvSpPr/>
          <p:nvPr/>
        </p:nvSpPr>
        <p:spPr>
          <a:xfrm>
            <a:off x="1649451" y="4157529"/>
            <a:ext cx="74619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>
            <a:extLst>
              <a:ext uri="{FF2B5EF4-FFF2-40B4-BE49-F238E27FC236}">
                <a16:creationId xmlns:a16="http://schemas.microsoft.com/office/drawing/2014/main" id="{542112EC-7A19-EAF6-6F7A-09573C9662FC}"/>
              </a:ext>
            </a:extLst>
          </p:cNvPr>
          <p:cNvSpPr txBox="1"/>
          <p:nvPr/>
        </p:nvSpPr>
        <p:spPr>
          <a:xfrm>
            <a:off x="203128" y="376252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9">
            <a:extLst>
              <a:ext uri="{FF2B5EF4-FFF2-40B4-BE49-F238E27FC236}">
                <a16:creationId xmlns:a16="http://schemas.microsoft.com/office/drawing/2014/main" id="{7BD6A3F8-0346-9EA6-EC54-537A982FAFC7}"/>
              </a:ext>
            </a:extLst>
          </p:cNvPr>
          <p:cNvSpPr txBox="1"/>
          <p:nvPr/>
        </p:nvSpPr>
        <p:spPr>
          <a:xfrm>
            <a:off x="1114546" y="2946733"/>
            <a:ext cx="7889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5" name="Google Shape;195;p9">
            <a:extLst>
              <a:ext uri="{FF2B5EF4-FFF2-40B4-BE49-F238E27FC236}">
                <a16:creationId xmlns:a16="http://schemas.microsoft.com/office/drawing/2014/main" id="{1AB9AD51-BDD6-D543-8B47-EE045418DCFC}"/>
              </a:ext>
            </a:extLst>
          </p:cNvPr>
          <p:cNvCxnSpPr/>
          <p:nvPr/>
        </p:nvCxnSpPr>
        <p:spPr>
          <a:xfrm>
            <a:off x="2573474" y="3792682"/>
            <a:ext cx="28416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" name="Google Shape;196;p9">
            <a:extLst>
              <a:ext uri="{FF2B5EF4-FFF2-40B4-BE49-F238E27FC236}">
                <a16:creationId xmlns:a16="http://schemas.microsoft.com/office/drawing/2014/main" id="{596E2B9B-D138-5119-5712-A3226E3F4D26}"/>
              </a:ext>
            </a:extLst>
          </p:cNvPr>
          <p:cNvSpPr txBox="1"/>
          <p:nvPr/>
        </p:nvSpPr>
        <p:spPr>
          <a:xfrm>
            <a:off x="2546332" y="374794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9">
            <a:extLst>
              <a:ext uri="{FF2B5EF4-FFF2-40B4-BE49-F238E27FC236}">
                <a16:creationId xmlns:a16="http://schemas.microsoft.com/office/drawing/2014/main" id="{60E875E0-183B-129D-B828-67E21C5F9FB1}"/>
              </a:ext>
            </a:extLst>
          </p:cNvPr>
          <p:cNvSpPr txBox="1"/>
          <p:nvPr/>
        </p:nvSpPr>
        <p:spPr>
          <a:xfrm>
            <a:off x="6280233" y="1364544"/>
            <a:ext cx="5911767" cy="9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 Instance의 데이터 흐름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9">
            <a:extLst>
              <a:ext uri="{FF2B5EF4-FFF2-40B4-BE49-F238E27FC236}">
                <a16:creationId xmlns:a16="http://schemas.microsoft.com/office/drawing/2014/main" id="{76CA73C7-0BD5-F027-7D62-54A79CB1FB4E}"/>
              </a:ext>
            </a:extLst>
          </p:cNvPr>
          <p:cNvSpPr/>
          <p:nvPr/>
        </p:nvSpPr>
        <p:spPr>
          <a:xfrm>
            <a:off x="7709398" y="97752"/>
            <a:ext cx="190500" cy="111831"/>
          </a:xfrm>
          <a:prstGeom prst="rightArrow">
            <a:avLst>
              <a:gd name="adj1" fmla="val 37223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9" name="Google Shape;199;p9">
            <a:extLst>
              <a:ext uri="{FF2B5EF4-FFF2-40B4-BE49-F238E27FC236}">
                <a16:creationId xmlns:a16="http://schemas.microsoft.com/office/drawing/2014/main" id="{ED0B0C07-39DB-CAD6-C2C2-079C4F08F621}"/>
              </a:ext>
            </a:extLst>
          </p:cNvPr>
          <p:cNvCxnSpPr/>
          <p:nvPr/>
        </p:nvCxnSpPr>
        <p:spPr>
          <a:xfrm>
            <a:off x="4022725" y="3842957"/>
            <a:ext cx="787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p9">
            <a:extLst>
              <a:ext uri="{FF2B5EF4-FFF2-40B4-BE49-F238E27FC236}">
                <a16:creationId xmlns:a16="http://schemas.microsoft.com/office/drawing/2014/main" id="{9542AC04-A62F-36DB-BC7F-6F7C6FA137FF}"/>
              </a:ext>
            </a:extLst>
          </p:cNvPr>
          <p:cNvSpPr txBox="1"/>
          <p:nvPr/>
        </p:nvSpPr>
        <p:spPr>
          <a:xfrm>
            <a:off x="4000500" y="3770324"/>
            <a:ext cx="6845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⑤-</a:t>
            </a:r>
            <a:r>
              <a:rPr lang="en-US" sz="16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9">
            <a:extLst>
              <a:ext uri="{FF2B5EF4-FFF2-40B4-BE49-F238E27FC236}">
                <a16:creationId xmlns:a16="http://schemas.microsoft.com/office/drawing/2014/main" id="{74FA5769-8E4E-4134-DAB6-42393362BA9B}"/>
              </a:ext>
            </a:extLst>
          </p:cNvPr>
          <p:cNvSpPr txBox="1"/>
          <p:nvPr/>
        </p:nvSpPr>
        <p:spPr>
          <a:xfrm>
            <a:off x="3401764" y="2960009"/>
            <a:ext cx="6845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⑤-</a:t>
            </a:r>
            <a:r>
              <a:rPr lang="en-US" sz="16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9">
            <a:extLst>
              <a:ext uri="{FF2B5EF4-FFF2-40B4-BE49-F238E27FC236}">
                <a16:creationId xmlns:a16="http://schemas.microsoft.com/office/drawing/2014/main" id="{78AD968C-97AB-3EE8-DC7F-F33AD2BA2584}"/>
              </a:ext>
            </a:extLst>
          </p:cNvPr>
          <p:cNvSpPr txBox="1"/>
          <p:nvPr/>
        </p:nvSpPr>
        <p:spPr>
          <a:xfrm>
            <a:off x="6438900" y="2166151"/>
            <a:ext cx="5753100" cy="400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최신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SSTable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b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（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Primary의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변화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）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Primary에서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Logs(WAL,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SST파일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)가 Secondary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Path로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(Read-Only)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WAL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재생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9">
            <a:extLst>
              <a:ext uri="{FF2B5EF4-FFF2-40B4-BE49-F238E27FC236}">
                <a16:creationId xmlns:a16="http://schemas.microsoft.com/office/drawing/2014/main" id="{6001139C-E186-6C2E-A66A-8D9043F6250F}"/>
              </a:ext>
            </a:extLst>
          </p:cNvPr>
          <p:cNvSpPr txBox="1"/>
          <p:nvPr/>
        </p:nvSpPr>
        <p:spPr>
          <a:xfrm rot="-1936039">
            <a:off x="1864127" y="2712942"/>
            <a:ext cx="2195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05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r>
              <a:rPr 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r>
              <a:rPr lang="en-US" sz="16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-３</a:t>
            </a:r>
            <a:r>
              <a:rPr lang="en-US" sz="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　</a:t>
            </a:r>
            <a:r>
              <a:rPr lang="en-US" sz="1050" b="1" spc="-3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Ｒｅｐｌａｙ</a:t>
            </a:r>
            <a:r>
              <a:rPr lang="en-US" sz="1050" b="1" spc="-3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　ＷＡＬ</a:t>
            </a:r>
            <a:endParaRPr spc="-300" dirty="0">
              <a:latin typeface="Abadi" panose="020B0604020104020204" pitchFamily="34" charset="0"/>
            </a:endParaRPr>
          </a:p>
        </p:txBody>
      </p:sp>
      <p:pic>
        <p:nvPicPr>
          <p:cNvPr id="1026" name="Picture 2" descr="🤔 Thinking Face emoji Meaning | Dictionary.com">
            <a:extLst>
              <a:ext uri="{FF2B5EF4-FFF2-40B4-BE49-F238E27FC236}">
                <a16:creationId xmlns:a16="http://schemas.microsoft.com/office/drawing/2014/main" id="{1E65662B-A55D-4D45-D961-55242010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162" y="5126581"/>
            <a:ext cx="1210962" cy="12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12C8B11-693E-379F-8F23-E26877B6FE76}"/>
              </a:ext>
            </a:extLst>
          </p:cNvPr>
          <p:cNvSpPr/>
          <p:nvPr/>
        </p:nvSpPr>
        <p:spPr>
          <a:xfrm>
            <a:off x="4393770" y="4557385"/>
            <a:ext cx="5911766" cy="1777144"/>
          </a:xfrm>
          <a:prstGeom prst="wedgeRoundRectCallout">
            <a:avLst>
              <a:gd name="adj1" fmla="val 59439"/>
              <a:gd name="adj2" fmla="val 108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/>
                </a:solidFill>
              </a:rPr>
              <a:t>읽기 작업이 많은 작업 환경에서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Read-Only </a:t>
            </a:r>
            <a:r>
              <a:rPr lang="en-US" altLang="ko-KR" sz="1800" b="1" dirty="0" err="1">
                <a:solidFill>
                  <a:schemeClr val="tx1"/>
                </a:solidFill>
              </a:rPr>
              <a:t>Memtable</a:t>
            </a:r>
            <a:r>
              <a:rPr lang="ko-KR" altLang="en-US" sz="1800" b="1" dirty="0">
                <a:solidFill>
                  <a:schemeClr val="tx1"/>
                </a:solidFill>
              </a:rPr>
              <a:t>를 </a:t>
            </a:r>
            <a:r>
              <a:rPr lang="ko-KR" altLang="en-US" sz="1800" b="1" dirty="0" err="1">
                <a:solidFill>
                  <a:schemeClr val="tx1"/>
                </a:solidFill>
              </a:rPr>
              <a:t>여러게</a:t>
            </a:r>
            <a:r>
              <a:rPr lang="ko-KR" altLang="en-US" sz="1800" b="1" dirty="0">
                <a:solidFill>
                  <a:schemeClr val="tx1"/>
                </a:solidFill>
              </a:rPr>
              <a:t> 만들면 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DB</a:t>
            </a:r>
            <a:r>
              <a:rPr lang="ko-KR" altLang="en-US" sz="1800" b="1" dirty="0">
                <a:solidFill>
                  <a:schemeClr val="tx1"/>
                </a:solidFill>
              </a:rPr>
              <a:t>의 읽기 작업이 매우 효과적일 것이다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그런데 인터넷에　해당 내용의 </a:t>
            </a:r>
            <a:r>
              <a:rPr lang="ko-KR" altLang="en-US" sz="1800" dirty="0" err="1">
                <a:solidFill>
                  <a:schemeClr val="tx1"/>
                </a:solidFill>
              </a:rPr>
              <a:t>밴치마크</a:t>
            </a:r>
            <a:r>
              <a:rPr lang="ko-KR" altLang="en-US" sz="1800" dirty="0">
                <a:solidFill>
                  <a:schemeClr val="tx1"/>
                </a:solidFill>
              </a:rPr>
              <a:t> 자료가 없다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800" dirty="0" err="1">
                <a:solidFill>
                  <a:schemeClr val="tx1"/>
                </a:solidFill>
              </a:rPr>
              <a:t>밴치마크를</a:t>
            </a:r>
            <a:r>
              <a:rPr lang="ko-KR" altLang="en-US" sz="1800" dirty="0">
                <a:solidFill>
                  <a:schemeClr val="tx1"/>
                </a:solidFill>
              </a:rPr>
              <a:t> 돌려서 읽기 성능을 보고 싶다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1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sldNum" idx="12"/>
          </p:nvPr>
        </p:nvSpPr>
        <p:spPr>
          <a:xfrm>
            <a:off x="4735285" y="6455456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400"/>
              <a:buFont typeface="Malgun Gothic"/>
              <a:buNone/>
            </a:pPr>
            <a:r>
              <a:rPr lang="en-US" b="1" dirty="0" err="1"/>
              <a:t>실험</a:t>
            </a:r>
            <a:r>
              <a:rPr lang="en-US" b="1" dirty="0"/>
              <a:t> </a:t>
            </a:r>
            <a:r>
              <a:rPr lang="en-US" b="1" dirty="0" err="1"/>
              <a:t>설계</a:t>
            </a:r>
            <a:endParaRPr dirty="0"/>
          </a:p>
        </p:txBody>
      </p:sp>
      <p:pic>
        <p:nvPicPr>
          <p:cNvPr id="211" name="Google Shape;211;p10" descr="텍스트, 스크린샷, 도표, 직사각형이(가) 표시된 사진&#10;&#10;AI가 생성한 콘텐츠는 부정확할 수 있습니다."/>
          <p:cNvPicPr preferRelativeResize="0"/>
          <p:nvPr/>
        </p:nvPicPr>
        <p:blipFill rotWithShape="1">
          <a:blip r:embed="rId3">
            <a:alphaModFix/>
          </a:blip>
          <a:srcRect l="8157" r="5931"/>
          <a:stretch/>
        </p:blipFill>
        <p:spPr>
          <a:xfrm>
            <a:off x="1711330" y="-878594"/>
            <a:ext cx="1127571" cy="78341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172395" y="5742297"/>
            <a:ext cx="3586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&lt;Primary Instance Experiment&gt;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3962260" y="5742296"/>
            <a:ext cx="39243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Secondary Instance Experiment&gt;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0"/>
          <p:cNvSpPr txBox="1">
            <a:spLocks noGrp="1"/>
          </p:cNvSpPr>
          <p:nvPr>
            <p:ph type="body" idx="1"/>
          </p:nvPr>
        </p:nvSpPr>
        <p:spPr>
          <a:xfrm>
            <a:off x="7781423" y="1354282"/>
            <a:ext cx="4410577" cy="242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b="1" dirty="0"/>
              <a:t>원래 생각한</a:t>
            </a: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 실험 설계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ko-KR" altLang="en-US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Secondary 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인스턴스를 분배한다</a:t>
            </a: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. (Read-Only </a:t>
            </a:r>
            <a:r>
              <a:rPr lang="en-US" altLang="ko-KR" sz="2000" dirty="0" err="1">
                <a:latin typeface="Malgun Gothic"/>
                <a:ea typeface="Malgun Gothic"/>
                <a:cs typeface="Malgun Gothic"/>
                <a:sym typeface="Malgun Gothic"/>
              </a:rPr>
              <a:t>memtable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 분배</a:t>
            </a: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좋은 실험을 위해 여러 </a:t>
            </a:r>
            <a:r>
              <a:rPr lang="en-US" altLang="ko-KR" sz="2000" dirty="0" err="1">
                <a:latin typeface="Malgun Gothic"/>
                <a:ea typeface="Malgun Gothic"/>
                <a:cs typeface="Malgun Gothic"/>
                <a:sym typeface="Malgun Gothic"/>
              </a:rPr>
              <a:t>db_bench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 테스트를 실행한다</a:t>
            </a: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dirty="0"/>
          </a:p>
        </p:txBody>
      </p:sp>
      <p:sp>
        <p:nvSpPr>
          <p:cNvPr id="215" name="Google Shape;215;p10"/>
          <p:cNvSpPr/>
          <p:nvPr/>
        </p:nvSpPr>
        <p:spPr>
          <a:xfrm>
            <a:off x="4116496" y="2975978"/>
            <a:ext cx="3675063" cy="1680077"/>
          </a:xfrm>
          <a:prstGeom prst="roundRect">
            <a:avLst>
              <a:gd name="adj" fmla="val 6769"/>
            </a:avLst>
          </a:prstGeom>
          <a:solidFill>
            <a:srgbClr val="FEE599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1020985" y="4916378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71AE4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DB Path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(SST Files)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020985" y="3359952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C7E1B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108760" y="2080314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(put)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1042755" y="2080314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(get)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2910744" y="2080314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(put)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10"/>
          <p:cNvCxnSpPr>
            <a:stCxn id="218" idx="2"/>
            <a:endCxn id="217" idx="0"/>
          </p:cNvCxnSpPr>
          <p:nvPr/>
        </p:nvCxnSpPr>
        <p:spPr>
          <a:xfrm rot="-5400000" flipH="1">
            <a:off x="943336" y="2337576"/>
            <a:ext cx="618900" cy="14259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10"/>
          <p:cNvCxnSpPr>
            <a:stCxn id="220" idx="2"/>
            <a:endCxn id="217" idx="0"/>
          </p:cNvCxnSpPr>
          <p:nvPr/>
        </p:nvCxnSpPr>
        <p:spPr>
          <a:xfrm rot="5400000">
            <a:off x="2344320" y="2362476"/>
            <a:ext cx="618900" cy="13761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3" name="Google Shape;223;p10"/>
          <p:cNvCxnSpPr>
            <a:stCxn id="217" idx="2"/>
            <a:endCxn id="216" idx="0"/>
          </p:cNvCxnSpPr>
          <p:nvPr/>
        </p:nvCxnSpPr>
        <p:spPr>
          <a:xfrm>
            <a:off x="1965865" y="4020714"/>
            <a:ext cx="0" cy="89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10"/>
          <p:cNvCxnSpPr/>
          <p:nvPr/>
        </p:nvCxnSpPr>
        <p:spPr>
          <a:xfrm>
            <a:off x="3955774" y="1844116"/>
            <a:ext cx="0" cy="34502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0"/>
          <p:cNvSpPr/>
          <p:nvPr/>
        </p:nvSpPr>
        <p:spPr>
          <a:xfrm>
            <a:off x="1976750" y="2080314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(get)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10"/>
          <p:cNvCxnSpPr>
            <a:stCxn id="219" idx="2"/>
            <a:endCxn id="217" idx="0"/>
          </p:cNvCxnSpPr>
          <p:nvPr/>
        </p:nvCxnSpPr>
        <p:spPr>
          <a:xfrm rot="-5400000" flipH="1">
            <a:off x="1410381" y="2804526"/>
            <a:ext cx="618900" cy="4920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Google Shape;227;p10"/>
          <p:cNvCxnSpPr>
            <a:stCxn id="225" idx="2"/>
            <a:endCxn id="217" idx="0"/>
          </p:cNvCxnSpPr>
          <p:nvPr/>
        </p:nvCxnSpPr>
        <p:spPr>
          <a:xfrm rot="5400000">
            <a:off x="1877426" y="2829576"/>
            <a:ext cx="618900" cy="4419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8" name="Google Shape;228;p10"/>
          <p:cNvSpPr/>
          <p:nvPr/>
        </p:nvSpPr>
        <p:spPr>
          <a:xfrm>
            <a:off x="5009149" y="4916378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71AE4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DB Path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(SST Files)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4286701" y="3050513"/>
            <a:ext cx="1404712" cy="660762"/>
          </a:xfrm>
          <a:prstGeom prst="roundRect">
            <a:avLst>
              <a:gd name="adj" fmla="val 16667"/>
            </a:avLst>
          </a:prstGeom>
          <a:solidFill>
            <a:srgbClr val="DBE4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 Instance</a:t>
            </a:r>
            <a:b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4106360" y="2080313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(put)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5040355" y="2080313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(get)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6908344" y="2080313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(put)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5974350" y="2080313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(get)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6173787" y="3050512"/>
            <a:ext cx="1404712" cy="660762"/>
          </a:xfrm>
          <a:prstGeom prst="roundRect">
            <a:avLst>
              <a:gd name="adj" fmla="val 16667"/>
            </a:avLst>
          </a:prstGeom>
          <a:solidFill>
            <a:srgbClr val="DBE4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 Instance</a:t>
            </a:r>
            <a:b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4977967" y="3836826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C7E1B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" name="Google Shape;236;p10"/>
          <p:cNvCxnSpPr>
            <a:stCxn id="215" idx="2"/>
            <a:endCxn id="228" idx="0"/>
          </p:cNvCxnSpPr>
          <p:nvPr/>
        </p:nvCxnSpPr>
        <p:spPr>
          <a:xfrm>
            <a:off x="5954028" y="4656055"/>
            <a:ext cx="0" cy="26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10"/>
          <p:cNvCxnSpPr>
            <a:stCxn id="230" idx="2"/>
          </p:cNvCxnSpPr>
          <p:nvPr/>
        </p:nvCxnSpPr>
        <p:spPr>
          <a:xfrm flipH="1">
            <a:off x="4534736" y="2741075"/>
            <a:ext cx="2700" cy="234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10"/>
          <p:cNvCxnSpPr>
            <a:stCxn id="231" idx="2"/>
          </p:cNvCxnSpPr>
          <p:nvPr/>
        </p:nvCxnSpPr>
        <p:spPr>
          <a:xfrm>
            <a:off x="5471431" y="2741075"/>
            <a:ext cx="0" cy="234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9" name="Google Shape;239;p10"/>
          <p:cNvCxnSpPr>
            <a:stCxn id="233" idx="2"/>
          </p:cNvCxnSpPr>
          <p:nvPr/>
        </p:nvCxnSpPr>
        <p:spPr>
          <a:xfrm flipH="1">
            <a:off x="6402426" y="2741075"/>
            <a:ext cx="3000" cy="234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10"/>
          <p:cNvCxnSpPr>
            <a:stCxn id="232" idx="2"/>
          </p:cNvCxnSpPr>
          <p:nvPr/>
        </p:nvCxnSpPr>
        <p:spPr>
          <a:xfrm>
            <a:off x="7339420" y="2741075"/>
            <a:ext cx="0" cy="234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" name="Google Shape;241;p10"/>
          <p:cNvCxnSpPr/>
          <p:nvPr/>
        </p:nvCxnSpPr>
        <p:spPr>
          <a:xfrm>
            <a:off x="202953" y="4790882"/>
            <a:ext cx="356994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10"/>
          <p:cNvCxnSpPr/>
          <p:nvPr/>
        </p:nvCxnSpPr>
        <p:spPr>
          <a:xfrm>
            <a:off x="202953" y="3219257"/>
            <a:ext cx="356994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p10"/>
          <p:cNvCxnSpPr/>
          <p:nvPr/>
        </p:nvCxnSpPr>
        <p:spPr>
          <a:xfrm>
            <a:off x="4169056" y="2858526"/>
            <a:ext cx="356994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p10"/>
          <p:cNvCxnSpPr/>
          <p:nvPr/>
        </p:nvCxnSpPr>
        <p:spPr>
          <a:xfrm>
            <a:off x="4137875" y="4786216"/>
            <a:ext cx="356994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10"/>
          <p:cNvSpPr txBox="1"/>
          <p:nvPr/>
        </p:nvSpPr>
        <p:spPr>
          <a:xfrm>
            <a:off x="-36267" y="4856817"/>
            <a:ext cx="43794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 sz="1100"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-57065" y="3254246"/>
            <a:ext cx="76826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11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0" y="1692924"/>
            <a:ext cx="5229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 sz="1100"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>
            <a:spLocks noGrp="1"/>
          </p:cNvSpPr>
          <p:nvPr>
            <p:ph type="sldNum" idx="12"/>
          </p:nvPr>
        </p:nvSpPr>
        <p:spPr>
          <a:xfrm>
            <a:off x="4735285" y="6455456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400"/>
              <a:buFont typeface="Malgun Gothic"/>
              <a:buNone/>
            </a:pPr>
            <a:r>
              <a:rPr lang="en-US" b="1"/>
              <a:t>실험 설계</a:t>
            </a:r>
            <a:endParaRPr/>
          </a:p>
        </p:txBody>
      </p:sp>
      <p:pic>
        <p:nvPicPr>
          <p:cNvPr id="255" name="Google Shape;255;p11" descr="텍스트, 스크린샷, 도표, 직사각형이(가) 표시된 사진&#10;&#10;AI가 생성한 콘텐츠는 부정확할 수 있습니다."/>
          <p:cNvPicPr preferRelativeResize="0"/>
          <p:nvPr/>
        </p:nvPicPr>
        <p:blipFill rotWithShape="1">
          <a:blip r:embed="rId3">
            <a:alphaModFix/>
          </a:blip>
          <a:srcRect l="8157" r="5931"/>
          <a:stretch/>
        </p:blipFill>
        <p:spPr>
          <a:xfrm>
            <a:off x="1711330" y="-878594"/>
            <a:ext cx="1127571" cy="78341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1"/>
          <p:cNvSpPr txBox="1"/>
          <p:nvPr/>
        </p:nvSpPr>
        <p:spPr>
          <a:xfrm>
            <a:off x="172395" y="5742297"/>
            <a:ext cx="3586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&lt;Primary Instance Experiment&gt;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3955774" y="5742296"/>
            <a:ext cx="39308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Secondary Instance Experiment&gt;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4735286" y="2975978"/>
            <a:ext cx="2417990" cy="1680077"/>
          </a:xfrm>
          <a:prstGeom prst="roundRect">
            <a:avLst>
              <a:gd name="adj" fmla="val 6769"/>
            </a:avLst>
          </a:prstGeom>
          <a:solidFill>
            <a:srgbClr val="FEE599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1020985" y="4916378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71AE4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DB Path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(SST Files)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1020985" y="3359952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C7E1B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1" name="Google Shape;261;p11"/>
          <p:cNvCxnSpPr>
            <a:stCxn id="260" idx="2"/>
            <a:endCxn id="259" idx="0"/>
          </p:cNvCxnSpPr>
          <p:nvPr/>
        </p:nvCxnSpPr>
        <p:spPr>
          <a:xfrm>
            <a:off x="1965865" y="4020714"/>
            <a:ext cx="0" cy="89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2" name="Google Shape;262;p11"/>
          <p:cNvCxnSpPr/>
          <p:nvPr/>
        </p:nvCxnSpPr>
        <p:spPr>
          <a:xfrm>
            <a:off x="3955774" y="1844116"/>
            <a:ext cx="0" cy="34502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p11"/>
          <p:cNvSpPr/>
          <p:nvPr/>
        </p:nvSpPr>
        <p:spPr>
          <a:xfrm>
            <a:off x="4999401" y="4916378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71AE4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DB Path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(SST Files)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5251128" y="3050513"/>
            <a:ext cx="1404712" cy="660762"/>
          </a:xfrm>
          <a:prstGeom prst="roundRect">
            <a:avLst>
              <a:gd name="adj" fmla="val 16667"/>
            </a:avLst>
          </a:prstGeom>
          <a:solidFill>
            <a:srgbClr val="DBE4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 Instance</a:t>
            </a:r>
            <a:b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5008605" y="3836826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C7E1B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6" name="Google Shape;266;p11"/>
          <p:cNvCxnSpPr>
            <a:stCxn id="258" idx="2"/>
            <a:endCxn id="263" idx="0"/>
          </p:cNvCxnSpPr>
          <p:nvPr/>
        </p:nvCxnSpPr>
        <p:spPr>
          <a:xfrm>
            <a:off x="5944281" y="4656055"/>
            <a:ext cx="0" cy="26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11"/>
          <p:cNvCxnSpPr/>
          <p:nvPr/>
        </p:nvCxnSpPr>
        <p:spPr>
          <a:xfrm>
            <a:off x="202953" y="4790882"/>
            <a:ext cx="356994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11"/>
          <p:cNvCxnSpPr/>
          <p:nvPr/>
        </p:nvCxnSpPr>
        <p:spPr>
          <a:xfrm>
            <a:off x="202953" y="2858526"/>
            <a:ext cx="356994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11"/>
          <p:cNvCxnSpPr/>
          <p:nvPr/>
        </p:nvCxnSpPr>
        <p:spPr>
          <a:xfrm>
            <a:off x="4169056" y="2858526"/>
            <a:ext cx="356994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11"/>
          <p:cNvCxnSpPr/>
          <p:nvPr/>
        </p:nvCxnSpPr>
        <p:spPr>
          <a:xfrm>
            <a:off x="4137875" y="4786216"/>
            <a:ext cx="356994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11"/>
          <p:cNvSpPr txBox="1"/>
          <p:nvPr/>
        </p:nvSpPr>
        <p:spPr>
          <a:xfrm>
            <a:off x="-36267" y="4856817"/>
            <a:ext cx="43794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 sz="1100"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0" y="1692924"/>
            <a:ext cx="5229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 sz="1100"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1"/>
          <p:cNvSpPr txBox="1">
            <a:spLocks noGrp="1"/>
          </p:cNvSpPr>
          <p:nvPr>
            <p:ph type="body" idx="1"/>
          </p:nvPr>
        </p:nvSpPr>
        <p:spPr>
          <a:xfrm>
            <a:off x="7781423" y="1354283"/>
            <a:ext cx="4410577" cy="235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2400" b="1" dirty="0"/>
              <a:t>원래 생각한</a:t>
            </a:r>
            <a:r>
              <a:rPr 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latin typeface="Malgun Gothic"/>
                <a:ea typeface="Malgun Gothic"/>
                <a:cs typeface="Malgun Gothic"/>
                <a:sym typeface="Malgun Gothic"/>
              </a:rPr>
              <a:t>실험</a:t>
            </a:r>
            <a:r>
              <a:rPr 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Secondary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인스턴스를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분배한다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. (Read-Only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memtable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분배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좋은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실험을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여러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db_bench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테스트를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실행한다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</p:txBody>
      </p:sp>
      <p:sp>
        <p:nvSpPr>
          <p:cNvPr id="275" name="Google Shape;275;p11"/>
          <p:cNvSpPr txBox="1"/>
          <p:nvPr/>
        </p:nvSpPr>
        <p:spPr>
          <a:xfrm>
            <a:off x="7765764" y="3961432"/>
            <a:ext cx="4253842" cy="235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(small)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예상）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Secondary의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속도는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Primary와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비슷하거나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것이다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534788" y="2080314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(get)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p11"/>
          <p:cNvCxnSpPr>
            <a:stCxn id="276" idx="2"/>
            <a:endCxn id="260" idx="0"/>
          </p:cNvCxnSpPr>
          <p:nvPr/>
        </p:nvCxnSpPr>
        <p:spPr>
          <a:xfrm rot="-5400000" flipH="1">
            <a:off x="1656714" y="3050226"/>
            <a:ext cx="618900" cy="6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11"/>
          <p:cNvSpPr/>
          <p:nvPr/>
        </p:nvSpPr>
        <p:spPr>
          <a:xfrm>
            <a:off x="5512884" y="2082750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(get)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9" name="Google Shape;279;p11"/>
          <p:cNvCxnSpPr>
            <a:stCxn id="278" idx="2"/>
            <a:endCxn id="258" idx="0"/>
          </p:cNvCxnSpPr>
          <p:nvPr/>
        </p:nvCxnSpPr>
        <p:spPr>
          <a:xfrm>
            <a:off x="5943960" y="2743512"/>
            <a:ext cx="300" cy="232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46;p10">
            <a:extLst>
              <a:ext uri="{FF2B5EF4-FFF2-40B4-BE49-F238E27FC236}">
                <a16:creationId xmlns:a16="http://schemas.microsoft.com/office/drawing/2014/main" id="{383B1668-D7B1-3DE2-8E2E-A268DAF13AB5}"/>
              </a:ext>
            </a:extLst>
          </p:cNvPr>
          <p:cNvSpPr txBox="1"/>
          <p:nvPr/>
        </p:nvSpPr>
        <p:spPr>
          <a:xfrm>
            <a:off x="-57065" y="3254246"/>
            <a:ext cx="76826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11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586D1D98-4644-B1D4-B75E-6FE6CC8DE455}"/>
              </a:ext>
            </a:extLst>
          </p:cNvPr>
          <p:cNvSpPr/>
          <p:nvPr/>
        </p:nvSpPr>
        <p:spPr>
          <a:xfrm>
            <a:off x="8254840" y="659615"/>
            <a:ext cx="3518801" cy="3518801"/>
          </a:xfrm>
          <a:prstGeom prst="mathMultiply">
            <a:avLst>
              <a:gd name="adj1" fmla="val 35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56BDD-59F1-5DBD-E7E9-8A74D90C50CC}"/>
              </a:ext>
            </a:extLst>
          </p:cNvPr>
          <p:cNvSpPr txBox="1"/>
          <p:nvPr/>
        </p:nvSpPr>
        <p:spPr>
          <a:xfrm>
            <a:off x="10500999" y="1954534"/>
            <a:ext cx="2847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Lock </a:t>
            </a:r>
            <a:r>
              <a:rPr lang="ko-KR" altLang="en-US" sz="900" dirty="0"/>
              <a:t>관련해서 문제가 있음</a:t>
            </a:r>
            <a:r>
              <a:rPr lang="en-US" altLang="ko-KR" sz="900" dirty="0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>
            <a:spLocks noGrp="1"/>
          </p:cNvSpPr>
          <p:nvPr>
            <p:ph type="sldNum" idx="12"/>
          </p:nvPr>
        </p:nvSpPr>
        <p:spPr>
          <a:xfrm>
            <a:off x="4735285" y="6455456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6" name="Google Shape;286;p12"/>
          <p:cNvSpPr txBox="1"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400"/>
              <a:buFont typeface="Malgun Gothic"/>
              <a:buNone/>
            </a:pPr>
            <a:r>
              <a:rPr lang="en-US" b="1" dirty="0" err="1"/>
              <a:t>실험</a:t>
            </a:r>
            <a:r>
              <a:rPr lang="en-US" b="1" dirty="0"/>
              <a:t> </a:t>
            </a:r>
            <a:r>
              <a:rPr lang="en-US" b="1" dirty="0" err="1"/>
              <a:t>설계</a:t>
            </a:r>
            <a:endParaRPr dirty="0"/>
          </a:p>
        </p:txBody>
      </p:sp>
      <p:pic>
        <p:nvPicPr>
          <p:cNvPr id="287" name="Google Shape;287;p12" descr="텍스트, 스크린샷, 도표, 직사각형이(가) 표시된 사진&#10;&#10;AI가 생성한 콘텐츠는 부정확할 수 있습니다."/>
          <p:cNvPicPr preferRelativeResize="0"/>
          <p:nvPr/>
        </p:nvPicPr>
        <p:blipFill rotWithShape="1">
          <a:blip r:embed="rId3">
            <a:alphaModFix/>
          </a:blip>
          <a:srcRect l="8157" r="5931"/>
          <a:stretch/>
        </p:blipFill>
        <p:spPr>
          <a:xfrm>
            <a:off x="1711330" y="-878594"/>
            <a:ext cx="1127571" cy="78341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2"/>
          <p:cNvSpPr txBox="1"/>
          <p:nvPr/>
        </p:nvSpPr>
        <p:spPr>
          <a:xfrm>
            <a:off x="172395" y="5742297"/>
            <a:ext cx="35869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&lt;Primary Instance Experiment&gt;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2"/>
          <p:cNvSpPr txBox="1"/>
          <p:nvPr/>
        </p:nvSpPr>
        <p:spPr>
          <a:xfrm>
            <a:off x="3146149" y="5742296"/>
            <a:ext cx="39308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Secondary Instance Experiment&gt;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2"/>
          <p:cNvSpPr/>
          <p:nvPr/>
        </p:nvSpPr>
        <p:spPr>
          <a:xfrm>
            <a:off x="1020985" y="4916378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71AE4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DB Path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(SST Files)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1020985" y="3359952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C7E1B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" name="Google Shape;292;p12"/>
          <p:cNvCxnSpPr>
            <a:stCxn id="291" idx="2"/>
            <a:endCxn id="290" idx="0"/>
          </p:cNvCxnSpPr>
          <p:nvPr/>
        </p:nvCxnSpPr>
        <p:spPr>
          <a:xfrm>
            <a:off x="1965865" y="4020714"/>
            <a:ext cx="0" cy="89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3" name="Google Shape;293;p12"/>
          <p:cNvCxnSpPr/>
          <p:nvPr/>
        </p:nvCxnSpPr>
        <p:spPr>
          <a:xfrm>
            <a:off x="3412849" y="1844116"/>
            <a:ext cx="0" cy="34502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94" name="Google Shape;294;p12"/>
          <p:cNvCxnSpPr/>
          <p:nvPr/>
        </p:nvCxnSpPr>
        <p:spPr>
          <a:xfrm>
            <a:off x="781050" y="4790882"/>
            <a:ext cx="234315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12"/>
          <p:cNvCxnSpPr/>
          <p:nvPr/>
        </p:nvCxnSpPr>
        <p:spPr>
          <a:xfrm>
            <a:off x="781050" y="2858526"/>
            <a:ext cx="234315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96" name="Google Shape;296;p12"/>
          <p:cNvSpPr txBox="1"/>
          <p:nvPr/>
        </p:nvSpPr>
        <p:spPr>
          <a:xfrm>
            <a:off x="-36267" y="4856817"/>
            <a:ext cx="43794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 sz="1100"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0" y="1692924"/>
            <a:ext cx="5229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 sz="1100"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7765163" y="3039045"/>
            <a:ext cx="4410577" cy="242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이유1)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Primary가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Secondary보다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구조가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단순하다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(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불필요한 오버헤드가 없다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7765763" y="1097423"/>
            <a:ext cx="4410577" cy="207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(small)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예상）</a:t>
            </a:r>
            <a:b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속도는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비슷하거나 느릴 것이다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301" name="Google Shape;301;p12"/>
          <p:cNvSpPr/>
          <p:nvPr/>
        </p:nvSpPr>
        <p:spPr>
          <a:xfrm>
            <a:off x="1534788" y="2080314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(get)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2" name="Google Shape;302;p12"/>
          <p:cNvCxnSpPr>
            <a:stCxn id="301" idx="2"/>
            <a:endCxn id="291" idx="0"/>
          </p:cNvCxnSpPr>
          <p:nvPr/>
        </p:nvCxnSpPr>
        <p:spPr>
          <a:xfrm rot="-5400000" flipH="1">
            <a:off x="1656714" y="3050226"/>
            <a:ext cx="618900" cy="6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3" name="Google Shape;303;p12"/>
          <p:cNvSpPr/>
          <p:nvPr/>
        </p:nvSpPr>
        <p:spPr>
          <a:xfrm>
            <a:off x="3925661" y="2975978"/>
            <a:ext cx="2417990" cy="1680077"/>
          </a:xfrm>
          <a:prstGeom prst="roundRect">
            <a:avLst>
              <a:gd name="adj" fmla="val 6769"/>
            </a:avLst>
          </a:prstGeom>
          <a:solidFill>
            <a:srgbClr val="FEE599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4189095" y="4922425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71AE4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DB Path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(SST Files)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4441503" y="3050513"/>
            <a:ext cx="1404712" cy="660762"/>
          </a:xfrm>
          <a:prstGeom prst="roundRect">
            <a:avLst>
              <a:gd name="adj" fmla="val 16667"/>
            </a:avLst>
          </a:prstGeom>
          <a:solidFill>
            <a:srgbClr val="DBE4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 Instance</a:t>
            </a:r>
            <a:b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2"/>
          <p:cNvSpPr/>
          <p:nvPr/>
        </p:nvSpPr>
        <p:spPr>
          <a:xfrm>
            <a:off x="4198980" y="3836826"/>
            <a:ext cx="1889759" cy="660762"/>
          </a:xfrm>
          <a:prstGeom prst="roundRect">
            <a:avLst>
              <a:gd name="adj" fmla="val 16667"/>
            </a:avLst>
          </a:prstGeom>
          <a:solidFill>
            <a:srgbClr val="C7E1B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(Memtable)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7" name="Google Shape;307;p12"/>
          <p:cNvCxnSpPr>
            <a:stCxn id="303" idx="2"/>
            <a:endCxn id="304" idx="0"/>
          </p:cNvCxnSpPr>
          <p:nvPr/>
        </p:nvCxnSpPr>
        <p:spPr>
          <a:xfrm flipH="1">
            <a:off x="5134056" y="4656055"/>
            <a:ext cx="600" cy="266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8" name="Google Shape;308;p12"/>
          <p:cNvCxnSpPr/>
          <p:nvPr/>
        </p:nvCxnSpPr>
        <p:spPr>
          <a:xfrm>
            <a:off x="3705225" y="2858526"/>
            <a:ext cx="2857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12"/>
          <p:cNvCxnSpPr/>
          <p:nvPr/>
        </p:nvCxnSpPr>
        <p:spPr>
          <a:xfrm>
            <a:off x="3705225" y="4786216"/>
            <a:ext cx="2857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12"/>
          <p:cNvSpPr/>
          <p:nvPr/>
        </p:nvSpPr>
        <p:spPr>
          <a:xfrm>
            <a:off x="4702899" y="2073069"/>
            <a:ext cx="862151" cy="660762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(get)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1" name="Google Shape;311;p12"/>
          <p:cNvCxnSpPr>
            <a:stCxn id="310" idx="2"/>
            <a:endCxn id="303" idx="0"/>
          </p:cNvCxnSpPr>
          <p:nvPr/>
        </p:nvCxnSpPr>
        <p:spPr>
          <a:xfrm>
            <a:off x="5133975" y="2733831"/>
            <a:ext cx="600" cy="24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2" name="Google Shape;312;p12"/>
          <p:cNvSpPr/>
          <p:nvPr/>
        </p:nvSpPr>
        <p:spPr>
          <a:xfrm>
            <a:off x="7074907" y="4499091"/>
            <a:ext cx="766169" cy="3770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7841077" y="4195096"/>
            <a:ext cx="404612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속도가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비슷하다면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b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Read-Only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가질 수 있는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</a:t>
            </a: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빠를 수 있다는 가능성을 보여준다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246;p10">
            <a:extLst>
              <a:ext uri="{FF2B5EF4-FFF2-40B4-BE49-F238E27FC236}">
                <a16:creationId xmlns:a16="http://schemas.microsoft.com/office/drawing/2014/main" id="{EEF3FAA2-4B7E-878A-9561-3B0DB300EDAC}"/>
              </a:ext>
            </a:extLst>
          </p:cNvPr>
          <p:cNvSpPr txBox="1"/>
          <p:nvPr/>
        </p:nvSpPr>
        <p:spPr>
          <a:xfrm>
            <a:off x="-57065" y="3254246"/>
            <a:ext cx="76826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11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DFD8AC-BCAC-B367-637B-30C97BDB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9" y="1820215"/>
            <a:ext cx="5617029" cy="3058778"/>
          </a:xfrm>
          <a:prstGeom prst="rect">
            <a:avLst/>
          </a:prstGeom>
        </p:spPr>
      </p:pic>
      <p:sp>
        <p:nvSpPr>
          <p:cNvPr id="318" name="Google Shape;318;p13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sz="4400" dirty="0"/>
              <a:t>실험1</a:t>
            </a:r>
            <a:endParaRPr sz="4400" dirty="0"/>
          </a:p>
        </p:txBody>
      </p:sp>
      <p:sp>
        <p:nvSpPr>
          <p:cNvPr id="319" name="Google Shape;319;p13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21" name="Google Shape;321;p13"/>
          <p:cNvSpPr txBox="1"/>
          <p:nvPr/>
        </p:nvSpPr>
        <p:spPr>
          <a:xfrm>
            <a:off x="4552973" y="4536183"/>
            <a:ext cx="1372572" cy="3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value_size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 rot="-5400000">
            <a:off x="-288527" y="3022885"/>
            <a:ext cx="1585799" cy="3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 ( MB/s)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3"/>
          <p:cNvSpPr txBox="1"/>
          <p:nvPr/>
        </p:nvSpPr>
        <p:spPr>
          <a:xfrm>
            <a:off x="6574971" y="1832095"/>
            <a:ext cx="5617029" cy="376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fillrandom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파일들을 미리 만들고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readrandom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실험을 진행하였다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2000" dirty="0">
              <a:latin typeface="Abadi" panose="020B0604020104020204" pitchFamily="34" charset="0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ko-KR" alt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실험결과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Secondary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매우 빨랐다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↑</a:t>
            </a:r>
            <a:br>
              <a:rPr lang="ko-KR" altLang="en-US" sz="2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sz="20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332;p14">
            <a:extLst>
              <a:ext uri="{FF2B5EF4-FFF2-40B4-BE49-F238E27FC236}">
                <a16:creationId xmlns:a16="http://schemas.microsoft.com/office/drawing/2014/main" id="{036CD18C-2993-90F6-EBFA-363B718B8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952431"/>
              </p:ext>
            </p:extLst>
          </p:nvPr>
        </p:nvGraphicFramePr>
        <p:xfrm>
          <a:off x="1216377" y="5025984"/>
          <a:ext cx="3937000" cy="657225"/>
        </p:xfrm>
        <a:graphic>
          <a:graphicData uri="http://schemas.openxmlformats.org/drawingml/2006/table">
            <a:tbl>
              <a:tblPr>
                <a:noFill/>
                <a:tableStyleId>{698BDCD8-C175-4C7A-888F-75CE16098182}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512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1024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4096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8192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Primary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8.4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31.5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56.2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121.6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88.4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Secondary 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9.5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47.1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88.2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250.3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386.1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B4F8B9E-6E2D-4865-EBE6-29BA6E2A1B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072" t="-7720" b="-1"/>
          <a:stretch/>
        </p:blipFill>
        <p:spPr>
          <a:xfrm>
            <a:off x="2870200" y="1110261"/>
            <a:ext cx="9321800" cy="37327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675851-49B2-943C-EA6E-3BE152504BCF}"/>
              </a:ext>
            </a:extLst>
          </p:cNvPr>
          <p:cNvCxnSpPr>
            <a:cxnSpLocks/>
          </p:cNvCxnSpPr>
          <p:nvPr/>
        </p:nvCxnSpPr>
        <p:spPr>
          <a:xfrm>
            <a:off x="2150097" y="1229302"/>
            <a:ext cx="16666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592F31-1DEE-841E-4750-54CFEB858885}"/>
              </a:ext>
            </a:extLst>
          </p:cNvPr>
          <p:cNvCxnSpPr>
            <a:cxnSpLocks/>
          </p:cNvCxnSpPr>
          <p:nvPr/>
        </p:nvCxnSpPr>
        <p:spPr>
          <a:xfrm>
            <a:off x="2150097" y="1394402"/>
            <a:ext cx="16666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C6AADD-BDFA-BE2F-85ED-DA06B3081ADA}"/>
              </a:ext>
            </a:extLst>
          </p:cNvPr>
          <p:cNvSpPr txBox="1"/>
          <p:nvPr/>
        </p:nvSpPr>
        <p:spPr>
          <a:xfrm>
            <a:off x="2278018" y="1100389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Primary</a:t>
            </a:r>
          </a:p>
          <a:p>
            <a:r>
              <a:rPr lang="en-US" altLang="ko-KR" sz="1050" dirty="0"/>
              <a:t>Secondary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C337A75-4D1E-7237-5E0E-D161A219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9" y="1820215"/>
            <a:ext cx="5617029" cy="3058778"/>
          </a:xfrm>
          <a:prstGeom prst="rect">
            <a:avLst/>
          </a:prstGeom>
        </p:spPr>
      </p:pic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sz="2800" dirty="0"/>
              <a:t>실험1의 </a:t>
            </a:r>
            <a:r>
              <a:rPr lang="en-US" sz="2800" dirty="0" err="1"/>
              <a:t>원인</a:t>
            </a:r>
            <a:r>
              <a:rPr lang="en-US" sz="2800" dirty="0"/>
              <a:t> </a:t>
            </a:r>
            <a:r>
              <a:rPr lang="en-US" sz="2800" dirty="0" err="1"/>
              <a:t>분석</a:t>
            </a:r>
            <a:endParaRPr sz="2800" dirty="0"/>
          </a:p>
        </p:txBody>
      </p:sp>
      <p:sp>
        <p:nvSpPr>
          <p:cNvPr id="331" name="Google Shape;331;p14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332" name="Google Shape;332;p14"/>
          <p:cNvGraphicFramePr/>
          <p:nvPr>
            <p:extLst>
              <p:ext uri="{D42A27DB-BD31-4B8C-83A1-F6EECF244321}">
                <p14:modId xmlns:p14="http://schemas.microsoft.com/office/powerpoint/2010/main" val="523307709"/>
              </p:ext>
            </p:extLst>
          </p:nvPr>
        </p:nvGraphicFramePr>
        <p:xfrm>
          <a:off x="1216377" y="5025984"/>
          <a:ext cx="3937000" cy="657225"/>
        </p:xfrm>
        <a:graphic>
          <a:graphicData uri="http://schemas.openxmlformats.org/drawingml/2006/table">
            <a:tbl>
              <a:tblPr>
                <a:noFill/>
                <a:tableStyleId>{698BDCD8-C175-4C7A-888F-75CE16098182}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　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512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1024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4096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8192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Primary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8.4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31.5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56.2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121.6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88.4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Secondary 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9.5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47.1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88.2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250.3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386.1</a:t>
                      </a:r>
                      <a:endParaRPr sz="1100" dirty="0"/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3" name="Google Shape;333;p14"/>
          <p:cNvSpPr txBox="1"/>
          <p:nvPr/>
        </p:nvSpPr>
        <p:spPr>
          <a:xfrm>
            <a:off x="4552973" y="4536183"/>
            <a:ext cx="1372572" cy="3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value_size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 rot="-5400000">
            <a:off x="-288527" y="3022885"/>
            <a:ext cx="1585799" cy="3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 ( MB/s)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ED160D4-4A88-062B-262A-C0D24EC5E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25" y="4776006"/>
            <a:ext cx="4682295" cy="1904805"/>
          </a:xfrm>
          <a:prstGeom prst="rect">
            <a:avLst/>
          </a:prstGeom>
        </p:spPr>
      </p:pic>
      <p:sp>
        <p:nvSpPr>
          <p:cNvPr id="7" name="Google Shape;324;p13">
            <a:extLst>
              <a:ext uri="{FF2B5EF4-FFF2-40B4-BE49-F238E27FC236}">
                <a16:creationId xmlns:a16="http://schemas.microsoft.com/office/drawing/2014/main" id="{533F9921-41A0-7531-9F9D-F64A9BBC1C8F}"/>
              </a:ext>
            </a:extLst>
          </p:cNvPr>
          <p:cNvSpPr txBox="1"/>
          <p:nvPr/>
        </p:nvSpPr>
        <p:spPr>
          <a:xfrm>
            <a:off x="6574971" y="1832095"/>
            <a:ext cx="5617029" cy="376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fillrandom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파일들을 미리 만들고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readrandom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실험을 진행하였다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2000" dirty="0">
              <a:latin typeface="Abadi" panose="020B0604020104020204" pitchFamily="34" charset="0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ko-KR" alt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실험결과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Secondary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매우 빨랐다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↑</a:t>
            </a:r>
            <a:br>
              <a:rPr lang="ko-KR" altLang="en-US" sz="2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sz="20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원인분석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b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할 때 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Background Compaction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발생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해서 그렇다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21CB7-D891-59E7-13EC-BD34AEA9816C}"/>
              </a:ext>
            </a:extLst>
          </p:cNvPr>
          <p:cNvSpPr txBox="1"/>
          <p:nvPr/>
        </p:nvSpPr>
        <p:spPr>
          <a:xfrm>
            <a:off x="9541164" y="574358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B6ACB6-1EFB-118D-73B3-A083FC77ACFB}"/>
              </a:ext>
            </a:extLst>
          </p:cNvPr>
          <p:cNvCxnSpPr>
            <a:cxnSpLocks/>
          </p:cNvCxnSpPr>
          <p:nvPr/>
        </p:nvCxnSpPr>
        <p:spPr>
          <a:xfrm>
            <a:off x="10372436" y="6373091"/>
            <a:ext cx="3437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A2E66-15BF-E1FD-571F-2CDEC9646A4B}"/>
              </a:ext>
            </a:extLst>
          </p:cNvPr>
          <p:cNvSpPr txBox="1"/>
          <p:nvPr/>
        </p:nvSpPr>
        <p:spPr>
          <a:xfrm>
            <a:off x="9100414" y="6165774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Primary</a:t>
            </a:r>
            <a:r>
              <a:rPr lang="ko-KR" altLang="en-US" sz="800" dirty="0"/>
              <a:t>에서</a:t>
            </a:r>
            <a:r>
              <a:rPr lang="en-US" altLang="ko-KR" sz="800" dirty="0"/>
              <a:t> Comp</a:t>
            </a:r>
            <a:r>
              <a:rPr lang="ko-KR" altLang="en-US" sz="800" dirty="0"/>
              <a:t>이 </a:t>
            </a:r>
            <a:br>
              <a:rPr lang="en-US" altLang="ko-KR" sz="800" dirty="0"/>
            </a:br>
            <a:r>
              <a:rPr lang="ko-KR" altLang="en-US" sz="800" dirty="0"/>
              <a:t>무려 </a:t>
            </a:r>
            <a:r>
              <a:rPr lang="en-US" altLang="ko-KR" sz="800" dirty="0"/>
              <a:t>130</a:t>
            </a:r>
            <a:r>
              <a:rPr lang="ko-KR" altLang="en-US" sz="800" dirty="0"/>
              <a:t>회 발생한다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F97EFC-6D73-22E8-138D-548879A730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072" t="-7720" b="-1"/>
          <a:stretch/>
        </p:blipFill>
        <p:spPr>
          <a:xfrm>
            <a:off x="2870200" y="1110261"/>
            <a:ext cx="9321800" cy="3732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700F9-F127-30D7-E3AC-090CACAAEA56}"/>
              </a:ext>
            </a:extLst>
          </p:cNvPr>
          <p:cNvSpPr/>
          <p:nvPr/>
        </p:nvSpPr>
        <p:spPr>
          <a:xfrm>
            <a:off x="4581551" y="1100390"/>
            <a:ext cx="1147737" cy="383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05970B-B410-9C09-9BD8-CBC984F1D153}"/>
              </a:ext>
            </a:extLst>
          </p:cNvPr>
          <p:cNvSpPr/>
          <p:nvPr/>
        </p:nvSpPr>
        <p:spPr>
          <a:xfrm>
            <a:off x="3074215" y="1100389"/>
            <a:ext cx="1462066" cy="383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C6677-3EC6-2543-F276-6EA672CC02D4}"/>
              </a:ext>
            </a:extLst>
          </p:cNvPr>
          <p:cNvSpPr txBox="1"/>
          <p:nvPr/>
        </p:nvSpPr>
        <p:spPr>
          <a:xfrm>
            <a:off x="4598194" y="385810"/>
            <a:ext cx="4746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읽기 작업과 </a:t>
            </a:r>
            <a:r>
              <a:rPr lang="en-US" altLang="ko-KR" sz="1100" dirty="0"/>
              <a:t>Compaction </a:t>
            </a:r>
            <a:r>
              <a:rPr lang="ko-KR" altLang="en-US" sz="1100"/>
              <a:t>작업을 하고 있다는 것을 </a:t>
            </a:r>
            <a:r>
              <a:rPr lang="ko-KR" altLang="en-US" sz="1100" dirty="0"/>
              <a:t>간접적으로 알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A29BC-8478-D564-9827-9844C28C336F}"/>
              </a:ext>
            </a:extLst>
          </p:cNvPr>
          <p:cNvSpPr txBox="1"/>
          <p:nvPr/>
        </p:nvSpPr>
        <p:spPr>
          <a:xfrm>
            <a:off x="5401970" y="718931"/>
            <a:ext cx="4131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Ops/sec</a:t>
            </a:r>
            <a:r>
              <a:rPr lang="ko-KR" altLang="en-US" sz="1100" dirty="0"/>
              <a:t>에서는 </a:t>
            </a:r>
            <a:r>
              <a:rPr lang="en-US" altLang="ko-KR" sz="1100" dirty="0"/>
              <a:t>Background Compaction </a:t>
            </a:r>
            <a:r>
              <a:rPr lang="ko-KR" altLang="en-US" sz="1100" dirty="0"/>
              <a:t>작업이 집계가 안 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19E44C-68C9-5CE5-A58A-7E8593A19A7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05248" y="516615"/>
            <a:ext cx="792946" cy="49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BF4DC9-CEDC-FD5C-8C18-DDE829B827D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39259" y="849736"/>
            <a:ext cx="162711" cy="202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063048-1A15-F806-2364-72E6BAF43723}"/>
              </a:ext>
            </a:extLst>
          </p:cNvPr>
          <p:cNvCxnSpPr>
            <a:cxnSpLocks/>
          </p:cNvCxnSpPr>
          <p:nvPr/>
        </p:nvCxnSpPr>
        <p:spPr>
          <a:xfrm>
            <a:off x="2150097" y="1229302"/>
            <a:ext cx="16666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59F9B0-899D-D0F3-5C0A-D4FE1F23B074}"/>
              </a:ext>
            </a:extLst>
          </p:cNvPr>
          <p:cNvCxnSpPr>
            <a:cxnSpLocks/>
          </p:cNvCxnSpPr>
          <p:nvPr/>
        </p:nvCxnSpPr>
        <p:spPr>
          <a:xfrm>
            <a:off x="2150097" y="1394402"/>
            <a:ext cx="16666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240B92-99E5-D764-9011-F132DEA6D3C6}"/>
              </a:ext>
            </a:extLst>
          </p:cNvPr>
          <p:cNvSpPr txBox="1"/>
          <p:nvPr/>
        </p:nvSpPr>
        <p:spPr>
          <a:xfrm>
            <a:off x="2278018" y="1100389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Primary</a:t>
            </a:r>
          </a:p>
          <a:p>
            <a:r>
              <a:rPr lang="en-US" altLang="ko-KR" sz="1050" dirty="0"/>
              <a:t>Secondary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CB8313-A913-B640-7B76-34B33250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8" y="1832016"/>
            <a:ext cx="5608920" cy="3058778"/>
          </a:xfrm>
          <a:prstGeom prst="rect">
            <a:avLst/>
          </a:prstGeom>
        </p:spPr>
      </p:pic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sz="4400" dirty="0"/>
              <a:t>실험2</a:t>
            </a:r>
            <a:endParaRPr sz="4400" dirty="0"/>
          </a:p>
        </p:txBody>
      </p:sp>
      <p:sp>
        <p:nvSpPr>
          <p:cNvPr id="343" name="Google Shape;343;p15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4" name="Google Shape;344;p15"/>
          <p:cNvSpPr txBox="1"/>
          <p:nvPr/>
        </p:nvSpPr>
        <p:spPr>
          <a:xfrm>
            <a:off x="4552973" y="4536183"/>
            <a:ext cx="1372572" cy="3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value_size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15"/>
          <p:cNvSpPr txBox="1"/>
          <p:nvPr/>
        </p:nvSpPr>
        <p:spPr>
          <a:xfrm rot="-5400000">
            <a:off x="-288527" y="3022885"/>
            <a:ext cx="1585799" cy="3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 ( MB/s)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5"/>
          <p:cNvSpPr txBox="1"/>
          <p:nvPr/>
        </p:nvSpPr>
        <p:spPr>
          <a:xfrm>
            <a:off x="6574970" y="2401390"/>
            <a:ext cx="5617030" cy="376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Primary에서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 때 Auto </a:t>
            </a:r>
            <a:r>
              <a:rPr 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Compaction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disable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하였다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실험결과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Primary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속도가 비슷하다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(Primary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아주 미세하게 빠름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332;p14">
            <a:extLst>
              <a:ext uri="{FF2B5EF4-FFF2-40B4-BE49-F238E27FC236}">
                <a16:creationId xmlns:a16="http://schemas.microsoft.com/office/drawing/2014/main" id="{397A618B-CBAF-E37B-C2EF-9AD2D3E32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301311"/>
              </p:ext>
            </p:extLst>
          </p:nvPr>
        </p:nvGraphicFramePr>
        <p:xfrm>
          <a:off x="1216377" y="5025984"/>
          <a:ext cx="3937000" cy="657225"/>
        </p:xfrm>
        <a:graphic>
          <a:graphicData uri="http://schemas.openxmlformats.org/drawingml/2006/table">
            <a:tbl>
              <a:tblPr>
                <a:noFill/>
                <a:tableStyleId>{698BDCD8-C175-4C7A-888F-75CE16098182}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　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512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1024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4096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8192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Primary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7.4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14.4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46.4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Secondary 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7.4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14.4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15.7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4FADDA7-4A73-B81B-AE0E-47E7C65B7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27" y="1010897"/>
            <a:ext cx="8349673" cy="6786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sz="4400" dirty="0" err="1"/>
              <a:t>결론</a:t>
            </a:r>
            <a:endParaRPr sz="4400" dirty="0"/>
          </a:p>
        </p:txBody>
      </p:sp>
      <p:sp>
        <p:nvSpPr>
          <p:cNvPr id="400" name="Google Shape;400;p20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body" idx="1"/>
          </p:nvPr>
        </p:nvSpPr>
        <p:spPr>
          <a:xfrm>
            <a:off x="114300" y="1335339"/>
            <a:ext cx="11737041" cy="506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dirty="0" err="1"/>
              <a:t>로컬상</a:t>
            </a:r>
            <a:r>
              <a:rPr lang="ko-KR" altLang="en-US" dirty="0"/>
              <a:t>에서</a:t>
            </a:r>
            <a:r>
              <a:rPr lang="en-US" dirty="0"/>
              <a:t> </a:t>
            </a:r>
            <a:r>
              <a:rPr lang="en-US" dirty="0" err="1"/>
              <a:t>Secondary와</a:t>
            </a:r>
            <a:r>
              <a:rPr lang="en-US" dirty="0"/>
              <a:t> Primary</a:t>
            </a:r>
            <a:r>
              <a:rPr lang="ko-KR" altLang="en-US" dirty="0"/>
              <a:t>의 읽기 성능을</a:t>
            </a:r>
            <a:r>
              <a:rPr lang="en-US" dirty="0"/>
              <a:t> </a:t>
            </a:r>
            <a:r>
              <a:rPr lang="en-US" dirty="0" err="1"/>
              <a:t>비교하였을</a:t>
            </a:r>
            <a:r>
              <a:rPr lang="en-US" dirty="0"/>
              <a:t> 때, </a:t>
            </a:r>
            <a:br>
              <a:rPr lang="en-US" dirty="0"/>
            </a:br>
            <a:r>
              <a:rPr lang="en-US" b="1" dirty="0"/>
              <a:t>Secondary</a:t>
            </a:r>
            <a:r>
              <a:rPr lang="ko-KR" altLang="en-US" b="1" dirty="0"/>
              <a:t>는</a:t>
            </a:r>
            <a:r>
              <a:rPr lang="en-US" b="1" dirty="0"/>
              <a:t> </a:t>
            </a:r>
            <a:r>
              <a:rPr lang="en-US" b="1" dirty="0" err="1"/>
              <a:t>Primary와</a:t>
            </a:r>
            <a:r>
              <a:rPr lang="en-US" b="1" dirty="0"/>
              <a:t> </a:t>
            </a:r>
            <a:r>
              <a:rPr lang="en-US" b="1" dirty="0" err="1"/>
              <a:t>성능이</a:t>
            </a:r>
            <a:r>
              <a:rPr lang="en-US" b="1" dirty="0"/>
              <a:t> </a:t>
            </a:r>
            <a:r>
              <a:rPr lang="en-US" b="1" dirty="0" err="1"/>
              <a:t>비슷하거나</a:t>
            </a:r>
            <a:r>
              <a:rPr lang="en-US" b="1" dirty="0"/>
              <a:t> (</a:t>
            </a:r>
            <a:r>
              <a:rPr lang="ko-KR" altLang="en-US" b="1" dirty="0"/>
              <a:t>미세하게</a:t>
            </a:r>
            <a:r>
              <a:rPr lang="en-US" altLang="ko-KR" b="1" dirty="0"/>
              <a:t>) </a:t>
            </a:r>
            <a:r>
              <a:rPr lang="en-US" b="1" dirty="0" err="1"/>
              <a:t>성능이</a:t>
            </a:r>
            <a:r>
              <a:rPr lang="en-US" b="1" dirty="0"/>
              <a:t> </a:t>
            </a:r>
            <a:r>
              <a:rPr lang="en-US" b="1" dirty="0" err="1"/>
              <a:t>높다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en-US" altLang="ko-KR" b="1" dirty="0"/>
              <a:t> </a:t>
            </a:r>
            <a:r>
              <a:rPr lang="en-US" dirty="0"/>
              <a:t>Auto Compaction</a:t>
            </a:r>
            <a:r>
              <a:rPr lang="ko-KR" altLang="en-US" dirty="0"/>
              <a:t>을 </a:t>
            </a:r>
            <a:r>
              <a:rPr lang="en-US" altLang="ko-KR" dirty="0"/>
              <a:t>ON/OFF </a:t>
            </a:r>
            <a:r>
              <a:rPr lang="ko-KR" altLang="en-US" dirty="0"/>
              <a:t>함에 따라 결과가 달라진다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en-US" b="1" dirty="0"/>
          </a:p>
          <a:p>
            <a:pPr marL="457200" lvl="1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b="1" dirty="0"/>
              <a:t>→ </a:t>
            </a:r>
            <a:r>
              <a:rPr lang="en-US" dirty="0" err="1"/>
              <a:t>분산</a:t>
            </a:r>
            <a:r>
              <a:rPr lang="en-US" dirty="0"/>
              <a:t> </a:t>
            </a:r>
            <a:r>
              <a:rPr lang="en-US" dirty="0" err="1"/>
              <a:t>환경에서</a:t>
            </a:r>
            <a:r>
              <a:rPr lang="en-US" dirty="0"/>
              <a:t> </a:t>
            </a:r>
            <a:r>
              <a:rPr lang="en-US" dirty="0" err="1"/>
              <a:t>여러</a:t>
            </a:r>
            <a:r>
              <a:rPr lang="en-US" dirty="0"/>
              <a:t> </a:t>
            </a:r>
            <a:r>
              <a:rPr lang="en-US" dirty="0" err="1"/>
              <a:t>Secondary의</a:t>
            </a:r>
            <a:r>
              <a:rPr lang="en-US" dirty="0"/>
              <a:t> Only-Read </a:t>
            </a:r>
            <a:r>
              <a:rPr lang="en-US" dirty="0" err="1"/>
              <a:t>memetable을</a:t>
            </a:r>
            <a:r>
              <a:rPr lang="en-US" dirty="0"/>
              <a:t> </a:t>
            </a:r>
            <a:r>
              <a:rPr lang="ko-KR" altLang="en-US" dirty="0"/>
              <a:t>배치하면</a:t>
            </a:r>
            <a:r>
              <a:rPr lang="en-US" dirty="0"/>
              <a:t> </a:t>
            </a:r>
            <a:r>
              <a:rPr lang="en-US" dirty="0" err="1"/>
              <a:t>읽기</a:t>
            </a:r>
            <a:r>
              <a:rPr lang="en-US" dirty="0"/>
              <a:t> </a:t>
            </a:r>
            <a:r>
              <a:rPr lang="en-US" dirty="0" err="1"/>
              <a:t>성능을</a:t>
            </a:r>
            <a:r>
              <a:rPr lang="en-US" dirty="0"/>
              <a:t> </a:t>
            </a:r>
            <a:r>
              <a:rPr lang="en-US" dirty="0" err="1"/>
              <a:t>높일</a:t>
            </a:r>
            <a:r>
              <a:rPr lang="en-US" dirty="0"/>
              <a:t> 수 </a:t>
            </a:r>
            <a:r>
              <a:rPr lang="ko-KR" altLang="en-US" dirty="0"/>
              <a:t>있는 가능성을 보인다</a:t>
            </a:r>
            <a:r>
              <a:rPr lang="en-US" altLang="ko-KR" dirty="0"/>
              <a:t>.</a:t>
            </a:r>
            <a:endParaRPr lang="en-US" dirty="0"/>
          </a:p>
          <a:p>
            <a:pPr marL="457200" lvl="1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en-US" dirty="0"/>
          </a:p>
          <a:p>
            <a:pPr indent="-457200">
              <a:buSzPts val="2200"/>
            </a:pPr>
            <a:r>
              <a:rPr lang="ko-KR" altLang="en-US" dirty="0"/>
              <a:t>추가적으로</a:t>
            </a:r>
            <a:r>
              <a:rPr lang="en-US" altLang="ko-KR" dirty="0"/>
              <a:t>,</a:t>
            </a:r>
            <a:r>
              <a:rPr lang="en-US" dirty="0"/>
              <a:t> </a:t>
            </a:r>
            <a:r>
              <a:rPr lang="en-US" dirty="0" err="1"/>
              <a:t>읽기</a:t>
            </a:r>
            <a:r>
              <a:rPr lang="en-US" dirty="0"/>
              <a:t> </a:t>
            </a:r>
            <a:r>
              <a:rPr lang="en-US" dirty="0" err="1"/>
              <a:t>작업을</a:t>
            </a:r>
            <a:r>
              <a:rPr lang="en-US" dirty="0"/>
              <a:t> 할 때 </a:t>
            </a:r>
            <a:r>
              <a:rPr lang="en-US" b="1" dirty="0" err="1"/>
              <a:t>생기는</a:t>
            </a:r>
            <a:r>
              <a:rPr lang="en-US" b="1" dirty="0"/>
              <a:t> Auto </a:t>
            </a:r>
            <a:r>
              <a:rPr lang="en-US" b="1" dirty="0" err="1"/>
              <a:t>Compaction은</a:t>
            </a:r>
            <a:r>
              <a:rPr lang="en-US" b="1" dirty="0"/>
              <a:t> </a:t>
            </a:r>
            <a:r>
              <a:rPr lang="en-US" b="1" dirty="0" err="1"/>
              <a:t>의외로</a:t>
            </a:r>
            <a:r>
              <a:rPr lang="en-US" b="1" dirty="0"/>
              <a:t> </a:t>
            </a:r>
            <a:r>
              <a:rPr lang="en-US" b="1" dirty="0" err="1"/>
              <a:t>읽기</a:t>
            </a:r>
            <a:r>
              <a:rPr lang="en-US" b="1" dirty="0"/>
              <a:t> </a:t>
            </a:r>
            <a:r>
              <a:rPr lang="en-US" b="1" dirty="0" err="1"/>
              <a:t>작업</a:t>
            </a:r>
            <a:r>
              <a:rPr lang="en-US" b="1" dirty="0"/>
              <a:t> </a:t>
            </a:r>
            <a:r>
              <a:rPr lang="en-US" b="1" dirty="0" err="1"/>
              <a:t>성능에</a:t>
            </a:r>
            <a:r>
              <a:rPr lang="en-US" b="1" dirty="0"/>
              <a:t> </a:t>
            </a:r>
            <a:r>
              <a:rPr lang="en-US" b="1" dirty="0" err="1"/>
              <a:t>영향을</a:t>
            </a:r>
            <a:r>
              <a:rPr lang="en-US" b="1" dirty="0"/>
              <a:t> </a:t>
            </a:r>
            <a:r>
              <a:rPr lang="en-US" b="1" dirty="0" err="1"/>
              <a:t>끼친다</a:t>
            </a:r>
            <a:r>
              <a:rPr lang="ko-KR" altLang="en-US" dirty="0"/>
              <a:t>는 사실도 확인할 수 있었다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"/>
          <p:cNvSpPr txBox="1"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6B1BF-585F-F867-6630-2EB5B913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we…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EB0F59-2D62-96C2-40EA-3856F49E4D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13853-96B3-F309-6084-FAAEDD828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altLang="ko-KR" dirty="0"/>
              <a:t>Cache</a:t>
            </a:r>
          </a:p>
          <a:p>
            <a:pPr marL="565150" indent="-514350">
              <a:buFont typeface="+mj-lt"/>
              <a:buAutoNum type="arabicPeriod"/>
            </a:pPr>
            <a:r>
              <a:rPr lang="en-US" altLang="ko-KR" dirty="0"/>
              <a:t>WAL</a:t>
            </a:r>
          </a:p>
          <a:p>
            <a:pPr marL="565150" indent="-514350">
              <a:buFont typeface="+mj-lt"/>
              <a:buAutoNum type="arabicPeriod"/>
            </a:pPr>
            <a:r>
              <a:rPr lang="en-US" altLang="ko-KR" dirty="0" err="1"/>
              <a:t>SkipList</a:t>
            </a:r>
            <a:endParaRPr lang="en-US" altLang="ko-KR" dirty="0"/>
          </a:p>
          <a:p>
            <a:pPr marL="565150" indent="-514350">
              <a:buFont typeface="+mj-lt"/>
              <a:buAutoNum type="arabicPeriod"/>
            </a:pPr>
            <a:r>
              <a:rPr lang="en-US" altLang="ko-KR" dirty="0"/>
              <a:t>Secondary Instance</a:t>
            </a:r>
          </a:p>
          <a:p>
            <a:pPr marL="565150" indent="-514350">
              <a:buFont typeface="+mj-lt"/>
              <a:buAutoNum type="arabicPeriod"/>
            </a:pP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AFB560-32CD-4880-FB2D-9F37CBB5F8AE}"/>
              </a:ext>
            </a:extLst>
          </p:cNvPr>
          <p:cNvCxnSpPr/>
          <p:nvPr/>
        </p:nvCxnSpPr>
        <p:spPr>
          <a:xfrm>
            <a:off x="4174836" y="3519054"/>
            <a:ext cx="6742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0ACA80-1595-ADB2-CBCB-41BACAD976B6}"/>
              </a:ext>
            </a:extLst>
          </p:cNvPr>
          <p:cNvSpPr txBox="1"/>
          <p:nvPr/>
        </p:nvSpPr>
        <p:spPr>
          <a:xfrm>
            <a:off x="4959927" y="3288221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Keep going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body" idx="1"/>
          </p:nvPr>
        </p:nvSpPr>
        <p:spPr>
          <a:xfrm>
            <a:off x="4736928" y="1149890"/>
            <a:ext cx="6480000" cy="444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dirty="0" err="1"/>
              <a:t>서론</a:t>
            </a:r>
            <a:endParaRPr dirty="0"/>
          </a:p>
          <a:p>
            <a:pPr marL="514350" lvl="0" indent="-5143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dirty="0" err="1"/>
              <a:t>배경지식</a:t>
            </a:r>
            <a:endParaRPr lang="en-US" dirty="0"/>
          </a:p>
          <a:p>
            <a:pPr marL="514350" lvl="0" indent="-5143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altLang="en-US" dirty="0"/>
              <a:t>실험 설계</a:t>
            </a:r>
            <a:endParaRPr dirty="0"/>
          </a:p>
          <a:p>
            <a:pPr marL="514350" lvl="0" indent="-5143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dirty="0" err="1"/>
              <a:t>실험</a:t>
            </a:r>
            <a:endParaRPr dirty="0"/>
          </a:p>
          <a:p>
            <a:pPr marL="514350" lvl="0" indent="-5143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dirty="0" err="1"/>
              <a:t>결론</a:t>
            </a:r>
            <a:endParaRPr dirty="0"/>
          </a:p>
        </p:txBody>
      </p:sp>
      <p:sp>
        <p:nvSpPr>
          <p:cNvPr id="51" name="Google Shape;51;p2"/>
          <p:cNvSpPr txBox="1"/>
          <p:nvPr/>
        </p:nvSpPr>
        <p:spPr>
          <a:xfrm>
            <a:off x="4736929" y="549000"/>
            <a:ext cx="6897722" cy="60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  초록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/>
              <a:t>초록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285918" y="1335339"/>
            <a:ext cx="11565423" cy="506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기존 RocksDB의 단점을 보완하는 Secondary Instance를 제안하고, </a:t>
            </a:r>
            <a:br>
              <a:rPr lang="en-US"/>
            </a:br>
            <a:r>
              <a:rPr lang="en-US"/>
              <a:t>이를 통해 RocksDB의 </a:t>
            </a:r>
            <a:r>
              <a:rPr lang="en-US" b="1"/>
              <a:t>읽기 성능을 최적화</a:t>
            </a:r>
            <a:r>
              <a:rPr lang="en-US"/>
              <a:t>와 </a:t>
            </a:r>
            <a:r>
              <a:rPr lang="en-US" b="1"/>
              <a:t>저장소 확장성 문제, 리소스 효율성</a:t>
            </a:r>
            <a:r>
              <a:rPr lang="en-US"/>
              <a:t> 문제를 해결하는 방법을 제시한다.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0808F9-F75A-046B-90D7-70C2DC0E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625" b="26049"/>
          <a:stretch/>
        </p:blipFill>
        <p:spPr>
          <a:xfrm>
            <a:off x="2133601" y="2920382"/>
            <a:ext cx="4955822" cy="358394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C5CE4A-DC54-D971-2797-5F8D3A1F2775}"/>
              </a:ext>
            </a:extLst>
          </p:cNvPr>
          <p:cNvCxnSpPr>
            <a:cxnSpLocks/>
          </p:cNvCxnSpPr>
          <p:nvPr/>
        </p:nvCxnSpPr>
        <p:spPr>
          <a:xfrm flipH="1">
            <a:off x="7381233" y="4617156"/>
            <a:ext cx="9539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DE1312-C212-2A52-A70B-04998C8D14E1}"/>
              </a:ext>
            </a:extLst>
          </p:cNvPr>
          <p:cNvSpPr txBox="1"/>
          <p:nvPr/>
        </p:nvSpPr>
        <p:spPr>
          <a:xfrm>
            <a:off x="8412295" y="4109324"/>
            <a:ext cx="3730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최근</a:t>
            </a:r>
            <a:r>
              <a:rPr lang="en-US" altLang="ko-KR" sz="2000" dirty="0"/>
              <a:t>(2025</a:t>
            </a:r>
            <a:r>
              <a:rPr lang="ko-KR" altLang="en-US" sz="2000" dirty="0"/>
              <a:t>년 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RocksDB</a:t>
            </a:r>
            <a:r>
              <a:rPr lang="ko-KR" altLang="en-US" sz="2000" dirty="0"/>
              <a:t>에서 </a:t>
            </a:r>
            <a:r>
              <a:rPr lang="en-US" altLang="ko-KR" sz="2000" dirty="0"/>
              <a:t>Remote Compaction</a:t>
            </a:r>
            <a:r>
              <a:rPr lang="ko-KR" altLang="en-US" sz="2000" dirty="0"/>
              <a:t>과 </a:t>
            </a:r>
            <a:r>
              <a:rPr lang="en-US" altLang="ko-KR" sz="2000" dirty="0"/>
              <a:t>Secondary Instance</a:t>
            </a:r>
            <a:r>
              <a:rPr lang="ko-KR" altLang="en-US" sz="2000" dirty="0"/>
              <a:t>와 관련된 </a:t>
            </a:r>
            <a:r>
              <a:rPr lang="ko-KR" altLang="en-US" sz="2000" dirty="0" err="1"/>
              <a:t>커밋들이</a:t>
            </a:r>
            <a:r>
              <a:rPr lang="ko-KR" altLang="en-US" sz="2000" dirty="0"/>
              <a:t> 활발하다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/>
              <a:t>서론</a:t>
            </a:r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285918" y="1335339"/>
            <a:ext cx="11565423" cy="506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Key-Value 저장소에 대한 짧은 설명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RocksDB에 대한 짧은 설명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Secondary Instance에 대한 짧은 설명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Secondary Instance로 얻을 수 있는 장점을 짧게 설명</a:t>
            </a:r>
            <a:endParaRPr/>
          </a:p>
        </p:txBody>
      </p:sp>
      <p:cxnSp>
        <p:nvCxnSpPr>
          <p:cNvPr id="66" name="Google Shape;66;p4"/>
          <p:cNvCxnSpPr/>
          <p:nvPr/>
        </p:nvCxnSpPr>
        <p:spPr>
          <a:xfrm>
            <a:off x="775063" y="1645920"/>
            <a:ext cx="569540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4"/>
          <p:cNvCxnSpPr/>
          <p:nvPr/>
        </p:nvCxnSpPr>
        <p:spPr>
          <a:xfrm>
            <a:off x="775063" y="2225040"/>
            <a:ext cx="4275908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4"/>
          <p:cNvCxnSpPr/>
          <p:nvPr/>
        </p:nvCxnSpPr>
        <p:spPr>
          <a:xfrm>
            <a:off x="775063" y="2821577"/>
            <a:ext cx="603504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4"/>
          <p:cNvCxnSpPr/>
          <p:nvPr/>
        </p:nvCxnSpPr>
        <p:spPr>
          <a:xfrm>
            <a:off x="814251" y="3398520"/>
            <a:ext cx="834863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4"/>
          <p:cNvSpPr/>
          <p:nvPr/>
        </p:nvSpPr>
        <p:spPr>
          <a:xfrm>
            <a:off x="6707065" y="1596099"/>
            <a:ext cx="254014" cy="628942"/>
          </a:xfrm>
          <a:prstGeom prst="rightBracket">
            <a:avLst>
              <a:gd name="adj" fmla="val 833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7037990" y="1679737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생략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9237288" y="2799696"/>
            <a:ext cx="254014" cy="598824"/>
          </a:xfrm>
          <a:prstGeom prst="rightBracket">
            <a:avLst>
              <a:gd name="adj" fmla="val 833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5920520" y="4981247"/>
            <a:ext cx="4240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“</a:t>
            </a: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배경지식</a:t>
            </a: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</a:t>
            </a:r>
            <a:r>
              <a:rPr lang="en-US" sz="2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dirty="0">
              <a:latin typeface="Abadi" panose="020B0604020104020204" pitchFamily="34" charset="0"/>
            </a:endParaRPr>
          </a:p>
        </p:txBody>
      </p:sp>
      <p:cxnSp>
        <p:nvCxnSpPr>
          <p:cNvPr id="74" name="Google Shape;74;p4"/>
          <p:cNvCxnSpPr>
            <a:endCxn id="70" idx="1"/>
          </p:cNvCxnSpPr>
          <p:nvPr/>
        </p:nvCxnSpPr>
        <p:spPr>
          <a:xfrm>
            <a:off x="5133865" y="2225041"/>
            <a:ext cx="157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" name="Google Shape;75;p4"/>
          <p:cNvCxnSpPr>
            <a:endCxn id="72" idx="0"/>
          </p:cNvCxnSpPr>
          <p:nvPr/>
        </p:nvCxnSpPr>
        <p:spPr>
          <a:xfrm>
            <a:off x="7037988" y="2799696"/>
            <a:ext cx="2199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4"/>
          <p:cNvSpPr/>
          <p:nvPr/>
        </p:nvSpPr>
        <p:spPr>
          <a:xfrm>
            <a:off x="4166487" y="3083400"/>
            <a:ext cx="6203576" cy="2115671"/>
          </a:xfrm>
          <a:custGeom>
            <a:avLst/>
            <a:gdLst/>
            <a:ahLst/>
            <a:cxnLst/>
            <a:rect l="l" t="t" r="r" b="b"/>
            <a:pathLst>
              <a:path w="6203576" h="2115671" extrusionOk="0">
                <a:moveTo>
                  <a:pt x="5334000" y="0"/>
                </a:moveTo>
                <a:lnTo>
                  <a:pt x="6203576" y="0"/>
                </a:lnTo>
                <a:lnTo>
                  <a:pt x="6203576" y="1299883"/>
                </a:lnTo>
                <a:lnTo>
                  <a:pt x="0" y="1299883"/>
                </a:lnTo>
                <a:lnTo>
                  <a:pt x="0" y="2115671"/>
                </a:lnTo>
                <a:lnTo>
                  <a:pt x="89647" y="2115671"/>
                </a:lnTo>
                <a:lnTo>
                  <a:pt x="1721223" y="2115671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4"/>
          <p:cNvSpPr/>
          <p:nvPr/>
        </p:nvSpPr>
        <p:spPr>
          <a:xfrm rot="5400000">
            <a:off x="5796956" y="5089306"/>
            <a:ext cx="248847" cy="214523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dirty="0" err="1"/>
              <a:t>배경지식</a:t>
            </a:r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285918" y="1335339"/>
            <a:ext cx="11565423" cy="12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6858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en-US" dirty="0"/>
              <a:t>Primary </a:t>
            </a:r>
            <a:r>
              <a:rPr lang="en-US" dirty="0" err="1"/>
              <a:t>Instance의</a:t>
            </a:r>
            <a:r>
              <a:rPr lang="en-US" dirty="0"/>
              <a:t> </a:t>
            </a:r>
            <a:r>
              <a:rPr lang="en-US" dirty="0" err="1"/>
              <a:t>동작</a:t>
            </a:r>
            <a:r>
              <a:rPr lang="en-US" dirty="0"/>
              <a:t> </a:t>
            </a:r>
            <a:r>
              <a:rPr lang="en-US" dirty="0" err="1"/>
              <a:t>원리</a:t>
            </a:r>
            <a:endParaRPr dirty="0"/>
          </a:p>
          <a:p>
            <a:pPr marL="68580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en-US" dirty="0"/>
              <a:t>Primary </a:t>
            </a:r>
            <a:r>
              <a:rPr lang="en-US" dirty="0" err="1"/>
              <a:t>Instance의</a:t>
            </a:r>
            <a:r>
              <a:rPr lang="en-US" dirty="0"/>
              <a:t> </a:t>
            </a:r>
            <a:r>
              <a:rPr lang="en-US" dirty="0" err="1"/>
              <a:t>문제점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읽기</a:t>
            </a:r>
            <a:r>
              <a:rPr lang="en-US" dirty="0"/>
              <a:t> </a:t>
            </a:r>
            <a:r>
              <a:rPr lang="en-US" dirty="0" err="1"/>
              <a:t>성능의</a:t>
            </a:r>
            <a:r>
              <a:rPr lang="en-US" dirty="0"/>
              <a:t> </a:t>
            </a:r>
            <a:r>
              <a:rPr lang="en-US" dirty="0" err="1"/>
              <a:t>문제</a:t>
            </a:r>
            <a:endParaRPr dirty="0"/>
          </a:p>
          <a:p>
            <a:pPr marL="91440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dirty="0"/>
          </a:p>
          <a:p>
            <a:pPr marL="91440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dirty="0"/>
          </a:p>
        </p:txBody>
      </p:sp>
      <p:sp>
        <p:nvSpPr>
          <p:cNvPr id="85" name="Google Shape;85;p5"/>
          <p:cNvSpPr txBox="1"/>
          <p:nvPr/>
        </p:nvSpPr>
        <p:spPr>
          <a:xfrm>
            <a:off x="340659" y="2871113"/>
            <a:ext cx="11565423" cy="310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58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Instance의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동작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원리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85800" marR="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altLang="ko-KR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에서 장점과 한계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자원 분산으로 인한 읽기 성능 향상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11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확장성 향상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WAL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 문제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(WAL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복구가 제대로 안 되면 데이터 일관성이 깨질 수 있다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lang="ko-KR" altLang="en-US" sz="11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읽기 성능의 문제</a:t>
            </a:r>
          </a:p>
          <a:p>
            <a:pPr marL="14859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가 예상보다 더 빠른 성능을 보일 수 있지만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altLang="ko-KR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일반적으로는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Instance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의 성능에 비해 떨어질 수도 있다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1100" dirty="0">
              <a:latin typeface="Abadi" panose="020B0604020104020204" pitchFamily="34" charset="0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061672" y="1378320"/>
            <a:ext cx="7408126" cy="442184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4484663" y="1570506"/>
            <a:ext cx="2333637" cy="2124868"/>
          </a:xfrm>
          <a:prstGeom prst="rect">
            <a:avLst/>
          </a:prstGeom>
          <a:solidFill>
            <a:srgbClr val="F3F3F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-3100824" y="3695374"/>
            <a:ext cx="950919" cy="2074718"/>
          </a:xfrm>
          <a:prstGeom prst="rect">
            <a:avLst/>
          </a:prstGeom>
          <a:solidFill>
            <a:srgbClr val="F3F3F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-8315672" y="1418476"/>
            <a:ext cx="914400" cy="482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(Write)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" name="Google Shape;90;p5"/>
          <p:cNvCxnSpPr>
            <a:stCxn id="89" idx="2"/>
            <a:endCxn id="91" idx="1"/>
          </p:cNvCxnSpPr>
          <p:nvPr/>
        </p:nvCxnSpPr>
        <p:spPr>
          <a:xfrm rot="-5400000" flipH="1">
            <a:off x="-8322122" y="2364726"/>
            <a:ext cx="2306700" cy="1379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" name="Google Shape;91;p5"/>
          <p:cNvSpPr/>
          <p:nvPr/>
        </p:nvSpPr>
        <p:spPr>
          <a:xfrm>
            <a:off x="-6479024" y="4084078"/>
            <a:ext cx="74619" cy="247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-8169777" y="378259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-7025601" y="3326791"/>
            <a:ext cx="7889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" name="Google Shape;94;p5"/>
          <p:cNvCxnSpPr/>
          <p:nvPr/>
        </p:nvCxnSpPr>
        <p:spPr>
          <a:xfrm>
            <a:off x="-5381131" y="4312678"/>
            <a:ext cx="3546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5"/>
          <p:cNvSpPr txBox="1"/>
          <p:nvPr/>
        </p:nvSpPr>
        <p:spPr>
          <a:xfrm>
            <a:off x="-5310617" y="430143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-347166" y="1799621"/>
            <a:ext cx="190500" cy="111831"/>
          </a:xfrm>
          <a:prstGeom prst="rightArrow">
            <a:avLst>
              <a:gd name="adj1" fmla="val 37223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7E9FD1-290F-90BD-A3B1-ED91B9608836}"/>
              </a:ext>
            </a:extLst>
          </p:cNvPr>
          <p:cNvSpPr/>
          <p:nvPr/>
        </p:nvSpPr>
        <p:spPr>
          <a:xfrm>
            <a:off x="610968" y="5896691"/>
            <a:ext cx="5673561" cy="504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C1CB1C52-1906-DDBE-EBB9-CD51DB2DA157}"/>
              </a:ext>
            </a:extLst>
          </p:cNvPr>
          <p:cNvSpPr txBox="1"/>
          <p:nvPr/>
        </p:nvSpPr>
        <p:spPr>
          <a:xfrm>
            <a:off x="7627960" y="-811"/>
            <a:ext cx="11565423" cy="310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Instance의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동작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원리</a:t>
            </a:r>
            <a:endParaRPr sz="1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85800" marR="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altLang="ko-KR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에서 장점과 한계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자원 분산으로 인한 읽기 성능 향상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확장성 향상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 문제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복구가 제대로 안 되면 데이터 일관성이 깨질 수 있다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읽기 성능의 문제</a:t>
            </a:r>
          </a:p>
          <a:p>
            <a:pPr marL="14859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가 예상보다 더 빠른 성능을 보일 수 있지만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일반적으로는 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의 성능에 비해 떨어질 수도 있다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F558EA-AD57-D729-5C04-80BCF0461A47}"/>
              </a:ext>
            </a:extLst>
          </p:cNvPr>
          <p:cNvSpPr/>
          <p:nvPr/>
        </p:nvSpPr>
        <p:spPr>
          <a:xfrm>
            <a:off x="7825623" y="301658"/>
            <a:ext cx="6060059" cy="182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altLang="ko-KR" dirty="0" err="1"/>
              <a:t>배경지식</a:t>
            </a:r>
            <a:endParaRPr dirty="0"/>
          </a:p>
        </p:txBody>
      </p:sp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4724399" y="-811"/>
            <a:ext cx="3384382" cy="103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 dirty="0"/>
              <a:t>Primary </a:t>
            </a:r>
            <a:r>
              <a:rPr lang="en-US" sz="1200" dirty="0" err="1"/>
              <a:t>Instance의</a:t>
            </a:r>
            <a:r>
              <a:rPr lang="en-US" sz="1200" dirty="0"/>
              <a:t> </a:t>
            </a:r>
            <a:r>
              <a:rPr lang="en-US" sz="1200" dirty="0" err="1"/>
              <a:t>동작</a:t>
            </a:r>
            <a:r>
              <a:rPr lang="en-US" sz="1200" dirty="0"/>
              <a:t> </a:t>
            </a:r>
            <a:r>
              <a:rPr lang="en-US" sz="1200" dirty="0" err="1"/>
              <a:t>원리</a:t>
            </a:r>
            <a:endParaRPr sz="1200" dirty="0"/>
          </a:p>
          <a:p>
            <a:pPr marL="6858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 dirty="0"/>
              <a:t>Primary </a:t>
            </a:r>
            <a:r>
              <a:rPr lang="en-US" sz="1200" dirty="0" err="1"/>
              <a:t>Instance의</a:t>
            </a:r>
            <a:r>
              <a:rPr lang="en-US" sz="1200" dirty="0"/>
              <a:t> </a:t>
            </a:r>
            <a:r>
              <a:rPr lang="en-US" sz="1200" dirty="0" err="1"/>
              <a:t>문제점</a:t>
            </a:r>
            <a:endParaRPr sz="1200"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 err="1"/>
              <a:t>읽기</a:t>
            </a:r>
            <a:r>
              <a:rPr lang="en-US" sz="1050" dirty="0"/>
              <a:t> </a:t>
            </a:r>
            <a:r>
              <a:rPr lang="en-US" sz="1050" dirty="0" err="1"/>
              <a:t>성능의</a:t>
            </a:r>
            <a:r>
              <a:rPr lang="en-US" sz="1050" dirty="0"/>
              <a:t> </a:t>
            </a:r>
            <a:r>
              <a:rPr lang="en-US" sz="1050" dirty="0" err="1"/>
              <a:t>문제</a:t>
            </a:r>
            <a:endParaRPr sz="1050" dirty="0"/>
          </a:p>
          <a:p>
            <a:pPr marL="914400" lvl="1" indent="-390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 dirty="0"/>
          </a:p>
        </p:txBody>
      </p:sp>
      <p:sp>
        <p:nvSpPr>
          <p:cNvPr id="105" name="Google Shape;105;p6"/>
          <p:cNvSpPr txBox="1"/>
          <p:nvPr/>
        </p:nvSpPr>
        <p:spPr>
          <a:xfrm>
            <a:off x="6438900" y="2166151"/>
            <a:ext cx="5753100" cy="400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쓰기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</a:t>
            </a:r>
            <a:b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WAL에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기록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복구를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latin typeface="Abadi" panose="020B0604020104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Memtable에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가득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SST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Flush </a:t>
            </a:r>
            <a:endParaRPr dirty="0">
              <a:latin typeface="Abadi" panose="020B0604020104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Compaction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SST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최적화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(※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반영되면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WAL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r="20198"/>
          <a:stretch/>
        </p:blipFill>
        <p:spPr>
          <a:xfrm>
            <a:off x="311233" y="1378320"/>
            <a:ext cx="5911767" cy="442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3888242" y="1550428"/>
            <a:ext cx="2333637" cy="2124868"/>
          </a:xfrm>
          <a:prstGeom prst="rect">
            <a:avLst/>
          </a:prstGeom>
          <a:solidFill>
            <a:srgbClr val="F3F3F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5272081" y="3675296"/>
            <a:ext cx="950919" cy="2074718"/>
          </a:xfrm>
          <a:prstGeom prst="rect">
            <a:avLst/>
          </a:prstGeom>
          <a:solidFill>
            <a:srgbClr val="F3F3F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57233" y="1398398"/>
            <a:ext cx="914400" cy="482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(Write)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" name="Google Shape;110;p6"/>
          <p:cNvCxnSpPr>
            <a:stCxn id="109" idx="2"/>
            <a:endCxn id="111" idx="1"/>
          </p:cNvCxnSpPr>
          <p:nvPr/>
        </p:nvCxnSpPr>
        <p:spPr>
          <a:xfrm rot="-5400000" flipH="1">
            <a:off x="50783" y="2344648"/>
            <a:ext cx="2306700" cy="1379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6"/>
          <p:cNvSpPr/>
          <p:nvPr/>
        </p:nvSpPr>
        <p:spPr>
          <a:xfrm>
            <a:off x="1893881" y="4064000"/>
            <a:ext cx="74619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203128" y="376252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347304" y="3306713"/>
            <a:ext cx="7889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6"/>
          <p:cNvCxnSpPr/>
          <p:nvPr/>
        </p:nvCxnSpPr>
        <p:spPr>
          <a:xfrm>
            <a:off x="2991774" y="4292600"/>
            <a:ext cx="3546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6"/>
          <p:cNvSpPr txBox="1"/>
          <p:nvPr/>
        </p:nvSpPr>
        <p:spPr>
          <a:xfrm>
            <a:off x="3062288" y="4281354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6608228" y="1364544"/>
            <a:ext cx="5109306" cy="9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 </a:t>
            </a:r>
            <a:r>
              <a:rPr lang="en-US" sz="2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흐름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6608228" y="7136694"/>
            <a:ext cx="5109306" cy="9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Instance의 문제점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6477000" y="7921448"/>
            <a:ext cx="5242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읽기/쓰기 부하 집중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6477000" y="8248896"/>
            <a:ext cx="52426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Primary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Instance는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쓰기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처리해야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6477000" y="8918089"/>
            <a:ext cx="5242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Primary의 리소스 소모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6477000" y="9318199"/>
            <a:ext cx="52426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많아지면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CPU 및 I/O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리소스가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부족해질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6477000" y="9987392"/>
            <a:ext cx="5242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Compaction 중 성능 저하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6477000" y="10422836"/>
            <a:ext cx="52426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Compaction 및 Flush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저하가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766310" y="79997"/>
            <a:ext cx="190500" cy="111831"/>
          </a:xfrm>
          <a:prstGeom prst="rightArrow">
            <a:avLst>
              <a:gd name="adj1" fmla="val 37223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D2434759-0485-FAAF-FD9C-8541BA5E7B37}"/>
              </a:ext>
            </a:extLst>
          </p:cNvPr>
          <p:cNvSpPr txBox="1"/>
          <p:nvPr/>
        </p:nvSpPr>
        <p:spPr>
          <a:xfrm>
            <a:off x="7627960" y="-811"/>
            <a:ext cx="11565423" cy="310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Instance의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동작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원리</a:t>
            </a:r>
            <a:endParaRPr sz="1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85800" marR="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altLang="ko-KR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에서 장점과 한계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자원 분산으로 인한 읽기 성능 향상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확장성 향상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 문제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복구가 제대로 안 되면 데이터 일관성이 깨질 수 있다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읽기 성능의 문제</a:t>
            </a:r>
          </a:p>
          <a:p>
            <a:pPr marL="14859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가 예상보다 더 빠른 성능을 보일 수 있지만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일반적으로는 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의 성능에 비해 떨어질 수도 있다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16E9A4-5944-4555-10B5-F6C1AEDF525B}"/>
              </a:ext>
            </a:extLst>
          </p:cNvPr>
          <p:cNvSpPr/>
          <p:nvPr/>
        </p:nvSpPr>
        <p:spPr>
          <a:xfrm>
            <a:off x="7769597" y="319696"/>
            <a:ext cx="6182074" cy="18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altLang="ko-KR" dirty="0" err="1"/>
              <a:t>배경지식</a:t>
            </a:r>
            <a:endParaRPr dirty="0"/>
          </a:p>
        </p:txBody>
      </p:sp>
      <p:sp>
        <p:nvSpPr>
          <p:cNvPr id="130" name="Google Shape;130;p7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4724399" y="-811"/>
            <a:ext cx="3384382" cy="103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 dirty="0"/>
              <a:t>Primary </a:t>
            </a:r>
            <a:r>
              <a:rPr lang="en-US" sz="1200" dirty="0" err="1"/>
              <a:t>Instance의</a:t>
            </a:r>
            <a:r>
              <a:rPr lang="en-US" sz="1200" dirty="0"/>
              <a:t> </a:t>
            </a:r>
            <a:r>
              <a:rPr lang="en-US" sz="1200" dirty="0" err="1"/>
              <a:t>동작</a:t>
            </a:r>
            <a:r>
              <a:rPr lang="en-US" sz="1200" dirty="0"/>
              <a:t> </a:t>
            </a:r>
            <a:r>
              <a:rPr lang="en-US" sz="1200" dirty="0" err="1"/>
              <a:t>원리</a:t>
            </a:r>
            <a:endParaRPr sz="1200" dirty="0"/>
          </a:p>
          <a:p>
            <a:pPr marL="6858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 dirty="0"/>
              <a:t>Primary </a:t>
            </a:r>
            <a:r>
              <a:rPr lang="en-US" sz="1200" dirty="0" err="1"/>
              <a:t>Instance의</a:t>
            </a:r>
            <a:r>
              <a:rPr lang="en-US" sz="1200" dirty="0"/>
              <a:t> </a:t>
            </a:r>
            <a:r>
              <a:rPr lang="en-US" sz="1200" dirty="0" err="1"/>
              <a:t>문제점</a:t>
            </a:r>
            <a:endParaRPr sz="1200"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 err="1"/>
              <a:t>읽기</a:t>
            </a:r>
            <a:r>
              <a:rPr lang="en-US" sz="1050" dirty="0"/>
              <a:t> </a:t>
            </a:r>
            <a:r>
              <a:rPr lang="en-US" sz="1050" dirty="0" err="1"/>
              <a:t>성능의</a:t>
            </a:r>
            <a:r>
              <a:rPr lang="en-US" sz="1050" dirty="0"/>
              <a:t> </a:t>
            </a:r>
            <a:r>
              <a:rPr lang="en-US" sz="1050" dirty="0" err="1"/>
              <a:t>문제</a:t>
            </a:r>
            <a:endParaRPr sz="1050" dirty="0"/>
          </a:p>
          <a:p>
            <a:pPr marL="914400" lvl="1" indent="-390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 dirty="0"/>
          </a:p>
        </p:txBody>
      </p:sp>
      <p:sp>
        <p:nvSpPr>
          <p:cNvPr id="132" name="Google Shape;132;p7"/>
          <p:cNvSpPr txBox="1"/>
          <p:nvPr/>
        </p:nvSpPr>
        <p:spPr>
          <a:xfrm>
            <a:off x="6438900" y="7890676"/>
            <a:ext cx="5753100" cy="400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쓰기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</a:t>
            </a:r>
            <a:b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WAL에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기록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복구를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latin typeface="Abadi" panose="020B0604020104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Memtable에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가득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SST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Flush </a:t>
            </a:r>
            <a:endParaRPr dirty="0">
              <a:latin typeface="Abadi" panose="020B0604020104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Compaction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SST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최적화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(※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반영되면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WAL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r="20198"/>
          <a:stretch/>
        </p:blipFill>
        <p:spPr>
          <a:xfrm>
            <a:off x="311233" y="1378320"/>
            <a:ext cx="5911767" cy="442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3888242" y="1550428"/>
            <a:ext cx="2333637" cy="2124868"/>
          </a:xfrm>
          <a:prstGeom prst="rect">
            <a:avLst/>
          </a:prstGeom>
          <a:solidFill>
            <a:srgbClr val="F3F3F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5272081" y="3675296"/>
            <a:ext cx="950919" cy="2074718"/>
          </a:xfrm>
          <a:prstGeom prst="rect">
            <a:avLst/>
          </a:prstGeom>
          <a:solidFill>
            <a:srgbClr val="F3F3F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57233" y="1398398"/>
            <a:ext cx="914400" cy="482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(Write)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p7"/>
          <p:cNvCxnSpPr>
            <a:stCxn id="136" idx="2"/>
            <a:endCxn id="138" idx="1"/>
          </p:cNvCxnSpPr>
          <p:nvPr/>
        </p:nvCxnSpPr>
        <p:spPr>
          <a:xfrm rot="-5400000" flipH="1">
            <a:off x="50783" y="2344648"/>
            <a:ext cx="2306700" cy="1379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7"/>
          <p:cNvSpPr/>
          <p:nvPr/>
        </p:nvSpPr>
        <p:spPr>
          <a:xfrm>
            <a:off x="1893881" y="4064000"/>
            <a:ext cx="74619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203128" y="376252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1347304" y="3306713"/>
            <a:ext cx="7889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7"/>
          <p:cNvCxnSpPr/>
          <p:nvPr/>
        </p:nvCxnSpPr>
        <p:spPr>
          <a:xfrm>
            <a:off x="2991774" y="4292600"/>
            <a:ext cx="3546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2" name="Google Shape;142;p7"/>
          <p:cNvSpPr txBox="1"/>
          <p:nvPr/>
        </p:nvSpPr>
        <p:spPr>
          <a:xfrm>
            <a:off x="3062288" y="4281354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6608228" y="1364544"/>
            <a:ext cx="5109306" cy="9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Instance의 문제점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6477000" y="2149298"/>
            <a:ext cx="5242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읽기/쓰기 부하 집중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6477000" y="2476746"/>
            <a:ext cx="52426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Primary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Instance는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쓰기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처리해야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6477000" y="3145939"/>
            <a:ext cx="5242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Primary의 리소스 소모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6477000" y="3546049"/>
            <a:ext cx="52426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많아지면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CPU 및 I/O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리소스가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부족해질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6477000" y="4215242"/>
            <a:ext cx="5242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Compaction 중 성능 저하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6477000" y="4650686"/>
            <a:ext cx="52426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Compaction 및 Flush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저하가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6608228" y="7141778"/>
            <a:ext cx="5109306" cy="9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 데이터 흐름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4766310" y="319696"/>
            <a:ext cx="190500" cy="111831"/>
          </a:xfrm>
          <a:prstGeom prst="rightArrow">
            <a:avLst>
              <a:gd name="adj1" fmla="val 37223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6681024" y="10645933"/>
            <a:ext cx="1088572" cy="70788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7769596" y="10755109"/>
            <a:ext cx="44224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Primary의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작업을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분산시키자</a:t>
            </a:r>
            <a:endParaRPr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5">
            <a:extLst>
              <a:ext uri="{FF2B5EF4-FFF2-40B4-BE49-F238E27FC236}">
                <a16:creationId xmlns:a16="http://schemas.microsoft.com/office/drawing/2014/main" id="{1F369193-175C-763E-FE15-19E13CB849F8}"/>
              </a:ext>
            </a:extLst>
          </p:cNvPr>
          <p:cNvSpPr txBox="1"/>
          <p:nvPr/>
        </p:nvSpPr>
        <p:spPr>
          <a:xfrm>
            <a:off x="7627960" y="-811"/>
            <a:ext cx="11565423" cy="310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Instance의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동작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원리</a:t>
            </a:r>
            <a:endParaRPr sz="1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85800" marR="0" lvl="0" indent="-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-US" altLang="ko-KR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에서 장점과 한계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자원 분산으로 인한 읽기 성능 향상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장점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확장성 향상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: 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 문제 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(WAL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복구가 제대로 안 되면 데이터 일관성이 깨질 수 있다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eriod"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한계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: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읽기 성능의 문제</a:t>
            </a:r>
          </a:p>
          <a:p>
            <a:pPr marL="14859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가 예상보다 더 빠른 성능을 보일 수 있지만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일반적으로는 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Instance</a:t>
            </a:r>
            <a:r>
              <a:rPr lang="ko-KR" altLang="en-US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의 성능에 비해 떨어질 수도 있다</a:t>
            </a:r>
            <a:r>
              <a:rPr lang="en-US" altLang="ko-KR" sz="105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ko-KR" altLang="en-US" sz="800" dirty="0">
              <a:latin typeface="Abadi" panose="020B0604020104020204" pitchFamily="34" charset="0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4893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339BA3-74B2-E01A-57A4-6204FFA46753}"/>
              </a:ext>
            </a:extLst>
          </p:cNvPr>
          <p:cNvSpPr/>
          <p:nvPr/>
        </p:nvSpPr>
        <p:spPr>
          <a:xfrm>
            <a:off x="7824247" y="319696"/>
            <a:ext cx="4367753" cy="18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en-US" altLang="ko-KR" dirty="0" err="1"/>
              <a:t>배경지식</a:t>
            </a: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4724399" y="-811"/>
            <a:ext cx="3384382" cy="103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/>
              <a:t>Primary Instance의 동작 원리</a:t>
            </a:r>
            <a:endParaRPr sz="1200"/>
          </a:p>
          <a:p>
            <a:pPr marL="6858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/>
              <a:t>Primary Instance의 문제점</a:t>
            </a:r>
            <a:endParaRPr sz="120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/>
              <a:t>읽기 성능의 문제</a:t>
            </a:r>
            <a:endParaRPr sz="1050"/>
          </a:p>
          <a:p>
            <a:pPr marL="914400" lvl="1" indent="-3905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endParaRPr sz="1050"/>
          </a:p>
        </p:txBody>
      </p:sp>
      <p:sp>
        <p:nvSpPr>
          <p:cNvPr id="163" name="Google Shape;163;p8"/>
          <p:cNvSpPr txBox="1"/>
          <p:nvPr/>
        </p:nvSpPr>
        <p:spPr>
          <a:xfrm>
            <a:off x="6438900" y="7081051"/>
            <a:ext cx="5753100" cy="400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쓰기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</a:t>
            </a:r>
            <a:b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WAL에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기록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복구를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latin typeface="Abadi" panose="020B0604020104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Memtable에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가득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차면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SST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파일로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Flush </a:t>
            </a:r>
            <a:endParaRPr dirty="0">
              <a:latin typeface="Abadi" panose="020B06040201040202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Compaction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SST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최적화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(※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반영되면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WAL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r="20198"/>
          <a:stretch/>
        </p:blipFill>
        <p:spPr>
          <a:xfrm>
            <a:off x="311233" y="1378320"/>
            <a:ext cx="5911767" cy="442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3888242" y="1550428"/>
            <a:ext cx="2333637" cy="2124868"/>
          </a:xfrm>
          <a:prstGeom prst="rect">
            <a:avLst/>
          </a:prstGeom>
          <a:solidFill>
            <a:srgbClr val="F3F3F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272081" y="3675296"/>
            <a:ext cx="950919" cy="2074718"/>
          </a:xfrm>
          <a:prstGeom prst="rect">
            <a:avLst/>
          </a:prstGeom>
          <a:solidFill>
            <a:srgbClr val="F3F3F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57233" y="1398398"/>
            <a:ext cx="914400" cy="482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b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(Write)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Google Shape;168;p8"/>
          <p:cNvCxnSpPr>
            <a:stCxn id="167" idx="2"/>
            <a:endCxn id="169" idx="1"/>
          </p:cNvCxnSpPr>
          <p:nvPr/>
        </p:nvCxnSpPr>
        <p:spPr>
          <a:xfrm rot="-5400000" flipH="1">
            <a:off x="50783" y="2344648"/>
            <a:ext cx="2306700" cy="1379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9" name="Google Shape;169;p8"/>
          <p:cNvSpPr/>
          <p:nvPr/>
        </p:nvSpPr>
        <p:spPr>
          <a:xfrm>
            <a:off x="1893881" y="4064000"/>
            <a:ext cx="74619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203128" y="376252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347304" y="3306713"/>
            <a:ext cx="7889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2991774" y="4292600"/>
            <a:ext cx="3546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3" name="Google Shape;173;p8"/>
          <p:cNvSpPr txBox="1"/>
          <p:nvPr/>
        </p:nvSpPr>
        <p:spPr>
          <a:xfrm>
            <a:off x="3062288" y="4281354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6608228" y="1364544"/>
            <a:ext cx="5109306" cy="9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Instance의 문제점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6477000" y="2149298"/>
            <a:ext cx="5242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읽기/쓰기 부하 집중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6477000" y="2489784"/>
            <a:ext cx="5242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Primary의 리소스 소모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6477000" y="2841988"/>
            <a:ext cx="5242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Compaction 중 성능 저하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6518267" y="4358008"/>
            <a:ext cx="1088572" cy="70788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7606839" y="4260403"/>
            <a:ext cx="44224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Memtable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작업을 분산시키자</a:t>
            </a:r>
          </a:p>
        </p:txBody>
      </p:sp>
      <p:sp>
        <p:nvSpPr>
          <p:cNvPr id="180" name="Google Shape;180;p8"/>
          <p:cNvSpPr/>
          <p:nvPr/>
        </p:nvSpPr>
        <p:spPr>
          <a:xfrm>
            <a:off x="4766310" y="319696"/>
            <a:ext cx="190500" cy="111831"/>
          </a:xfrm>
          <a:prstGeom prst="rightArrow">
            <a:avLst>
              <a:gd name="adj1" fmla="val 37223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2201</Words>
  <Application>Microsoft Office PowerPoint</Application>
  <PresentationFormat>와이드스크린</PresentationFormat>
  <Paragraphs>386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Symbols</vt:lpstr>
      <vt:lpstr>Malgun Gothic</vt:lpstr>
      <vt:lpstr>함초롬바탕</vt:lpstr>
      <vt:lpstr>Abadi</vt:lpstr>
      <vt:lpstr>Arial</vt:lpstr>
      <vt:lpstr>Tahoma</vt:lpstr>
      <vt:lpstr>Office 테마</vt:lpstr>
      <vt:lpstr>Secondary Instance</vt:lpstr>
      <vt:lpstr>Before we…</vt:lpstr>
      <vt:lpstr>PowerPoint 프레젠테이션</vt:lpstr>
      <vt:lpstr>초록</vt:lpstr>
      <vt:lpstr>서론</vt:lpstr>
      <vt:lpstr>배경지식</vt:lpstr>
      <vt:lpstr>배경지식</vt:lpstr>
      <vt:lpstr>배경지식</vt:lpstr>
      <vt:lpstr>배경지식</vt:lpstr>
      <vt:lpstr>배경지식</vt:lpstr>
      <vt:lpstr>배경지식</vt:lpstr>
      <vt:lpstr>실험 설계</vt:lpstr>
      <vt:lpstr>실험 설계</vt:lpstr>
      <vt:lpstr>실험 설계</vt:lpstr>
      <vt:lpstr>실험1</vt:lpstr>
      <vt:lpstr>실험1의 원인 분석</vt:lpstr>
      <vt:lpstr>실험2</vt:lpstr>
      <vt:lpstr>결론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최건희</dc:creator>
  <cp:lastModifiedBy>이대은</cp:lastModifiedBy>
  <cp:revision>80</cp:revision>
  <dcterms:created xsi:type="dcterms:W3CDTF">2019-06-24T08:20:15Z</dcterms:created>
  <dcterms:modified xsi:type="dcterms:W3CDTF">2025-02-25T03:52:23Z</dcterms:modified>
</cp:coreProperties>
</file>