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389" r:id="rId3"/>
    <p:sldId id="394" r:id="rId4"/>
    <p:sldId id="419" r:id="rId5"/>
    <p:sldId id="402" r:id="rId6"/>
    <p:sldId id="420" r:id="rId7"/>
    <p:sldId id="403" r:id="rId8"/>
    <p:sldId id="335" r:id="rId9"/>
    <p:sldId id="391" r:id="rId10"/>
    <p:sldId id="393" r:id="rId11"/>
    <p:sldId id="415" r:id="rId12"/>
    <p:sldId id="396" r:id="rId13"/>
    <p:sldId id="416" r:id="rId14"/>
    <p:sldId id="417" r:id="rId15"/>
    <p:sldId id="397" r:id="rId16"/>
    <p:sldId id="421" r:id="rId17"/>
    <p:sldId id="423" r:id="rId18"/>
    <p:sldId id="258" r:id="rId19"/>
    <p:sldId id="424" r:id="rId20"/>
    <p:sldId id="418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437" r:id="rId33"/>
    <p:sldId id="354" r:id="rId34"/>
    <p:sldId id="390" r:id="rId35"/>
    <p:sldId id="438" r:id="rId36"/>
    <p:sldId id="392" r:id="rId37"/>
    <p:sldId id="439" r:id="rId38"/>
    <p:sldId id="400" r:id="rId39"/>
    <p:sldId id="440" r:id="rId40"/>
    <p:sldId id="379" r:id="rId41"/>
    <p:sldId id="395" r:id="rId42"/>
    <p:sldId id="441" r:id="rId43"/>
    <p:sldId id="442" r:id="rId44"/>
    <p:sldId id="401" r:id="rId45"/>
    <p:sldId id="443" r:id="rId46"/>
    <p:sldId id="404" r:id="rId47"/>
    <p:sldId id="444" r:id="rId48"/>
    <p:sldId id="405" r:id="rId49"/>
    <p:sldId id="406" r:id="rId50"/>
    <p:sldId id="407" r:id="rId51"/>
    <p:sldId id="408" r:id="rId52"/>
    <p:sldId id="409" r:id="rId53"/>
    <p:sldId id="445" r:id="rId54"/>
    <p:sldId id="410" r:id="rId55"/>
    <p:sldId id="411" r:id="rId56"/>
    <p:sldId id="398" r:id="rId57"/>
    <p:sldId id="412" r:id="rId58"/>
    <p:sldId id="413" r:id="rId59"/>
    <p:sldId id="259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3" autoAdjust="0"/>
    <p:restoredTop sz="94660"/>
  </p:normalViewPr>
  <p:slideViewPr>
    <p:cSldViewPr snapToGrid="0">
      <p:cViewPr varScale="1">
        <p:scale>
          <a:sx n="54" d="100"/>
          <a:sy n="54" d="100"/>
        </p:scale>
        <p:origin x="52" y="1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/>
              <a:t>Value</a:t>
            </a:r>
            <a:r>
              <a:rPr lang="en-US" altLang="ko-KR" baseline="0" dirty="0"/>
              <a:t> size 1KB </a:t>
            </a:r>
            <a:r>
              <a:rPr lang="en-US" altLang="ko-KR" baseline="0" dirty="0" err="1"/>
              <a:t>fillrandom</a:t>
            </a:r>
            <a:endParaRPr lang="ko-KR" altLang="en-US" dirty="0"/>
          </a:p>
        </c:rich>
      </c:tx>
      <c:layout>
        <c:manualLayout>
          <c:xMode val="edge"/>
          <c:yMode val="edge"/>
          <c:x val="0.2545701152917543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613132063650933E-2"/>
          <c:y val="0.13314115832082274"/>
          <c:w val="0.82877184873066778"/>
          <c:h val="0.49293423705927814"/>
        </c:manualLayout>
      </c:layout>
      <c:barChart>
        <c:barDir val="col"/>
        <c:grouping val="cluster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flush times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64MB</c:v>
                </c:pt>
                <c:pt idx="3">
                  <c:v>128MB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34.200000000000003</c:v>
                </c:pt>
                <c:pt idx="1">
                  <c:v>27.99</c:v>
                </c:pt>
                <c:pt idx="2">
                  <c:v>26.69</c:v>
                </c:pt>
                <c:pt idx="3">
                  <c:v>23.51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A64-4C8B-AE92-D03CAF852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16802191"/>
        <c:axId val="1616803151"/>
      </c:bar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총 작업시간(sec)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64MB</c:v>
                </c:pt>
                <c:pt idx="3">
                  <c:v>128MB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167.62200000000001</c:v>
                </c:pt>
                <c:pt idx="1">
                  <c:v>106.202</c:v>
                </c:pt>
                <c:pt idx="2">
                  <c:v>69.847999999999999</c:v>
                </c:pt>
                <c:pt idx="3">
                  <c:v>51.664000000000001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64-4C8B-AE92-D03CAF8528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Compaction times (sec)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64MB</c:v>
                </c:pt>
                <c:pt idx="3">
                  <c:v>128MB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161.81</c:v>
                </c:pt>
                <c:pt idx="1">
                  <c:v>102.5</c:v>
                </c:pt>
                <c:pt idx="2">
                  <c:v>66.17</c:v>
                </c:pt>
                <c:pt idx="3">
                  <c:v>48.41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64-4C8B-AE92-D03CAF8528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Write(sec)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64MB</c:v>
                </c:pt>
                <c:pt idx="3">
                  <c:v>128MB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165.59</c:v>
                </c:pt>
                <c:pt idx="1">
                  <c:v>104.28</c:v>
                </c:pt>
                <c:pt idx="2">
                  <c:v>67.98</c:v>
                </c:pt>
                <c:pt idx="3">
                  <c:v>49.79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64-4C8B-AE92-D03CAF852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12057759"/>
        <c:axId val="1512056799"/>
      </c:lineChart>
      <c:catAx>
        <c:axId val="15120577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="1" dirty="0"/>
                  <a:t>Buffer size</a:t>
                </a:r>
                <a:endParaRPr lang="ko-KR" altLang="en-US" b="1" dirty="0"/>
              </a:p>
            </c:rich>
          </c:tx>
          <c:layout>
            <c:manualLayout>
              <c:xMode val="edge"/>
              <c:yMode val="edge"/>
              <c:x val="0.43240159936520955"/>
              <c:y val="0.6914592336531113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2056799"/>
        <c:crosses val="autoZero"/>
        <c:auto val="1"/>
        <c:lblAlgn val="ctr"/>
        <c:lblOffset val="100"/>
        <c:noMultiLvlLbl val="0"/>
      </c:catAx>
      <c:valAx>
        <c:axId val="1512056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12057759"/>
        <c:crosses val="autoZero"/>
        <c:crossBetween val="between"/>
      </c:valAx>
      <c:valAx>
        <c:axId val="161680315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16802191"/>
        <c:crosses val="max"/>
        <c:crossBetween val="between"/>
      </c:valAx>
      <c:catAx>
        <c:axId val="161680219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168031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515495878434083"/>
          <c:y val="0.76008474651553237"/>
          <c:w val="0.83134727787864371"/>
          <c:h val="0.217351715806024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800" dirty="0"/>
              <a:t>Value</a:t>
            </a:r>
            <a:r>
              <a:rPr lang="en-US" altLang="ko-KR" sz="1800" baseline="0" dirty="0"/>
              <a:t> size 100B </a:t>
            </a:r>
            <a:r>
              <a:rPr lang="en-US" altLang="ko-KR" sz="1800" baseline="0" dirty="0" err="1"/>
              <a:t>fillrandom</a:t>
            </a:r>
            <a:endParaRPr lang="ko-KR" altLang="en-US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 alt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14020315556394"/>
          <c:y val="0.14037112821540756"/>
          <c:w val="0.66056279850264621"/>
          <c:h val="0.450763900073111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Compaction times (sec)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64MB</c:v>
                </c:pt>
                <c:pt idx="3">
                  <c:v>128MB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18.93</c:v>
                </c:pt>
                <c:pt idx="1">
                  <c:v>13.34</c:v>
                </c:pt>
                <c:pt idx="2">
                  <c:v>7.28</c:v>
                </c:pt>
                <c:pt idx="3">
                  <c:v>4.42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33-4B09-A085-F8C640E696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Flush time(sec)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64MB</c:v>
                </c:pt>
                <c:pt idx="3">
                  <c:v>128MB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6.63</c:v>
                </c:pt>
                <c:pt idx="1">
                  <c:v>5.49</c:v>
                </c:pt>
                <c:pt idx="2">
                  <c:v>4.1500000000000004</c:v>
                </c:pt>
                <c:pt idx="3">
                  <c:v>3.53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33-4B09-A085-F8C640E69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8900736"/>
        <c:axId val="16605904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Compaction count</c:v>
                </c:pt>
              </c:strCache>
            </c:strRef>
          </c:tx>
          <c:spPr>
            <a:ln w="28575" cap="rnd">
              <a:solidFill>
                <a:srgbClr val="92D05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64MB</c:v>
                </c:pt>
                <c:pt idx="3">
                  <c:v>128MB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12</c:v>
                </c:pt>
                <c:pt idx="1">
                  <c:v>10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A33-4B09-A085-F8C640E696E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Flush count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16MB</c:v>
                </c:pt>
                <c:pt idx="1">
                  <c:v>32MB</c:v>
                </c:pt>
                <c:pt idx="2">
                  <c:v>64MB</c:v>
                </c:pt>
                <c:pt idx="3">
                  <c:v>128MB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87</c:v>
                </c:pt>
                <c:pt idx="1">
                  <c:v>43</c:v>
                </c:pt>
                <c:pt idx="2">
                  <c:v>21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A33-4B09-A085-F8C640E696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4372112"/>
        <c:axId val="1774372592"/>
      </c:lineChart>
      <c:catAx>
        <c:axId val="1089007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b="1" dirty="0"/>
                  <a:t>Buffer</a:t>
                </a:r>
                <a:r>
                  <a:rPr lang="en-US" altLang="ko-KR" b="1" baseline="0" dirty="0"/>
                  <a:t> size</a:t>
                </a:r>
                <a:endParaRPr lang="ko-KR" alt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6605904"/>
        <c:crosses val="autoZero"/>
        <c:auto val="1"/>
        <c:lblAlgn val="ctr"/>
        <c:lblOffset val="100"/>
        <c:noMultiLvlLbl val="0"/>
      </c:catAx>
      <c:valAx>
        <c:axId val="16605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Times (sec)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8900736"/>
        <c:crosses val="autoZero"/>
        <c:crossBetween val="between"/>
      </c:valAx>
      <c:valAx>
        <c:axId val="177437259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count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74372112"/>
        <c:crosses val="max"/>
        <c:crossBetween val="between"/>
      </c:valAx>
      <c:catAx>
        <c:axId val="1774372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7743725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</c:legendEntry>
      <c:layout>
        <c:manualLayout>
          <c:xMode val="edge"/>
          <c:yMode val="edge"/>
          <c:x val="0.11743900864850911"/>
          <c:y val="0.77916069477482153"/>
          <c:w val="0.74322093945536261"/>
          <c:h val="0.1345293627093578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1443515368067276"/>
          <c:y val="4.68749971164494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MemTable::Add() Micros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16MB</c:v>
                </c:pt>
                <c:pt idx="1">
                  <c:v>32MB</c:v>
                </c:pt>
                <c:pt idx="2">
                  <c:v>64MB</c:v>
                </c:pt>
                <c:pt idx="3">
                  <c:v>128MB</c:v>
                </c:pt>
                <c:pt idx="4">
                  <c:v>256MB</c:v>
                </c:pt>
                <c:pt idx="5">
                  <c:v>512MB</c:v>
                </c:pt>
                <c:pt idx="6">
                  <c:v>1024MB</c:v>
                </c:pt>
              </c:strCache>
            </c:strRef>
          </c:cat>
          <c:val>
            <c:numRef>
              <c:f>Sheet1!$B$2:$B$8</c:f>
              <c:numCache>
                <c:formatCode>#,##0</c:formatCode>
                <c:ptCount val="7"/>
                <c:pt idx="0">
                  <c:v>10865230</c:v>
                </c:pt>
                <c:pt idx="1">
                  <c:v>11751314</c:v>
                </c:pt>
                <c:pt idx="2">
                  <c:v>12453098</c:v>
                </c:pt>
                <c:pt idx="3">
                  <c:v>13613569</c:v>
                </c:pt>
                <c:pt idx="4">
                  <c:v>15221780</c:v>
                </c:pt>
                <c:pt idx="5">
                  <c:v>17379097</c:v>
                </c:pt>
                <c:pt idx="6">
                  <c:v>19531697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E3-4FEA-AEC4-6D5C77770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44728799"/>
        <c:axId val="1344732639"/>
      </c:lineChart>
      <c:catAx>
        <c:axId val="13447287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Buffer</a:t>
                </a:r>
                <a:r>
                  <a:rPr lang="en-US" altLang="ko-KR" baseline="0" dirty="0"/>
                  <a:t> Size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4732639"/>
        <c:crosses val="autoZero"/>
        <c:auto val="1"/>
        <c:lblAlgn val="ctr"/>
        <c:lblOffset val="100"/>
        <c:noMultiLvlLbl val="0"/>
      </c:catAx>
      <c:valAx>
        <c:axId val="1344732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Micros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44728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91897-C4B8-45D6-95C8-A453017FE225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8A6F2B-6E2A-4E3A-90D9-24CF6F4323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31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967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MemTable</a:t>
            </a:r>
            <a:r>
              <a:rPr lang="ko-KR" altLang="en-US" dirty="0"/>
              <a:t>이 커지면 한 번에 더 많은 데이터를 저장할 수 있어서 </a:t>
            </a:r>
            <a:r>
              <a:rPr lang="en-US" altLang="ko-KR" b="1" dirty="0"/>
              <a:t>flush </a:t>
            </a:r>
            <a:r>
              <a:rPr lang="ko-KR" altLang="en-US" b="1" dirty="0"/>
              <a:t>빈도가 줄어듦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Flush</a:t>
            </a:r>
            <a:r>
              <a:rPr lang="ko-KR" altLang="en-US" dirty="0"/>
              <a:t>가 적게 발생하면 </a:t>
            </a:r>
            <a:r>
              <a:rPr lang="en-US" altLang="ko-KR" dirty="0"/>
              <a:t>Write Stall</a:t>
            </a:r>
            <a:r>
              <a:rPr lang="ko-KR" altLang="en-US" dirty="0"/>
              <a:t>이 덜 걸림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MemTable</a:t>
            </a:r>
            <a:r>
              <a:rPr lang="ko-KR" altLang="en-US" dirty="0"/>
              <a:t>이 크면 한 번 </a:t>
            </a:r>
            <a:r>
              <a:rPr lang="en-US" altLang="ko-KR" dirty="0"/>
              <a:t>Flush</a:t>
            </a:r>
            <a:r>
              <a:rPr lang="ko-KR" altLang="en-US" dirty="0"/>
              <a:t>할 때 생성되는 </a:t>
            </a:r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크기도 커짐 → </a:t>
            </a:r>
            <a:r>
              <a:rPr lang="en-US" altLang="ko-KR" dirty="0"/>
              <a:t>Compaction </a:t>
            </a:r>
            <a:r>
              <a:rPr lang="ko-KR" altLang="en-US" dirty="0"/>
              <a:t>시 병합 비용 증가 가능성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MemTable</a:t>
            </a:r>
            <a:r>
              <a:rPr lang="ko-KR" altLang="en-US" dirty="0"/>
              <a:t>이 커지면 </a:t>
            </a:r>
            <a:r>
              <a:rPr lang="ko-KR" altLang="en-US" b="1" dirty="0"/>
              <a:t>더 많은 데이터를 메모리에서 처리할 수 있어서</a:t>
            </a:r>
            <a:r>
              <a:rPr lang="ko-KR" altLang="en-US" dirty="0"/>
              <a:t> 디스크 접근이 줄어듦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9212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Flush</a:t>
            </a:r>
            <a:r>
              <a:rPr lang="ko-KR" altLang="en-US" dirty="0"/>
              <a:t>는 </a:t>
            </a:r>
            <a:r>
              <a:rPr lang="en-US" altLang="ko-KR" dirty="0" err="1"/>
              <a:t>MemTable</a:t>
            </a:r>
            <a:r>
              <a:rPr lang="ko-KR" altLang="en-US" dirty="0"/>
              <a:t>이 가득 차야 발생하며</a:t>
            </a:r>
            <a:r>
              <a:rPr lang="en-US" altLang="ko-KR" dirty="0"/>
              <a:t>, </a:t>
            </a:r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크기와는 무관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크기가 크면 </a:t>
            </a:r>
            <a:r>
              <a:rPr lang="en-US" altLang="ko-KR" dirty="0"/>
              <a:t>L0 → L1 Compaction </a:t>
            </a:r>
            <a:r>
              <a:rPr lang="ko-KR" altLang="en-US" dirty="0"/>
              <a:t>횟수가 줄어듦 → </a:t>
            </a:r>
            <a:r>
              <a:rPr lang="en-US" altLang="ko-KR" dirty="0"/>
              <a:t>Compaction </a:t>
            </a:r>
            <a:r>
              <a:rPr lang="ko-KR" altLang="en-US" dirty="0"/>
              <a:t>비용 감소 가능성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쓰기</a:t>
            </a:r>
            <a:r>
              <a:rPr lang="en-US" altLang="ko-KR" dirty="0"/>
              <a:t>(Write) </a:t>
            </a:r>
            <a:r>
              <a:rPr lang="ko-KR" altLang="en-US" dirty="0"/>
              <a:t>성능에 미치는 영향이 크지 않을 수 있지만</a:t>
            </a:r>
            <a:r>
              <a:rPr lang="en-US" altLang="ko-KR" dirty="0"/>
              <a:t>, </a:t>
            </a:r>
            <a:r>
              <a:rPr lang="ko-KR" altLang="en-US" dirty="0"/>
              <a:t>극단적으로 </a:t>
            </a:r>
            <a:r>
              <a:rPr lang="en-US" altLang="ko-KR" dirty="0" err="1"/>
              <a:t>SSTable</a:t>
            </a:r>
            <a:r>
              <a:rPr lang="ko-KR" altLang="en-US" dirty="0"/>
              <a:t>이 커지면 </a:t>
            </a:r>
            <a:r>
              <a:rPr lang="en-US" altLang="ko-KR" dirty="0"/>
              <a:t>L0</a:t>
            </a:r>
            <a:r>
              <a:rPr lang="ko-KR" altLang="en-US" dirty="0"/>
              <a:t>에서 </a:t>
            </a:r>
            <a:r>
              <a:rPr lang="en-US" altLang="ko-KR" dirty="0"/>
              <a:t>L1</a:t>
            </a:r>
            <a:r>
              <a:rPr lang="ko-KR" altLang="en-US" dirty="0"/>
              <a:t>으로의 </a:t>
            </a:r>
            <a:r>
              <a:rPr lang="en-US" altLang="ko-KR" dirty="0"/>
              <a:t>Compaction</a:t>
            </a:r>
            <a:r>
              <a:rPr lang="ko-KR" altLang="en-US" dirty="0"/>
              <a:t>이 무거워질 가능성이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SSTable</a:t>
            </a:r>
            <a:r>
              <a:rPr lang="ko-KR" altLang="en-US" dirty="0"/>
              <a:t>이 크면 </a:t>
            </a:r>
            <a:r>
              <a:rPr lang="en-US" altLang="ko-KR" dirty="0"/>
              <a:t>Compaction</a:t>
            </a:r>
            <a:r>
              <a:rPr lang="ko-KR" altLang="en-US" dirty="0"/>
              <a:t>이 줄어들어 읽기 속도 유지</a:t>
            </a:r>
            <a:r>
              <a:rPr lang="en-US" altLang="ko-KR" dirty="0"/>
              <a:t>, </a:t>
            </a:r>
            <a:r>
              <a:rPr lang="ko-KR" altLang="en-US" dirty="0" err="1"/>
              <a:t>빨라짐</a:t>
            </a:r>
            <a:r>
              <a:rPr lang="ko-KR" altLang="en-US" dirty="0"/>
              <a:t> </a:t>
            </a:r>
            <a:r>
              <a:rPr lang="en-US" altLang="ko-KR" dirty="0"/>
              <a:t>but </a:t>
            </a:r>
            <a:r>
              <a:rPr lang="en-US" altLang="ko-KR" dirty="0" err="1"/>
              <a:t>SSTable</a:t>
            </a:r>
            <a:r>
              <a:rPr lang="ko-KR" altLang="en-US" dirty="0"/>
              <a:t>이 크면 </a:t>
            </a:r>
            <a:r>
              <a:rPr lang="ko-KR" altLang="en-US" b="1" dirty="0"/>
              <a:t>한 개의 </a:t>
            </a:r>
            <a:r>
              <a:rPr lang="en-US" altLang="ko-KR" b="1" dirty="0" err="1"/>
              <a:t>SSTable</a:t>
            </a:r>
            <a:r>
              <a:rPr lang="ko-KR" altLang="en-US" b="1" dirty="0"/>
              <a:t>을 검색할 때 </a:t>
            </a:r>
            <a:r>
              <a:rPr lang="en-US" altLang="ko-KR" b="1" dirty="0"/>
              <a:t>I/O </a:t>
            </a:r>
            <a:r>
              <a:rPr lang="ko-KR" altLang="en-US" b="1" dirty="0"/>
              <a:t>부하가 증가할 가능성이 있음</a:t>
            </a:r>
            <a:r>
              <a:rPr lang="en-US" altLang="ko-KR" b="1" dirty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4418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87D3A-5824-8648-6749-63989B4C3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8B39C7-6DDB-6897-B39E-54B87815C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B378E1-A849-9769-A91E-0EA3E07083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4MB → 16MB</a:t>
            </a:r>
            <a:r>
              <a:rPr lang="ko-KR" altLang="en-US" b="1" dirty="0"/>
              <a:t>로 증가 시 </a:t>
            </a:r>
            <a:r>
              <a:rPr lang="en-US" altLang="ko-KR" b="1" dirty="0" err="1"/>
              <a:t>Fillrandom</a:t>
            </a:r>
            <a:r>
              <a:rPr lang="en-US" altLang="ko-KR" b="1" dirty="0"/>
              <a:t> Ops/sec</a:t>
            </a:r>
            <a:r>
              <a:rPr lang="ko-KR" altLang="en-US" b="1" dirty="0"/>
              <a:t>가 약 </a:t>
            </a:r>
            <a:r>
              <a:rPr lang="en-US" altLang="ko-KR" b="1" dirty="0"/>
              <a:t>2.4</a:t>
            </a:r>
            <a:r>
              <a:rPr lang="ko-KR" altLang="en-US" b="1" dirty="0"/>
              <a:t>배 증가 </a:t>
            </a:r>
            <a:r>
              <a:rPr lang="en-US" altLang="ko-KR" b="1" dirty="0"/>
              <a:t>(72,090 → 170,616)64MB~128MB </a:t>
            </a:r>
            <a:r>
              <a:rPr lang="ko-KR" altLang="en-US" b="1" dirty="0"/>
              <a:t>구간에서는 큰 차이 없이 비슷한 성능 유지 </a:t>
            </a:r>
            <a:r>
              <a:rPr lang="en-US" altLang="ko-KR" b="1" dirty="0"/>
              <a:t>(166,222 → 168,481)</a:t>
            </a:r>
            <a:r>
              <a:rPr lang="ko-KR" altLang="en-US" dirty="0"/>
              <a:t>작은 </a:t>
            </a:r>
            <a:r>
              <a:rPr lang="en-US" altLang="ko-KR" dirty="0" err="1"/>
              <a:t>MemTable</a:t>
            </a:r>
            <a:r>
              <a:rPr lang="ko-KR" altLang="en-US" dirty="0"/>
              <a:t>에서는 </a:t>
            </a:r>
            <a:r>
              <a:rPr lang="en-US" altLang="ko-KR" b="1" dirty="0"/>
              <a:t>Flush</a:t>
            </a:r>
            <a:r>
              <a:rPr lang="ko-KR" altLang="en-US" b="1" dirty="0"/>
              <a:t>가 자주 발생하여 성능이 저하됨</a:t>
            </a:r>
            <a:r>
              <a:rPr lang="en-US" altLang="ko-KR" dirty="0"/>
              <a:t>, </a:t>
            </a:r>
            <a:r>
              <a:rPr lang="ko-KR" altLang="en-US" dirty="0"/>
              <a:t>반면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이 커지면 더 많은 데이터를 한 번에 처리할 수 있어 성능이 향상됨</a:t>
            </a:r>
            <a:r>
              <a:rPr lang="en-US" altLang="ko-KR" b="1" dirty="0"/>
              <a:t>.</a:t>
            </a:r>
            <a:r>
              <a:rPr lang="ko-KR" altLang="en-US" dirty="0"/>
              <a:t>그러나 </a:t>
            </a:r>
            <a:r>
              <a:rPr lang="en-US" altLang="ko-KR" dirty="0"/>
              <a:t>64MB </a:t>
            </a:r>
            <a:r>
              <a:rPr lang="ko-KR" altLang="en-US" dirty="0"/>
              <a:t>이상에서는 </a:t>
            </a:r>
            <a:r>
              <a:rPr lang="ko-KR" altLang="en-US" b="1" dirty="0"/>
              <a:t>성능이 더 이상 급격히 증가하지 않고 </a:t>
            </a:r>
            <a:r>
              <a:rPr lang="en-US" altLang="ko-KR" b="1" dirty="0"/>
              <a:t>Plateau(</a:t>
            </a:r>
            <a:r>
              <a:rPr lang="ko-KR" altLang="en-US" b="1" dirty="0"/>
              <a:t>정체</a:t>
            </a:r>
            <a:r>
              <a:rPr lang="en-US" altLang="ko-KR" b="1" dirty="0"/>
              <a:t>) </a:t>
            </a:r>
            <a:r>
              <a:rPr lang="ko-KR" altLang="en-US" b="1" dirty="0"/>
              <a:t>현상이 발생</a:t>
            </a:r>
            <a:r>
              <a:rPr lang="ko-KR" altLang="en-US" dirty="0"/>
              <a:t> → </a:t>
            </a: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ko-KR" altLang="en-US" dirty="0"/>
              <a:t>크기가 일정 수준 이상 커지면 </a:t>
            </a:r>
            <a:r>
              <a:rPr lang="ko-KR" altLang="en-US" b="1" dirty="0"/>
              <a:t>추가적인 이점이 크지 않음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FFBFA5-7840-658F-BC98-0FF7DBDB9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7570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930D0-931E-27B9-CBDD-0DACD9DA1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25641E-0B73-9608-2D2D-4B04E8FB3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227F8F-E442-C2CF-B48B-F965E8DB6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4MB → 128MB </a:t>
            </a:r>
            <a:r>
              <a:rPr lang="ko-KR" altLang="en-US" b="1" dirty="0"/>
              <a:t>구간에서 </a:t>
            </a:r>
            <a:r>
              <a:rPr lang="en-US" altLang="ko-KR" b="1" dirty="0" err="1"/>
              <a:t>Readseq</a:t>
            </a:r>
            <a:r>
              <a:rPr lang="en-US" altLang="ko-KR" b="1" dirty="0"/>
              <a:t> </a:t>
            </a:r>
            <a:r>
              <a:rPr lang="ko-KR" altLang="en-US" b="1" dirty="0"/>
              <a:t>성능이 지속적으로 증가 </a:t>
            </a:r>
            <a:r>
              <a:rPr lang="en-US" altLang="ko-KR" b="1" dirty="0"/>
              <a:t>(11,627 → 13,698 Ops/sec)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128MB</a:t>
            </a:r>
            <a:r>
              <a:rPr lang="ko-KR" altLang="en-US" b="1" dirty="0"/>
              <a:t>에서 가장 높은 읽기 성능을 기록 </a:t>
            </a:r>
            <a:r>
              <a:rPr lang="en-US" altLang="ko-KR" b="1" dirty="0"/>
              <a:t>(13,698 Ops/sec)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이유는 </a:t>
            </a:r>
            <a:r>
              <a:rPr lang="ko-KR" altLang="en-US" b="1" dirty="0"/>
              <a:t>더 많은 데이터가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에 남아 있기 때문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MemTable</a:t>
            </a:r>
            <a:r>
              <a:rPr lang="ko-KR" altLang="en-US" dirty="0"/>
              <a:t>이 크면 </a:t>
            </a:r>
            <a:r>
              <a:rPr lang="ko-KR" altLang="en-US" b="1" dirty="0"/>
              <a:t>더 많은 데이터를 메모리에서 처리할 수 있어</a:t>
            </a:r>
            <a:r>
              <a:rPr lang="ko-KR" altLang="en-US" dirty="0"/>
              <a:t> 디스크 </a:t>
            </a:r>
            <a:r>
              <a:rPr lang="en-US" altLang="ko-KR" dirty="0"/>
              <a:t>I/O</a:t>
            </a:r>
            <a:r>
              <a:rPr lang="ko-KR" altLang="en-US" dirty="0"/>
              <a:t>가 줄어듦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따라서 읽기 성능</a:t>
            </a:r>
            <a:r>
              <a:rPr lang="en-US" altLang="ko-KR" dirty="0"/>
              <a:t>(</a:t>
            </a:r>
            <a:r>
              <a:rPr lang="en-US" altLang="ko-KR" dirty="0" err="1"/>
              <a:t>Readseq</a:t>
            </a:r>
            <a:r>
              <a:rPr lang="en-US" altLang="ko-KR" dirty="0"/>
              <a:t>)</a:t>
            </a:r>
            <a:r>
              <a:rPr lang="ko-KR" altLang="en-US" dirty="0"/>
              <a:t>이 자연스럽게 증가함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하지만 증가 폭이 </a:t>
            </a:r>
            <a:r>
              <a:rPr lang="ko-KR" altLang="en-US" b="1" dirty="0"/>
              <a:t>쓰기 성능</a:t>
            </a:r>
            <a:r>
              <a:rPr lang="en-US" altLang="ko-KR" b="1" dirty="0"/>
              <a:t>(</a:t>
            </a:r>
            <a:r>
              <a:rPr lang="en-US" altLang="ko-KR" b="1" dirty="0" err="1"/>
              <a:t>Fillrandom</a:t>
            </a:r>
            <a:r>
              <a:rPr lang="en-US" altLang="ko-KR" b="1" dirty="0"/>
              <a:t>)</a:t>
            </a:r>
            <a:r>
              <a:rPr lang="ko-KR" altLang="en-US" b="1" dirty="0"/>
              <a:t>만큼 크지는 않음</a:t>
            </a:r>
            <a:r>
              <a:rPr lang="ko-KR" altLang="en-US" dirty="0"/>
              <a:t> → 쓰기 최적화가 읽기 성능 증가보다 더 뚜렷함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ADEEB1-3025-5F90-7739-A7E5AC846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831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630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07AC3-9225-4BBE-2E67-9FB828BC1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4449B5-825C-C0B9-F621-513670A00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445A24-A721-43EF-3BC5-6D41B2CB7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가설에서는 </a:t>
            </a:r>
            <a:r>
              <a:rPr lang="en-US" altLang="ko-KR" dirty="0"/>
              <a:t>write </a:t>
            </a:r>
            <a:r>
              <a:rPr lang="ko-KR" altLang="en-US" dirty="0"/>
              <a:t>성능의 변화가 미미할 것으로 예상했지만</a:t>
            </a:r>
            <a:r>
              <a:rPr lang="en-US" altLang="ko-KR" dirty="0"/>
              <a:t>, </a:t>
            </a:r>
            <a:r>
              <a:rPr lang="ko-KR" altLang="en-US" dirty="0"/>
              <a:t>실제로는 </a:t>
            </a:r>
            <a:r>
              <a:rPr lang="en-US" altLang="ko-KR" dirty="0"/>
              <a:t>256MB</a:t>
            </a:r>
            <a:r>
              <a:rPr lang="ko-KR" altLang="en-US" dirty="0"/>
              <a:t>에서 </a:t>
            </a:r>
            <a:r>
              <a:rPr lang="en-US" altLang="ko-KR" dirty="0"/>
              <a:t>write ops/sec</a:t>
            </a:r>
            <a:r>
              <a:rPr lang="ko-KR" altLang="en-US" dirty="0"/>
              <a:t>가 상승했습니다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compaction </a:t>
            </a:r>
            <a:r>
              <a:rPr lang="ko-KR" altLang="en-US" dirty="0"/>
              <a:t>횟수 감소에 대한 직접적인 수치는 없지만</a:t>
            </a:r>
            <a:r>
              <a:rPr lang="en-US" altLang="ko-KR" dirty="0"/>
              <a:t>, </a:t>
            </a:r>
            <a:r>
              <a:rPr lang="ko-KR" altLang="en-US" dirty="0"/>
              <a:t>평균 </a:t>
            </a:r>
            <a:r>
              <a:rPr lang="en-US" altLang="ko-KR" dirty="0"/>
              <a:t>compaction </a:t>
            </a:r>
            <a:r>
              <a:rPr lang="ko-KR" altLang="en-US" dirty="0"/>
              <a:t>시간이 개선된 점은 긍정적입니다</a:t>
            </a:r>
            <a:r>
              <a:rPr lang="en-US" altLang="ko-KR" dirty="0"/>
              <a:t>. </a:t>
            </a:r>
            <a:r>
              <a:rPr lang="ko-KR" altLang="en-US" dirty="0"/>
              <a:t>읽기 성능은 예상대로 증가하는 모습을 보였습니다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84D79C-1FEE-3E46-6056-E9B866614E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767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DD2CB-A127-0D2A-C126-461D7DFBF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256E98-1FBB-6F9A-EFE6-D3D29B8E8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FC9EE8-47DF-352B-B1B4-EF673022A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4MB → 16MB</a:t>
            </a:r>
            <a:r>
              <a:rPr lang="ko-KR" altLang="en-US" b="1" dirty="0"/>
              <a:t>로 증가 시 </a:t>
            </a:r>
            <a:r>
              <a:rPr lang="en-US" altLang="ko-KR" b="1" dirty="0" err="1"/>
              <a:t>Fillrandom</a:t>
            </a:r>
            <a:r>
              <a:rPr lang="en-US" altLang="ko-KR" b="1" dirty="0"/>
              <a:t> Ops/sec</a:t>
            </a:r>
            <a:r>
              <a:rPr lang="ko-KR" altLang="en-US" b="1" dirty="0"/>
              <a:t>가 약 </a:t>
            </a:r>
            <a:r>
              <a:rPr lang="en-US" altLang="ko-KR" b="1" dirty="0"/>
              <a:t>2.4</a:t>
            </a:r>
            <a:r>
              <a:rPr lang="ko-KR" altLang="en-US" b="1" dirty="0"/>
              <a:t>배 증가 </a:t>
            </a:r>
            <a:r>
              <a:rPr lang="en-US" altLang="ko-KR" b="1" dirty="0"/>
              <a:t>(72,090 → 170,616)64MB~128MB </a:t>
            </a:r>
            <a:r>
              <a:rPr lang="ko-KR" altLang="en-US" b="1" dirty="0"/>
              <a:t>구간에서는 큰 차이 없이 비슷한 성능 유지 </a:t>
            </a:r>
            <a:r>
              <a:rPr lang="en-US" altLang="ko-KR" b="1" dirty="0"/>
              <a:t>(166,222 → 168,481)</a:t>
            </a:r>
            <a:r>
              <a:rPr lang="ko-KR" altLang="en-US" dirty="0"/>
              <a:t>작은 </a:t>
            </a:r>
            <a:r>
              <a:rPr lang="en-US" altLang="ko-KR" dirty="0" err="1"/>
              <a:t>MemTable</a:t>
            </a:r>
            <a:r>
              <a:rPr lang="ko-KR" altLang="en-US" dirty="0"/>
              <a:t>에서는 </a:t>
            </a:r>
            <a:r>
              <a:rPr lang="en-US" altLang="ko-KR" b="1" dirty="0"/>
              <a:t>Flush</a:t>
            </a:r>
            <a:r>
              <a:rPr lang="ko-KR" altLang="en-US" b="1" dirty="0"/>
              <a:t>가 자주 발생하여 성능이 저하됨</a:t>
            </a:r>
            <a:r>
              <a:rPr lang="en-US" altLang="ko-KR" dirty="0"/>
              <a:t>, </a:t>
            </a:r>
            <a:r>
              <a:rPr lang="ko-KR" altLang="en-US" dirty="0"/>
              <a:t>반면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이 커지면 더 많은 데이터를 한 번에 처리할 수 있어 성능이 향상됨</a:t>
            </a:r>
            <a:r>
              <a:rPr lang="en-US" altLang="ko-KR" b="1" dirty="0"/>
              <a:t>.</a:t>
            </a:r>
            <a:r>
              <a:rPr lang="ko-KR" altLang="en-US" dirty="0"/>
              <a:t>그러나 </a:t>
            </a:r>
            <a:r>
              <a:rPr lang="en-US" altLang="ko-KR" dirty="0"/>
              <a:t>64MB </a:t>
            </a:r>
            <a:r>
              <a:rPr lang="ko-KR" altLang="en-US" dirty="0"/>
              <a:t>이상에서는 </a:t>
            </a:r>
            <a:r>
              <a:rPr lang="ko-KR" altLang="en-US" b="1" dirty="0"/>
              <a:t>성능이 더 이상 급격히 증가하지 않고 </a:t>
            </a:r>
            <a:r>
              <a:rPr lang="en-US" altLang="ko-KR" b="1" dirty="0"/>
              <a:t>Plateau(</a:t>
            </a:r>
            <a:r>
              <a:rPr lang="ko-KR" altLang="en-US" b="1" dirty="0"/>
              <a:t>정체</a:t>
            </a:r>
            <a:r>
              <a:rPr lang="en-US" altLang="ko-KR" b="1" dirty="0"/>
              <a:t>) </a:t>
            </a:r>
            <a:r>
              <a:rPr lang="ko-KR" altLang="en-US" b="1" dirty="0"/>
              <a:t>현상이 발생</a:t>
            </a:r>
            <a:r>
              <a:rPr lang="ko-KR" altLang="en-US" dirty="0"/>
              <a:t> → </a:t>
            </a: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ko-KR" altLang="en-US" dirty="0"/>
              <a:t>크기가 일정 수준 이상 커지면 </a:t>
            </a:r>
            <a:r>
              <a:rPr lang="ko-KR" altLang="en-US" b="1" dirty="0"/>
              <a:t>추가적인 이점이 크지 않음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54A0F-6046-405C-13FC-2734FAEB9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32825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4BC53-269A-4469-5107-5C68C9BFB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7EB6FE-FE1D-638C-D01F-D712782179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7299CE-89D3-4A01-AFBF-904DA97CD2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가설에서는 </a:t>
            </a:r>
            <a:r>
              <a:rPr lang="en-US" altLang="ko-KR" dirty="0"/>
              <a:t>compaction </a:t>
            </a:r>
            <a:r>
              <a:rPr lang="ko-KR" altLang="en-US" dirty="0"/>
              <a:t>횟수가 감소할 것으로 예상했으나</a:t>
            </a:r>
            <a:r>
              <a:rPr lang="en-US" altLang="ko-KR" dirty="0"/>
              <a:t>, </a:t>
            </a:r>
            <a:r>
              <a:rPr lang="ko-KR" altLang="en-US" dirty="0"/>
              <a:t>실제로는 횟수는 동일합니다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compaction </a:t>
            </a:r>
            <a:r>
              <a:rPr lang="ko-KR" altLang="en-US" dirty="0"/>
              <a:t>시간과 </a:t>
            </a:r>
            <a:r>
              <a:rPr lang="en-US" altLang="ko-KR" dirty="0"/>
              <a:t>compaction </a:t>
            </a:r>
            <a:r>
              <a:rPr lang="ko-KR" altLang="en-US" dirty="0"/>
              <a:t>관련 파일 읽기 </a:t>
            </a:r>
            <a:r>
              <a:rPr lang="ko-KR" altLang="en-US" dirty="0" err="1"/>
              <a:t>시간는</a:t>
            </a:r>
            <a:r>
              <a:rPr lang="ko-KR" altLang="en-US" dirty="0"/>
              <a:t> 약간 낮아지는 경향을 보입니다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이유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크기가 커지면 한 파일당 데이터 양이 많아져 개별 </a:t>
            </a:r>
            <a:r>
              <a:rPr lang="en-US" altLang="ko-KR" dirty="0"/>
              <a:t>compaction </a:t>
            </a:r>
            <a:r>
              <a:rPr lang="ko-KR" altLang="en-US" dirty="0"/>
              <a:t>작업의 효율은 개선될 수 있지만</a:t>
            </a:r>
            <a:r>
              <a:rPr lang="en-US" altLang="ko-KR" dirty="0"/>
              <a:t>, </a:t>
            </a:r>
            <a:r>
              <a:rPr lang="ko-KR" altLang="en-US" dirty="0"/>
              <a:t>전체 시스템 설정이나 워크로드에 따라 </a:t>
            </a:r>
            <a:r>
              <a:rPr lang="en-US" altLang="ko-KR" dirty="0"/>
              <a:t>compaction </a:t>
            </a:r>
            <a:r>
              <a:rPr lang="ko-KR" altLang="en-US" dirty="0"/>
              <a:t>트리거 조건은 동일하게 유지되어 횟수는 그대로일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b="1" dirty="0"/>
              <a:t>Read </a:t>
            </a:r>
            <a:r>
              <a:rPr lang="ko-KR" altLang="en-US" b="1" dirty="0"/>
              <a:t>성능</a:t>
            </a:r>
            <a:r>
              <a:rPr lang="en-US" altLang="ko-KR" b="1" dirty="0"/>
              <a:t>: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가설과 다름</a:t>
            </a:r>
            <a:r>
              <a:rPr lang="en-US" altLang="ko-KR" dirty="0"/>
              <a:t>: </a:t>
            </a:r>
            <a:r>
              <a:rPr lang="ko-KR" altLang="en-US" dirty="0"/>
              <a:t>가설은 </a:t>
            </a:r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크기 증가에 따라 읽기 성능이 향상될 것으로 예상했지만</a:t>
            </a:r>
            <a:r>
              <a:rPr lang="en-US" altLang="ko-KR" dirty="0"/>
              <a:t>, </a:t>
            </a:r>
            <a:r>
              <a:rPr lang="ko-KR" altLang="en-US" dirty="0"/>
              <a:t>표 데이터는 </a:t>
            </a:r>
            <a:r>
              <a:rPr lang="en-US" altLang="ko-KR" dirty="0"/>
              <a:t>64MB</a:t>
            </a:r>
            <a:r>
              <a:rPr lang="ko-KR" altLang="en-US" dirty="0"/>
              <a:t>와 </a:t>
            </a:r>
            <a:r>
              <a:rPr lang="en-US" altLang="ko-KR" dirty="0"/>
              <a:t>128MB</a:t>
            </a:r>
            <a:r>
              <a:rPr lang="ko-KR" altLang="en-US" dirty="0"/>
              <a:t>에서 </a:t>
            </a:r>
            <a:r>
              <a:rPr lang="en-US" altLang="ko-KR" dirty="0" err="1"/>
              <a:t>readseq</a:t>
            </a:r>
            <a:r>
              <a:rPr lang="en-US" altLang="ko-KR" dirty="0"/>
              <a:t> ops/sec</a:t>
            </a:r>
            <a:r>
              <a:rPr lang="ko-KR" altLang="en-US" dirty="0"/>
              <a:t>가 낮아졌다가 </a:t>
            </a:r>
            <a:r>
              <a:rPr lang="en-US" altLang="ko-KR" dirty="0"/>
              <a:t>256MB</a:t>
            </a:r>
            <a:r>
              <a:rPr lang="ko-KR" altLang="en-US" dirty="0"/>
              <a:t>에서 다시 회복되는 형태입니다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이유</a:t>
            </a:r>
            <a:r>
              <a:rPr lang="en-US" altLang="ko-KR" b="1" dirty="0"/>
              <a:t>:</a:t>
            </a:r>
            <a:r>
              <a:rPr lang="ko-KR" altLang="en-US" dirty="0"/>
              <a:t> 읽기 성능은 단순히 </a:t>
            </a:r>
            <a:r>
              <a:rPr lang="en-US" altLang="ko-KR" dirty="0" err="1"/>
              <a:t>SSTable</a:t>
            </a:r>
            <a:r>
              <a:rPr lang="ko-KR" altLang="en-US" dirty="0"/>
              <a:t>의 크기만이 아니라</a:t>
            </a:r>
            <a:r>
              <a:rPr lang="en-US" altLang="ko-KR" dirty="0"/>
              <a:t>, </a:t>
            </a:r>
            <a:r>
              <a:rPr lang="ko-KR" altLang="en-US" dirty="0"/>
              <a:t>인덱스 구조</a:t>
            </a:r>
            <a:r>
              <a:rPr lang="en-US" altLang="ko-KR" dirty="0"/>
              <a:t>, Bloom filter </a:t>
            </a:r>
            <a:r>
              <a:rPr lang="ko-KR" altLang="en-US" dirty="0"/>
              <a:t>효율</a:t>
            </a:r>
            <a:r>
              <a:rPr lang="en-US" altLang="ko-KR" dirty="0"/>
              <a:t>, </a:t>
            </a:r>
            <a:r>
              <a:rPr lang="ko-KR" altLang="en-US" dirty="0"/>
              <a:t>그리고 데이터가 어떤 방식으로 분포되어 있는지 등 여러 요소에 영향을 받습니다</a:t>
            </a:r>
            <a:r>
              <a:rPr lang="en-US" altLang="ko-KR" dirty="0"/>
              <a:t>. </a:t>
            </a:r>
            <a:r>
              <a:rPr lang="ko-KR" altLang="en-US" dirty="0"/>
              <a:t>작은 </a:t>
            </a:r>
            <a:r>
              <a:rPr lang="en-US" altLang="ko-KR" dirty="0" err="1"/>
              <a:t>SSTable</a:t>
            </a:r>
            <a:r>
              <a:rPr lang="en-US" altLang="ko-KR" dirty="0"/>
              <a:t>(16MB)</a:t>
            </a:r>
            <a:r>
              <a:rPr lang="ko-KR" altLang="en-US" dirty="0"/>
              <a:t>의 경우 파일이 많아 랜덤 읽기에 오버헤드가 있을 수 있고</a:t>
            </a:r>
            <a:r>
              <a:rPr lang="en-US" altLang="ko-KR" dirty="0"/>
              <a:t>, </a:t>
            </a:r>
            <a:r>
              <a:rPr lang="ko-KR" altLang="en-US" dirty="0"/>
              <a:t>중간 크기에서는 내부 스캔이 다소 비효율적일 수 있습니다</a:t>
            </a:r>
            <a:r>
              <a:rPr lang="en-US" altLang="ko-KR" dirty="0"/>
              <a:t>. </a:t>
            </a:r>
            <a:r>
              <a:rPr lang="ko-KR" altLang="en-US" dirty="0"/>
              <a:t>반면</a:t>
            </a:r>
            <a:r>
              <a:rPr lang="en-US" altLang="ko-KR" dirty="0"/>
              <a:t>, </a:t>
            </a:r>
            <a:r>
              <a:rPr lang="ko-KR" altLang="en-US" dirty="0"/>
              <a:t>가장 큰 </a:t>
            </a:r>
            <a:r>
              <a:rPr lang="en-US" altLang="ko-KR" dirty="0" err="1"/>
              <a:t>SSTable</a:t>
            </a:r>
            <a:r>
              <a:rPr lang="en-US" altLang="ko-KR" dirty="0"/>
              <a:t>(256MB)</a:t>
            </a:r>
            <a:r>
              <a:rPr lang="ko-KR" altLang="en-US" dirty="0"/>
              <a:t>은 파일 수가 줄어들어 전체적으로 검색 범위가 줄어들어</a:t>
            </a:r>
            <a:r>
              <a:rPr lang="en-US" altLang="ko-KR" dirty="0"/>
              <a:t>, </a:t>
            </a:r>
            <a:r>
              <a:rPr lang="ko-KR" altLang="en-US" dirty="0"/>
              <a:t>특정 상황에서는 읽기 성능이 개선될 수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읽기 성능은 </a:t>
            </a:r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크기에 따른 </a:t>
            </a:r>
            <a:r>
              <a:rPr lang="en-US" altLang="ko-KR" dirty="0"/>
              <a:t>trade-off</a:t>
            </a:r>
            <a:r>
              <a:rPr lang="ko-KR" altLang="en-US" dirty="0"/>
              <a:t>가 존재하여 단순 선형 증가가 아닌 복합적인 패턴을 보입니다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E81F46-ABEC-E44F-FCB2-4AC7C7E3D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0124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MemTable</a:t>
            </a:r>
            <a:r>
              <a:rPr lang="ko-KR" altLang="en-US" b="1" dirty="0"/>
              <a:t>이 충분히 크면</a:t>
            </a:r>
            <a:r>
              <a:rPr lang="ko-KR" altLang="en-US" dirty="0"/>
              <a:t> 한 번 </a:t>
            </a:r>
            <a:r>
              <a:rPr lang="en-US" altLang="ko-KR" dirty="0"/>
              <a:t>Flush</a:t>
            </a:r>
            <a:r>
              <a:rPr lang="ko-KR" altLang="en-US" dirty="0"/>
              <a:t>할 때 적절한 크기의 </a:t>
            </a:r>
            <a:r>
              <a:rPr lang="en-US" altLang="ko-KR" dirty="0" err="1"/>
              <a:t>SSTable</a:t>
            </a:r>
            <a:r>
              <a:rPr lang="ko-KR" altLang="en-US" dirty="0"/>
              <a:t>이 생성됨 → 작은 </a:t>
            </a:r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여러 개가 생기는 걸 방지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SSTable</a:t>
            </a:r>
            <a:r>
              <a:rPr lang="ko-KR" altLang="en-US" b="1" dirty="0"/>
              <a:t>이 너무 크지 않으면</a:t>
            </a:r>
            <a:r>
              <a:rPr lang="ko-KR" altLang="en-US" dirty="0"/>
              <a:t> </a:t>
            </a:r>
            <a:r>
              <a:rPr lang="en-US" altLang="ko-KR" dirty="0"/>
              <a:t>Level Compaction </a:t>
            </a:r>
            <a:r>
              <a:rPr lang="ko-KR" altLang="en-US" dirty="0"/>
              <a:t>시 병합해야 할 파일 개수가 </a:t>
            </a:r>
            <a:r>
              <a:rPr lang="ko-KR" altLang="en-US" dirty="0" err="1"/>
              <a:t>적어짐</a:t>
            </a:r>
            <a:endParaRPr lang="ko-KR" altLang="en-US" dirty="0"/>
          </a:p>
          <a:p>
            <a:r>
              <a:rPr lang="ko-KR" altLang="en-US" dirty="0"/>
              <a:t>📌 </a:t>
            </a:r>
            <a:r>
              <a:rPr lang="ko-KR" altLang="en-US" b="1" dirty="0"/>
              <a:t>결론</a:t>
            </a:r>
            <a:r>
              <a:rPr lang="en-US" altLang="ko-KR" b="1" dirty="0"/>
              <a:t>: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128MB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이 </a:t>
            </a:r>
            <a:r>
              <a:rPr lang="en-US" altLang="ko-KR" b="1" dirty="0"/>
              <a:t>Compaction </a:t>
            </a:r>
            <a:r>
              <a:rPr lang="ko-KR" altLang="en-US" b="1" dirty="0"/>
              <a:t>비용을 크게 </a:t>
            </a:r>
            <a:r>
              <a:rPr lang="ko-KR" altLang="en-US" b="1" dirty="0" err="1"/>
              <a:t>줄여줌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SSTable</a:t>
            </a:r>
            <a:r>
              <a:rPr lang="ko-KR" altLang="en-US" b="1" dirty="0"/>
              <a:t>이 </a:t>
            </a:r>
            <a:r>
              <a:rPr lang="en-US" altLang="ko-KR" b="1" dirty="0"/>
              <a:t>128MB</a:t>
            </a:r>
            <a:r>
              <a:rPr lang="ko-KR" altLang="en-US" b="1" dirty="0"/>
              <a:t>일 때 </a:t>
            </a:r>
            <a:r>
              <a:rPr lang="en-US" altLang="ko-KR" b="1" dirty="0"/>
              <a:t>Compaction </a:t>
            </a:r>
            <a:r>
              <a:rPr lang="ko-KR" altLang="en-US" b="1" dirty="0"/>
              <a:t>비용 최소화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91458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96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19394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5963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1674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89512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AEDA6-8E78-BFAE-75EE-31B637470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2DFE1F-B72C-1604-1705-F9236BBCB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2D059D-EDCB-6B7D-B834-8089D3C69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6F66C-3F06-BFC8-1CAE-625CBAD43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7471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3EB5A-9C8E-32E3-CB03-4425A0A5E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1A6461-4237-BC20-1E75-E17D55356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5900A9-C5BF-F4CB-74EF-9EB407980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6C7A59-9D20-899B-0A0D-6112BA2AA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352535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215DB-65E6-A98C-0F13-4D4E3099D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EB1EDF-41DD-D8DF-3384-7FCC23C2A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4A7461-6F43-7523-7DE0-25B46A1D5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DEF41-77AA-87BF-4634-BEF73444C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69086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8F2C0-2A36-1665-5549-B4D83023F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86243D-73B1-64EA-2BFA-5C7641244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09FF53-16AE-EAB1-393B-A9044B16F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1466AF-8663-2E4F-4DAF-83F96AB1A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590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C32D7-2010-0410-1FAE-532BAC94B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50E9FD-C5B6-04B5-1C1E-40BDA3934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6600FB-09BE-A0F3-873B-189601CFD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5AB155-191F-33D8-E383-D70429052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30873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F68A1-073B-B802-0F5A-07B1D623C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0FD7C4-3178-5B8F-A737-60B5FF966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B1E8ED-1C74-F75D-D6A6-9D724FD9A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F559D-043F-A1E8-6B86-6B5896270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62809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92954-3946-EB0C-BB2B-8577EEF6F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5FC79CA-C755-186D-3CC3-29E16C541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3A2DB0-DC77-A7A6-54B7-017CB91A8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 dirty="0"/>
              <a:t>Flush</a:t>
            </a:r>
            <a:r>
              <a:rPr lang="ko-KR" altLang="en-US" sz="1050" dirty="0"/>
              <a:t>는 </a:t>
            </a:r>
            <a:r>
              <a:rPr lang="en-US" altLang="ko-KR" sz="1050" b="1" dirty="0" err="1"/>
              <a:t>MemTable</a:t>
            </a:r>
            <a:r>
              <a:rPr lang="ko-KR" altLang="en-US" sz="1050" b="1" dirty="0"/>
              <a:t>의 데이터를 </a:t>
            </a:r>
            <a:r>
              <a:rPr lang="en-US" altLang="ko-KR" sz="1050" b="1" dirty="0" err="1"/>
              <a:t>SSTable</a:t>
            </a:r>
            <a:r>
              <a:rPr lang="ko-KR" altLang="en-US" sz="1050" b="1" dirty="0"/>
              <a:t>로 변환</a:t>
            </a:r>
            <a:r>
              <a:rPr lang="ko-KR" altLang="en-US" sz="1050" dirty="0"/>
              <a:t>하는 과정에서 디스크에 데이터를 순차적으로 기록함</a:t>
            </a:r>
            <a:r>
              <a:rPr lang="en-US" altLang="ko-KR" sz="1050" dirty="0"/>
              <a:t>.</a:t>
            </a:r>
            <a:r>
              <a:rPr lang="ko-KR" altLang="en-US" sz="1050" dirty="0"/>
              <a:t>작은 </a:t>
            </a:r>
            <a:r>
              <a:rPr lang="en-US" altLang="ko-KR" sz="1050" dirty="0" err="1"/>
              <a:t>MemTable</a:t>
            </a:r>
            <a:r>
              <a:rPr lang="ko-KR" altLang="en-US" sz="1050" dirty="0"/>
              <a:t>은 </a:t>
            </a:r>
            <a:r>
              <a:rPr lang="ko-KR" altLang="en-US" sz="1050" b="1" dirty="0"/>
              <a:t>작은 단위로 자주 </a:t>
            </a:r>
            <a:r>
              <a:rPr lang="en-US" altLang="ko-KR" sz="1050" b="1" dirty="0"/>
              <a:t>I/O</a:t>
            </a:r>
            <a:r>
              <a:rPr lang="ko-KR" altLang="en-US" sz="1050" b="1" dirty="0"/>
              <a:t>를 수행</a:t>
            </a:r>
            <a:r>
              <a:rPr lang="ko-KR" altLang="en-US" sz="1050" dirty="0"/>
              <a:t>하므로 </a:t>
            </a:r>
            <a:r>
              <a:rPr lang="ko-KR" altLang="en-US" sz="1050" b="1" dirty="0"/>
              <a:t>디스크 </a:t>
            </a:r>
            <a:r>
              <a:rPr lang="en-US" altLang="ko-KR" sz="1050" b="1" dirty="0"/>
              <a:t>I/O </a:t>
            </a:r>
            <a:r>
              <a:rPr lang="ko-KR" altLang="en-US" sz="1050" b="1" dirty="0"/>
              <a:t>오버헤드</a:t>
            </a:r>
            <a:r>
              <a:rPr lang="ko-KR" altLang="en-US" sz="1050" dirty="0"/>
              <a:t>가 커짐</a:t>
            </a:r>
            <a:r>
              <a:rPr lang="en-US" altLang="ko-KR" sz="1050" dirty="0"/>
              <a:t>.</a:t>
            </a:r>
            <a:r>
              <a:rPr lang="ko-KR" altLang="en-US" sz="1050" dirty="0"/>
              <a:t>반면</a:t>
            </a:r>
            <a:r>
              <a:rPr lang="en-US" altLang="ko-KR" sz="1050" dirty="0"/>
              <a:t>, </a:t>
            </a:r>
            <a:r>
              <a:rPr lang="ko-KR" altLang="en-US" sz="1050" dirty="0"/>
              <a:t>큰 </a:t>
            </a:r>
            <a:r>
              <a:rPr lang="en-US" altLang="ko-KR" sz="1050" dirty="0" err="1"/>
              <a:t>MemTable</a:t>
            </a:r>
            <a:r>
              <a:rPr lang="ko-KR" altLang="en-US" sz="1050" dirty="0"/>
              <a:t>은 </a:t>
            </a:r>
            <a:r>
              <a:rPr lang="ko-KR" altLang="en-US" sz="1050" b="1" dirty="0"/>
              <a:t>더 많은 데이터를 한 번에 기록</a:t>
            </a:r>
            <a:r>
              <a:rPr lang="ko-KR" altLang="en-US" sz="1050" dirty="0"/>
              <a:t>할 수 있어 </a:t>
            </a:r>
            <a:r>
              <a:rPr lang="ko-KR" altLang="en-US" sz="1050" b="1" dirty="0"/>
              <a:t>쓰기 효율이 향상</a:t>
            </a:r>
            <a:r>
              <a:rPr lang="ko-KR" altLang="en-US" sz="1050" dirty="0"/>
              <a:t>됨</a:t>
            </a:r>
            <a:r>
              <a:rPr lang="en-US" altLang="ko-KR" sz="1050" dirty="0"/>
              <a:t>.→ </a:t>
            </a:r>
            <a:r>
              <a:rPr lang="ko-KR" altLang="en-US" sz="1050" b="1" dirty="0"/>
              <a:t>더 큰 </a:t>
            </a:r>
            <a:r>
              <a:rPr lang="en-US" altLang="ko-KR" sz="1050" b="1" dirty="0"/>
              <a:t>Batch Size</a:t>
            </a:r>
            <a:r>
              <a:rPr lang="ko-KR" altLang="en-US" sz="1050" b="1" dirty="0"/>
              <a:t>로 인해 평균적인 </a:t>
            </a:r>
            <a:r>
              <a:rPr lang="en-US" altLang="ko-KR" sz="1050" b="1" dirty="0"/>
              <a:t>Flush </a:t>
            </a:r>
            <a:r>
              <a:rPr lang="ko-KR" altLang="en-US" sz="1050" b="1" dirty="0"/>
              <a:t>시간이 감소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400" b="1" dirty="0" err="1"/>
              <a:t>Skiplist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구조의 영향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r>
              <a:rPr lang="ko-KR" altLang="en-US" sz="1400" dirty="0"/>
              <a:t>의 기본 </a:t>
            </a:r>
            <a:r>
              <a:rPr lang="en-US" altLang="ko-KR" sz="1400" dirty="0" err="1"/>
              <a:t>MemTable</a:t>
            </a:r>
            <a:r>
              <a:rPr lang="en-US" altLang="ko-KR" sz="1400" dirty="0"/>
              <a:t> </a:t>
            </a:r>
            <a:r>
              <a:rPr lang="ko-KR" altLang="en-US" sz="1400" dirty="0"/>
              <a:t>구현 방식인 </a:t>
            </a:r>
            <a:r>
              <a:rPr lang="en-US" altLang="ko-KR" sz="1400" b="1" dirty="0" err="1"/>
              <a:t>Skiplist</a:t>
            </a:r>
            <a:r>
              <a:rPr lang="ko-KR" altLang="en-US" sz="1400" b="1" dirty="0"/>
              <a:t>는 메모리 크기가 커질수록 검색 비용이 증가</a:t>
            </a:r>
            <a:r>
              <a:rPr lang="ko-KR" altLang="en-US" sz="1400" dirty="0"/>
              <a:t>함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en-US" altLang="ko-KR" sz="1400" b="1" dirty="0"/>
              <a:t>Flush</a:t>
            </a:r>
            <a:r>
              <a:rPr lang="ko-KR" altLang="en-US" sz="1400" b="1" dirty="0"/>
              <a:t>는 정렬된 데이터를 순차적으로 </a:t>
            </a:r>
            <a:r>
              <a:rPr lang="ko-KR" altLang="en-US" sz="1400" b="1" dirty="0" err="1"/>
              <a:t>덤프하는</a:t>
            </a:r>
            <a:r>
              <a:rPr lang="ko-KR" altLang="en-US" sz="1400" b="1" dirty="0"/>
              <a:t> 과정</a:t>
            </a:r>
            <a:r>
              <a:rPr lang="ko-KR" altLang="en-US" sz="1400" dirty="0"/>
              <a:t>이므로 </a:t>
            </a:r>
            <a:r>
              <a:rPr lang="ko-KR" altLang="en-US" sz="1400" b="1" dirty="0"/>
              <a:t>큰 </a:t>
            </a:r>
            <a:r>
              <a:rPr lang="en-US" altLang="ko-KR" sz="1400" b="1" dirty="0" err="1"/>
              <a:t>MemTable</a:t>
            </a:r>
            <a:r>
              <a:rPr lang="ko-KR" altLang="en-US" sz="1400" b="1" dirty="0"/>
              <a:t>에서도 순차 </a:t>
            </a:r>
            <a:r>
              <a:rPr lang="en-US" altLang="ko-KR" sz="1400" b="1" dirty="0"/>
              <a:t>I/O </a:t>
            </a:r>
            <a:r>
              <a:rPr lang="ko-KR" altLang="en-US" sz="1400" b="1" dirty="0"/>
              <a:t>비용은 크게 증가하지 않음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→ </a:t>
            </a:r>
            <a:r>
              <a:rPr lang="ko-KR" altLang="en-US" sz="1400" b="1" dirty="0"/>
              <a:t>즉</a:t>
            </a:r>
            <a:r>
              <a:rPr lang="en-US" altLang="ko-KR" sz="1400" b="1" dirty="0"/>
              <a:t>, Flush </a:t>
            </a:r>
            <a:r>
              <a:rPr lang="ko-KR" altLang="en-US" sz="1400" b="1" dirty="0"/>
              <a:t>속도는 </a:t>
            </a:r>
            <a:r>
              <a:rPr lang="en-US" altLang="ko-KR" sz="1400" b="1" dirty="0" err="1"/>
              <a:t>MemTable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크기에 덜 영향을 받음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C4FD97-C66D-0B44-227E-828433DEC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5578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63374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40B75-42B0-2709-7891-CA75C8AAB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F8CBA8-B135-F0AB-553D-FF9B511FE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7E474D-30A5-3D49-3FAE-0C0801B27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 dirty="0"/>
              <a:t>Flush</a:t>
            </a:r>
            <a:r>
              <a:rPr lang="ko-KR" altLang="en-US" sz="1050" dirty="0"/>
              <a:t>는 </a:t>
            </a:r>
            <a:r>
              <a:rPr lang="en-US" altLang="ko-KR" sz="1050" b="1" dirty="0" err="1"/>
              <a:t>MemTable</a:t>
            </a:r>
            <a:r>
              <a:rPr lang="ko-KR" altLang="en-US" sz="1050" b="1" dirty="0"/>
              <a:t>의 데이터를 </a:t>
            </a:r>
            <a:r>
              <a:rPr lang="en-US" altLang="ko-KR" sz="1050" b="1" dirty="0" err="1"/>
              <a:t>SSTable</a:t>
            </a:r>
            <a:r>
              <a:rPr lang="ko-KR" altLang="en-US" sz="1050" b="1" dirty="0"/>
              <a:t>로 변환</a:t>
            </a:r>
            <a:r>
              <a:rPr lang="ko-KR" altLang="en-US" sz="1050" dirty="0"/>
              <a:t>하는 과정에서 디스크에 데이터를 순차적으로 기록함</a:t>
            </a:r>
            <a:r>
              <a:rPr lang="en-US" altLang="ko-KR" sz="1050" dirty="0"/>
              <a:t>.</a:t>
            </a:r>
            <a:r>
              <a:rPr lang="ko-KR" altLang="en-US" sz="1050" dirty="0"/>
              <a:t>작은 </a:t>
            </a:r>
            <a:r>
              <a:rPr lang="en-US" altLang="ko-KR" sz="1050" dirty="0" err="1"/>
              <a:t>MemTable</a:t>
            </a:r>
            <a:r>
              <a:rPr lang="ko-KR" altLang="en-US" sz="1050" dirty="0"/>
              <a:t>은 </a:t>
            </a:r>
            <a:r>
              <a:rPr lang="ko-KR" altLang="en-US" sz="1050" b="1" dirty="0"/>
              <a:t>작은 단위로 자주 </a:t>
            </a:r>
            <a:r>
              <a:rPr lang="en-US" altLang="ko-KR" sz="1050" b="1" dirty="0"/>
              <a:t>I/O</a:t>
            </a:r>
            <a:r>
              <a:rPr lang="ko-KR" altLang="en-US" sz="1050" b="1" dirty="0"/>
              <a:t>를 수행</a:t>
            </a:r>
            <a:r>
              <a:rPr lang="ko-KR" altLang="en-US" sz="1050" dirty="0"/>
              <a:t>하므로 </a:t>
            </a:r>
            <a:r>
              <a:rPr lang="ko-KR" altLang="en-US" sz="1050" b="1" dirty="0"/>
              <a:t>디스크 </a:t>
            </a:r>
            <a:r>
              <a:rPr lang="en-US" altLang="ko-KR" sz="1050" b="1" dirty="0"/>
              <a:t>I/O </a:t>
            </a:r>
            <a:r>
              <a:rPr lang="ko-KR" altLang="en-US" sz="1050" b="1" dirty="0"/>
              <a:t>오버헤드</a:t>
            </a:r>
            <a:r>
              <a:rPr lang="ko-KR" altLang="en-US" sz="1050" dirty="0"/>
              <a:t>가 커짐</a:t>
            </a:r>
            <a:r>
              <a:rPr lang="en-US" altLang="ko-KR" sz="1050" dirty="0"/>
              <a:t>.</a:t>
            </a:r>
            <a:r>
              <a:rPr lang="ko-KR" altLang="en-US" sz="1050" dirty="0"/>
              <a:t>반면</a:t>
            </a:r>
            <a:r>
              <a:rPr lang="en-US" altLang="ko-KR" sz="1050" dirty="0"/>
              <a:t>, </a:t>
            </a:r>
            <a:r>
              <a:rPr lang="ko-KR" altLang="en-US" sz="1050" dirty="0"/>
              <a:t>큰 </a:t>
            </a:r>
            <a:r>
              <a:rPr lang="en-US" altLang="ko-KR" sz="1050" dirty="0" err="1"/>
              <a:t>MemTable</a:t>
            </a:r>
            <a:r>
              <a:rPr lang="ko-KR" altLang="en-US" sz="1050" dirty="0"/>
              <a:t>은 </a:t>
            </a:r>
            <a:r>
              <a:rPr lang="ko-KR" altLang="en-US" sz="1050" b="1" dirty="0"/>
              <a:t>더 많은 데이터를 한 번에 기록</a:t>
            </a:r>
            <a:r>
              <a:rPr lang="ko-KR" altLang="en-US" sz="1050" dirty="0"/>
              <a:t>할 수 있어 </a:t>
            </a:r>
            <a:r>
              <a:rPr lang="ko-KR" altLang="en-US" sz="1050" b="1" dirty="0"/>
              <a:t>쓰기 효율이 향상</a:t>
            </a:r>
            <a:r>
              <a:rPr lang="ko-KR" altLang="en-US" sz="1050" dirty="0"/>
              <a:t>됨</a:t>
            </a:r>
            <a:r>
              <a:rPr lang="en-US" altLang="ko-KR" sz="1050" dirty="0"/>
              <a:t>.→ </a:t>
            </a:r>
            <a:r>
              <a:rPr lang="ko-KR" altLang="en-US" sz="1050" b="1" dirty="0"/>
              <a:t>더 큰 </a:t>
            </a:r>
            <a:r>
              <a:rPr lang="en-US" altLang="ko-KR" sz="1050" b="1" dirty="0"/>
              <a:t>Batch Size</a:t>
            </a:r>
            <a:r>
              <a:rPr lang="ko-KR" altLang="en-US" sz="1050" b="1" dirty="0"/>
              <a:t>로 인해 평균적인 </a:t>
            </a:r>
            <a:r>
              <a:rPr lang="en-US" altLang="ko-KR" sz="1050" b="1" dirty="0"/>
              <a:t>Flush </a:t>
            </a:r>
            <a:r>
              <a:rPr lang="ko-KR" altLang="en-US" sz="1050" b="1" dirty="0"/>
              <a:t>시간이 감소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400" b="1" dirty="0" err="1"/>
              <a:t>Skiplist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구조의 영향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r>
              <a:rPr lang="ko-KR" altLang="en-US" sz="1400" dirty="0"/>
              <a:t>의 기본 </a:t>
            </a:r>
            <a:r>
              <a:rPr lang="en-US" altLang="ko-KR" sz="1400" dirty="0" err="1"/>
              <a:t>MemTable</a:t>
            </a:r>
            <a:r>
              <a:rPr lang="en-US" altLang="ko-KR" sz="1400" dirty="0"/>
              <a:t> </a:t>
            </a:r>
            <a:r>
              <a:rPr lang="ko-KR" altLang="en-US" sz="1400" dirty="0"/>
              <a:t>구현 방식인 </a:t>
            </a:r>
            <a:r>
              <a:rPr lang="en-US" altLang="ko-KR" sz="1400" b="1" dirty="0" err="1"/>
              <a:t>Skiplist</a:t>
            </a:r>
            <a:r>
              <a:rPr lang="ko-KR" altLang="en-US" sz="1400" b="1" dirty="0"/>
              <a:t>는 메모리 크기가 커질수록 검색 비용이 증가</a:t>
            </a:r>
            <a:r>
              <a:rPr lang="ko-KR" altLang="en-US" sz="1400" dirty="0"/>
              <a:t>함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en-US" altLang="ko-KR" sz="1400" b="1" dirty="0"/>
              <a:t>Flush</a:t>
            </a:r>
            <a:r>
              <a:rPr lang="ko-KR" altLang="en-US" sz="1400" b="1" dirty="0"/>
              <a:t>는 정렬된 데이터를 순차적으로 </a:t>
            </a:r>
            <a:r>
              <a:rPr lang="ko-KR" altLang="en-US" sz="1400" b="1" dirty="0" err="1"/>
              <a:t>덤프하는</a:t>
            </a:r>
            <a:r>
              <a:rPr lang="ko-KR" altLang="en-US" sz="1400" b="1" dirty="0"/>
              <a:t> 과정</a:t>
            </a:r>
            <a:r>
              <a:rPr lang="ko-KR" altLang="en-US" sz="1400" dirty="0"/>
              <a:t>이므로 </a:t>
            </a:r>
            <a:r>
              <a:rPr lang="ko-KR" altLang="en-US" sz="1400" b="1" dirty="0"/>
              <a:t>큰 </a:t>
            </a:r>
            <a:r>
              <a:rPr lang="en-US" altLang="ko-KR" sz="1400" b="1" dirty="0" err="1"/>
              <a:t>MemTable</a:t>
            </a:r>
            <a:r>
              <a:rPr lang="ko-KR" altLang="en-US" sz="1400" b="1" dirty="0"/>
              <a:t>에서도 순차 </a:t>
            </a:r>
            <a:r>
              <a:rPr lang="en-US" altLang="ko-KR" sz="1400" b="1" dirty="0"/>
              <a:t>I/O </a:t>
            </a:r>
            <a:r>
              <a:rPr lang="ko-KR" altLang="en-US" sz="1400" b="1" dirty="0"/>
              <a:t>비용은 크게 증가하지 않음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→ </a:t>
            </a:r>
            <a:r>
              <a:rPr lang="ko-KR" altLang="en-US" sz="1400" b="1" dirty="0"/>
              <a:t>즉</a:t>
            </a:r>
            <a:r>
              <a:rPr lang="en-US" altLang="ko-KR" sz="1400" b="1" dirty="0"/>
              <a:t>, Flush </a:t>
            </a:r>
            <a:r>
              <a:rPr lang="ko-KR" altLang="en-US" sz="1400" b="1" dirty="0"/>
              <a:t>속도는 </a:t>
            </a:r>
            <a:r>
              <a:rPr lang="en-US" altLang="ko-KR" sz="1400" b="1" dirty="0" err="1"/>
              <a:t>MemTable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크기에 덜 영향을 받음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5CF610-D918-5A28-19BA-020AFBBF9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66145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74F69-B0AE-4D69-28EA-AF6AE619C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1C6D64-6ECD-B9EC-8C77-8EBA691E3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71CE28-E3A3-0226-56DF-2E0C87BB21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 dirty="0"/>
              <a:t>Flush</a:t>
            </a:r>
            <a:r>
              <a:rPr lang="ko-KR" altLang="en-US" sz="1050" dirty="0"/>
              <a:t>는 </a:t>
            </a:r>
            <a:r>
              <a:rPr lang="en-US" altLang="ko-KR" sz="1050" b="1" dirty="0" err="1"/>
              <a:t>MemTable</a:t>
            </a:r>
            <a:r>
              <a:rPr lang="ko-KR" altLang="en-US" sz="1050" b="1" dirty="0"/>
              <a:t>의 데이터를 </a:t>
            </a:r>
            <a:r>
              <a:rPr lang="en-US" altLang="ko-KR" sz="1050" b="1" dirty="0" err="1"/>
              <a:t>SSTable</a:t>
            </a:r>
            <a:r>
              <a:rPr lang="ko-KR" altLang="en-US" sz="1050" b="1" dirty="0"/>
              <a:t>로 변환</a:t>
            </a:r>
            <a:r>
              <a:rPr lang="ko-KR" altLang="en-US" sz="1050" dirty="0"/>
              <a:t>하는 과정에서 디스크에 데이터를 순차적으로 기록함</a:t>
            </a:r>
            <a:r>
              <a:rPr lang="en-US" altLang="ko-KR" sz="1050" dirty="0"/>
              <a:t>.</a:t>
            </a:r>
            <a:r>
              <a:rPr lang="ko-KR" altLang="en-US" sz="1050" dirty="0"/>
              <a:t>작은 </a:t>
            </a:r>
            <a:r>
              <a:rPr lang="en-US" altLang="ko-KR" sz="1050" dirty="0" err="1"/>
              <a:t>MemTable</a:t>
            </a:r>
            <a:r>
              <a:rPr lang="ko-KR" altLang="en-US" sz="1050" dirty="0"/>
              <a:t>은 </a:t>
            </a:r>
            <a:r>
              <a:rPr lang="ko-KR" altLang="en-US" sz="1050" b="1" dirty="0"/>
              <a:t>작은 단위로 자주 </a:t>
            </a:r>
            <a:r>
              <a:rPr lang="en-US" altLang="ko-KR" sz="1050" b="1" dirty="0"/>
              <a:t>I/O</a:t>
            </a:r>
            <a:r>
              <a:rPr lang="ko-KR" altLang="en-US" sz="1050" b="1" dirty="0"/>
              <a:t>를 수행</a:t>
            </a:r>
            <a:r>
              <a:rPr lang="ko-KR" altLang="en-US" sz="1050" dirty="0"/>
              <a:t>하므로 </a:t>
            </a:r>
            <a:r>
              <a:rPr lang="ko-KR" altLang="en-US" sz="1050" b="1" dirty="0"/>
              <a:t>디스크 </a:t>
            </a:r>
            <a:r>
              <a:rPr lang="en-US" altLang="ko-KR" sz="1050" b="1" dirty="0"/>
              <a:t>I/O </a:t>
            </a:r>
            <a:r>
              <a:rPr lang="ko-KR" altLang="en-US" sz="1050" b="1" dirty="0"/>
              <a:t>오버헤드</a:t>
            </a:r>
            <a:r>
              <a:rPr lang="ko-KR" altLang="en-US" sz="1050" dirty="0"/>
              <a:t>가 커짐</a:t>
            </a:r>
            <a:r>
              <a:rPr lang="en-US" altLang="ko-KR" sz="1050" dirty="0"/>
              <a:t>.</a:t>
            </a:r>
            <a:r>
              <a:rPr lang="ko-KR" altLang="en-US" sz="1050" dirty="0"/>
              <a:t>반면</a:t>
            </a:r>
            <a:r>
              <a:rPr lang="en-US" altLang="ko-KR" sz="1050" dirty="0"/>
              <a:t>, </a:t>
            </a:r>
            <a:r>
              <a:rPr lang="ko-KR" altLang="en-US" sz="1050" dirty="0"/>
              <a:t>큰 </a:t>
            </a:r>
            <a:r>
              <a:rPr lang="en-US" altLang="ko-KR" sz="1050" dirty="0" err="1"/>
              <a:t>MemTable</a:t>
            </a:r>
            <a:r>
              <a:rPr lang="ko-KR" altLang="en-US" sz="1050" dirty="0"/>
              <a:t>은 </a:t>
            </a:r>
            <a:r>
              <a:rPr lang="ko-KR" altLang="en-US" sz="1050" b="1" dirty="0"/>
              <a:t>더 많은 데이터를 한 번에 기록</a:t>
            </a:r>
            <a:r>
              <a:rPr lang="ko-KR" altLang="en-US" sz="1050" dirty="0"/>
              <a:t>할 수 있어 </a:t>
            </a:r>
            <a:r>
              <a:rPr lang="ko-KR" altLang="en-US" sz="1050" b="1" dirty="0"/>
              <a:t>쓰기 효율이 향상</a:t>
            </a:r>
            <a:r>
              <a:rPr lang="ko-KR" altLang="en-US" sz="1050" dirty="0"/>
              <a:t>됨</a:t>
            </a:r>
            <a:r>
              <a:rPr lang="en-US" altLang="ko-KR" sz="1050" dirty="0"/>
              <a:t>.→ </a:t>
            </a:r>
            <a:r>
              <a:rPr lang="ko-KR" altLang="en-US" sz="1050" b="1" dirty="0"/>
              <a:t>더 큰 </a:t>
            </a:r>
            <a:r>
              <a:rPr lang="en-US" altLang="ko-KR" sz="1050" b="1" dirty="0"/>
              <a:t>Batch Size</a:t>
            </a:r>
            <a:r>
              <a:rPr lang="ko-KR" altLang="en-US" sz="1050" b="1" dirty="0"/>
              <a:t>로 인해 평균적인 </a:t>
            </a:r>
            <a:r>
              <a:rPr lang="en-US" altLang="ko-KR" sz="1050" b="1" dirty="0"/>
              <a:t>Flush </a:t>
            </a:r>
            <a:r>
              <a:rPr lang="ko-KR" altLang="en-US" sz="1050" b="1" dirty="0"/>
              <a:t>시간이 감소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400" b="1" dirty="0" err="1"/>
              <a:t>Skiplist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구조의 영향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r>
              <a:rPr lang="ko-KR" altLang="en-US" sz="1400" dirty="0"/>
              <a:t>의 기본 </a:t>
            </a:r>
            <a:r>
              <a:rPr lang="en-US" altLang="ko-KR" sz="1400" dirty="0" err="1"/>
              <a:t>MemTable</a:t>
            </a:r>
            <a:r>
              <a:rPr lang="en-US" altLang="ko-KR" sz="1400" dirty="0"/>
              <a:t> </a:t>
            </a:r>
            <a:r>
              <a:rPr lang="ko-KR" altLang="en-US" sz="1400" dirty="0"/>
              <a:t>구현 방식인 </a:t>
            </a:r>
            <a:r>
              <a:rPr lang="en-US" altLang="ko-KR" sz="1400" b="1" dirty="0" err="1"/>
              <a:t>Skiplist</a:t>
            </a:r>
            <a:r>
              <a:rPr lang="ko-KR" altLang="en-US" sz="1400" b="1" dirty="0"/>
              <a:t>는 메모리 크기가 커질수록 검색 비용이 증가</a:t>
            </a:r>
            <a:r>
              <a:rPr lang="ko-KR" altLang="en-US" sz="1400" dirty="0"/>
              <a:t>함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en-US" altLang="ko-KR" sz="1400" b="1" dirty="0"/>
              <a:t>Flush</a:t>
            </a:r>
            <a:r>
              <a:rPr lang="ko-KR" altLang="en-US" sz="1400" b="1" dirty="0"/>
              <a:t>는 정렬된 데이터를 순차적으로 </a:t>
            </a:r>
            <a:r>
              <a:rPr lang="ko-KR" altLang="en-US" sz="1400" b="1" dirty="0" err="1"/>
              <a:t>덤프하는</a:t>
            </a:r>
            <a:r>
              <a:rPr lang="ko-KR" altLang="en-US" sz="1400" b="1" dirty="0"/>
              <a:t> 과정</a:t>
            </a:r>
            <a:r>
              <a:rPr lang="ko-KR" altLang="en-US" sz="1400" dirty="0"/>
              <a:t>이므로 </a:t>
            </a:r>
            <a:r>
              <a:rPr lang="ko-KR" altLang="en-US" sz="1400" b="1" dirty="0"/>
              <a:t>큰 </a:t>
            </a:r>
            <a:r>
              <a:rPr lang="en-US" altLang="ko-KR" sz="1400" b="1" dirty="0" err="1"/>
              <a:t>MemTable</a:t>
            </a:r>
            <a:r>
              <a:rPr lang="ko-KR" altLang="en-US" sz="1400" b="1" dirty="0"/>
              <a:t>에서도 순차 </a:t>
            </a:r>
            <a:r>
              <a:rPr lang="en-US" altLang="ko-KR" sz="1400" b="1" dirty="0"/>
              <a:t>I/O </a:t>
            </a:r>
            <a:r>
              <a:rPr lang="ko-KR" altLang="en-US" sz="1400" b="1" dirty="0"/>
              <a:t>비용은 크게 증가하지 않음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→ </a:t>
            </a:r>
            <a:r>
              <a:rPr lang="ko-KR" altLang="en-US" sz="1400" b="1" dirty="0"/>
              <a:t>즉</a:t>
            </a:r>
            <a:r>
              <a:rPr lang="en-US" altLang="ko-KR" sz="1400" b="1" dirty="0"/>
              <a:t>, Flush </a:t>
            </a:r>
            <a:r>
              <a:rPr lang="ko-KR" altLang="en-US" sz="1400" b="1" dirty="0"/>
              <a:t>속도는 </a:t>
            </a:r>
            <a:r>
              <a:rPr lang="en-US" altLang="ko-KR" sz="1400" b="1" dirty="0" err="1"/>
              <a:t>MemTable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크기에 덜 영향을 받음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A6FD21-47DD-B9A5-BDA6-7B88E9A7F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2872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38727-2FE4-A59B-761D-EEAAC958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8B6198-EFEE-72DE-7AE8-68F54BF22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0FE5359-64BA-2D79-5636-82EA6F334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 dirty="0"/>
              <a:t>Flush</a:t>
            </a:r>
            <a:r>
              <a:rPr lang="ko-KR" altLang="en-US" sz="1050" dirty="0"/>
              <a:t>는 </a:t>
            </a:r>
            <a:r>
              <a:rPr lang="en-US" altLang="ko-KR" sz="1050" b="1" dirty="0" err="1"/>
              <a:t>MemTable</a:t>
            </a:r>
            <a:r>
              <a:rPr lang="ko-KR" altLang="en-US" sz="1050" b="1" dirty="0"/>
              <a:t>의 데이터를 </a:t>
            </a:r>
            <a:r>
              <a:rPr lang="en-US" altLang="ko-KR" sz="1050" b="1" dirty="0" err="1"/>
              <a:t>SSTable</a:t>
            </a:r>
            <a:r>
              <a:rPr lang="ko-KR" altLang="en-US" sz="1050" b="1" dirty="0"/>
              <a:t>로 변환</a:t>
            </a:r>
            <a:r>
              <a:rPr lang="ko-KR" altLang="en-US" sz="1050" dirty="0"/>
              <a:t>하는 과정에서 디스크에 데이터를 순차적으로 기록함</a:t>
            </a:r>
            <a:r>
              <a:rPr lang="en-US" altLang="ko-KR" sz="1050" dirty="0"/>
              <a:t>.</a:t>
            </a:r>
            <a:r>
              <a:rPr lang="ko-KR" altLang="en-US" sz="1050" dirty="0"/>
              <a:t>작은 </a:t>
            </a:r>
            <a:r>
              <a:rPr lang="en-US" altLang="ko-KR" sz="1050" dirty="0" err="1"/>
              <a:t>MemTable</a:t>
            </a:r>
            <a:r>
              <a:rPr lang="ko-KR" altLang="en-US" sz="1050" dirty="0"/>
              <a:t>은 </a:t>
            </a:r>
            <a:r>
              <a:rPr lang="ko-KR" altLang="en-US" sz="1050" b="1" dirty="0"/>
              <a:t>작은 단위로 자주 </a:t>
            </a:r>
            <a:r>
              <a:rPr lang="en-US" altLang="ko-KR" sz="1050" b="1" dirty="0"/>
              <a:t>I/O</a:t>
            </a:r>
            <a:r>
              <a:rPr lang="ko-KR" altLang="en-US" sz="1050" b="1" dirty="0"/>
              <a:t>를 수행</a:t>
            </a:r>
            <a:r>
              <a:rPr lang="ko-KR" altLang="en-US" sz="1050" dirty="0"/>
              <a:t>하므로 </a:t>
            </a:r>
            <a:r>
              <a:rPr lang="ko-KR" altLang="en-US" sz="1050" b="1" dirty="0"/>
              <a:t>디스크 </a:t>
            </a:r>
            <a:r>
              <a:rPr lang="en-US" altLang="ko-KR" sz="1050" b="1" dirty="0"/>
              <a:t>I/O </a:t>
            </a:r>
            <a:r>
              <a:rPr lang="ko-KR" altLang="en-US" sz="1050" b="1" dirty="0"/>
              <a:t>오버헤드</a:t>
            </a:r>
            <a:r>
              <a:rPr lang="ko-KR" altLang="en-US" sz="1050" dirty="0"/>
              <a:t>가 커짐</a:t>
            </a:r>
            <a:r>
              <a:rPr lang="en-US" altLang="ko-KR" sz="1050" dirty="0"/>
              <a:t>.</a:t>
            </a:r>
            <a:r>
              <a:rPr lang="ko-KR" altLang="en-US" sz="1050" dirty="0"/>
              <a:t>반면</a:t>
            </a:r>
            <a:r>
              <a:rPr lang="en-US" altLang="ko-KR" sz="1050" dirty="0"/>
              <a:t>, </a:t>
            </a:r>
            <a:r>
              <a:rPr lang="ko-KR" altLang="en-US" sz="1050" dirty="0"/>
              <a:t>큰 </a:t>
            </a:r>
            <a:r>
              <a:rPr lang="en-US" altLang="ko-KR" sz="1050" dirty="0" err="1"/>
              <a:t>MemTable</a:t>
            </a:r>
            <a:r>
              <a:rPr lang="ko-KR" altLang="en-US" sz="1050" dirty="0"/>
              <a:t>은 </a:t>
            </a:r>
            <a:r>
              <a:rPr lang="ko-KR" altLang="en-US" sz="1050" b="1" dirty="0"/>
              <a:t>더 많은 데이터를 한 번에 기록</a:t>
            </a:r>
            <a:r>
              <a:rPr lang="ko-KR" altLang="en-US" sz="1050" dirty="0"/>
              <a:t>할 수 있어 </a:t>
            </a:r>
            <a:r>
              <a:rPr lang="ko-KR" altLang="en-US" sz="1050" b="1" dirty="0"/>
              <a:t>쓰기 효율이 향상</a:t>
            </a:r>
            <a:r>
              <a:rPr lang="ko-KR" altLang="en-US" sz="1050" dirty="0"/>
              <a:t>됨</a:t>
            </a:r>
            <a:r>
              <a:rPr lang="en-US" altLang="ko-KR" sz="1050" dirty="0"/>
              <a:t>.→ </a:t>
            </a:r>
            <a:r>
              <a:rPr lang="ko-KR" altLang="en-US" sz="1050" b="1" dirty="0"/>
              <a:t>더 큰 </a:t>
            </a:r>
            <a:r>
              <a:rPr lang="en-US" altLang="ko-KR" sz="1050" b="1" dirty="0"/>
              <a:t>Batch Size</a:t>
            </a:r>
            <a:r>
              <a:rPr lang="ko-KR" altLang="en-US" sz="1050" b="1" dirty="0"/>
              <a:t>로 인해 평균적인 </a:t>
            </a:r>
            <a:r>
              <a:rPr lang="en-US" altLang="ko-KR" sz="1050" b="1" dirty="0"/>
              <a:t>Flush </a:t>
            </a:r>
            <a:r>
              <a:rPr lang="ko-KR" altLang="en-US" sz="1050" b="1" dirty="0"/>
              <a:t>시간이 감소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400" b="1" dirty="0" err="1"/>
              <a:t>Skiplist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구조의 영향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r>
              <a:rPr lang="ko-KR" altLang="en-US" sz="1400" dirty="0"/>
              <a:t>의 기본 </a:t>
            </a:r>
            <a:r>
              <a:rPr lang="en-US" altLang="ko-KR" sz="1400" dirty="0" err="1"/>
              <a:t>MemTable</a:t>
            </a:r>
            <a:r>
              <a:rPr lang="en-US" altLang="ko-KR" sz="1400" dirty="0"/>
              <a:t> </a:t>
            </a:r>
            <a:r>
              <a:rPr lang="ko-KR" altLang="en-US" sz="1400" dirty="0"/>
              <a:t>구현 방식인 </a:t>
            </a:r>
            <a:r>
              <a:rPr lang="en-US" altLang="ko-KR" sz="1400" b="1" dirty="0" err="1"/>
              <a:t>Skiplist</a:t>
            </a:r>
            <a:r>
              <a:rPr lang="ko-KR" altLang="en-US" sz="1400" b="1" dirty="0"/>
              <a:t>는 메모리 크기가 커질수록 검색 비용이 증가</a:t>
            </a:r>
            <a:r>
              <a:rPr lang="ko-KR" altLang="en-US" sz="1400" dirty="0"/>
              <a:t>함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en-US" altLang="ko-KR" sz="1400" b="1" dirty="0"/>
              <a:t>Flush</a:t>
            </a:r>
            <a:r>
              <a:rPr lang="ko-KR" altLang="en-US" sz="1400" b="1" dirty="0"/>
              <a:t>는 정렬된 데이터를 순차적으로 </a:t>
            </a:r>
            <a:r>
              <a:rPr lang="ko-KR" altLang="en-US" sz="1400" b="1" dirty="0" err="1"/>
              <a:t>덤프하는</a:t>
            </a:r>
            <a:r>
              <a:rPr lang="ko-KR" altLang="en-US" sz="1400" b="1" dirty="0"/>
              <a:t> 과정</a:t>
            </a:r>
            <a:r>
              <a:rPr lang="ko-KR" altLang="en-US" sz="1400" dirty="0"/>
              <a:t>이므로 </a:t>
            </a:r>
            <a:r>
              <a:rPr lang="ko-KR" altLang="en-US" sz="1400" b="1" dirty="0"/>
              <a:t>큰 </a:t>
            </a:r>
            <a:r>
              <a:rPr lang="en-US" altLang="ko-KR" sz="1400" b="1" dirty="0" err="1"/>
              <a:t>MemTable</a:t>
            </a:r>
            <a:r>
              <a:rPr lang="ko-KR" altLang="en-US" sz="1400" b="1" dirty="0"/>
              <a:t>에서도 순차 </a:t>
            </a:r>
            <a:r>
              <a:rPr lang="en-US" altLang="ko-KR" sz="1400" b="1" dirty="0"/>
              <a:t>I/O </a:t>
            </a:r>
            <a:r>
              <a:rPr lang="ko-KR" altLang="en-US" sz="1400" b="1" dirty="0"/>
              <a:t>비용은 크게 증가하지 않음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→ </a:t>
            </a:r>
            <a:r>
              <a:rPr lang="ko-KR" altLang="en-US" sz="1400" b="1" dirty="0"/>
              <a:t>즉</a:t>
            </a:r>
            <a:r>
              <a:rPr lang="en-US" altLang="ko-KR" sz="1400" b="1" dirty="0"/>
              <a:t>, Flush </a:t>
            </a:r>
            <a:r>
              <a:rPr lang="ko-KR" altLang="en-US" sz="1400" b="1" dirty="0"/>
              <a:t>속도는 </a:t>
            </a:r>
            <a:r>
              <a:rPr lang="en-US" altLang="ko-KR" sz="1400" b="1" dirty="0" err="1"/>
              <a:t>MemTable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크기에 덜 영향을 받음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CEA07-620E-DFF5-8ED4-325CBF59E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952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4FBF2-FF41-295C-44C5-E16805C25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3A084D-3C90-30AF-4DE1-49CCE3A87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6DDF4C-C3E9-8067-855A-83F410E6A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050" dirty="0"/>
              <a:t>Flush</a:t>
            </a:r>
            <a:r>
              <a:rPr lang="ko-KR" altLang="en-US" sz="1050" dirty="0"/>
              <a:t>는 </a:t>
            </a:r>
            <a:r>
              <a:rPr lang="en-US" altLang="ko-KR" sz="1050" b="1" dirty="0" err="1"/>
              <a:t>MemTable</a:t>
            </a:r>
            <a:r>
              <a:rPr lang="ko-KR" altLang="en-US" sz="1050" b="1" dirty="0"/>
              <a:t>의 데이터를 </a:t>
            </a:r>
            <a:r>
              <a:rPr lang="en-US" altLang="ko-KR" sz="1050" b="1" dirty="0" err="1"/>
              <a:t>SSTable</a:t>
            </a:r>
            <a:r>
              <a:rPr lang="ko-KR" altLang="en-US" sz="1050" b="1" dirty="0"/>
              <a:t>로 변환</a:t>
            </a:r>
            <a:r>
              <a:rPr lang="ko-KR" altLang="en-US" sz="1050" dirty="0"/>
              <a:t>하는 과정에서 디스크에 데이터를 순차적으로 기록함</a:t>
            </a:r>
            <a:r>
              <a:rPr lang="en-US" altLang="ko-KR" sz="1050" dirty="0"/>
              <a:t>.</a:t>
            </a:r>
            <a:r>
              <a:rPr lang="ko-KR" altLang="en-US" sz="1050" dirty="0"/>
              <a:t>작은 </a:t>
            </a:r>
            <a:r>
              <a:rPr lang="en-US" altLang="ko-KR" sz="1050" dirty="0" err="1"/>
              <a:t>MemTable</a:t>
            </a:r>
            <a:r>
              <a:rPr lang="ko-KR" altLang="en-US" sz="1050" dirty="0"/>
              <a:t>은 </a:t>
            </a:r>
            <a:r>
              <a:rPr lang="ko-KR" altLang="en-US" sz="1050" b="1" dirty="0"/>
              <a:t>작은 단위로 자주 </a:t>
            </a:r>
            <a:r>
              <a:rPr lang="en-US" altLang="ko-KR" sz="1050" b="1" dirty="0"/>
              <a:t>I/O</a:t>
            </a:r>
            <a:r>
              <a:rPr lang="ko-KR" altLang="en-US" sz="1050" b="1" dirty="0"/>
              <a:t>를 수행</a:t>
            </a:r>
            <a:r>
              <a:rPr lang="ko-KR" altLang="en-US" sz="1050" dirty="0"/>
              <a:t>하므로 </a:t>
            </a:r>
            <a:r>
              <a:rPr lang="ko-KR" altLang="en-US" sz="1050" b="1" dirty="0"/>
              <a:t>디스크 </a:t>
            </a:r>
            <a:r>
              <a:rPr lang="en-US" altLang="ko-KR" sz="1050" b="1" dirty="0"/>
              <a:t>I/O </a:t>
            </a:r>
            <a:r>
              <a:rPr lang="ko-KR" altLang="en-US" sz="1050" b="1" dirty="0"/>
              <a:t>오버헤드</a:t>
            </a:r>
            <a:r>
              <a:rPr lang="ko-KR" altLang="en-US" sz="1050" dirty="0"/>
              <a:t>가 커짐</a:t>
            </a:r>
            <a:r>
              <a:rPr lang="en-US" altLang="ko-KR" sz="1050" dirty="0"/>
              <a:t>.</a:t>
            </a:r>
            <a:r>
              <a:rPr lang="ko-KR" altLang="en-US" sz="1050" dirty="0"/>
              <a:t>반면</a:t>
            </a:r>
            <a:r>
              <a:rPr lang="en-US" altLang="ko-KR" sz="1050" dirty="0"/>
              <a:t>, </a:t>
            </a:r>
            <a:r>
              <a:rPr lang="ko-KR" altLang="en-US" sz="1050" dirty="0"/>
              <a:t>큰 </a:t>
            </a:r>
            <a:r>
              <a:rPr lang="en-US" altLang="ko-KR" sz="1050" dirty="0" err="1"/>
              <a:t>MemTable</a:t>
            </a:r>
            <a:r>
              <a:rPr lang="ko-KR" altLang="en-US" sz="1050" dirty="0"/>
              <a:t>은 </a:t>
            </a:r>
            <a:r>
              <a:rPr lang="ko-KR" altLang="en-US" sz="1050" b="1" dirty="0"/>
              <a:t>더 많은 데이터를 한 번에 기록</a:t>
            </a:r>
            <a:r>
              <a:rPr lang="ko-KR" altLang="en-US" sz="1050" dirty="0"/>
              <a:t>할 수 있어 </a:t>
            </a:r>
            <a:r>
              <a:rPr lang="ko-KR" altLang="en-US" sz="1050" b="1" dirty="0"/>
              <a:t>쓰기 효율이 향상</a:t>
            </a:r>
            <a:r>
              <a:rPr lang="ko-KR" altLang="en-US" sz="1050" dirty="0"/>
              <a:t>됨</a:t>
            </a:r>
            <a:r>
              <a:rPr lang="en-US" altLang="ko-KR" sz="1050" dirty="0"/>
              <a:t>.→ </a:t>
            </a:r>
            <a:r>
              <a:rPr lang="ko-KR" altLang="en-US" sz="1050" b="1" dirty="0"/>
              <a:t>더 큰 </a:t>
            </a:r>
            <a:r>
              <a:rPr lang="en-US" altLang="ko-KR" sz="1050" b="1" dirty="0"/>
              <a:t>Batch Size</a:t>
            </a:r>
            <a:r>
              <a:rPr lang="ko-KR" altLang="en-US" sz="1050" b="1" dirty="0"/>
              <a:t>로 인해 평균적인 </a:t>
            </a:r>
            <a:r>
              <a:rPr lang="en-US" altLang="ko-KR" sz="1050" b="1" dirty="0"/>
              <a:t>Flush </a:t>
            </a:r>
            <a:r>
              <a:rPr lang="ko-KR" altLang="en-US" sz="1050" b="1" dirty="0"/>
              <a:t>시간이 감소</a:t>
            </a:r>
            <a:endParaRPr lang="en-US" altLang="ko-KR" sz="1050" b="1" dirty="0"/>
          </a:p>
          <a:p>
            <a:endParaRPr lang="en-US" altLang="ko-KR" sz="1050" b="1" dirty="0"/>
          </a:p>
          <a:p>
            <a:r>
              <a:rPr lang="en-US" altLang="ko-KR" sz="1400" b="1" dirty="0" err="1"/>
              <a:t>Skiplist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구조의 영향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 err="1"/>
              <a:t>RocksDB</a:t>
            </a:r>
            <a:r>
              <a:rPr lang="ko-KR" altLang="en-US" sz="1400" dirty="0"/>
              <a:t>의 기본 </a:t>
            </a:r>
            <a:r>
              <a:rPr lang="en-US" altLang="ko-KR" sz="1400" dirty="0" err="1"/>
              <a:t>MemTable</a:t>
            </a:r>
            <a:r>
              <a:rPr lang="en-US" altLang="ko-KR" sz="1400" dirty="0"/>
              <a:t> </a:t>
            </a:r>
            <a:r>
              <a:rPr lang="ko-KR" altLang="en-US" sz="1400" dirty="0"/>
              <a:t>구현 방식인 </a:t>
            </a:r>
            <a:r>
              <a:rPr lang="en-US" altLang="ko-KR" sz="1400" b="1" dirty="0" err="1"/>
              <a:t>Skiplist</a:t>
            </a:r>
            <a:r>
              <a:rPr lang="ko-KR" altLang="en-US" sz="1400" b="1" dirty="0"/>
              <a:t>는 메모리 크기가 커질수록 검색 비용이 증가</a:t>
            </a:r>
            <a:r>
              <a:rPr lang="ko-KR" altLang="en-US" sz="1400" dirty="0"/>
              <a:t>함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en-US" altLang="ko-KR" sz="1400" b="1" dirty="0"/>
              <a:t>Flush</a:t>
            </a:r>
            <a:r>
              <a:rPr lang="ko-KR" altLang="en-US" sz="1400" b="1" dirty="0"/>
              <a:t>는 정렬된 데이터를 순차적으로 </a:t>
            </a:r>
            <a:r>
              <a:rPr lang="ko-KR" altLang="en-US" sz="1400" b="1" dirty="0" err="1"/>
              <a:t>덤프하는</a:t>
            </a:r>
            <a:r>
              <a:rPr lang="ko-KR" altLang="en-US" sz="1400" b="1" dirty="0"/>
              <a:t> 과정</a:t>
            </a:r>
            <a:r>
              <a:rPr lang="ko-KR" altLang="en-US" sz="1400" dirty="0"/>
              <a:t>이므로 </a:t>
            </a:r>
            <a:r>
              <a:rPr lang="ko-KR" altLang="en-US" sz="1400" b="1" dirty="0"/>
              <a:t>큰 </a:t>
            </a:r>
            <a:r>
              <a:rPr lang="en-US" altLang="ko-KR" sz="1400" b="1" dirty="0" err="1"/>
              <a:t>MemTable</a:t>
            </a:r>
            <a:r>
              <a:rPr lang="ko-KR" altLang="en-US" sz="1400" b="1" dirty="0"/>
              <a:t>에서도 순차 </a:t>
            </a:r>
            <a:r>
              <a:rPr lang="en-US" altLang="ko-KR" sz="1400" b="1" dirty="0"/>
              <a:t>I/O </a:t>
            </a:r>
            <a:r>
              <a:rPr lang="ko-KR" altLang="en-US" sz="1400" b="1" dirty="0"/>
              <a:t>비용은 크게 증가하지 않음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→ </a:t>
            </a:r>
            <a:r>
              <a:rPr lang="ko-KR" altLang="en-US" sz="1400" b="1" dirty="0"/>
              <a:t>즉</a:t>
            </a:r>
            <a:r>
              <a:rPr lang="en-US" altLang="ko-KR" sz="1400" b="1" dirty="0"/>
              <a:t>, Flush </a:t>
            </a:r>
            <a:r>
              <a:rPr lang="ko-KR" altLang="en-US" sz="1400" b="1" dirty="0"/>
              <a:t>속도는 </a:t>
            </a:r>
            <a:r>
              <a:rPr lang="en-US" altLang="ko-KR" sz="1400" b="1" dirty="0" err="1"/>
              <a:t>MemTable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크기에 덜 영향을 받음</a:t>
            </a:r>
            <a:r>
              <a:rPr lang="en-US" altLang="ko-KR" sz="14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93E43-A5FD-E500-C941-E24371118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31598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C5916-A893-262E-AC94-B9E9BA3C2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AE570C-05CD-ED9F-FA46-EF6C01EEB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415248-0671-0ED8-9BAE-27FBE029E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8116F0-099F-69A9-F33A-192B6DA27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13395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3CEA5-550F-AEDF-2A34-CCC3F3AE3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E4ECBD-4D24-D1F8-CB15-D600D497F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2790D2-1ED3-DC9F-0970-BBA7EA683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C53CDC-75D2-4343-7F55-EB35F90E2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777350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D892E-0C8A-D335-E1E9-C6818FA26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771C2A-644D-2612-0981-5B63E16FB4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08A710-183A-EA16-9D0B-A8B07C32DE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7BD636-C9DB-3077-47AB-8AA1DE9BE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0201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FE548-1028-578B-9432-D203BD930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D8AB37-545D-BF09-C8FB-19E5074A0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5231AB-0152-3331-E76D-492E65D3EB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7EC389-FC42-EC9D-810E-39FE54E793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17041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B1F61-C00A-C566-EB75-405926C03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98EB52-BDE0-A820-B106-B32B99F4CB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8E10B9-4E9D-519B-1803-CD85D84BE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0E9C11-7340-1EF0-2BE9-F17F55A2D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95725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0E391-1E0D-EB26-26D4-A9891B029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55427F-AF36-233C-F614-D1E1C0C288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FC4F39-92A5-10E3-F915-EFB54F7FA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3B72D6-671C-591E-E900-8C1431832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5691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31D09-274A-8417-AC03-CBDE1B61F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0A3B37-6165-EE00-F9EF-1B486DDAD7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B1F5E7-CBB1-6D94-BC24-4D5B31351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Universal Compaction</a:t>
            </a:r>
            <a:r>
              <a:rPr lang="ko-KR" altLang="en-US" sz="1200" dirty="0"/>
              <a:t>은 원래 </a:t>
            </a:r>
            <a:r>
              <a:rPr lang="en-US" altLang="ko-KR" sz="1200" dirty="0"/>
              <a:t>WAF</a:t>
            </a:r>
            <a:r>
              <a:rPr lang="ko-KR" altLang="en-US" sz="1200" dirty="0"/>
              <a:t>가 낮아야 하지만</a:t>
            </a:r>
            <a:r>
              <a:rPr lang="en-US" altLang="ko-KR" sz="1200" dirty="0"/>
              <a:t>, Leveled(3.00)</a:t>
            </a:r>
            <a:r>
              <a:rPr lang="ko-KR" altLang="en-US" sz="1200" dirty="0"/>
              <a:t>보다 </a:t>
            </a:r>
            <a:r>
              <a:rPr lang="en-US" altLang="ko-KR" sz="1200" dirty="0"/>
              <a:t>WAF</a:t>
            </a:r>
            <a:r>
              <a:rPr lang="ko-KR" altLang="en-US" sz="1200" dirty="0"/>
              <a:t>가 더 높음</a:t>
            </a:r>
            <a:r>
              <a:rPr lang="en-US" altLang="ko-KR" sz="1200" dirty="0"/>
              <a:t>(3.33)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F33009-1B67-1AC8-2414-66F3C4924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56919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87801-9357-08A3-392B-3F143F912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E2FA9C-1404-4D02-A6C8-200F972E8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D15AE1-8E57-1ECA-0F82-B3EB3B158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163737-E2A4-5DC7-9BBD-FFACAC7FE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7633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BA554-FEFA-52FE-4823-B88C00198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F73564-BB21-9AA9-EA61-5310AEA0C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585B78-429B-2906-AD7C-FDF951F3B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A7DD03-4894-EE66-3D2F-5C1F3E32B0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3418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A3B8E-EDDA-24CE-6F52-173C7AF4C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0E3E4C-5A42-B60A-D2E1-BE6EB29509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A6D13B-38B8-A7FC-C79A-CA7311277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5A63B8-4F53-715E-D310-76D5ED132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28322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A7CC9-37C6-910A-FB16-9F892FD6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BDC5EE-5179-2C0E-2F13-FBA9F4F4E2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2A56A9-76DA-ADA5-00CE-9D8BC9068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2FB1A0-3059-11B9-556A-2B11417CFF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4475787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3A7CF-605A-A9B9-8B58-D975CC672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E2B954-7402-3D0D-FF04-710B3CEB9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9A8C96-0042-D053-14B7-5AE1318C6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2783BA-8FE7-1A7A-23A5-01A29861F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138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765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967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8045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1830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MemTable</a:t>
            </a:r>
            <a:r>
              <a:rPr lang="ko-KR" altLang="en-US" dirty="0"/>
              <a:t>은 </a:t>
            </a:r>
            <a:r>
              <a:rPr lang="en-US" altLang="ko-KR" b="1" dirty="0" err="1"/>
              <a:t>RocksDB</a:t>
            </a:r>
            <a:r>
              <a:rPr lang="ko-KR" altLang="en-US" b="1" dirty="0"/>
              <a:t>에서 데이터를 </a:t>
            </a:r>
            <a:r>
              <a:rPr lang="en-US" altLang="ko-KR" b="1" dirty="0"/>
              <a:t>SST(Sorted String Table) </a:t>
            </a:r>
            <a:r>
              <a:rPr lang="ko-KR" altLang="en-US" b="1" dirty="0"/>
              <a:t>파일로 저장하기 전에 메모리에 임시로 저장하는 데이터 구조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이는</a:t>
            </a:r>
            <a:r>
              <a:rPr lang="en-US" altLang="ko-KR" dirty="0"/>
              <a:t> </a:t>
            </a:r>
            <a:r>
              <a:rPr lang="ko-KR" altLang="en-US" b="1" dirty="0"/>
              <a:t>쓰기</a:t>
            </a:r>
            <a:r>
              <a:rPr lang="en-US" altLang="ko-KR" b="1" dirty="0"/>
              <a:t>(Write)</a:t>
            </a:r>
            <a:r>
              <a:rPr lang="ko-KR" altLang="en-US" b="1" dirty="0"/>
              <a:t>와 읽기</a:t>
            </a:r>
            <a:r>
              <a:rPr lang="en-US" altLang="ko-KR" b="1" dirty="0"/>
              <a:t>(Read) </a:t>
            </a:r>
            <a:r>
              <a:rPr lang="ko-KR" altLang="en-US" b="1" dirty="0"/>
              <a:t>모두에서 중요한 역할</a:t>
            </a:r>
            <a:r>
              <a:rPr lang="ko-KR" altLang="en-US" dirty="0"/>
              <a:t>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✅ </a:t>
            </a:r>
            <a:r>
              <a:rPr lang="ko-KR" altLang="en-US" b="1" dirty="0"/>
              <a:t>쓰기</a:t>
            </a:r>
            <a:r>
              <a:rPr lang="en-US" altLang="ko-KR" b="1" dirty="0"/>
              <a:t>(Write):</a:t>
            </a:r>
            <a:r>
              <a:rPr lang="ko-KR" altLang="en-US" dirty="0"/>
              <a:t> 새로운 데이터가 들어오면 항상 </a:t>
            </a:r>
            <a:r>
              <a:rPr lang="en-US" altLang="ko-KR" dirty="0" err="1"/>
              <a:t>MemTable</a:t>
            </a:r>
            <a:r>
              <a:rPr lang="ko-KR" altLang="en-US" dirty="0"/>
              <a:t>에 먼저 저장됨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✅ </a:t>
            </a:r>
            <a:r>
              <a:rPr lang="ko-KR" altLang="en-US" b="1" dirty="0"/>
              <a:t>읽기</a:t>
            </a:r>
            <a:r>
              <a:rPr lang="en-US" altLang="ko-KR" b="1" dirty="0"/>
              <a:t>(Read):</a:t>
            </a:r>
            <a:r>
              <a:rPr lang="ko-KR" altLang="en-US" dirty="0"/>
              <a:t> 읽을 때는 최신 데이터를 보장하기 위해 </a:t>
            </a:r>
            <a:r>
              <a:rPr lang="en-US" altLang="ko-KR" dirty="0"/>
              <a:t>SST </a:t>
            </a:r>
            <a:r>
              <a:rPr lang="ko-KR" altLang="en-US" dirty="0"/>
              <a:t>파일보다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을 먼저 조회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b="1" dirty="0"/>
              <a:t>플러시</a:t>
            </a:r>
            <a:r>
              <a:rPr lang="en-US" altLang="ko-KR" b="1" dirty="0"/>
              <a:t>(Flush)</a:t>
            </a:r>
            <a:r>
              <a:rPr lang="ko-KR" altLang="en-US" b="1" dirty="0"/>
              <a:t>란</a:t>
            </a:r>
            <a:r>
              <a:rPr lang="en-US" altLang="ko-KR" b="1" dirty="0"/>
              <a:t> </a:t>
            </a:r>
            <a:r>
              <a:rPr lang="en-US" altLang="ko-KR" dirty="0" err="1"/>
              <a:t>MemTable</a:t>
            </a:r>
            <a:r>
              <a:rPr lang="ko-KR" altLang="en-US" dirty="0"/>
              <a:t>이 가득 차면 </a:t>
            </a:r>
            <a:r>
              <a:rPr lang="en-US" altLang="ko-KR" b="1" dirty="0"/>
              <a:t>Immutable </a:t>
            </a:r>
            <a:r>
              <a:rPr lang="ko-KR" altLang="en-US" b="1" dirty="0"/>
              <a:t>상태가 되어 새로운 </a:t>
            </a:r>
            <a:r>
              <a:rPr lang="en-US" altLang="ko-KR" b="1" dirty="0" err="1"/>
              <a:t>MemTable</a:t>
            </a:r>
            <a:r>
              <a:rPr lang="ko-KR" altLang="en-US" b="1" dirty="0"/>
              <a:t>로 교체됨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dirty="0"/>
              <a:t>immutable</a:t>
            </a:r>
            <a:r>
              <a:rPr lang="ko-KR" altLang="en-US" dirty="0"/>
              <a:t> </a:t>
            </a:r>
            <a:r>
              <a:rPr lang="en-US" altLang="ko-KR" dirty="0" err="1"/>
              <a:t>MemTable</a:t>
            </a:r>
            <a:r>
              <a:rPr lang="ko-KR" altLang="en-US" dirty="0"/>
              <a:t>의 내용을 </a:t>
            </a:r>
            <a:r>
              <a:rPr lang="en-US" altLang="ko-KR" dirty="0"/>
              <a:t>SST </a:t>
            </a:r>
            <a:r>
              <a:rPr lang="ko-KR" altLang="en-US" dirty="0"/>
              <a:t>파일로 저장한 후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 err="1"/>
              <a:t>MemTable</a:t>
            </a:r>
            <a:r>
              <a:rPr lang="ko-KR" altLang="en-US" dirty="0"/>
              <a:t>을 삭제함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2394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C255ED-674A-3115-14F4-07DDFFCFB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77EF73-E0B5-4F07-463D-B64E771EC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8A0153-12A0-5BC0-FD5C-D8B2E4CE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81A-CAE5-4E9D-A712-CBA025DE774A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FC320-1CE2-3487-69FE-86E8138B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A3C40-1CE9-0BBF-1036-7E079782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57AF-85C6-4A1A-B47F-9038B3FAA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9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BD215-654C-5C24-A89B-A96F4B26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26BC36-382B-8C6B-9327-C007259FE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5D695-4DF9-709A-4D25-D77C5A81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81A-CAE5-4E9D-A712-CBA025DE774A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03D47E-3064-7A4C-20F8-4F6B5E13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FB748-BC1D-A69F-DFF5-77C1C17E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57AF-85C6-4A1A-B47F-9038B3FAA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76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2FD2B5-F579-5522-E2CD-FCEAE6F54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76678F-FD8C-2196-D0F1-9BD193C75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298E9-6A58-CC47-A872-AA9EA47C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81A-CAE5-4E9D-A712-CBA025DE774A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F47FE-975C-9AC2-4E18-D31C3D26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4F2DDE-5FDC-F540-7ED3-4C94B133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57AF-85C6-4A1A-B47F-9038B3FAA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034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맑은 고딕" panose="020B0503020000020004" pitchFamily="34" charset="-127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  <a:latin typeface="맑은 고딕" panose="020B0503020000020004" pitchFamily="34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30EEEFA-EA63-98ED-A7AC-9ABC1E469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7631684" cy="39371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8616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맑은 고딕" panose="020B0503020000020004" pitchFamily="34" charset="-127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맑은 고딕" panose="020B0503020000020004" pitchFamily="34" charset="-127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맑은 고딕" panose="020B0503020000020004" pitchFamily="34" charset="-127"/>
                <a:cs typeface="Tahoma" panose="020B0604030504040204" pitchFamily="34" charset="0"/>
              </a:defRPr>
            </a:lvl1pPr>
            <a:lvl2pPr marL="685800" indent="-228600">
              <a:lnSpc>
                <a:spcPct val="120000"/>
              </a:lnSpc>
              <a:spcBef>
                <a:spcPts val="600"/>
              </a:spcBef>
              <a:buFontTx/>
              <a:buChar char="-"/>
              <a:defRPr sz="2200">
                <a:latin typeface="맑은 고딕" panose="020B0503020000020004" pitchFamily="34" charset="-127"/>
                <a:cs typeface="Tahoma" panose="020B0604030504040204" pitchFamily="34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>
                <a:latin typeface="맑은 고딕" panose="020B0503020000020004" pitchFamily="34" charset="-127"/>
                <a:cs typeface="Tahoma" panose="020B0604030504040204" pitchFamily="34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>
                <a:latin typeface="맑은 고딕" panose="020B0503020000020004" pitchFamily="34" charset="-127"/>
                <a:cs typeface="Tahoma" panose="020B0604030504040204" pitchFamily="34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>
                <a:latin typeface="맑은 고딕" panose="020B0503020000020004" pitchFamily="34" charset="-127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968177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593AA0-A239-BC96-4C2B-A24A29BA54B4}"/>
              </a:ext>
            </a:extLst>
          </p:cNvPr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A429C-A560-6BFB-59B3-817B002742CA}"/>
              </a:ext>
            </a:extLst>
          </p:cNvPr>
          <p:cNvSpPr txBox="1"/>
          <p:nvPr userDrawn="1"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ea typeface="맑은 고딕" panose="020B0503020000020004" pitchFamily="34" charset="-127"/>
                <a:cs typeface="Tahoma" panose="020B0604030504040204" pitchFamily="34" charset="0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28" y="549000"/>
            <a:ext cx="6480000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맑은 고딕" panose="020B0503020000020004" pitchFamily="34" charset="-127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맑은 고딕" panose="020B0503020000020004" pitchFamily="34" charset="-127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맑은 고딕" panose="020B0503020000020004" pitchFamily="34" charset="-127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맑은 고딕" panose="020B0503020000020004" pitchFamily="34" charset="-127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맑은 고딕" panose="020B0503020000020004" pitchFamily="34" charset="-127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640282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맑은 고딕" panose="020B0503020000020004" pitchFamily="34" charset="-127"/>
                <a:cs typeface="Tahoma" panose="020B0604030504040204" pitchFamily="34" charset="0"/>
              </a:defRPr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052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1E19CF-CA01-6978-FB05-924C7DB1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5AFE28-7D52-E746-B08E-5761D887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DDF2D-A1DE-7750-1BA5-7E6E45E2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81A-CAE5-4E9D-A712-CBA025DE774A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4D1A7-51F1-4CB5-9831-245DE0BC8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F9233-82C0-4DB1-49D0-83DD32A0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57AF-85C6-4A1A-B47F-9038B3FAA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3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0F69D2-6FA2-5695-C2F5-34D252F6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D50487-3FC7-CD5D-FE0A-C1C19A07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94ADF3-36C5-4F50-AD13-F3BA7178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81A-CAE5-4E9D-A712-CBA025DE774A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F7AAA-8BAC-A022-7FD2-30FDD71D2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60E9D9-45F1-1550-E180-B294DE4D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57AF-85C6-4A1A-B47F-9038B3FAA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76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9BE71-1D06-A850-28D4-BDAD63B0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172DCB-6C1D-85D6-BB5F-3FD8B233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9A83A9-A8FD-FEC8-4E98-8A06F0B2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79A79-D578-4238-1C3B-4CFB436F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81A-CAE5-4E9D-A712-CBA025DE774A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02A82E-2A83-D815-DB26-2604D01C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3719FF-94DC-730B-E98C-C4C94550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57AF-85C6-4A1A-B47F-9038B3FAA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5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EA175-A949-BAC4-2667-C9540F0A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4207D-BFF3-43FB-3B0D-BAD006C54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C3FA4-70DD-C549-4D59-44C0DCDB8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204B7E-953E-5682-6740-C921AF102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C543F0E-1734-1D8F-0041-7869A02FF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2F52A7-54CD-C4DB-A5AC-73ACB17B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81A-CAE5-4E9D-A712-CBA025DE774A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BFF4B6-CEC2-B278-BE1A-8BB155A1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3737F13-7E6F-C7A4-C794-DEF968BEB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57AF-85C6-4A1A-B47F-9038B3FAA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C6440-1B21-4685-38E0-593ECE4E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E3E996-BB41-4CC4-D09D-790B9241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81A-CAE5-4E9D-A712-CBA025DE774A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672DD-5DCE-A80A-6A71-0E8D60A8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822B39E-5F64-F0EB-04CF-3FA5E441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57AF-85C6-4A1A-B47F-9038B3FAA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85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6AEEEB-E703-7355-3032-896B0D7C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81A-CAE5-4E9D-A712-CBA025DE774A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068982-6CFE-E89E-B355-A3FB2A08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76DE77-DDA5-7235-BB37-8DD6A35F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57AF-85C6-4A1A-B47F-9038B3FAA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6C53C-45FE-4FCC-6E35-D5BB19BE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8099A-297C-D841-CA19-9D6BF2F7D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54E7B0-D8D6-6A5C-04FA-412B0BE87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203942-9181-89B0-0C29-FF873687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81A-CAE5-4E9D-A712-CBA025DE774A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4B71BF-5BAB-630C-095D-C923BC16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14E54-1F43-5C1C-3CC9-FD12DC4D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57AF-85C6-4A1A-B47F-9038B3FAA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35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DB874-A823-0B04-3009-C6D1749C1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12C2764-25D7-FBD1-065C-4D73B2D86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EB4EB6-A8D3-A76F-DA78-F1E712EA3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5F8D5-5CAB-404B-7DFE-60CB2D381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2A81A-CAE5-4E9D-A712-CBA025DE774A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F50D4-5F56-4C14-78F0-170D88F9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BC1113-9F64-15F9-B07E-E183C6AC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B57AF-85C6-4A1A-B47F-9038B3FAA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3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CCD361-5ADA-0CE1-C1B2-2B1609AC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73B3A-044F-7878-21D7-FFD518C73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4F0B3-08B4-7635-8E73-9EE4CF7010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A81A-CAE5-4E9D-A712-CBA025DE774A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B9185-5594-3FA2-3AAF-DD4237AD0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6889F-0262-0939-6506-182B3DCE9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B57AF-85C6-4A1A-B47F-9038B3FAA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50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juhee23@dankook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cogydms@dankook.ac.k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mailto:32194319@dankook.ac.kr" TargetMode="External"/><Relationship Id="rId4" Type="http://schemas.openxmlformats.org/officeDocument/2006/relationships/hyperlink" Target="mailto:pjuhee23@dankook.ac.kr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32194319@dankook.ac.kr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mailto:32194319@dankook.ac.kr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153D-E116-59DF-0049-1D61A8A0E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RocksDB</a:t>
            </a:r>
            <a:r>
              <a:rPr lang="en-US" altLang="ko-KR" dirty="0"/>
              <a:t> Compaction </a:t>
            </a:r>
            <a:r>
              <a:rPr lang="ko-KR" altLang="en-US" dirty="0"/>
              <a:t>방식에 따른</a:t>
            </a:r>
            <a:br>
              <a:rPr lang="en-US" altLang="ko-KR" dirty="0"/>
            </a:br>
            <a:r>
              <a:rPr lang="ko-KR" altLang="en-US" dirty="0"/>
              <a:t>성능 비교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838AA-E604-726A-B34B-CE83ABD3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4926" y="4940968"/>
            <a:ext cx="7263709" cy="1748590"/>
          </a:xfrm>
        </p:spPr>
        <p:txBody>
          <a:bodyPr/>
          <a:lstStyle/>
          <a:p>
            <a:r>
              <a:rPr lang="en-US" altLang="ko-KR" sz="1400" dirty="0"/>
              <a:t>2025.02.25</a:t>
            </a:r>
          </a:p>
          <a:p>
            <a:r>
              <a:rPr lang="en-US" altLang="ko-Kore-KR" sz="1400" dirty="0"/>
              <a:t>Presentation by name </a:t>
            </a:r>
            <a:r>
              <a:rPr lang="en-US" altLang="ko-Kore-KR" sz="1400" dirty="0" err="1"/>
              <a:t>Juhee</a:t>
            </a:r>
            <a:r>
              <a:rPr lang="en-US" altLang="ko-Kore-KR" sz="1400" dirty="0"/>
              <a:t> Park</a:t>
            </a:r>
          </a:p>
          <a:p>
            <a:r>
              <a:rPr lang="en-US" altLang="en-US" sz="1400" dirty="0"/>
              <a:t>Email </a:t>
            </a:r>
            <a:r>
              <a:rPr lang="en-US" altLang="en-US" sz="1400" dirty="0">
                <a:hlinkClick r:id="rId3"/>
              </a:rPr>
              <a:t>pjuhee23@dankook.ac.kr</a:t>
            </a:r>
            <a:endParaRPr lang="en-US" altLang="ko-KR" sz="1400" dirty="0"/>
          </a:p>
          <a:p>
            <a:endParaRPr lang="ko-Kore-KR" altLang="en-US" sz="1400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A4BFD-C0F4-668B-311B-88227C444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2822582" cy="393714"/>
          </a:xfrm>
        </p:spPr>
        <p:txBody>
          <a:bodyPr>
            <a:normAutofit/>
          </a:bodyPr>
          <a:lstStyle/>
          <a:p>
            <a:r>
              <a:rPr lang="en-US" altLang="ko-KR" dirty="0"/>
              <a:t>2025 </a:t>
            </a:r>
            <a:r>
              <a:rPr lang="en-US" altLang="ko-KR" dirty="0" err="1"/>
              <a:t>RocksDB</a:t>
            </a:r>
            <a:r>
              <a:rPr lang="en-US" altLang="ko-KR" dirty="0"/>
              <a:t> study – week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10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1332-54CB-51FC-180C-17228913C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138D2-FBF6-3CBA-C469-52F74A62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Results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90DD6F-67B2-3944-4365-B61E9480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/>
          </a:p>
        </p:txBody>
      </p:sp>
      <p:pic>
        <p:nvPicPr>
          <p:cNvPr id="5122" name="Picture 2" descr="출력 이미지">
            <a:extLst>
              <a:ext uri="{FF2B5EF4-FFF2-40B4-BE49-F238E27FC236}">
                <a16:creationId xmlns:a16="http://schemas.microsoft.com/office/drawing/2014/main" id="{EE255156-7E16-84DF-10F3-F0CB5CE7B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2" y="1658201"/>
            <a:ext cx="5890897" cy="37258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74A09A2-70CE-5E3A-AAC5-C03ACA6B1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373" y="1658201"/>
            <a:ext cx="5890897" cy="37258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052" name="Picture 4" descr="출력 이미지">
            <a:extLst>
              <a:ext uri="{FF2B5EF4-FFF2-40B4-BE49-F238E27FC236}">
                <a16:creationId xmlns:a16="http://schemas.microsoft.com/office/drawing/2014/main" id="{C5324F49-3F7A-ADD3-8A02-1916AC8BA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373" y="1658201"/>
            <a:ext cx="5890896" cy="37258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원형: 비어 있음 4">
            <a:extLst>
              <a:ext uri="{FF2B5EF4-FFF2-40B4-BE49-F238E27FC236}">
                <a16:creationId xmlns:a16="http://schemas.microsoft.com/office/drawing/2014/main" id="{0CBCD6BC-A1CB-6E4B-1E58-53E95EEBE4E5}"/>
              </a:ext>
            </a:extLst>
          </p:cNvPr>
          <p:cNvSpPr/>
          <p:nvPr/>
        </p:nvSpPr>
        <p:spPr>
          <a:xfrm>
            <a:off x="2950028" y="4550229"/>
            <a:ext cx="489856" cy="446313"/>
          </a:xfrm>
          <a:prstGeom prst="donut">
            <a:avLst>
              <a:gd name="adj" fmla="val 97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원형: 비어 있음 6">
            <a:extLst>
              <a:ext uri="{FF2B5EF4-FFF2-40B4-BE49-F238E27FC236}">
                <a16:creationId xmlns:a16="http://schemas.microsoft.com/office/drawing/2014/main" id="{1D3EBC7B-5306-57C6-AEDD-5F78486BA9F1}"/>
              </a:ext>
            </a:extLst>
          </p:cNvPr>
          <p:cNvSpPr/>
          <p:nvPr/>
        </p:nvSpPr>
        <p:spPr>
          <a:xfrm>
            <a:off x="11048999" y="1846717"/>
            <a:ext cx="489856" cy="446313"/>
          </a:xfrm>
          <a:prstGeom prst="donut">
            <a:avLst>
              <a:gd name="adj" fmla="val 97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D2C50-D455-3077-6A36-00977D2FE119}"/>
              </a:ext>
            </a:extLst>
          </p:cNvPr>
          <p:cNvSpPr txBox="1"/>
          <p:nvPr/>
        </p:nvSpPr>
        <p:spPr>
          <a:xfrm>
            <a:off x="1533982" y="5510408"/>
            <a:ext cx="332194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Universal Compaction</a:t>
            </a:r>
          </a:p>
          <a:p>
            <a:r>
              <a:rPr lang="ko-KR" altLang="en-US" sz="1800" b="1" dirty="0"/>
              <a:t>쓰기 성능 </a:t>
            </a:r>
            <a:r>
              <a:rPr lang="ko-KR" altLang="en-US" b="1" dirty="0"/>
              <a:t>예상보다 좋지 않음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9AB04-4624-5778-3FD1-3DE977F2C85E}"/>
              </a:ext>
            </a:extLst>
          </p:cNvPr>
          <p:cNvSpPr txBox="1"/>
          <p:nvPr/>
        </p:nvSpPr>
        <p:spPr>
          <a:xfrm>
            <a:off x="7427986" y="5512278"/>
            <a:ext cx="332194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FIFO Compaction</a:t>
            </a:r>
          </a:p>
          <a:p>
            <a:r>
              <a:rPr lang="ko-KR" altLang="en-US" sz="1800" b="1" dirty="0"/>
              <a:t>읽기 성능 예상보다 훨씬 좋음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34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9A83F-B68A-AEA7-F5C4-A26C823B9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3CFFDF-5548-7655-029D-F779B671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4231" y="6459735"/>
            <a:ext cx="2743200" cy="295861"/>
          </a:xfrm>
        </p:spPr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91E542C-556A-3D69-7A7D-D61EE30918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2204" y="1426030"/>
          <a:ext cx="11929164" cy="478481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77999">
                  <a:extLst>
                    <a:ext uri="{9D8B030D-6E8A-4147-A177-3AD203B41FA5}">
                      <a16:colId xmlns:a16="http://schemas.microsoft.com/office/drawing/2014/main" val="802966570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1430883137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3011333461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3833520668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277025493"/>
                    </a:ext>
                  </a:extLst>
                </a:gridCol>
                <a:gridCol w="2110233">
                  <a:extLst>
                    <a:ext uri="{9D8B030D-6E8A-4147-A177-3AD203B41FA5}">
                      <a16:colId xmlns:a16="http://schemas.microsoft.com/office/drawing/2014/main" val="2154647026"/>
                    </a:ext>
                  </a:extLst>
                </a:gridCol>
              </a:tblGrid>
              <a:tr h="8490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Style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rocksdb.numfiles</a:t>
                      </a:r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sz="1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in.singlecompaction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</a:t>
                      </a:r>
                    </a:p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CPU Time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Time 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rocksdb.stall</a:t>
                      </a:r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</a:p>
                    <a:p>
                      <a:pPr algn="ctr" fontAlgn="ctr"/>
                      <a:r>
                        <a:rPr lang="en-US" sz="17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micros COUNT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WAF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671743670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-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/>
                        <a:t>하나의 </a:t>
                      </a:r>
                      <a:r>
                        <a:rPr lang="en-US" altLang="ko-KR" sz="1600" dirty="0"/>
                        <a:t>Compaction</a:t>
                      </a:r>
                    </a:p>
                    <a:p>
                      <a:pPr algn="ctr" fontAlgn="ctr"/>
                      <a:r>
                        <a:rPr lang="ko-KR" altLang="en-US" sz="1600" dirty="0"/>
                        <a:t>작업에서 병합된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en-US" altLang="ko-KR" sz="1600" dirty="0"/>
                        <a:t>SST </a:t>
                      </a:r>
                      <a:r>
                        <a:rPr lang="ko-KR" altLang="en-US" sz="1600" dirty="0"/>
                        <a:t>파일 개수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/>
                        <a:t>Compaction </a:t>
                      </a:r>
                      <a:r>
                        <a:rPr lang="ko-KR" altLang="en-US" sz="1600" dirty="0"/>
                        <a:t>중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en-US" altLang="ko-KR" sz="1600" dirty="0"/>
                        <a:t>CPU</a:t>
                      </a:r>
                      <a:r>
                        <a:rPr lang="ko-KR" altLang="en-US" sz="1600" dirty="0"/>
                        <a:t>가 실제로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사용된 시간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en-US" altLang="ko-KR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(micros)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dirty="0"/>
                        <a:t>Compaction </a:t>
                      </a:r>
                      <a:r>
                        <a:rPr lang="ko-KR" altLang="en-US" sz="1600" dirty="0"/>
                        <a:t>작업이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완료되는 데 걸린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총 시간</a:t>
                      </a:r>
                      <a:endParaRPr lang="en-US" altLang="ko-KR" sz="1600" dirty="0"/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(micros)</a:t>
                      </a:r>
                      <a:endParaRPr lang="en-US" altLang="ko-KR" sz="1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+mn-ea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/>
                        <a:t>쓰기 작업이 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일시적으로 중단된</a:t>
                      </a:r>
                      <a:r>
                        <a:rPr lang="en-US" altLang="ko-KR" sz="1600" dirty="0"/>
                        <a:t> </a:t>
                      </a:r>
                    </a:p>
                    <a:p>
                      <a:pPr algn="ctr" fontAlgn="ctr"/>
                      <a:r>
                        <a:rPr lang="ko-KR" altLang="en-US" sz="1600" dirty="0"/>
                        <a:t>총 시간 누적 값 </a:t>
                      </a:r>
                      <a:r>
                        <a:rPr lang="en-US" altLang="ko-KR" sz="1600" dirty="0"/>
                        <a:t>(micros)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/>
                        <a:t>실제로 디스크에</a:t>
                      </a:r>
                      <a:endParaRPr lang="en-US" altLang="ko-KR" sz="1600" dirty="0"/>
                    </a:p>
                    <a:p>
                      <a:pPr algn="ctr" fontAlgn="ctr"/>
                      <a:r>
                        <a:rPr lang="ko-KR" altLang="en-US" sz="1600" dirty="0"/>
                        <a:t>얼마나 많은 추가적인 쓰기가 발생하는지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468152106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0 </a:t>
                      </a:r>
                    </a:p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(leveled)</a:t>
                      </a:r>
                      <a:endParaRPr lang="en-US" altLang="ko-KR" sz="18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9949800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167,169,829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204,816,325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178,485,701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3.000813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01927682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(universal)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236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5166667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231,383,009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275,161,083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208,685,582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3.331499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029494481"/>
                  </a:ext>
                </a:extLst>
              </a:tr>
              <a:tr h="98012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  <a:p>
                      <a:pPr algn="ctr" fontAlgn="ctr"/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fifo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)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25,122,257</a:t>
                      </a:r>
                      <a:r>
                        <a:rPr lang="en-US" altLang="ko-KR" sz="18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1.563218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619592420"/>
                  </a:ext>
                </a:extLst>
              </a:tr>
            </a:tbl>
          </a:graphicData>
        </a:graphic>
      </p:graphicFrame>
      <p:sp>
        <p:nvSpPr>
          <p:cNvPr id="8" name="제목 10">
            <a:extLst>
              <a:ext uri="{FF2B5EF4-FFF2-40B4-BE49-F238E27FC236}">
                <a16:creationId xmlns:a16="http://schemas.microsoft.com/office/drawing/2014/main" id="{7A587FDA-9062-40F2-C4B7-F40B52FD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07963"/>
            <a:ext cx="11209564" cy="830262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Analysis - Universal Compaction</a:t>
            </a:r>
            <a:endParaRPr lang="ko-KR" altLang="en-US" sz="3600" dirty="0"/>
          </a:p>
        </p:txBody>
      </p:sp>
      <p:sp>
        <p:nvSpPr>
          <p:cNvPr id="2" name="화살표: 오른쪽으로 구부러짐 1">
            <a:extLst>
              <a:ext uri="{FF2B5EF4-FFF2-40B4-BE49-F238E27FC236}">
                <a16:creationId xmlns:a16="http://schemas.microsoft.com/office/drawing/2014/main" id="{0459D366-C661-5123-F03B-6DBB8486B441}"/>
              </a:ext>
            </a:extLst>
          </p:cNvPr>
          <p:cNvSpPr/>
          <p:nvPr/>
        </p:nvSpPr>
        <p:spPr>
          <a:xfrm>
            <a:off x="1653540" y="3734618"/>
            <a:ext cx="525780" cy="12115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8AA5B619-A12C-7CEA-61A9-C758CD3E6426}"/>
              </a:ext>
            </a:extLst>
          </p:cNvPr>
          <p:cNvSpPr/>
          <p:nvPr/>
        </p:nvSpPr>
        <p:spPr>
          <a:xfrm>
            <a:off x="3596640" y="3733800"/>
            <a:ext cx="525780" cy="12115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화살표: 오른쪽으로 구부러짐 6">
            <a:extLst>
              <a:ext uri="{FF2B5EF4-FFF2-40B4-BE49-F238E27FC236}">
                <a16:creationId xmlns:a16="http://schemas.microsoft.com/office/drawing/2014/main" id="{9BFF073A-4139-8419-2BDE-34BA09FBE1B2}"/>
              </a:ext>
            </a:extLst>
          </p:cNvPr>
          <p:cNvSpPr/>
          <p:nvPr/>
        </p:nvSpPr>
        <p:spPr>
          <a:xfrm>
            <a:off x="5722941" y="3733800"/>
            <a:ext cx="525780" cy="121158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62150-98C2-180B-6908-6C16C3A1089A}"/>
              </a:ext>
            </a:extLst>
          </p:cNvPr>
          <p:cNvSpPr txBox="1"/>
          <p:nvPr/>
        </p:nvSpPr>
        <p:spPr>
          <a:xfrm>
            <a:off x="1792876" y="4093970"/>
            <a:ext cx="109510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 </a:t>
            </a:r>
            <a:r>
              <a:rPr lang="en-US" altLang="ko-KR" b="1" dirty="0"/>
              <a:t>10</a:t>
            </a:r>
            <a:r>
              <a:rPr lang="ko-KR" altLang="en-US" b="1" dirty="0"/>
              <a:t>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6123C4-AADA-31ED-DD58-B357B76AB11E}"/>
              </a:ext>
            </a:extLst>
          </p:cNvPr>
          <p:cNvSpPr txBox="1"/>
          <p:nvPr/>
        </p:nvSpPr>
        <p:spPr>
          <a:xfrm>
            <a:off x="3766458" y="4101590"/>
            <a:ext cx="126274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 </a:t>
            </a:r>
            <a:r>
              <a:rPr lang="en-US" altLang="ko-KR" b="1" dirty="0"/>
              <a:t>1.38</a:t>
            </a:r>
            <a:r>
              <a:rPr lang="ko-KR" altLang="en-US" b="1" dirty="0"/>
              <a:t>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2708C-D181-9F85-C656-4BB710BE6CD7}"/>
              </a:ext>
            </a:extLst>
          </p:cNvPr>
          <p:cNvSpPr txBox="1"/>
          <p:nvPr/>
        </p:nvSpPr>
        <p:spPr>
          <a:xfrm>
            <a:off x="5985831" y="4099572"/>
            <a:ext cx="123792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약 </a:t>
            </a:r>
            <a:r>
              <a:rPr lang="en-US" altLang="ko-KR" b="1" dirty="0"/>
              <a:t>1.34</a:t>
            </a:r>
            <a:r>
              <a:rPr lang="ko-KR" altLang="en-US" b="1" dirty="0"/>
              <a:t>배</a:t>
            </a: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A250FC89-460F-918C-FB9C-79DA8C6CC9A5}"/>
              </a:ext>
            </a:extLst>
          </p:cNvPr>
          <p:cNvSpPr/>
          <p:nvPr/>
        </p:nvSpPr>
        <p:spPr>
          <a:xfrm>
            <a:off x="9960053" y="4221734"/>
            <a:ext cx="2165059" cy="1036066"/>
          </a:xfrm>
          <a:prstGeom prst="frame">
            <a:avLst>
              <a:gd name="adj1" fmla="val 6548"/>
            </a:avLst>
          </a:prstGeom>
          <a:solidFill>
            <a:srgbClr val="0B2D86"/>
          </a:solidFill>
          <a:ln>
            <a:solidFill>
              <a:srgbClr val="0B2D8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E6BA86-D0F0-69D6-9748-129FF56BD727}"/>
              </a:ext>
            </a:extLst>
          </p:cNvPr>
          <p:cNvSpPr txBox="1"/>
          <p:nvPr/>
        </p:nvSpPr>
        <p:spPr>
          <a:xfrm>
            <a:off x="8739420" y="207963"/>
            <a:ext cx="3321948" cy="646331"/>
          </a:xfrm>
          <a:prstGeom prst="rect">
            <a:avLst/>
          </a:prstGeom>
          <a:solidFill>
            <a:schemeClr val="accent2">
              <a:lumMod val="40000"/>
              <a:lumOff val="60000"/>
              <a:alpha val="6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Universal Compaction</a:t>
            </a:r>
          </a:p>
          <a:p>
            <a:r>
              <a:rPr lang="ko-KR" altLang="en-US" sz="1800" b="1" dirty="0"/>
              <a:t>쓰기 성능 </a:t>
            </a:r>
            <a:r>
              <a:rPr lang="ko-KR" altLang="en-US" b="1" dirty="0"/>
              <a:t>예상보다 좋지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01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FFB2D-AF82-3DE9-7EC3-E7CFD54AC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F20EEE-A5C8-E012-02C1-20C5DB48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663066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Analysis - Universal Compaction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CCF04BF-5204-6E5C-9D6F-18642B0DA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C476B9-A3CA-6398-FF8B-C41D34C7B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sz="2600" b="1" dirty="0"/>
              <a:t>Universal Compaction</a:t>
            </a:r>
            <a:r>
              <a:rPr lang="ko-KR" altLang="en-US" sz="2600" b="1" dirty="0"/>
              <a:t>의 쓰기 성능 저하</a:t>
            </a:r>
            <a:endParaRPr lang="en-US" altLang="ko-KR" sz="2600" b="1" dirty="0"/>
          </a:p>
          <a:p>
            <a:endParaRPr lang="ko-KR" altLang="en-US" sz="2600" b="1" dirty="0"/>
          </a:p>
          <a:p>
            <a:r>
              <a:rPr lang="ko-KR" altLang="en-US" sz="2600" b="1" dirty="0"/>
              <a:t>원인① 병합되는 </a:t>
            </a:r>
            <a:r>
              <a:rPr lang="en-US" altLang="ko-KR" sz="2600" b="1" dirty="0"/>
              <a:t>SST </a:t>
            </a:r>
            <a:r>
              <a:rPr lang="ko-KR" altLang="en-US" sz="2600" b="1" dirty="0"/>
              <a:t>파일 개수가 많음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600" dirty="0"/>
              <a:t>Leveled(23.99</a:t>
            </a:r>
            <a:r>
              <a:rPr lang="ko-KR" altLang="en-US" sz="2600" dirty="0"/>
              <a:t>개</a:t>
            </a:r>
            <a:r>
              <a:rPr lang="en-US" altLang="ko-KR" sz="2600" dirty="0"/>
              <a:t>) vs Universal(236.51</a:t>
            </a:r>
            <a:r>
              <a:rPr lang="ko-KR" altLang="en-US" sz="2600" dirty="0"/>
              <a:t>개</a:t>
            </a:r>
            <a:r>
              <a:rPr lang="en-US" altLang="ko-KR" sz="2600" dirty="0"/>
              <a:t>) → 10</a:t>
            </a:r>
            <a:r>
              <a:rPr lang="ko-KR" altLang="en-US" sz="2600" dirty="0"/>
              <a:t>배 이상 많음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600" dirty="0"/>
              <a:t>Compaction </a:t>
            </a:r>
            <a:r>
              <a:rPr lang="ko-KR" altLang="en-US" sz="2600" dirty="0"/>
              <a:t>시간 증가 → </a:t>
            </a:r>
            <a:r>
              <a:rPr lang="en-US" altLang="ko-KR" sz="2600" b="1" dirty="0"/>
              <a:t>CPU </a:t>
            </a:r>
            <a:r>
              <a:rPr lang="ko-KR" altLang="en-US" sz="2600" b="1" dirty="0"/>
              <a:t>사용량 증가</a:t>
            </a:r>
            <a:r>
              <a:rPr lang="ko-KR" altLang="en-US" sz="2600" dirty="0"/>
              <a:t> 🔺 </a:t>
            </a:r>
            <a:endParaRPr lang="en-US" altLang="ko-KR" sz="2600" dirty="0"/>
          </a:p>
          <a:p>
            <a:pPr marL="0" indent="0">
              <a:buNone/>
            </a:pPr>
            <a:r>
              <a:rPr lang="ko-KR" altLang="en-US" sz="2600" dirty="0"/>
              <a:t>→ </a:t>
            </a:r>
            <a:r>
              <a:rPr lang="en-US" altLang="ko-KR" sz="2600" dirty="0"/>
              <a:t>Write Stall </a:t>
            </a:r>
            <a:r>
              <a:rPr lang="ko-KR" altLang="en-US" sz="2600" dirty="0"/>
              <a:t>발생 → </a:t>
            </a:r>
            <a:r>
              <a:rPr lang="ko-KR" altLang="en-US" sz="2600" b="1" dirty="0"/>
              <a:t>쓰기 성능 저하 </a:t>
            </a:r>
            <a:r>
              <a:rPr lang="ko-KR" altLang="en-US" sz="2600" dirty="0"/>
              <a:t>🔻</a:t>
            </a:r>
            <a:endParaRPr lang="en-US" altLang="ko-KR" sz="26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2600" dirty="0"/>
          </a:p>
          <a:p>
            <a:r>
              <a:rPr lang="ko-KR" altLang="en-US" sz="2600" b="1" dirty="0"/>
              <a:t>원인② </a:t>
            </a:r>
            <a:r>
              <a:rPr lang="en-US" altLang="ko-KR" sz="2600" b="1" dirty="0"/>
              <a:t>Write Amplification(WAF) </a:t>
            </a:r>
            <a:r>
              <a:rPr lang="ko-KR" altLang="en-US" sz="2600" b="1" dirty="0"/>
              <a:t>증가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600" dirty="0"/>
              <a:t>WAF: Leveled(3.00) → Universal(3.33)</a:t>
            </a:r>
            <a:endParaRPr lang="ko-KR" alt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600" dirty="0"/>
              <a:t>중복 데이터 증가 → 불필요한 디스크 쓰기 증가 🔺 → 쓰기 성능 저하 🔻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97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E8F47-5CF5-9DBD-DD53-B8C3B41D7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5B532-0071-18D9-86A4-758CCFB0B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663066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Analysis – FIFO Compaction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A0A7B7F-B218-5F09-7AB1-719F302F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BC61834A-70A2-1E7D-BCAF-5AA395A75E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5918" y="940911"/>
          <a:ext cx="11663071" cy="5444969"/>
        </p:xfrm>
        <a:graphic>
          <a:graphicData uri="http://schemas.openxmlformats.org/drawingml/2006/table">
            <a:tbl>
              <a:tblPr/>
              <a:tblGrid>
                <a:gridCol w="1889859">
                  <a:extLst>
                    <a:ext uri="{9D8B030D-6E8A-4147-A177-3AD203B41FA5}">
                      <a16:colId xmlns:a16="http://schemas.microsoft.com/office/drawing/2014/main" val="3846215783"/>
                    </a:ext>
                  </a:extLst>
                </a:gridCol>
                <a:gridCol w="1133686">
                  <a:extLst>
                    <a:ext uri="{9D8B030D-6E8A-4147-A177-3AD203B41FA5}">
                      <a16:colId xmlns:a16="http://schemas.microsoft.com/office/drawing/2014/main" val="3563187582"/>
                    </a:ext>
                  </a:extLst>
                </a:gridCol>
                <a:gridCol w="1439921">
                  <a:extLst>
                    <a:ext uri="{9D8B030D-6E8A-4147-A177-3AD203B41FA5}">
                      <a16:colId xmlns:a16="http://schemas.microsoft.com/office/drawing/2014/main" val="2216616087"/>
                    </a:ext>
                  </a:extLst>
                </a:gridCol>
                <a:gridCol w="1439921">
                  <a:extLst>
                    <a:ext uri="{9D8B030D-6E8A-4147-A177-3AD203B41FA5}">
                      <a16:colId xmlns:a16="http://schemas.microsoft.com/office/drawing/2014/main" val="3932904525"/>
                    </a:ext>
                  </a:extLst>
                </a:gridCol>
                <a:gridCol w="1439921">
                  <a:extLst>
                    <a:ext uri="{9D8B030D-6E8A-4147-A177-3AD203B41FA5}">
                      <a16:colId xmlns:a16="http://schemas.microsoft.com/office/drawing/2014/main" val="4288189348"/>
                    </a:ext>
                  </a:extLst>
                </a:gridCol>
                <a:gridCol w="1439921">
                  <a:extLst>
                    <a:ext uri="{9D8B030D-6E8A-4147-A177-3AD203B41FA5}">
                      <a16:colId xmlns:a16="http://schemas.microsoft.com/office/drawing/2014/main" val="2797188086"/>
                    </a:ext>
                  </a:extLst>
                </a:gridCol>
                <a:gridCol w="1439921">
                  <a:extLst>
                    <a:ext uri="{9D8B030D-6E8A-4147-A177-3AD203B41FA5}">
                      <a16:colId xmlns:a16="http://schemas.microsoft.com/office/drawing/2014/main" val="1969303021"/>
                    </a:ext>
                  </a:extLst>
                </a:gridCol>
                <a:gridCol w="1439921">
                  <a:extLst>
                    <a:ext uri="{9D8B030D-6E8A-4147-A177-3AD203B41FA5}">
                      <a16:colId xmlns:a16="http://schemas.microsoft.com/office/drawing/2014/main" val="1883684646"/>
                    </a:ext>
                  </a:extLst>
                </a:gridCol>
              </a:tblGrid>
              <a:tr h="39933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Benchmark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Compaction Style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Memtable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 Hit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Block Cache Hit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L0 Hit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L1 Hit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L2+ Hit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hit count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467356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fillrandom,seekrandom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11025872.9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11025872.9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074391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fillrandom,readseq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12242.8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12242.8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0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232300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fillseq,readrandom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5717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6306.8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16078.9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80287.5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9897917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10006306.8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413695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fillseq,seekrandom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28692432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28692432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960499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fillseq,readseq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27077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fillrandom,readrandom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5677.2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813143.3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9141.2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111705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6194956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7134622.2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496576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fillrandom,readrandom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5722.7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685286.1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2725.7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920.4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6310878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7005532.8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D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4018253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fillseq,seekrandom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21397243.2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21397243.2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CE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774905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fillseq,readseq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3232.9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3232.9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88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551532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fillseq,readrandom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5670.5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7955.8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3860.7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1921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9988548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10007955.8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52005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fillrandom,seekrandom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629837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629837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B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02730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fillrandom,readseq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17986.9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17986.9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503898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fillrandom,seekrandom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6.1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6.1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30120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fillseq,seekrandom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1032.9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1032.9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73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24510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fillseq,readseq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803112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fillrandom,readseq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854172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fillrandom,readrandom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5795.9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0.1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5796.6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1A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61193"/>
                  </a:ext>
                </a:extLst>
              </a:tr>
              <a:tr h="27852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fillseq,readrandom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6007.1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617.2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1.2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34" charset="-127"/>
                        <a:ea typeface="맑은 고딕" panose="020B0503020000020004" pitchFamily="34" charset="-127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6625.5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650925"/>
                  </a:ext>
                </a:extLst>
              </a:tr>
            </a:tbl>
          </a:graphicData>
        </a:graphic>
      </p:graphicFrame>
      <p:sp>
        <p:nvSpPr>
          <p:cNvPr id="6" name="액자 5">
            <a:extLst>
              <a:ext uri="{FF2B5EF4-FFF2-40B4-BE49-F238E27FC236}">
                <a16:creationId xmlns:a16="http://schemas.microsoft.com/office/drawing/2014/main" id="{BCEEE0A3-354E-35B3-603C-4096B2AD4BB1}"/>
              </a:ext>
            </a:extLst>
          </p:cNvPr>
          <p:cNvSpPr/>
          <p:nvPr/>
        </p:nvSpPr>
        <p:spPr>
          <a:xfrm>
            <a:off x="232851" y="4712504"/>
            <a:ext cx="11755949" cy="1681800"/>
          </a:xfrm>
          <a:prstGeom prst="frame">
            <a:avLst>
              <a:gd name="adj1" fmla="val 2788"/>
            </a:avLst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741C4-8297-77A6-7403-88C867C7732F}"/>
              </a:ext>
            </a:extLst>
          </p:cNvPr>
          <p:cNvSpPr txBox="1"/>
          <p:nvPr/>
        </p:nvSpPr>
        <p:spPr>
          <a:xfrm>
            <a:off x="8627039" y="251016"/>
            <a:ext cx="3321948" cy="646331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FIFO Compaction</a:t>
            </a:r>
          </a:p>
          <a:p>
            <a:r>
              <a:rPr lang="ko-KR" altLang="en-US" sz="1800" b="1" dirty="0"/>
              <a:t>읽기 성능 예상보다 훨씬 좋음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5725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98867-CAD9-3BE6-22E9-B8CBEE503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BCAEB-FE43-66B7-C421-5AF3D033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663066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5. Analysis – FIFO Compaction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3028D6E-943D-C210-9893-E7B94432D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C09022-32AA-C848-F9C6-99A11D108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6436158" cy="506546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1800" b="1" dirty="0"/>
              <a:t>FIFO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compaction</a:t>
            </a:r>
            <a:r>
              <a:rPr lang="ko-KR" altLang="en-US" sz="1800" b="1" dirty="0"/>
              <a:t>의 읽기 성능</a:t>
            </a:r>
            <a:r>
              <a:rPr lang="en-US" altLang="ko-KR" sz="1800" b="1" dirty="0"/>
              <a:t>?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FIFO</a:t>
            </a:r>
            <a:r>
              <a:rPr lang="ko-KR" altLang="en-US" sz="1800" dirty="0"/>
              <a:t> </a:t>
            </a:r>
            <a:r>
              <a:rPr lang="en-US" altLang="ko-KR" sz="1800" dirty="0"/>
              <a:t>compaction</a:t>
            </a:r>
            <a:r>
              <a:rPr lang="ko-KR" altLang="en-US" sz="1800" dirty="0"/>
              <a:t> 특징</a:t>
            </a:r>
            <a:r>
              <a:rPr lang="en-US" altLang="ko-KR" sz="1800" dirty="0"/>
              <a:t>: </a:t>
            </a:r>
          </a:p>
          <a:p>
            <a:pPr marL="0" indent="0">
              <a:buNone/>
            </a:pPr>
            <a:r>
              <a:rPr lang="ko-KR" altLang="en-US" sz="1800" dirty="0"/>
              <a:t>오래된 키는 삭제함 </a:t>
            </a:r>
            <a:r>
              <a:rPr lang="en-US" altLang="ko-KR" sz="1800" dirty="0"/>
              <a:t>&amp; </a:t>
            </a:r>
            <a:r>
              <a:rPr lang="ko-KR" altLang="en-US" sz="1800" dirty="0"/>
              <a:t>단일레벨로 구성됨</a:t>
            </a:r>
            <a:r>
              <a:rPr lang="en-US" altLang="ko-KR" sz="1800" dirty="0"/>
              <a:t> </a:t>
            </a:r>
          </a:p>
          <a:p>
            <a:pPr marL="0" indent="0">
              <a:buNone/>
            </a:pPr>
            <a:endParaRPr lang="en-US" altLang="ko-KR" sz="18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800" dirty="0"/>
              <a:t>특정 키 조회했을 때 찾지 못하면 빠르게 탐색 종료됨 </a:t>
            </a:r>
            <a:endParaRPr lang="en-US" altLang="ko-KR" sz="18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800" dirty="0"/>
              <a:t>데이터를 찾지 못한 경우</a:t>
            </a:r>
            <a:r>
              <a:rPr lang="en-US" altLang="ko-KR" sz="1800" dirty="0"/>
              <a:t>, </a:t>
            </a:r>
            <a:r>
              <a:rPr lang="ko-KR" altLang="en-US" sz="1800" dirty="0"/>
              <a:t>오히려 </a:t>
            </a:r>
            <a:r>
              <a:rPr lang="en-US" altLang="ko-KR" sz="1800" dirty="0"/>
              <a:t>Latency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>
              <a:buFont typeface="Symbol" panose="05050102010706020507" pitchFamily="18" charset="2"/>
              <a:buChar char="Þ"/>
            </a:pPr>
            <a:r>
              <a:rPr lang="ko-KR" altLang="en-US" sz="1800" dirty="0"/>
              <a:t>초당 처리 가능한 읽기 요청 수</a:t>
            </a:r>
            <a:r>
              <a:rPr lang="en-US" altLang="ko-KR" sz="1800" dirty="0"/>
              <a:t>(ops/sec)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처리율은 좋지만 히트율은 낮다</a:t>
            </a:r>
            <a:r>
              <a:rPr lang="en-US" altLang="ko-KR" sz="2000" b="1" dirty="0"/>
              <a:t>!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FIFO compaction</a:t>
            </a:r>
            <a:r>
              <a:rPr lang="ko-KR" altLang="en-US" sz="2000" dirty="0"/>
              <a:t>의 읽기성능 → </a:t>
            </a:r>
            <a:r>
              <a:rPr lang="en-US" altLang="ko-KR" sz="2000" b="1" dirty="0"/>
              <a:t>overestimated !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10244" name="Picture 4" descr="출력 이미지">
            <a:extLst>
              <a:ext uri="{FF2B5EF4-FFF2-40B4-BE49-F238E27FC236}">
                <a16:creationId xmlns:a16="http://schemas.microsoft.com/office/drawing/2014/main" id="{5C897357-92CB-BFB6-E432-9794A61AA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281" y="1335339"/>
            <a:ext cx="5531277" cy="449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E77BA7B-4DDB-476B-5796-33B92642A33A}"/>
              </a:ext>
            </a:extLst>
          </p:cNvPr>
          <p:cNvCxnSpPr>
            <a:cxnSpLocks/>
          </p:cNvCxnSpPr>
          <p:nvPr/>
        </p:nvCxnSpPr>
        <p:spPr>
          <a:xfrm>
            <a:off x="4961381" y="3504079"/>
            <a:ext cx="0" cy="29031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34A25F-9014-795A-4CDC-5949C3371842}"/>
              </a:ext>
            </a:extLst>
          </p:cNvPr>
          <p:cNvCxnSpPr>
            <a:cxnSpLocks/>
          </p:cNvCxnSpPr>
          <p:nvPr/>
        </p:nvCxnSpPr>
        <p:spPr>
          <a:xfrm flipV="1">
            <a:off x="4961381" y="3857698"/>
            <a:ext cx="0" cy="339627"/>
          </a:xfrm>
          <a:prstGeom prst="straightConnector1">
            <a:avLst/>
          </a:prstGeom>
          <a:ln w="381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3844DF-2922-F9DC-8554-695E9B8FC091}"/>
              </a:ext>
            </a:extLst>
          </p:cNvPr>
          <p:cNvSpPr txBox="1"/>
          <p:nvPr/>
        </p:nvSpPr>
        <p:spPr>
          <a:xfrm>
            <a:off x="10125234" y="4380006"/>
            <a:ext cx="1995324" cy="584775"/>
          </a:xfrm>
          <a:prstGeom prst="rect">
            <a:avLst/>
          </a:prstGeom>
          <a:solidFill>
            <a:schemeClr val="accent2">
              <a:lumMod val="40000"/>
              <a:lumOff val="60000"/>
              <a:alpha val="79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FIFO compaction</a:t>
            </a:r>
          </a:p>
          <a:p>
            <a:r>
              <a:rPr lang="ko-KR" altLang="en-US" sz="1600" b="1" dirty="0"/>
              <a:t>최종 </a:t>
            </a:r>
            <a:r>
              <a:rPr lang="en-US" altLang="ko-KR" sz="1600" b="1" dirty="0"/>
              <a:t>miss</a:t>
            </a:r>
            <a:r>
              <a:rPr lang="ko-KR" altLang="en-US" sz="1600" b="1" dirty="0"/>
              <a:t>율이 높음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17830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33406-5C1B-2E5C-AB00-7209BC34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B0375-0937-2960-8E56-78A175455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663066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6. Conclusions &amp; Recommendations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1AB65D-AD83-0CF4-0F9D-8B15ACC6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15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568CFF-E28D-54D4-61C9-79AAD439D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b="1" dirty="0"/>
              <a:t>결론</a:t>
            </a:r>
            <a:endParaRPr lang="ko-KR" altLang="en-US" sz="24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Leveled Compaction</a:t>
            </a:r>
            <a:r>
              <a:rPr lang="ko-KR" altLang="en-US" sz="2400" b="1" dirty="0"/>
              <a:t> </a:t>
            </a:r>
            <a:r>
              <a:rPr lang="ko-KR" altLang="en-US" sz="2400" dirty="0"/>
              <a:t>→ 읽기 성능 최적 </a:t>
            </a:r>
            <a:endParaRPr lang="en-US" altLang="ko-KR" sz="24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Universal Compaction </a:t>
            </a:r>
            <a:r>
              <a:rPr lang="ko-KR" altLang="en-US" sz="2400" dirty="0"/>
              <a:t>→ 다른 변수 조정 필요</a:t>
            </a:r>
            <a:endParaRPr lang="en-US" altLang="ko-KR" sz="24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FIFO Compaction</a:t>
            </a:r>
            <a:r>
              <a:rPr lang="ko-KR" altLang="en-US" sz="2400" b="1" dirty="0"/>
              <a:t> </a:t>
            </a:r>
            <a:r>
              <a:rPr lang="ko-KR" altLang="en-US" sz="2400" dirty="0"/>
              <a:t>→ 쓰기 성능 가장 좋지만</a:t>
            </a:r>
            <a:r>
              <a:rPr lang="en-US" altLang="ko-KR" sz="2400" dirty="0"/>
              <a:t>, </a:t>
            </a:r>
            <a:r>
              <a:rPr lang="ko-KR" altLang="en-US" sz="2400" dirty="0"/>
              <a:t>읽기 </a:t>
            </a:r>
            <a:r>
              <a:rPr lang="en-US" altLang="ko-KR" sz="2400" dirty="0"/>
              <a:t>hit</a:t>
            </a:r>
            <a:r>
              <a:rPr lang="ko-KR" altLang="en-US" sz="2400" dirty="0"/>
              <a:t>율이 낮음</a:t>
            </a:r>
            <a:endParaRPr lang="en-US" altLang="ko-KR" sz="24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ko-KR" altLang="en-US" sz="2400" dirty="0"/>
          </a:p>
          <a:p>
            <a:pPr>
              <a:lnSpc>
                <a:spcPct val="110000"/>
              </a:lnSpc>
            </a:pPr>
            <a:r>
              <a:rPr lang="ko-KR" altLang="en-US" sz="2400" b="1" dirty="0"/>
              <a:t>올바른 </a:t>
            </a:r>
            <a:r>
              <a:rPr lang="en-US" altLang="ko-KR" sz="2400" b="1" dirty="0"/>
              <a:t>Compaction </a:t>
            </a:r>
            <a:r>
              <a:rPr lang="ko-KR" altLang="en-US" sz="2400" b="1" dirty="0"/>
              <a:t>방식 선택의 중요성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1) </a:t>
            </a:r>
            <a:r>
              <a:rPr lang="ko-KR" altLang="en-US" sz="2400" dirty="0"/>
              <a:t>워크로드에 맞는 </a:t>
            </a:r>
            <a:r>
              <a:rPr lang="en-US" altLang="ko-KR" sz="2400" dirty="0"/>
              <a:t>Compaction </a:t>
            </a:r>
            <a:r>
              <a:rPr lang="ko-KR" altLang="en-US" sz="2400" dirty="0"/>
              <a:t>방식을 선택하지 않으면 </a:t>
            </a:r>
            <a:endParaRPr lang="en-US" altLang="ko-KR" sz="2400" dirty="0"/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400" dirty="0"/>
              <a:t>    성능 저하 </a:t>
            </a:r>
            <a:r>
              <a:rPr lang="en-US" altLang="ko-KR" sz="2400" dirty="0"/>
              <a:t>&amp; </a:t>
            </a:r>
            <a:r>
              <a:rPr lang="ko-KR" altLang="en-US" sz="2400" dirty="0"/>
              <a:t>비효율적인 리소스 사용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2) </a:t>
            </a:r>
            <a:r>
              <a:rPr lang="en-US" altLang="ko-KR" sz="2400" b="1" dirty="0"/>
              <a:t>FIFO Compaction</a:t>
            </a:r>
            <a:r>
              <a:rPr lang="ko-KR" altLang="en-US" sz="2400" dirty="0"/>
              <a:t>은 높은 쓰기 처리량 때문에 성능이 좋다고 착각할 수 있음</a:t>
            </a:r>
            <a:r>
              <a:rPr lang="en-US" altLang="ko-KR" sz="2400" dirty="0"/>
              <a:t>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ko-KR" altLang="en-US" sz="2400" dirty="0"/>
              <a:t>하지만 읽기 성능이 나빠지는 </a:t>
            </a:r>
            <a:r>
              <a:rPr lang="en-US" altLang="ko-KR" sz="2400" dirty="0"/>
              <a:t>trade</a:t>
            </a:r>
            <a:r>
              <a:rPr lang="ko-KR" altLang="en-US" sz="2400" dirty="0"/>
              <a:t> </a:t>
            </a:r>
            <a:r>
              <a:rPr lang="en-US" altLang="ko-KR" sz="2400" dirty="0"/>
              <a:t>off</a:t>
            </a:r>
            <a:r>
              <a:rPr lang="ko-KR" altLang="en-US" sz="2400" dirty="0"/>
              <a:t>가 존재함에 유의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417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F12E1-5528-F5E2-BB56-C9CF3A7AA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1D478-4432-B07C-84CB-35E44259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663066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 7. Future Work &amp; Discussion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873013-108D-7F3D-19A2-8DC17DAC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16</a:t>
            </a:fld>
            <a:endParaRPr kumimoji="1"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1E224FD-7C98-D911-93B9-B158B19AB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Universal compaction -</a:t>
            </a:r>
            <a:r>
              <a:rPr lang="ko-KR" altLang="en-US" dirty="0"/>
              <a:t> 쓰기 워크로드에 적합한 조건 찾기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3170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153D-E116-59DF-0049-1D61A8A0E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en-US" altLang="ko-KR" dirty="0" err="1"/>
              <a:t>Memtable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실험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838AA-E604-726A-B34B-CE83ABD3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4926" y="4940968"/>
            <a:ext cx="7263709" cy="1748590"/>
          </a:xfrm>
        </p:spPr>
        <p:txBody>
          <a:bodyPr/>
          <a:lstStyle/>
          <a:p>
            <a:r>
              <a:rPr lang="en-US" altLang="ko-KR" sz="1400" dirty="0"/>
              <a:t>2025.02.25</a:t>
            </a:r>
          </a:p>
          <a:p>
            <a:r>
              <a:rPr lang="en-US" altLang="ko-Kore-KR" sz="1400" dirty="0"/>
              <a:t>Presentation by name </a:t>
            </a:r>
            <a:r>
              <a:rPr lang="en-US" altLang="ko-KR" sz="1400" dirty="0" err="1"/>
              <a:t>Hyoeun</a:t>
            </a:r>
            <a:r>
              <a:rPr lang="en-US" altLang="ko-KR" sz="1400" dirty="0"/>
              <a:t> Chae, </a:t>
            </a:r>
            <a:r>
              <a:rPr lang="en-US" altLang="ko-Kore-KR" sz="1400" dirty="0" err="1"/>
              <a:t>Juhee</a:t>
            </a:r>
            <a:r>
              <a:rPr lang="en-US" altLang="ko-Kore-KR" sz="1400" dirty="0"/>
              <a:t> Park,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Seonghyeon</a:t>
            </a:r>
            <a:r>
              <a:rPr lang="en-US" altLang="ko-KR" sz="1400" dirty="0"/>
              <a:t> Cho</a:t>
            </a:r>
            <a:r>
              <a:rPr lang="en-US" altLang="ko-Kore-KR" sz="1400" dirty="0"/>
              <a:t>  </a:t>
            </a:r>
          </a:p>
          <a:p>
            <a:r>
              <a:rPr lang="en-US" altLang="en-US" sz="1400" dirty="0"/>
              <a:t>Email </a:t>
            </a:r>
            <a:r>
              <a:rPr lang="en-US" altLang="ko-KR" sz="1400" dirty="0">
                <a:hlinkClick r:id="rId3"/>
              </a:rPr>
              <a:t>cogydms@dankook.ac.kr </a:t>
            </a:r>
            <a:r>
              <a:rPr lang="en-US" altLang="ko-KR" sz="1400" dirty="0"/>
              <a:t>, </a:t>
            </a:r>
            <a:r>
              <a:rPr lang="en-US" altLang="en-US" sz="1400" dirty="0">
                <a:hlinkClick r:id="rId4"/>
              </a:rPr>
              <a:t>pjuhee23@dankook.ac.kr</a:t>
            </a:r>
            <a:r>
              <a:rPr lang="en-US" altLang="en-US" sz="1400" dirty="0"/>
              <a:t>, </a:t>
            </a:r>
            <a:r>
              <a:rPr lang="en-US" altLang="ko-KR" sz="1400" dirty="0">
                <a:hlinkClick r:id="rId5"/>
              </a:rPr>
              <a:t>32194319@dankook.ac.kr</a:t>
            </a:r>
            <a:r>
              <a:rPr lang="en-US" altLang="ko-KR" sz="1400" dirty="0"/>
              <a:t> </a:t>
            </a:r>
            <a:r>
              <a:rPr lang="en-US" altLang="en-US" sz="1400" dirty="0"/>
              <a:t> </a:t>
            </a:r>
            <a:endParaRPr lang="en-US" altLang="ko-KR" sz="1400" dirty="0"/>
          </a:p>
          <a:p>
            <a:endParaRPr lang="ko-Kore-KR" altLang="en-US" sz="1400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A4BFD-C0F4-668B-311B-88227C444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2822582" cy="393714"/>
          </a:xfrm>
        </p:spPr>
        <p:txBody>
          <a:bodyPr>
            <a:normAutofit/>
          </a:bodyPr>
          <a:lstStyle/>
          <a:p>
            <a:r>
              <a:rPr lang="en-US" altLang="ko-KR" dirty="0"/>
              <a:t>2025 </a:t>
            </a:r>
            <a:r>
              <a:rPr lang="en-US" altLang="ko-KR" dirty="0" err="1"/>
              <a:t>RocksDB</a:t>
            </a:r>
            <a:r>
              <a:rPr lang="en-US" altLang="ko-KR" dirty="0"/>
              <a:t> study – week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34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87EE0-EA90-F301-2CDF-424F747436F7}"/>
              </a:ext>
            </a:extLst>
          </p:cNvPr>
          <p:cNvSpPr txBox="1">
            <a:spLocks/>
          </p:cNvSpPr>
          <p:nvPr/>
        </p:nvSpPr>
        <p:spPr>
          <a:xfrm>
            <a:off x="5367383" y="537640"/>
            <a:ext cx="6487886" cy="57827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latin typeface="+mj-lt"/>
              </a:rPr>
              <a:t> Motivation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latin typeface="+mj-lt"/>
              </a:rPr>
              <a:t> Hypothesis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latin typeface="+mj-lt"/>
              </a:rPr>
              <a:t> Experiment Results &amp; Analysis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j-lt"/>
              </a:rPr>
              <a:t>- </a:t>
            </a:r>
            <a:r>
              <a:rPr lang="en-US" altLang="ko-KR" dirty="0" err="1">
                <a:latin typeface="+mj-lt"/>
              </a:rPr>
              <a:t>Memtable</a:t>
            </a:r>
            <a:r>
              <a:rPr lang="en-US" altLang="ko-KR" dirty="0">
                <a:latin typeface="+mj-lt"/>
              </a:rPr>
              <a:t>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j-lt"/>
              </a:rPr>
              <a:t>- </a:t>
            </a:r>
            <a:r>
              <a:rPr lang="en-US" altLang="ko-KR" dirty="0" err="1">
                <a:latin typeface="+mj-lt"/>
              </a:rPr>
              <a:t>SSTable</a:t>
            </a:r>
            <a:endParaRPr lang="en-US" altLang="ko-KR" dirty="0">
              <a:latin typeface="+mj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+mj-lt"/>
              </a:rPr>
              <a:t>- </a:t>
            </a:r>
            <a:r>
              <a:rPr lang="en-US" altLang="ko-KR" dirty="0" err="1">
                <a:latin typeface="+mj-lt"/>
              </a:rPr>
              <a:t>Memtable</a:t>
            </a:r>
            <a:r>
              <a:rPr lang="en-US" altLang="ko-KR" dirty="0">
                <a:latin typeface="+mj-lt"/>
              </a:rPr>
              <a:t> &amp; </a:t>
            </a:r>
            <a:r>
              <a:rPr lang="en-US" altLang="ko-KR" dirty="0" err="1">
                <a:latin typeface="+mj-lt"/>
              </a:rPr>
              <a:t>SSTable</a:t>
            </a:r>
            <a:r>
              <a:rPr lang="en-US" altLang="ko-KR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latin typeface="+mj-lt"/>
              </a:rPr>
              <a:t> Conclusions &amp; Recommendations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>
                <a:latin typeface="+mj-lt"/>
              </a:rPr>
              <a:t> Discussion</a:t>
            </a:r>
            <a:endParaRPr lang="en-US" altLang="ko-Kore-KR" b="1" dirty="0">
              <a:latin typeface="+mj-lt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ko-Kore-KR" dirty="0">
              <a:latin typeface="+mj-lt"/>
              <a:ea typeface="+mj-ea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ore-KR"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340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A80D0-63A0-3B63-0D8C-7199CDB91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2CE0-FDBB-3234-2367-4AC28A63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317077" cy="831299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ea typeface="맑은 고딕" panose="020B0503020000020004" pitchFamily="34" charset="-127"/>
              </a:rPr>
              <a:t>1. Motivation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44F937-B1DE-B265-BD68-56C94588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19</a:t>
            </a:fld>
            <a:endParaRPr kumimoji="1" lang="ko-KR" alt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9FF80E1-04C0-6205-835C-7E0E5D397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61" y="1145254"/>
            <a:ext cx="9337813" cy="4918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MemTable이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커질수록 쓰기 성능이 계속 증가할까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?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  <a:p>
            <a:pPr marL="800100" marR="0" lvl="1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Write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Stall과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Flush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횟수가 줄어드는 것이 명확하게 보일 가능성이 높음. </a:t>
            </a:r>
          </a:p>
          <a:p>
            <a:pPr marL="800100" marR="0" lvl="1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하지만 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너무 크면 </a:t>
            </a:r>
            <a:r>
              <a:rPr kumimoji="0" lang="ko-KR" altLang="ko-KR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Compaction</a:t>
            </a:r>
            <a:r>
              <a:rPr kumimoji="0" lang="ko-KR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비용 증가 가능성 있음.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SST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file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이 커질수록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Compaction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비용이 줄어들까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?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  <a:p>
            <a:pPr marL="800100" marR="0" lvl="1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SST 크기가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커지면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Compaction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최적화 가능성이 있음. </a:t>
            </a:r>
          </a:p>
          <a:p>
            <a:pPr marL="800100" marR="0" lvl="1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하지만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읽기 성능이 감소하는 패턴이 나타날 가능성 있음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Memtable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&amp;</a:t>
            </a:r>
            <a:r>
              <a:rPr lang="ko-KR" altLang="en-US" sz="2000" b="1" dirty="0">
                <a:latin typeface="+mj-ea"/>
                <a:ea typeface="+mj-ea"/>
              </a:rPr>
              <a:t> </a:t>
            </a:r>
            <a:r>
              <a:rPr lang="en-US" altLang="ko-KR" sz="2000" b="1" dirty="0">
                <a:latin typeface="+mj-ea"/>
                <a:ea typeface="+mj-ea"/>
              </a:rPr>
              <a:t>SST file</a:t>
            </a:r>
            <a:r>
              <a:rPr lang="ko-KR" altLang="en-US" sz="2000" b="1" dirty="0">
                <a:latin typeface="+mj-ea"/>
                <a:ea typeface="+mj-ea"/>
              </a:rPr>
              <a:t>의 최적의 조합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?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  <a:p>
            <a:pPr marL="800100" marR="0" lvl="1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000" dirty="0" err="1"/>
              <a:t>MemTable</a:t>
            </a:r>
            <a:r>
              <a:rPr lang="ko-KR" altLang="en-US" sz="2000" dirty="0"/>
              <a:t>과 </a:t>
            </a:r>
            <a:r>
              <a:rPr lang="en-US" altLang="ko-KR" sz="2000" dirty="0"/>
              <a:t>SST </a:t>
            </a:r>
            <a:r>
              <a:rPr lang="ko-KR" altLang="en-US" sz="2000" dirty="0"/>
              <a:t>크기의 조합에 따라 쓰기 및 읽기 성능의 균형점이 존재</a:t>
            </a:r>
            <a:endParaRPr kumimoji="0" lang="ko-KR" altLang="ko-KR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86748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A80D0-63A0-3B63-0D8C-7199CDB91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52CE0-FDBB-3234-2367-4AC28A63A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317077" cy="831299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ea typeface="맑은 고딕" panose="020B0503020000020004" pitchFamily="34" charset="-127"/>
              </a:rPr>
              <a:t>1. Motivation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E44F937-B1DE-B265-BD68-56C94588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4CFDF-1C1F-B572-094D-307E7185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RocksDB</a:t>
            </a:r>
            <a:r>
              <a:rPr lang="ko-KR" altLang="en-US" sz="2400" dirty="0"/>
              <a:t>는 </a:t>
            </a:r>
            <a:r>
              <a:rPr lang="en-US" altLang="ko-KR" sz="2400" dirty="0"/>
              <a:t>LSM-Tree </a:t>
            </a:r>
            <a:r>
              <a:rPr lang="ko-KR" altLang="en-US" sz="2400" dirty="0"/>
              <a:t>기반의 </a:t>
            </a:r>
            <a:r>
              <a:rPr lang="en-US" altLang="ko-KR" sz="2400" dirty="0"/>
              <a:t>NoSQL </a:t>
            </a:r>
            <a:r>
              <a:rPr lang="ko-KR" altLang="en-US" sz="2400" dirty="0"/>
              <a:t>데이터베이스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b="1" dirty="0"/>
              <a:t>Compaction </a:t>
            </a:r>
            <a:r>
              <a:rPr lang="en-US" altLang="ko-KR" sz="1600" dirty="0"/>
              <a:t>→</a:t>
            </a:r>
            <a:r>
              <a:rPr lang="ko-KR" altLang="en-US" sz="2400" dirty="0"/>
              <a:t> </a:t>
            </a:r>
            <a:r>
              <a:rPr lang="en-US" altLang="ko-KR" sz="2400" dirty="0" err="1"/>
              <a:t>RocksDB</a:t>
            </a:r>
            <a:r>
              <a:rPr lang="en-US" altLang="ko-KR" sz="2400" dirty="0"/>
              <a:t> </a:t>
            </a:r>
            <a:r>
              <a:rPr lang="ko-KR" altLang="en-US" sz="2400" dirty="0"/>
              <a:t>성능에서 가장 중요한 요소 중 하나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다양한 </a:t>
            </a:r>
            <a:r>
              <a:rPr lang="en-US" altLang="ko-KR" sz="2400" dirty="0"/>
              <a:t>Compaction </a:t>
            </a:r>
            <a:r>
              <a:rPr lang="ko-KR" altLang="en-US" sz="2400" dirty="0"/>
              <a:t>방식 존재하지만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각각의 장단점이 다름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1" dirty="0"/>
              <a:t>여러 </a:t>
            </a:r>
            <a:r>
              <a:rPr lang="en-US" altLang="ko-KR" sz="2400" b="1" dirty="0">
                <a:solidFill>
                  <a:schemeClr val="accent1"/>
                </a:solidFill>
              </a:rPr>
              <a:t>Compaction style</a:t>
            </a:r>
            <a:r>
              <a:rPr lang="ko-KR" altLang="en-US" sz="2400" b="1" dirty="0"/>
              <a:t>별 </a:t>
            </a:r>
            <a:r>
              <a:rPr lang="en-US" altLang="ko-KR" sz="2400" b="1" dirty="0" err="1"/>
              <a:t>RocksDB</a:t>
            </a:r>
            <a:r>
              <a:rPr lang="ko-KR" altLang="en-US" sz="2400" b="1" dirty="0"/>
              <a:t>의 읽기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쓰기 성능 분석할 필요성</a:t>
            </a:r>
            <a:endParaRPr lang="en-US" altLang="ko-KR" sz="2400" b="1" dirty="0"/>
          </a:p>
          <a:p>
            <a:r>
              <a:rPr lang="en-US" altLang="ko-KR" sz="2400" b="1" dirty="0">
                <a:solidFill>
                  <a:schemeClr val="accent1"/>
                </a:solidFill>
              </a:rPr>
              <a:t>leveled / universal / </a:t>
            </a:r>
            <a:r>
              <a:rPr lang="en-US" altLang="ko-KR" sz="2400" b="1" dirty="0" err="1">
                <a:solidFill>
                  <a:schemeClr val="accent1"/>
                </a:solidFill>
              </a:rPr>
              <a:t>fifo</a:t>
            </a:r>
            <a:r>
              <a:rPr lang="en-US" altLang="ko-KR" sz="2400" b="1" dirty="0">
                <a:solidFill>
                  <a:schemeClr val="accent1"/>
                </a:solidFill>
              </a:rPr>
              <a:t> 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840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496E8-78EC-3BE1-4EFA-27A617A5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42AD36-A5B9-B4B0-78EE-E06BBCF9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317077" cy="831299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ea typeface="맑은 고딕" panose="020B0503020000020004" pitchFamily="34" charset="-127"/>
              </a:rPr>
              <a:t>1. Basic of </a:t>
            </a:r>
            <a:r>
              <a:rPr kumimoji="1" lang="en-US" altLang="ko-KR" sz="3600" dirty="0" err="1">
                <a:ea typeface="맑은 고딕" panose="020B0503020000020004" pitchFamily="34" charset="-127"/>
              </a:rPr>
              <a:t>Memtable</a:t>
            </a:r>
            <a:r>
              <a:rPr kumimoji="1" lang="en-US" altLang="ko-KR" sz="3600" dirty="0">
                <a:ea typeface="맑은 고딕" panose="020B0503020000020004" pitchFamily="34" charset="-127"/>
              </a:rPr>
              <a:t> &amp; </a:t>
            </a:r>
            <a:r>
              <a:rPr kumimoji="1" lang="en-US" altLang="ko-KR" sz="3600" dirty="0" err="1">
                <a:ea typeface="맑은 고딕" panose="020B0503020000020004" pitchFamily="34" charset="-127"/>
              </a:rPr>
              <a:t>SSTable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0F4A7C-42D0-8B5A-1900-44CAFA11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20</a:t>
            </a:fld>
            <a:endParaRPr kumimoji="1" lang="ko-KR" altLang="en-US" dirty="0"/>
          </a:p>
        </p:txBody>
      </p:sp>
      <p:pic>
        <p:nvPicPr>
          <p:cNvPr id="1026" name="Picture 2" descr="flow chart shows how RocksDB compacts">
            <a:extLst>
              <a:ext uri="{FF2B5EF4-FFF2-40B4-BE49-F238E27FC236}">
                <a16:creationId xmlns:a16="http://schemas.microsoft.com/office/drawing/2014/main" id="{6B6A3FFB-36AB-BB92-8888-9282F624F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8" b="4349"/>
          <a:stretch/>
        </p:blipFill>
        <p:spPr bwMode="auto">
          <a:xfrm>
            <a:off x="2247900" y="1038750"/>
            <a:ext cx="75438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B7C53F-CD9E-CE79-96F4-DCC5C49E83AA}"/>
              </a:ext>
            </a:extLst>
          </p:cNvPr>
          <p:cNvSpPr txBox="1"/>
          <p:nvPr/>
        </p:nvSpPr>
        <p:spPr>
          <a:xfrm>
            <a:off x="2173039" y="6181162"/>
            <a:ext cx="7693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https://www.intel.com/content/www/us/en/developer/articles/guide/rocksdb-compression-decompression-iaa-4th-gen-xeon.html</a:t>
            </a:r>
            <a:endParaRPr lang="ko-KR" alt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416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AB2A0-423D-339A-73D1-C20A5470F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3C22894-A724-FDE7-B11E-C8042DEF7608}"/>
              </a:ext>
            </a:extLst>
          </p:cNvPr>
          <p:cNvSpPr txBox="1"/>
          <p:nvPr/>
        </p:nvSpPr>
        <p:spPr>
          <a:xfrm>
            <a:off x="6389704" y="3788229"/>
            <a:ext cx="4942323" cy="234115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 </a:t>
            </a:r>
            <a:r>
              <a:rPr kumimoji="0" lang="en-US" altLang="ko-KR" sz="20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Memtable</a:t>
            </a:r>
            <a:r>
              <a:rPr kumimoji="0" lang="en-US" altLang="ko-KR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감소 </a:t>
            </a:r>
            <a:r>
              <a:rPr kumimoji="0" lang="en-US" altLang="ko-KR" sz="20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(128MB </a:t>
            </a:r>
            <a:r>
              <a:rPr lang="en-US" altLang="ko-KR" sz="2000" u="sng" dirty="0">
                <a:latin typeface="+mn-ea"/>
              </a:rPr>
              <a:t>→ 4MB)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Flush </a:t>
            </a:r>
            <a:r>
              <a:rPr lang="ko-KR" altLang="en-US" sz="2000" dirty="0">
                <a:latin typeface="+mj-ea"/>
                <a:ea typeface="+mj-ea"/>
              </a:rPr>
              <a:t>횟수 증가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Write Stall </a:t>
            </a:r>
            <a:r>
              <a:rPr lang="ko-KR" altLang="en-US" sz="2000" dirty="0">
                <a:latin typeface="+mj-ea"/>
                <a:ea typeface="+mj-ea"/>
              </a:rPr>
              <a:t>증가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Compaction </a:t>
            </a:r>
            <a:r>
              <a:rPr lang="ko-KR" altLang="en-US" sz="2000" b="1" dirty="0">
                <a:latin typeface="+mj-ea"/>
                <a:ea typeface="+mj-ea"/>
              </a:rPr>
              <a:t>횟수 </a:t>
            </a:r>
            <a:r>
              <a:rPr lang="ko-KR" altLang="en-US" sz="2000" dirty="0">
                <a:latin typeface="+mj-ea"/>
                <a:ea typeface="+mj-ea"/>
              </a:rPr>
              <a:t>증가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Write, Read Performance  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72D638-33D2-20B7-79BC-30E2113B952B}"/>
              </a:ext>
            </a:extLst>
          </p:cNvPr>
          <p:cNvSpPr txBox="1"/>
          <p:nvPr/>
        </p:nvSpPr>
        <p:spPr>
          <a:xfrm>
            <a:off x="859973" y="3791407"/>
            <a:ext cx="4942324" cy="234115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 </a:t>
            </a:r>
            <a:r>
              <a:rPr kumimoji="0" lang="en-US" altLang="ko-KR" sz="20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Memtable</a:t>
            </a:r>
            <a:r>
              <a:rPr kumimoji="0" lang="en-US" altLang="ko-KR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증가 </a:t>
            </a:r>
            <a:r>
              <a:rPr kumimoji="0" lang="en-US" altLang="ko-KR" sz="20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(4MB </a:t>
            </a:r>
            <a:r>
              <a:rPr lang="en-US" altLang="ko-KR" sz="2000" u="sng" dirty="0">
                <a:latin typeface="+mn-ea"/>
              </a:rPr>
              <a:t>→ 128MB)</a:t>
            </a:r>
            <a:r>
              <a:rPr kumimoji="0" lang="en-US" altLang="ko-KR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Flush </a:t>
            </a:r>
            <a:r>
              <a:rPr lang="ko-KR" altLang="en-US" sz="2000" dirty="0">
                <a:latin typeface="+mj-ea"/>
                <a:ea typeface="+mj-ea"/>
              </a:rPr>
              <a:t>횟수 감소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Write Stall </a:t>
            </a:r>
            <a:r>
              <a:rPr lang="ko-KR" altLang="en-US" sz="2000" dirty="0">
                <a:latin typeface="+mj-ea"/>
                <a:ea typeface="+mj-ea"/>
              </a:rPr>
              <a:t>감소 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Compaction </a:t>
            </a:r>
            <a:r>
              <a:rPr lang="ko-KR" altLang="en-US" sz="2000" b="1" dirty="0">
                <a:latin typeface="+mj-ea"/>
                <a:ea typeface="+mj-ea"/>
              </a:rPr>
              <a:t>횟수 </a:t>
            </a:r>
            <a:r>
              <a:rPr lang="ko-KR" altLang="en-US" sz="2000" dirty="0">
                <a:latin typeface="+mj-ea"/>
                <a:ea typeface="+mj-ea"/>
              </a:rPr>
              <a:t>감소 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Write, Read Performance  </a:t>
            </a:r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ED4AB6-8568-374F-C78F-F4C43731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Hypothesis – </a:t>
            </a:r>
            <a:r>
              <a:rPr lang="en-US" altLang="ko-KR" sz="3600" dirty="0" err="1"/>
              <a:t>Memtable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1C6850-A732-103B-ECD9-EDEF1608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21</a:t>
            </a:fld>
            <a:endParaRPr kumimoji="1" lang="ko-KR" alt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B8D1B53-6E0E-F0EE-ED29-969F6EEEC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67" y="1222720"/>
            <a:ext cx="9651133" cy="2193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What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is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Memtable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400" b="0" i="0" dirty="0" err="1">
                <a:solidFill>
                  <a:srgbClr val="1F2328"/>
                </a:solidFill>
                <a:effectLst/>
                <a:latin typeface="-apple-system"/>
              </a:rPr>
              <a:t>MemTable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 is an in-memory data structure holding data before they are flushed to SST files.</a:t>
            </a:r>
            <a:r>
              <a:rPr kumimoji="0" lang="en-US" altLang="ko-KR" sz="2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300" dirty="0">
                <a:latin typeface="+mj-ea"/>
                <a:ea typeface="+mj-ea"/>
              </a:rPr>
              <a:t>Parameter: </a:t>
            </a:r>
            <a:r>
              <a:rPr lang="en-US" altLang="ko-KR" sz="2300" dirty="0" err="1">
                <a:latin typeface="+mj-ea"/>
                <a:ea typeface="+mj-ea"/>
              </a:rPr>
              <a:t>Write_buffer_size</a:t>
            </a:r>
            <a:r>
              <a:rPr lang="en-US" altLang="ko-KR" sz="2300" dirty="0">
                <a:latin typeface="+mj-ea"/>
                <a:ea typeface="+mj-ea"/>
              </a:rPr>
              <a:t> (default: 64MB)</a:t>
            </a:r>
            <a:endParaRPr kumimoji="0" lang="ko-KR" altLang="ko-KR" sz="2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F7890BE-3AF6-BE34-DFBA-DB95109CD449}"/>
              </a:ext>
            </a:extLst>
          </p:cNvPr>
          <p:cNvCxnSpPr>
            <a:cxnSpLocks/>
          </p:cNvCxnSpPr>
          <p:nvPr/>
        </p:nvCxnSpPr>
        <p:spPr>
          <a:xfrm flipV="1">
            <a:off x="4380290" y="5705000"/>
            <a:ext cx="0" cy="301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39567F-810A-492D-2FD7-97B932623BF5}"/>
              </a:ext>
            </a:extLst>
          </p:cNvPr>
          <p:cNvCxnSpPr/>
          <p:nvPr/>
        </p:nvCxnSpPr>
        <p:spPr>
          <a:xfrm>
            <a:off x="9874889" y="5705000"/>
            <a:ext cx="0" cy="3174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9502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BA266-076C-E37B-1DB8-2E724CEE2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970FBF4-AA1F-44CF-86C8-D12D58426D6A}"/>
              </a:ext>
            </a:extLst>
          </p:cNvPr>
          <p:cNvSpPr txBox="1"/>
          <p:nvPr/>
        </p:nvSpPr>
        <p:spPr>
          <a:xfrm>
            <a:off x="859973" y="3791407"/>
            <a:ext cx="4942324" cy="234115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 </a:t>
            </a:r>
            <a:r>
              <a:rPr lang="en-US" altLang="ko-KR" sz="2000" b="1" u="sng" dirty="0">
                <a:latin typeface="+mj-ea"/>
                <a:ea typeface="+mj-ea"/>
              </a:rPr>
              <a:t>SST file</a:t>
            </a:r>
            <a:r>
              <a:rPr kumimoji="0" lang="en-US" altLang="ko-KR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증가 </a:t>
            </a:r>
            <a:r>
              <a:rPr kumimoji="0" lang="en-US" altLang="ko-KR" sz="20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(16MB </a:t>
            </a:r>
            <a:r>
              <a:rPr lang="en-US" altLang="ko-KR" sz="2000" u="sng" dirty="0">
                <a:latin typeface="+mn-ea"/>
              </a:rPr>
              <a:t>→ 256MB)</a:t>
            </a:r>
            <a:r>
              <a:rPr kumimoji="0" lang="en-US" altLang="ko-KR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Flush </a:t>
            </a:r>
            <a:r>
              <a:rPr lang="ko-KR" altLang="en-US" sz="2000" dirty="0">
                <a:latin typeface="+mj-ea"/>
                <a:ea typeface="+mj-ea"/>
              </a:rPr>
              <a:t>횟수 변화 </a:t>
            </a:r>
            <a:r>
              <a:rPr lang="en-US" altLang="ko-KR" sz="2000" dirty="0">
                <a:latin typeface="+mj-ea"/>
                <a:ea typeface="+mj-ea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Compaction </a:t>
            </a:r>
            <a:r>
              <a:rPr lang="ko-KR" altLang="en-US" sz="2000" b="1" dirty="0">
                <a:latin typeface="+mj-ea"/>
                <a:ea typeface="+mj-ea"/>
              </a:rPr>
              <a:t>횟수</a:t>
            </a:r>
            <a:r>
              <a:rPr lang="en-US" altLang="ko-KR" sz="2000" b="1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감소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Write Performance  </a:t>
            </a:r>
            <a:r>
              <a:rPr lang="ko-KR" altLang="en-US" sz="2000" dirty="0">
                <a:latin typeface="+mj-ea"/>
                <a:ea typeface="+mj-ea"/>
              </a:rPr>
              <a:t>변화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미미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Read Performance</a:t>
            </a:r>
            <a:endParaRPr lang="ko-KR" alt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4D0CF7-477D-F64D-B04C-F9DB83954379}"/>
              </a:ext>
            </a:extLst>
          </p:cNvPr>
          <p:cNvSpPr txBox="1"/>
          <p:nvPr/>
        </p:nvSpPr>
        <p:spPr>
          <a:xfrm>
            <a:off x="6389704" y="3788229"/>
            <a:ext cx="4942323" cy="2341154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</a:t>
            </a:r>
            <a:r>
              <a:rPr lang="en-US" altLang="ko-KR" sz="2000" b="1" u="sng" dirty="0">
                <a:latin typeface="+mj-ea"/>
                <a:ea typeface="+mj-ea"/>
              </a:rPr>
              <a:t>SST</a:t>
            </a:r>
            <a:r>
              <a:rPr kumimoji="0" lang="en-US" altLang="ko-KR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file </a:t>
            </a:r>
            <a:r>
              <a:rPr kumimoji="0" lang="ko-KR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감소 </a:t>
            </a:r>
            <a:r>
              <a:rPr kumimoji="0" lang="en-US" altLang="ko-KR" sz="20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(256MB </a:t>
            </a:r>
            <a:r>
              <a:rPr lang="en-US" altLang="ko-KR" sz="2000" u="sng" dirty="0">
                <a:latin typeface="+mn-ea"/>
              </a:rPr>
              <a:t>→ 16MB)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Flush </a:t>
            </a:r>
            <a:r>
              <a:rPr lang="ko-KR" altLang="en-US" sz="2000" dirty="0">
                <a:latin typeface="+mj-ea"/>
                <a:ea typeface="+mj-ea"/>
              </a:rPr>
              <a:t>횟수 변화 </a:t>
            </a:r>
            <a:r>
              <a:rPr lang="en-US" altLang="ko-KR" sz="2000" dirty="0">
                <a:latin typeface="+mj-ea"/>
                <a:ea typeface="+mj-ea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Compaction </a:t>
            </a:r>
            <a:r>
              <a:rPr lang="ko-KR" altLang="en-US" sz="2000" b="1" dirty="0">
                <a:latin typeface="+mj-ea"/>
                <a:ea typeface="+mj-ea"/>
              </a:rPr>
              <a:t>횟수 </a:t>
            </a:r>
            <a:r>
              <a:rPr lang="ko-KR" altLang="en-US" sz="2000" dirty="0">
                <a:latin typeface="+mj-ea"/>
                <a:ea typeface="+mj-ea"/>
              </a:rPr>
              <a:t>증가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Write Performance  </a:t>
            </a:r>
            <a:r>
              <a:rPr lang="ko-KR" altLang="en-US" sz="2000" dirty="0">
                <a:latin typeface="+mj-ea"/>
                <a:ea typeface="+mj-ea"/>
              </a:rPr>
              <a:t>변화</a:t>
            </a:r>
            <a:r>
              <a:rPr lang="en-US" altLang="ko-KR" sz="2000" dirty="0">
                <a:latin typeface="+mj-ea"/>
                <a:ea typeface="+mj-ea"/>
              </a:rPr>
              <a:t> </a:t>
            </a:r>
            <a:r>
              <a:rPr lang="ko-KR" altLang="en-US" sz="2000" dirty="0">
                <a:latin typeface="+mj-ea"/>
                <a:ea typeface="+mj-ea"/>
              </a:rPr>
              <a:t>미미</a:t>
            </a: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+mj-ea"/>
                <a:ea typeface="+mj-ea"/>
              </a:rPr>
              <a:t>  Read Performance</a:t>
            </a:r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C61566-A2D5-BA59-B5C8-1460A8C5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Hypothesis – SST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096C84-F21B-A27C-F474-67CAC27D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22</a:t>
            </a:fld>
            <a:endParaRPr kumimoji="1" lang="ko-KR" altLang="en-US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7AFC615-6984-9D8A-7384-3A9D7F63B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267" y="1488176"/>
            <a:ext cx="9651133" cy="166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What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sz="2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is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sz="2300" b="1" dirty="0" err="1">
                <a:latin typeface="+mj-ea"/>
                <a:ea typeface="+mj-ea"/>
              </a:rPr>
              <a:t>SSTable</a:t>
            </a:r>
            <a:r>
              <a:rPr lang="en-US" altLang="ko-KR" sz="1400" b="1" dirty="0">
                <a:latin typeface="+mj-ea"/>
                <a:ea typeface="+mj-ea"/>
              </a:rPr>
              <a:t> </a:t>
            </a:r>
            <a:r>
              <a:rPr lang="en-US" altLang="ko-KR" sz="2400" b="1" i="0" dirty="0">
                <a:solidFill>
                  <a:srgbClr val="1F2328"/>
                </a:solidFill>
                <a:effectLst/>
                <a:latin typeface="-apple-system"/>
              </a:rPr>
              <a:t>(Static Sorted Table) </a:t>
            </a:r>
            <a:r>
              <a:rPr kumimoji="0" lang="ko-KR" altLang="ko-KR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?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All </a:t>
            </a:r>
            <a:r>
              <a:rPr lang="en-US" altLang="ko-KR" sz="2400" b="0" i="0" dirty="0" err="1">
                <a:solidFill>
                  <a:srgbClr val="1F2328"/>
                </a:solidFill>
                <a:effectLst/>
                <a:latin typeface="-apple-system"/>
              </a:rPr>
              <a:t>RocksDB's</a:t>
            </a:r>
            <a:r>
              <a:rPr lang="en-US" altLang="ko-KR" sz="2400" b="0" i="0" dirty="0">
                <a:solidFill>
                  <a:srgbClr val="1F2328"/>
                </a:solidFill>
                <a:effectLst/>
                <a:latin typeface="-apple-system"/>
              </a:rPr>
              <a:t> persistent data is stored in a collection of SSTs.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2300" dirty="0">
                <a:latin typeface="+mj-ea"/>
                <a:ea typeface="+mj-ea"/>
              </a:rPr>
              <a:t>Parameter: </a:t>
            </a:r>
            <a:r>
              <a:rPr lang="en-US" altLang="ko-KR" sz="2300" dirty="0" err="1">
                <a:latin typeface="+mj-ea"/>
                <a:ea typeface="+mj-ea"/>
              </a:rPr>
              <a:t>target_file_size_base</a:t>
            </a:r>
            <a:r>
              <a:rPr lang="en-US" altLang="ko-KR" sz="2300" dirty="0">
                <a:latin typeface="+mj-ea"/>
                <a:ea typeface="+mj-ea"/>
              </a:rPr>
              <a:t> (default: 64MB)</a:t>
            </a:r>
            <a:endParaRPr kumimoji="0" lang="ko-KR" altLang="ko-KR" sz="2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3EAD123-2199-35FC-187C-8A6684DB8EA2}"/>
              </a:ext>
            </a:extLst>
          </p:cNvPr>
          <p:cNvCxnSpPr/>
          <p:nvPr/>
        </p:nvCxnSpPr>
        <p:spPr>
          <a:xfrm>
            <a:off x="9097124" y="5705000"/>
            <a:ext cx="0" cy="31741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BF89161-F1F3-EC6B-F9F5-859FAA43DFF6}"/>
              </a:ext>
            </a:extLst>
          </p:cNvPr>
          <p:cNvCxnSpPr>
            <a:cxnSpLocks/>
          </p:cNvCxnSpPr>
          <p:nvPr/>
        </p:nvCxnSpPr>
        <p:spPr>
          <a:xfrm flipV="1">
            <a:off x="3602525" y="5720471"/>
            <a:ext cx="0" cy="3019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376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F6AE0-21CB-AA72-7CFB-B18747A14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출력 이미지">
            <a:extLst>
              <a:ext uri="{FF2B5EF4-FFF2-40B4-BE49-F238E27FC236}">
                <a16:creationId xmlns:a16="http://schemas.microsoft.com/office/drawing/2014/main" id="{FD84036B-A95F-E4C8-F2C5-F0F6C2A16B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0" r="48468" b="66848"/>
          <a:stretch/>
        </p:blipFill>
        <p:spPr bwMode="auto">
          <a:xfrm>
            <a:off x="7684084" y="793346"/>
            <a:ext cx="4198818" cy="27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8B44EF1-00A5-3296-30C9-EC4B3FBF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Experiment Results – </a:t>
            </a:r>
            <a:r>
              <a:rPr lang="en-US" altLang="ko-KR" sz="3600" dirty="0" err="1"/>
              <a:t>Memtable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DD049A-F78C-D109-AFEB-357C4CC5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23</a:t>
            </a:fld>
            <a:endParaRPr kumimoji="1" lang="ko-KR" altLang="en-US" dirty="0"/>
          </a:p>
        </p:txBody>
      </p:sp>
      <p:pic>
        <p:nvPicPr>
          <p:cNvPr id="5" name="Picture 4" descr="출력 이미지">
            <a:extLst>
              <a:ext uri="{FF2B5EF4-FFF2-40B4-BE49-F238E27FC236}">
                <a16:creationId xmlns:a16="http://schemas.microsoft.com/office/drawing/2014/main" id="{85F719E5-AD30-51E2-B2D4-8EF893FF80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6" t="-460" b="67051"/>
          <a:stretch/>
        </p:blipFill>
        <p:spPr bwMode="auto">
          <a:xfrm>
            <a:off x="7715645" y="3672061"/>
            <a:ext cx="4135696" cy="283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D60E9D-96EA-457A-723B-E7E9BE57D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98" y="1038750"/>
            <a:ext cx="7429727" cy="306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</a:t>
            </a:r>
            <a:r>
              <a:rPr lang="en-US" altLang="ko-KR" sz="2000" b="1" dirty="0">
                <a:latin typeface="Arial" panose="020B0604020202020204" pitchFamily="34" charset="0"/>
              </a:rPr>
              <a:t>Write Performance 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4MB → 16MB로 증가 시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Ops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sec가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약 2.4배 증가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64MB~128MB 구간에서는 큰 차이 없이 비슷한 성능 유지 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작은 64MB 이상에서는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성능이 더 이상 급격히 증가하지 않고 </a:t>
            </a:r>
            <a:b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정체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현상이 발생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MemTable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크기가 일정 수준 이상 커지면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추가적인 이점이 크지 않음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" name="원형: 비어 있음 9">
            <a:extLst>
              <a:ext uri="{FF2B5EF4-FFF2-40B4-BE49-F238E27FC236}">
                <a16:creationId xmlns:a16="http://schemas.microsoft.com/office/drawing/2014/main" id="{2953D3A4-6CF0-10E1-C9A3-C0B863264E5C}"/>
              </a:ext>
            </a:extLst>
          </p:cNvPr>
          <p:cNvSpPr/>
          <p:nvPr/>
        </p:nvSpPr>
        <p:spPr>
          <a:xfrm>
            <a:off x="9017878" y="822366"/>
            <a:ext cx="599090" cy="573355"/>
          </a:xfrm>
          <a:prstGeom prst="donut">
            <a:avLst>
              <a:gd name="adj" fmla="val 3567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864CF-5AC3-CAFA-7C7A-B153B52E0B87}"/>
              </a:ext>
            </a:extLst>
          </p:cNvPr>
          <p:cNvSpPr txBox="1"/>
          <p:nvPr/>
        </p:nvSpPr>
        <p:spPr>
          <a:xfrm>
            <a:off x="531770" y="4407507"/>
            <a:ext cx="6984381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 size in 4194304 16777216 67108864 134217728; do </a:t>
            </a:r>
          </a:p>
          <a:p>
            <a:r>
              <a:rPr lang="en-US" altLang="ko-KR" sz="1600" dirty="0"/>
              <a:t>    ./</a:t>
            </a:r>
            <a:r>
              <a:rPr lang="en-US" altLang="ko-KR" sz="1600" dirty="0" err="1"/>
              <a:t>db_bench</a:t>
            </a:r>
            <a:r>
              <a:rPr lang="en-US" altLang="ko-KR" sz="1600" dirty="0"/>
              <a:t> --benchmarks=</a:t>
            </a:r>
            <a:r>
              <a:rPr lang="en-US" altLang="ko-KR" sz="1600" dirty="0" err="1"/>
              <a:t>fillrandom,readseq</a:t>
            </a:r>
            <a:r>
              <a:rPr lang="en-US" altLang="ko-KR" sz="1600" dirty="0"/>
              <a:t> </a:t>
            </a:r>
            <a:r>
              <a:rPr lang="en-US" altLang="ko-KR" sz="1600" dirty="0">
                <a:effectLst/>
              </a:rPr>
              <a:t>--num=</a:t>
            </a:r>
            <a:r>
              <a:rPr lang="en-US" altLang="ko-KR" sz="1600" dirty="0">
                <a:effectLst/>
                <a:highlight>
                  <a:srgbClr val="F2F2F2"/>
                </a:highlight>
              </a:rPr>
              <a:t>10000000</a:t>
            </a:r>
          </a:p>
          <a:p>
            <a:r>
              <a:rPr lang="en-US" altLang="ko-KR" sz="1600" dirty="0"/>
              <a:t>    --</a:t>
            </a:r>
            <a:r>
              <a:rPr lang="en-US" altLang="ko-KR" sz="1600" dirty="0" err="1"/>
              <a:t>write_buffer_size</a:t>
            </a:r>
            <a:r>
              <a:rPr lang="en-US" altLang="ko-KR" sz="1600" dirty="0"/>
              <a:t>=$size \ --</a:t>
            </a:r>
            <a:r>
              <a:rPr lang="en-US" altLang="ko-KR" sz="1600" dirty="0" err="1"/>
              <a:t>target_file_size_base</a:t>
            </a:r>
            <a:r>
              <a:rPr lang="en-US" altLang="ko-KR" sz="1600" dirty="0"/>
              <a:t>= 67108864 </a:t>
            </a:r>
            <a:br>
              <a:rPr lang="en-US" altLang="ko-KR" sz="1600" dirty="0"/>
            </a:br>
            <a:r>
              <a:rPr lang="en-US" altLang="ko-KR" sz="1600" dirty="0"/>
              <a:t>    --statistics=1 --histogram=true --</a:t>
            </a:r>
            <a:r>
              <a:rPr lang="en-US" altLang="ko-KR" sz="1600" dirty="0" err="1"/>
              <a:t>stats_interval</a:t>
            </a:r>
            <a:r>
              <a:rPr lang="en-US" altLang="ko-KR" sz="1600" dirty="0"/>
              <a:t>=1000000 2&gt;&amp;1 | </a:t>
            </a:r>
          </a:p>
          <a:p>
            <a:r>
              <a:rPr lang="en-US" altLang="ko-KR" sz="1600" dirty="0"/>
              <a:t>    tee "output_$size.txt" </a:t>
            </a:r>
          </a:p>
          <a:p>
            <a:r>
              <a:rPr lang="en-US" altLang="ko-KR" sz="1600" dirty="0"/>
              <a:t>done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868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0234F-4FA0-2DF9-5AAF-6F2EDDFE3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출력 이미지">
            <a:extLst>
              <a:ext uri="{FF2B5EF4-FFF2-40B4-BE49-F238E27FC236}">
                <a16:creationId xmlns:a16="http://schemas.microsoft.com/office/drawing/2014/main" id="{7EA1BD12-370D-F900-4BB2-27AC8A49F0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0" r="48468" b="66848"/>
          <a:stretch/>
        </p:blipFill>
        <p:spPr bwMode="auto">
          <a:xfrm>
            <a:off x="7652523" y="1048540"/>
            <a:ext cx="4198818" cy="27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A1FC743-8E08-9C57-0E46-A46462FB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Experiment Results – </a:t>
            </a:r>
            <a:r>
              <a:rPr lang="en-US" altLang="ko-KR" sz="3600" dirty="0" err="1"/>
              <a:t>Memtable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C03D51-41E7-4922-4DEF-AD2B807EA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24</a:t>
            </a:fld>
            <a:endParaRPr kumimoji="1" lang="ko-KR" altLang="en-US" dirty="0"/>
          </a:p>
        </p:txBody>
      </p:sp>
      <p:pic>
        <p:nvPicPr>
          <p:cNvPr id="2052" name="Picture 4" descr="출력 이미지">
            <a:extLst>
              <a:ext uri="{FF2B5EF4-FFF2-40B4-BE49-F238E27FC236}">
                <a16:creationId xmlns:a16="http://schemas.microsoft.com/office/drawing/2014/main" id="{0A108465-EF37-10C4-0AD7-A72A06B2F1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0" r="48468" b="66848"/>
          <a:stretch/>
        </p:blipFill>
        <p:spPr bwMode="auto">
          <a:xfrm>
            <a:off x="7684084" y="793346"/>
            <a:ext cx="4198818" cy="273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출력 이미지">
            <a:extLst>
              <a:ext uri="{FF2B5EF4-FFF2-40B4-BE49-F238E27FC236}">
                <a16:creationId xmlns:a16="http://schemas.microsoft.com/office/drawing/2014/main" id="{37350856-B1EB-C061-3BAF-DF8C104229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6" t="-460" b="67051"/>
          <a:stretch/>
        </p:blipFill>
        <p:spPr bwMode="auto">
          <a:xfrm>
            <a:off x="7715645" y="3672061"/>
            <a:ext cx="4135696" cy="283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E0918A-2CCA-2522-AD57-ABCBD25BD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98" y="1038750"/>
            <a:ext cx="7429727" cy="306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</a:t>
            </a:r>
            <a:r>
              <a:rPr lang="en-US" altLang="ko-KR" sz="2000" b="1" dirty="0">
                <a:latin typeface="Arial" panose="020B0604020202020204" pitchFamily="34" charset="0"/>
              </a:rPr>
              <a:t>Write Performance</a:t>
            </a:r>
            <a:r>
              <a:rPr lang="ko-KR" altLang="en-US" sz="2000" b="1" dirty="0">
                <a:latin typeface="Arial" panose="020B0604020202020204" pitchFamily="34" charset="0"/>
              </a:rPr>
              <a:t> 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4MB → 16MB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증가 시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Fillrandom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Ops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sec가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약 2.4배 증가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64MB~128MB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구간에서는 큰 차이 없이 비슷한 성능 유지 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작은 64MB 이상에서는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성능이 더 이상 급격히 증가하지 않고 </a:t>
            </a:r>
            <a:b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정체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현상이 발생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MemTable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크기가 일정 수준 이상 커지면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추가적인 이점이 크지 않음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D3F825-EFFA-0A97-92E6-B9FC68468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59" y="4493647"/>
            <a:ext cx="7429727" cy="157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b="1" dirty="0">
                <a:latin typeface="Arial" panose="020B0604020202020204" pitchFamily="34" charset="0"/>
              </a:rPr>
              <a:t>2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Read </a:t>
            </a:r>
            <a:r>
              <a:rPr kumimoji="0" lang="en-US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Performace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b="1" dirty="0"/>
              <a:t>4MB → 128MB </a:t>
            </a:r>
            <a:r>
              <a:rPr lang="ko-KR" altLang="en-US" dirty="0"/>
              <a:t>구간에서 </a:t>
            </a:r>
            <a:r>
              <a:rPr lang="en-US" altLang="ko-KR" dirty="0" err="1"/>
              <a:t>Readseq</a:t>
            </a:r>
            <a:r>
              <a:rPr lang="en-US" altLang="ko-KR" dirty="0"/>
              <a:t> </a:t>
            </a:r>
            <a:r>
              <a:rPr lang="ko-KR" altLang="en-US" dirty="0"/>
              <a:t>성능이 지속적으로 증가</a:t>
            </a:r>
            <a:endParaRPr lang="en-US" altLang="ko-KR" dirty="0"/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b="1" dirty="0"/>
              <a:t>128MB</a:t>
            </a:r>
            <a:r>
              <a:rPr lang="ko-KR" altLang="en-US" dirty="0"/>
              <a:t>에서 가장 높은 읽기 성능을 기록 </a:t>
            </a:r>
            <a:r>
              <a:rPr lang="en-US" altLang="ko-KR" dirty="0"/>
              <a:t>(13,698 Ops/sec)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0F80A2F1-99C8-0192-9224-17F49C36362A}"/>
              </a:ext>
            </a:extLst>
          </p:cNvPr>
          <p:cNvSpPr/>
          <p:nvPr/>
        </p:nvSpPr>
        <p:spPr>
          <a:xfrm>
            <a:off x="11088416" y="3796458"/>
            <a:ext cx="599090" cy="573355"/>
          </a:xfrm>
          <a:prstGeom prst="donut">
            <a:avLst>
              <a:gd name="adj" fmla="val 3567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91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33C12-5486-86EB-F0DB-BE6A99A6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05AB7-5D73-3FE6-C26B-9D7B952E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Experiment Results – </a:t>
            </a:r>
            <a:r>
              <a:rPr lang="en-US" altLang="ko-KR" sz="3600" dirty="0" err="1"/>
              <a:t>Memtable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2B8B912-B8E8-38B4-9839-E53FFA7D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25</a:t>
            </a:fld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15ADFC-19F9-B75B-13FC-3915F028F487}"/>
              </a:ext>
            </a:extLst>
          </p:cNvPr>
          <p:cNvGraphicFramePr>
            <a:graphicFrameLocks noGrp="1"/>
          </p:cNvGraphicFramePr>
          <p:nvPr/>
        </p:nvGraphicFramePr>
        <p:xfrm>
          <a:off x="735525" y="1377304"/>
          <a:ext cx="10972999" cy="389387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61571">
                  <a:extLst>
                    <a:ext uri="{9D8B030D-6E8A-4147-A177-3AD203B41FA5}">
                      <a16:colId xmlns:a16="http://schemas.microsoft.com/office/drawing/2014/main" val="2540033575"/>
                    </a:ext>
                  </a:extLst>
                </a:gridCol>
                <a:gridCol w="1222016">
                  <a:extLst>
                    <a:ext uri="{9D8B030D-6E8A-4147-A177-3AD203B41FA5}">
                      <a16:colId xmlns:a16="http://schemas.microsoft.com/office/drawing/2014/main" val="2620375822"/>
                    </a:ext>
                  </a:extLst>
                </a:gridCol>
                <a:gridCol w="1210847">
                  <a:extLst>
                    <a:ext uri="{9D8B030D-6E8A-4147-A177-3AD203B41FA5}">
                      <a16:colId xmlns:a16="http://schemas.microsoft.com/office/drawing/2014/main" val="2407274913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3861180084"/>
                    </a:ext>
                  </a:extLst>
                </a:gridCol>
                <a:gridCol w="1229710">
                  <a:extLst>
                    <a:ext uri="{9D8B030D-6E8A-4147-A177-3AD203B41FA5}">
                      <a16:colId xmlns:a16="http://schemas.microsoft.com/office/drawing/2014/main" val="446066237"/>
                    </a:ext>
                  </a:extLst>
                </a:gridCol>
                <a:gridCol w="1292773">
                  <a:extLst>
                    <a:ext uri="{9D8B030D-6E8A-4147-A177-3AD203B41FA5}">
                      <a16:colId xmlns:a16="http://schemas.microsoft.com/office/drawing/2014/main" val="1747496461"/>
                    </a:ext>
                  </a:extLst>
                </a:gridCol>
                <a:gridCol w="1198179">
                  <a:extLst>
                    <a:ext uri="{9D8B030D-6E8A-4147-A177-3AD203B41FA5}">
                      <a16:colId xmlns:a16="http://schemas.microsoft.com/office/drawing/2014/main" val="1012948399"/>
                    </a:ext>
                  </a:extLst>
                </a:gridCol>
                <a:gridCol w="1093076">
                  <a:extLst>
                    <a:ext uri="{9D8B030D-6E8A-4147-A177-3AD203B41FA5}">
                      <a16:colId xmlns:a16="http://schemas.microsoft.com/office/drawing/2014/main" val="4153379785"/>
                    </a:ext>
                  </a:extLst>
                </a:gridCol>
                <a:gridCol w="1166648">
                  <a:extLst>
                    <a:ext uri="{9D8B030D-6E8A-4147-A177-3AD203B41FA5}">
                      <a16:colId xmlns:a16="http://schemas.microsoft.com/office/drawing/2014/main" val="1038770525"/>
                    </a:ext>
                  </a:extLst>
                </a:gridCol>
              </a:tblGrid>
              <a:tr h="11326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 err="1"/>
                        <a:t>SStable</a:t>
                      </a:r>
                      <a:r>
                        <a:rPr lang="en-US" altLang="ko-KR" sz="1400" dirty="0"/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64 MB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/>
                        <a:t>fillrandom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(ops/sec)</a:t>
                      </a:r>
                      <a:br>
                        <a:rPr lang="en-US" sz="1400" dirty="0"/>
                      </a:b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/>
                        <a:t>fillrandom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ms</a:t>
                      </a:r>
                      <a:r>
                        <a:rPr lang="en-US" sz="1400" dirty="0"/>
                        <a:t>)</a:t>
                      </a:r>
                      <a:br>
                        <a:rPr lang="en-US" sz="1400" dirty="0"/>
                      </a:b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>
                          <a:effectLst/>
                        </a:rPr>
                        <a:t>readseq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(ops/sec)</a:t>
                      </a:r>
                      <a:br>
                        <a:rPr lang="en-US" sz="1400" dirty="0">
                          <a:effectLst/>
                        </a:rPr>
                      </a:b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 err="1"/>
                        <a:t>readseq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</a:t>
                      </a:r>
                      <a:r>
                        <a:rPr lang="en-US" sz="1400" dirty="0" err="1"/>
                        <a:t>ms</a:t>
                      </a:r>
                      <a:r>
                        <a:rPr lang="en-US" sz="1400" dirty="0"/>
                        <a:t>)</a:t>
                      </a:r>
                      <a:br>
                        <a:rPr lang="en-US" sz="1400" dirty="0"/>
                      </a:b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compaction </a:t>
                      </a:r>
                      <a:r>
                        <a:rPr lang="ko-KR" altLang="en-US" sz="1400" dirty="0"/>
                        <a:t>소요 시간 </a:t>
                      </a:r>
                      <a:r>
                        <a:rPr lang="en-US" altLang="ko-KR" sz="1400" dirty="0"/>
                        <a:t>/ </a:t>
                      </a:r>
                      <a:r>
                        <a:rPr lang="ko-KR" altLang="en-US" sz="1400" dirty="0"/>
                        <a:t>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Flush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소요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/>
                        <a:t>Write Stall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1400" b="1" dirty="0"/>
                        <a:t>전체 수행 시간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023962"/>
                  </a:ext>
                </a:extLst>
              </a:tr>
              <a:tr h="6417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1"/>
                        <a:t>4MB write_buffer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72,090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/>
                        <a:t>135,882 </a:t>
                      </a:r>
                      <a:r>
                        <a:rPr lang="en-US" sz="1400" dirty="0" err="1"/>
                        <a:t>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>
                          <a:effectLst/>
                        </a:rPr>
                        <a:t>11,627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/>
                        <a:t>71.4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/>
                        <a:t>132,332 ms/ 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/>
                        <a:t>16,245.7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/>
                        <a:t>77,213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/>
                        <a:t>135,953 </a:t>
                      </a:r>
                      <a:r>
                        <a:rPr lang="en-US" sz="1400" dirty="0" err="1"/>
                        <a:t>ms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821535"/>
                  </a:ext>
                </a:extLst>
              </a:tr>
              <a:tr h="6417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1"/>
                        <a:t>16MB write_buffer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170,616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/>
                        <a:t>61,450.2 </a:t>
                      </a:r>
                      <a:r>
                        <a:rPr lang="en-US" sz="1400" dirty="0" err="1"/>
                        <a:t>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effectLst/>
                        </a:rPr>
                        <a:t>12,048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/>
                        <a:t>69.8 </a:t>
                      </a:r>
                      <a:r>
                        <a:rPr lang="en-US" sz="1400" dirty="0" err="1"/>
                        <a:t>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/>
                        <a:t>50,382.8 ms/ 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/>
                        <a:t>12,060.2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/>
                        <a:t>602.21 </a:t>
                      </a:r>
                      <a:r>
                        <a:rPr lang="en-US" sz="1400" dirty="0" err="1"/>
                        <a:t>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/>
                        <a:t>61520.5 </a:t>
                      </a:r>
                      <a:r>
                        <a:rPr lang="en-US" sz="1400" dirty="0" err="1"/>
                        <a:t>ms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5487681"/>
                  </a:ext>
                </a:extLst>
              </a:tr>
              <a:tr h="6417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1"/>
                        <a:t>64MB write_buffer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166,222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/>
                        <a:t>61,799.3 </a:t>
                      </a:r>
                      <a:r>
                        <a:rPr lang="en-US" sz="1400" dirty="0" err="1"/>
                        <a:t>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effectLst/>
                        </a:rPr>
                        <a:t>13,513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/>
                        <a:t>70 </a:t>
                      </a:r>
                      <a:r>
                        <a:rPr lang="en-US" sz="1400" dirty="0" err="1"/>
                        <a:t>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/>
                        <a:t>17,928.7 </a:t>
                      </a:r>
                      <a:r>
                        <a:rPr lang="en-US" sz="1400" dirty="0" err="1"/>
                        <a:t>ms</a:t>
                      </a:r>
                      <a:r>
                        <a:rPr lang="en-US" sz="1400" dirty="0"/>
                        <a:t>/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/>
                        <a:t>8,732.16 </a:t>
                      </a:r>
                      <a:r>
                        <a:rPr lang="en-US" sz="1400" dirty="0" err="1"/>
                        <a:t>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/>
                        <a:t>0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/>
                        <a:t>61869.7 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4041564"/>
                  </a:ext>
                </a:extLst>
              </a:tr>
              <a:tr h="641716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b="1"/>
                        <a:t>128MB write_buffer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168,481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/>
                        <a:t>60,865.2 </a:t>
                      </a:r>
                      <a:r>
                        <a:rPr lang="en-US" sz="1400" dirty="0" err="1"/>
                        <a:t>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1400" dirty="0">
                          <a:effectLst/>
                        </a:rPr>
                        <a:t>13,698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/>
                        <a:t>67.6 </a:t>
                      </a:r>
                      <a:r>
                        <a:rPr lang="en-US" sz="1400" dirty="0" err="1"/>
                        <a:t>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/>
                        <a:t>9,839.38 </a:t>
                      </a:r>
                      <a:r>
                        <a:rPr lang="en-US" sz="1400" dirty="0" err="1"/>
                        <a:t>ms</a:t>
                      </a:r>
                      <a:r>
                        <a:rPr lang="en-US" sz="1400" dirty="0"/>
                        <a:t>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/>
                        <a:t>7,894.63 </a:t>
                      </a:r>
                      <a:r>
                        <a:rPr lang="en-US" sz="1400" dirty="0" err="1"/>
                        <a:t>ms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/>
                        <a:t>0 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400" dirty="0"/>
                        <a:t>60933.3 </a:t>
                      </a:r>
                      <a:r>
                        <a:rPr lang="en-US" sz="1400" dirty="0" err="1"/>
                        <a:t>ms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85929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78E3919-19F5-DA9D-170C-262DAF4596CE}"/>
              </a:ext>
            </a:extLst>
          </p:cNvPr>
          <p:cNvSpPr txBox="1"/>
          <p:nvPr/>
        </p:nvSpPr>
        <p:spPr>
          <a:xfrm>
            <a:off x="10579590" y="933992"/>
            <a:ext cx="1271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</a:t>
            </a:r>
            <a:r>
              <a:rPr lang="ko-KR" altLang="en-US" sz="1600" dirty="0"/>
              <a:t>번 평균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76AC617-E7E3-C216-13C5-1BD520D51768}"/>
              </a:ext>
            </a:extLst>
          </p:cNvPr>
          <p:cNvCxnSpPr/>
          <p:nvPr/>
        </p:nvCxnSpPr>
        <p:spPr>
          <a:xfrm>
            <a:off x="9124661" y="1536011"/>
            <a:ext cx="0" cy="31741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61692AB-5AA7-5FD3-B9B7-EFE99B3C2C9A}"/>
              </a:ext>
            </a:extLst>
          </p:cNvPr>
          <p:cNvCxnSpPr/>
          <p:nvPr/>
        </p:nvCxnSpPr>
        <p:spPr>
          <a:xfrm>
            <a:off x="10338606" y="1514991"/>
            <a:ext cx="0" cy="317415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액자 9">
            <a:extLst>
              <a:ext uri="{FF2B5EF4-FFF2-40B4-BE49-F238E27FC236}">
                <a16:creationId xmlns:a16="http://schemas.microsoft.com/office/drawing/2014/main" id="{195BA34E-D9BC-0BF3-1C45-0A02CEF2BDC8}"/>
              </a:ext>
            </a:extLst>
          </p:cNvPr>
          <p:cNvSpPr/>
          <p:nvPr/>
        </p:nvSpPr>
        <p:spPr>
          <a:xfrm>
            <a:off x="8198068" y="1377304"/>
            <a:ext cx="2381521" cy="3893876"/>
          </a:xfrm>
          <a:prstGeom prst="frame">
            <a:avLst>
              <a:gd name="adj1" fmla="val 212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54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EC199-CBF2-4A64-7275-F6796D511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377345-A751-AB29-8495-F12446FCA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Experiment Results – SST file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96A5D4-258E-D044-8A21-E970CA45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26</a:t>
            </a:fld>
            <a:endParaRPr kumimoji="1"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11CA3D-9F09-D751-87C5-297591A18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2" y="1278116"/>
            <a:ext cx="7429727" cy="156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Read</a:t>
            </a:r>
            <a:r>
              <a:rPr lang="en-US" altLang="ko-KR" sz="2000" b="1" dirty="0">
                <a:latin typeface="Arial" panose="020B0604020202020204" pitchFamily="34" charset="0"/>
              </a:rPr>
              <a:t> Performance </a:t>
            </a:r>
            <a:endParaRPr lang="ko-KR" altLang="en-US" dirty="0"/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크기가 커질수록 </a:t>
            </a:r>
            <a:r>
              <a:rPr lang="ko-KR" altLang="en-US" b="1" dirty="0"/>
              <a:t>읽기 성능이 전반적으로 증가</a:t>
            </a:r>
            <a:r>
              <a:rPr lang="ko-KR" altLang="en-US" dirty="0"/>
              <a:t>함</a:t>
            </a:r>
            <a:endParaRPr lang="en-US" altLang="ko-KR" dirty="0"/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256MB</a:t>
            </a:r>
            <a:r>
              <a:rPr lang="ko-KR" altLang="en-US" dirty="0"/>
              <a:t>에서 가장 높은 읽기 성능을 기록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E2BB63-C351-2338-434E-82AC39050A71}"/>
              </a:ext>
            </a:extLst>
          </p:cNvPr>
          <p:cNvSpPr txBox="1"/>
          <p:nvPr/>
        </p:nvSpPr>
        <p:spPr>
          <a:xfrm>
            <a:off x="531770" y="4407507"/>
            <a:ext cx="6984381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for size in 16777216 67108864 134217728 268435456; do </a:t>
            </a:r>
          </a:p>
          <a:p>
            <a:r>
              <a:rPr lang="en-US" altLang="ko-KR" sz="1600" dirty="0"/>
              <a:t>    ./</a:t>
            </a:r>
            <a:r>
              <a:rPr lang="en-US" altLang="ko-KR" sz="1600" dirty="0" err="1"/>
              <a:t>db_bench</a:t>
            </a:r>
            <a:r>
              <a:rPr lang="en-US" altLang="ko-KR" sz="1600" dirty="0"/>
              <a:t> --benchmarks=</a:t>
            </a:r>
            <a:r>
              <a:rPr lang="en-US" altLang="ko-KR" sz="1600" dirty="0" err="1"/>
              <a:t>fillrandom,readseq</a:t>
            </a:r>
            <a:r>
              <a:rPr lang="en-US" altLang="ko-KR" sz="1600" dirty="0"/>
              <a:t> </a:t>
            </a:r>
            <a:r>
              <a:rPr lang="en-US" altLang="ko-KR" sz="1600" dirty="0">
                <a:effectLst/>
              </a:rPr>
              <a:t>--num=</a:t>
            </a:r>
            <a:r>
              <a:rPr lang="en-US" altLang="ko-KR" sz="1600" dirty="0">
                <a:effectLst/>
                <a:highlight>
                  <a:srgbClr val="F2F2F2"/>
                </a:highlight>
              </a:rPr>
              <a:t>10000000</a:t>
            </a:r>
          </a:p>
          <a:p>
            <a:r>
              <a:rPr lang="en-US" altLang="ko-KR" sz="1600" dirty="0"/>
              <a:t>    -- </a:t>
            </a:r>
            <a:r>
              <a:rPr lang="en-US" altLang="ko-KR" sz="1600" dirty="0" err="1"/>
              <a:t>target_file_size_base</a:t>
            </a:r>
            <a:r>
              <a:rPr lang="en-US" altLang="ko-KR" sz="1600" dirty="0"/>
              <a:t> =$size \ --</a:t>
            </a:r>
            <a:r>
              <a:rPr lang="en-US" altLang="ko-KR" sz="1600" dirty="0" err="1"/>
              <a:t>write_buffer_size</a:t>
            </a:r>
            <a:r>
              <a:rPr lang="en-US" altLang="ko-KR" sz="1600" dirty="0"/>
              <a:t> = 67108864 </a:t>
            </a:r>
            <a:br>
              <a:rPr lang="en-US" altLang="ko-KR" sz="1600" dirty="0"/>
            </a:br>
            <a:r>
              <a:rPr lang="en-US" altLang="ko-KR" sz="1600" dirty="0"/>
              <a:t>    --statistics=1 --histogram=true --</a:t>
            </a:r>
            <a:r>
              <a:rPr lang="en-US" altLang="ko-KR" sz="1600" dirty="0" err="1"/>
              <a:t>stats_interval</a:t>
            </a:r>
            <a:r>
              <a:rPr lang="en-US" altLang="ko-KR" sz="1600" dirty="0"/>
              <a:t>=1000000 2&gt;&amp;1 | </a:t>
            </a:r>
          </a:p>
          <a:p>
            <a:r>
              <a:rPr lang="en-US" altLang="ko-KR" sz="1600" dirty="0"/>
              <a:t>    tee "output_$size.txt" </a:t>
            </a:r>
          </a:p>
          <a:p>
            <a:r>
              <a:rPr lang="en-US" altLang="ko-KR" sz="1600" dirty="0"/>
              <a:t>done</a:t>
            </a:r>
            <a:endParaRPr lang="ko-KR" altLang="en-US" sz="1600" dirty="0"/>
          </a:p>
        </p:txBody>
      </p:sp>
      <p:pic>
        <p:nvPicPr>
          <p:cNvPr id="1026" name="Picture 2" descr="출력 이미지">
            <a:extLst>
              <a:ext uri="{FF2B5EF4-FFF2-40B4-BE49-F238E27FC236}">
                <a16:creationId xmlns:a16="http://schemas.microsoft.com/office/drawing/2014/main" id="{B0CD82D0-DA41-3C9D-EB6F-826157F08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7577260" y="880833"/>
            <a:ext cx="4614739" cy="230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출력 이미지">
            <a:extLst>
              <a:ext uri="{FF2B5EF4-FFF2-40B4-BE49-F238E27FC236}">
                <a16:creationId xmlns:a16="http://schemas.microsoft.com/office/drawing/2014/main" id="{5776D6BB-12A1-165A-AD9D-40B57355D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577260" y="3669798"/>
            <a:ext cx="4614740" cy="230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22AE6BCC-2812-50C5-DDA4-ADE07D719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2" y="2950091"/>
            <a:ext cx="7429727" cy="107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b="1" dirty="0">
                <a:latin typeface="Arial" panose="020B0604020202020204" pitchFamily="34" charset="0"/>
              </a:rPr>
              <a:t>2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Write</a:t>
            </a:r>
            <a:r>
              <a:rPr lang="en-US" altLang="ko-KR" sz="2000" b="1" dirty="0">
                <a:latin typeface="Arial" panose="020B0604020202020204" pitchFamily="34" charset="0"/>
              </a:rPr>
              <a:t> Performance 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크기가 증가할수록 </a:t>
            </a:r>
            <a:r>
              <a:rPr lang="ko-KR" altLang="en-US" b="1" dirty="0"/>
              <a:t>쓰기 성능이 대체로 향상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3879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C104A-516A-AA1A-28F2-C31C896EE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D9AD4-95FD-8FFC-1CC9-E21C27D6B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Experiment Results – SST file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DD4151A-66A9-9995-1D9E-9D718E39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27</a:t>
            </a:fld>
            <a:endParaRPr kumimoji="1" lang="ko-KR" altLang="en-US" dirty="0"/>
          </a:p>
        </p:txBody>
      </p:sp>
      <p:pic>
        <p:nvPicPr>
          <p:cNvPr id="5" name="Picture 2" descr="출력 이미지">
            <a:extLst>
              <a:ext uri="{FF2B5EF4-FFF2-40B4-BE49-F238E27FC236}">
                <a16:creationId xmlns:a16="http://schemas.microsoft.com/office/drawing/2014/main" id="{69E4706E-B782-AE5F-972C-215DCFDBC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7577260" y="880833"/>
            <a:ext cx="4614739" cy="230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출력 이미지">
            <a:extLst>
              <a:ext uri="{FF2B5EF4-FFF2-40B4-BE49-F238E27FC236}">
                <a16:creationId xmlns:a16="http://schemas.microsoft.com/office/drawing/2014/main" id="{9BB66F76-0E80-4C31-06D5-BA9BA029A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7577260" y="3669798"/>
            <a:ext cx="4614740" cy="230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89CF6106-CF95-B96F-A37E-1F0C47639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2" y="1278116"/>
            <a:ext cx="7429727" cy="156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1) Read</a:t>
            </a:r>
            <a:r>
              <a:rPr lang="en-US" altLang="ko-KR" sz="2000" b="1" dirty="0">
                <a:latin typeface="Arial" panose="020B0604020202020204" pitchFamily="34" charset="0"/>
              </a:rPr>
              <a:t> Performance </a:t>
            </a:r>
            <a:endParaRPr lang="ko-KR" altLang="en-US" dirty="0"/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크기가 커질수록 </a:t>
            </a:r>
            <a:r>
              <a:rPr lang="ko-KR" altLang="en-US" b="1" dirty="0"/>
              <a:t>읽기 성능이 전반적으로 증가</a:t>
            </a:r>
            <a:r>
              <a:rPr lang="ko-KR" altLang="en-US" dirty="0"/>
              <a:t>함</a:t>
            </a:r>
            <a:endParaRPr lang="en-US" altLang="ko-KR" dirty="0"/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dirty="0"/>
              <a:t>256MB</a:t>
            </a:r>
            <a:r>
              <a:rPr lang="ko-KR" altLang="en-US" dirty="0"/>
              <a:t>에서 가장 높은 읽기 성능을 기록</a:t>
            </a:r>
            <a:endParaRPr lang="en-US" altLang="ko-KR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5F9961F-30B6-BFBF-0D2A-60495CA05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2" y="2950091"/>
            <a:ext cx="7429727" cy="1070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b="1" dirty="0">
                <a:latin typeface="Arial" panose="020B0604020202020204" pitchFamily="34" charset="0"/>
              </a:rPr>
              <a:t>2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Write</a:t>
            </a:r>
            <a:r>
              <a:rPr lang="en-US" altLang="ko-KR" sz="2000" b="1" dirty="0">
                <a:latin typeface="Arial" panose="020B0604020202020204" pitchFamily="34" charset="0"/>
              </a:rPr>
              <a:t> Performance 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크기가 증가할수록 </a:t>
            </a:r>
            <a:r>
              <a:rPr lang="ko-KR" altLang="en-US" b="1" dirty="0"/>
              <a:t>쓰기 성능이 대체로 향상</a:t>
            </a:r>
            <a:endParaRPr lang="en-US" altLang="ko-KR" b="1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C2B1DC1-7EA2-BFA5-9A1F-FCF756889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311" y="4214330"/>
            <a:ext cx="7429727" cy="156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b="1" dirty="0">
                <a:latin typeface="Arial" panose="020B0604020202020204" pitchFamily="34" charset="0"/>
              </a:rPr>
              <a:t>3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altLang="ko-KR" sz="2000" b="1" dirty="0">
                <a:latin typeface="Arial" panose="020B0604020202020204" pitchFamily="34" charset="0"/>
              </a:rPr>
              <a:t>Compaction Time &amp; Flush Count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 err="1"/>
              <a:t>SSTable</a:t>
            </a:r>
            <a:r>
              <a:rPr lang="en-US" altLang="ko-KR" dirty="0"/>
              <a:t> </a:t>
            </a:r>
            <a:r>
              <a:rPr lang="ko-KR" altLang="en-US" dirty="0"/>
              <a:t>크기가 커질수록 </a:t>
            </a:r>
            <a:r>
              <a:rPr lang="en-US" altLang="ko-KR" b="1" dirty="0"/>
              <a:t>compaction</a:t>
            </a:r>
            <a:r>
              <a:rPr lang="ko-KR" altLang="en-US" b="1" dirty="0"/>
              <a:t> 시간이 감소</a:t>
            </a:r>
            <a:r>
              <a:rPr lang="ko-KR" altLang="en-US" dirty="0"/>
              <a:t>하는 경향</a:t>
            </a:r>
            <a:endParaRPr lang="en-US" altLang="ko-KR" dirty="0"/>
          </a:p>
          <a:p>
            <a:pPr marL="342900" lvl="0" indent="-34290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dirty="0"/>
              <a:t>Flush </a:t>
            </a:r>
            <a:r>
              <a:rPr lang="ko-KR" altLang="en-US" dirty="0"/>
              <a:t>시간은 큰 차이가 없으며</a:t>
            </a:r>
            <a:r>
              <a:rPr lang="en-US" altLang="ko-KR" dirty="0"/>
              <a:t>, </a:t>
            </a:r>
            <a:r>
              <a:rPr lang="ko-KR" altLang="en-US" dirty="0"/>
              <a:t>비교적 일정한 수준을 유지</a:t>
            </a:r>
            <a:endParaRPr lang="en-US" altLang="ko-KR" b="1" dirty="0"/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790CED0B-5F26-E2A0-93E4-39DBE7C0FC3E}"/>
              </a:ext>
            </a:extLst>
          </p:cNvPr>
          <p:cNvSpPr/>
          <p:nvPr/>
        </p:nvSpPr>
        <p:spPr>
          <a:xfrm>
            <a:off x="11022560" y="3669798"/>
            <a:ext cx="751624" cy="696719"/>
          </a:xfrm>
          <a:prstGeom prst="donut">
            <a:avLst>
              <a:gd name="adj" fmla="val 7008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02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4628C-1DFD-D318-FAC4-652BEAC2C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76780-8DA9-4891-3FCA-51D412C2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Experiment Results – Analysis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F71451B-8862-23B9-DAB6-69C135D7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28</a:t>
            </a:fld>
            <a:endParaRPr kumimoji="1" lang="ko-KR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8CE695A-FE9B-AA87-7E73-6D8EE9721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918" y="1488212"/>
            <a:ext cx="10964284" cy="4422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가설과 일치하는 점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ko-KR" altLang="ko-K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Flush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-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크기 변화에 크게 영향을 받지 않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음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b="1" dirty="0">
                <a:latin typeface="+mj-ea"/>
                <a:ea typeface="+mj-ea"/>
              </a:rPr>
              <a:t>Compaction</a:t>
            </a:r>
            <a:r>
              <a:rPr lang="en-US" altLang="ko-KR" dirty="0">
                <a:latin typeface="+mj-ea"/>
                <a:ea typeface="+mj-ea"/>
              </a:rPr>
              <a:t> - </a:t>
            </a:r>
            <a:r>
              <a:rPr lang="ko-KR" altLang="en-US" dirty="0">
                <a:latin typeface="+mj-ea"/>
                <a:ea typeface="+mj-ea"/>
              </a:rPr>
              <a:t>소요 시간은 </a:t>
            </a:r>
            <a:r>
              <a:rPr lang="en-US" altLang="ko-KR" dirty="0">
                <a:latin typeface="+mj-ea"/>
                <a:ea typeface="+mj-ea"/>
              </a:rPr>
              <a:t>SST </a:t>
            </a:r>
            <a:r>
              <a:rPr lang="ko-KR" altLang="en-US" dirty="0">
                <a:latin typeface="+mj-ea"/>
                <a:ea typeface="+mj-ea"/>
              </a:rPr>
              <a:t>크기가 커질수록 감소함 </a:t>
            </a:r>
            <a:endParaRPr lang="en-US" altLang="ko-KR" dirty="0"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Read</a:t>
            </a:r>
            <a:r>
              <a:rPr lang="en-US" altLang="ko-KR" b="1" dirty="0">
                <a:latin typeface="+mj-ea"/>
                <a:ea typeface="+mj-ea"/>
              </a:rPr>
              <a:t>seq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성능</a:t>
            </a:r>
            <a:r>
              <a:rPr lang="en-US" altLang="ko-KR" b="1" dirty="0">
                <a:latin typeface="+mj-ea"/>
                <a:ea typeface="+mj-ea"/>
              </a:rPr>
              <a:t> </a:t>
            </a:r>
            <a:r>
              <a:rPr lang="ko-KR" altLang="en-US" b="1" dirty="0">
                <a:latin typeface="+mj-ea"/>
                <a:ea typeface="+mj-ea"/>
              </a:rPr>
              <a:t>향상</a:t>
            </a:r>
            <a:r>
              <a:rPr kumimoji="0" lang="ko-KR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-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SST 크기가 커</a:t>
            </a:r>
            <a:r>
              <a:rPr lang="ko-KR" altLang="en-US" dirty="0">
                <a:latin typeface="+mj-ea"/>
                <a:ea typeface="+mj-ea"/>
              </a:rPr>
              <a:t>질 수록 읽기 성능이 증가하는 양상</a:t>
            </a:r>
            <a:endParaRPr lang="en-US" altLang="ko-KR" dirty="0"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가설과 </a:t>
            </a:r>
            <a:r>
              <a:rPr kumimoji="0" lang="ko-KR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다른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점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285750" indent="-28575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kumimoji="0" lang="en-US" altLang="ko-KR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285750" indent="-285750"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Write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성능</a:t>
            </a:r>
            <a:r>
              <a:rPr kumimoji="0" lang="en-US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- </a:t>
            </a:r>
            <a:r>
              <a:rPr lang="ko-KR" altLang="en-US" dirty="0">
                <a:latin typeface="+mj-ea"/>
                <a:ea typeface="+mj-ea"/>
              </a:rPr>
              <a:t>가설에서는 변화 미미했으나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실제로는 </a:t>
            </a:r>
            <a:r>
              <a:rPr lang="en-US" altLang="ko-KR" dirty="0">
                <a:latin typeface="+mj-ea"/>
                <a:ea typeface="+mj-ea"/>
              </a:rPr>
              <a:t>256MB</a:t>
            </a:r>
            <a:r>
              <a:rPr lang="ko-KR" altLang="en-US" dirty="0">
                <a:latin typeface="+mj-ea"/>
                <a:ea typeface="+mj-ea"/>
              </a:rPr>
              <a:t>에서 유의미한 향상 </a:t>
            </a:r>
            <a:endParaRPr lang="en-US" altLang="ko-KR" dirty="0">
              <a:latin typeface="+mj-ea"/>
              <a:ea typeface="+mj-ea"/>
            </a:endParaRPr>
          </a:p>
          <a:p>
            <a:pPr eaLnBrk="0" fontAlgn="base" latinLnBrk="0" hangingPunct="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→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flush</a:t>
            </a:r>
            <a:r>
              <a:rPr lang="ko-KR" altLang="en-US" dirty="0">
                <a:latin typeface="+mj-ea"/>
                <a:ea typeface="+mj-ea"/>
              </a:rPr>
              <a:t> 시간이 짧아 </a:t>
            </a:r>
            <a:r>
              <a:rPr lang="en-US" altLang="ko-KR" dirty="0">
                <a:latin typeface="+mj-ea"/>
                <a:ea typeface="+mj-ea"/>
              </a:rPr>
              <a:t>I/O </a:t>
            </a:r>
            <a:r>
              <a:rPr lang="ko-KR" altLang="en-US" dirty="0">
                <a:latin typeface="+mj-ea"/>
                <a:ea typeface="+mj-ea"/>
              </a:rPr>
              <a:t>부하도 줄어들어 전반적인 쓰기 성능이 향상될 가능성</a:t>
            </a:r>
            <a:r>
              <a:rPr lang="en-US" altLang="ko-KR" dirty="0">
                <a:latin typeface="+mj-ea"/>
                <a:ea typeface="+mj-ea"/>
              </a:rPr>
              <a:t>?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F43C6F0-B031-DE3A-8FAC-91E4D7A7962A}"/>
              </a:ext>
            </a:extLst>
          </p:cNvPr>
          <p:cNvGraphicFramePr>
            <a:graphicFrameLocks noGrp="1"/>
          </p:cNvGraphicFramePr>
          <p:nvPr/>
        </p:nvGraphicFramePr>
        <p:xfrm>
          <a:off x="7466950" y="947487"/>
          <a:ext cx="4655699" cy="238635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976762">
                  <a:extLst>
                    <a:ext uri="{9D8B030D-6E8A-4147-A177-3AD203B41FA5}">
                      <a16:colId xmlns:a16="http://schemas.microsoft.com/office/drawing/2014/main" val="2912243374"/>
                    </a:ext>
                  </a:extLst>
                </a:gridCol>
                <a:gridCol w="1276222">
                  <a:extLst>
                    <a:ext uri="{9D8B030D-6E8A-4147-A177-3AD203B41FA5}">
                      <a16:colId xmlns:a16="http://schemas.microsoft.com/office/drawing/2014/main" val="4176749531"/>
                    </a:ext>
                  </a:extLst>
                </a:gridCol>
                <a:gridCol w="1276222">
                  <a:extLst>
                    <a:ext uri="{9D8B030D-6E8A-4147-A177-3AD203B41FA5}">
                      <a16:colId xmlns:a16="http://schemas.microsoft.com/office/drawing/2014/main" val="2540183144"/>
                    </a:ext>
                  </a:extLst>
                </a:gridCol>
                <a:gridCol w="1126493">
                  <a:extLst>
                    <a:ext uri="{9D8B030D-6E8A-4147-A177-3AD203B41FA5}">
                      <a16:colId xmlns:a16="http://schemas.microsoft.com/office/drawing/2014/main" val="2597390534"/>
                    </a:ext>
                  </a:extLst>
                </a:gridCol>
              </a:tblGrid>
              <a:tr h="900129">
                <a:tc>
                  <a:txBody>
                    <a:bodyPr/>
                    <a:lstStyle/>
                    <a:p>
                      <a:r>
                        <a:rPr lang="en-US" sz="1500" b="0" dirty="0" err="1"/>
                        <a:t>SSTable</a:t>
                      </a:r>
                      <a:r>
                        <a:rPr lang="en-US" sz="1500" b="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b="0" dirty="0" err="1"/>
                        <a:t>readseq</a:t>
                      </a:r>
                      <a:br>
                        <a:rPr lang="en-US" sz="1500" b="0" dirty="0"/>
                      </a:br>
                      <a:r>
                        <a:rPr lang="en-US" sz="1500" b="0" dirty="0"/>
                        <a:t>(ops/sec)</a:t>
                      </a:r>
                      <a:br>
                        <a:rPr lang="en-US" sz="1500" b="0" dirty="0"/>
                      </a:br>
                      <a:endParaRPr lang="en-US" sz="15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b="0" dirty="0"/>
                        <a:t>Compaction </a:t>
                      </a:r>
                      <a:br>
                        <a:rPr lang="en-US" sz="1500" b="0" dirty="0"/>
                      </a:br>
                      <a:r>
                        <a:rPr lang="en-US" sz="1500" b="0" dirty="0"/>
                        <a:t>Time (</a:t>
                      </a:r>
                      <a:r>
                        <a:rPr lang="en-US" sz="1500" b="0" dirty="0" err="1"/>
                        <a:t>ms</a:t>
                      </a:r>
                      <a:r>
                        <a:rPr lang="en-US" sz="1500" b="0" dirty="0"/>
                        <a:t>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500" b="0" dirty="0"/>
                        <a:t>Avg Flush </a:t>
                      </a:r>
                      <a:br>
                        <a:rPr lang="en-US" sz="1500" b="0" dirty="0"/>
                      </a:br>
                      <a:r>
                        <a:rPr lang="en-US" sz="1500" b="0" dirty="0"/>
                        <a:t>Time (</a:t>
                      </a:r>
                      <a:r>
                        <a:rPr lang="en-US" sz="1500" b="0" dirty="0" err="1"/>
                        <a:t>ms</a:t>
                      </a:r>
                      <a:r>
                        <a:rPr lang="en-US" sz="1500" b="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336429"/>
                  </a:ext>
                </a:extLst>
              </a:tr>
              <a:tr h="371556">
                <a:tc>
                  <a:txBody>
                    <a:bodyPr/>
                    <a:lstStyle/>
                    <a:p>
                      <a:r>
                        <a:rPr lang="en-US" sz="1500" b="0" dirty="0"/>
                        <a:t>16MB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1,289,124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12035.9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10617.4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0951349"/>
                  </a:ext>
                </a:extLst>
              </a:tr>
              <a:tr h="371556">
                <a:tc>
                  <a:txBody>
                    <a:bodyPr/>
                    <a:lstStyle/>
                    <a:p>
                      <a:r>
                        <a:rPr lang="en-US" sz="1500" b="0" dirty="0"/>
                        <a:t>64MB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1,310,464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11385.6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10921.6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1138017"/>
                  </a:ext>
                </a:extLst>
              </a:tr>
              <a:tr h="371556">
                <a:tc>
                  <a:txBody>
                    <a:bodyPr/>
                    <a:lstStyle/>
                    <a:p>
                      <a:r>
                        <a:rPr lang="en-US" sz="1500" b="0" dirty="0"/>
                        <a:t>128MB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1,256,393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10470.8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11138.1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844231"/>
                  </a:ext>
                </a:extLst>
              </a:tr>
              <a:tr h="371556">
                <a:tc>
                  <a:txBody>
                    <a:bodyPr/>
                    <a:lstStyle/>
                    <a:p>
                      <a:r>
                        <a:rPr lang="en-US" sz="1500" b="0" dirty="0"/>
                        <a:t>256MB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1,348,746c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11551.5 </a:t>
                      </a:r>
                      <a:r>
                        <a:rPr lang="en-US" sz="1400" b="0" dirty="0" err="1"/>
                        <a:t>ms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10390.5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476257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9BF662-DCF5-51ED-0BBA-911766F03FFB}"/>
              </a:ext>
            </a:extLst>
          </p:cNvPr>
          <p:cNvSpPr txBox="1"/>
          <p:nvPr/>
        </p:nvSpPr>
        <p:spPr>
          <a:xfrm>
            <a:off x="10983075" y="544753"/>
            <a:ext cx="1208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10</a:t>
            </a:r>
            <a:r>
              <a:rPr lang="ko-KR" altLang="en-US" sz="1600" dirty="0"/>
              <a:t>번 평균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C81E7DF-224B-F177-ABA1-5637E569D272}"/>
              </a:ext>
            </a:extLst>
          </p:cNvPr>
          <p:cNvCxnSpPr>
            <a:cxnSpLocks/>
          </p:cNvCxnSpPr>
          <p:nvPr/>
        </p:nvCxnSpPr>
        <p:spPr>
          <a:xfrm flipV="1">
            <a:off x="9421404" y="733471"/>
            <a:ext cx="0" cy="428031"/>
          </a:xfrm>
          <a:prstGeom prst="straightConnector1">
            <a:avLst/>
          </a:prstGeom>
          <a:ln w="38100">
            <a:solidFill>
              <a:srgbClr val="EE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C09F95-C3A4-892E-F482-229F2CE3AFF3}"/>
              </a:ext>
            </a:extLst>
          </p:cNvPr>
          <p:cNvCxnSpPr>
            <a:cxnSpLocks/>
          </p:cNvCxnSpPr>
          <p:nvPr/>
        </p:nvCxnSpPr>
        <p:spPr>
          <a:xfrm>
            <a:off x="10914374" y="733471"/>
            <a:ext cx="0" cy="42803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978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F1332-54CB-51FC-180C-17228913C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138D2-FBF6-3CBA-C469-52F74A62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Experiment Results – Recommendations</a:t>
            </a:r>
            <a:endParaRPr lang="ko-KR" altLang="en-US" sz="3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A88B8B-3126-516C-5AC1-47F0B8D835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946"/>
          <a:stretch/>
        </p:blipFill>
        <p:spPr>
          <a:xfrm>
            <a:off x="6964999" y="1255063"/>
            <a:ext cx="5149112" cy="4644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704CA4-5F91-3FA3-02EE-E6955473C412}"/>
              </a:ext>
            </a:extLst>
          </p:cNvPr>
          <p:cNvSpPr txBox="1"/>
          <p:nvPr/>
        </p:nvSpPr>
        <p:spPr>
          <a:xfrm>
            <a:off x="268794" y="1958615"/>
            <a:ext cx="6820375" cy="2566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ko-KR" sz="2000" b="1" dirty="0">
                <a:latin typeface="+mj-lt"/>
              </a:rPr>
              <a:t>1. </a:t>
            </a:r>
            <a:r>
              <a:rPr lang="ko-KR" altLang="en-US" sz="2000" b="1" dirty="0">
                <a:latin typeface="+mj-lt"/>
              </a:rPr>
              <a:t>쓰기 성능 </a:t>
            </a:r>
            <a:r>
              <a:rPr lang="en-US" altLang="ko-KR" sz="2000" b="1" dirty="0">
                <a:latin typeface="+mj-lt"/>
              </a:rPr>
              <a:t>(</a:t>
            </a:r>
            <a:r>
              <a:rPr lang="en-US" altLang="ko-KR" sz="2000" b="1" dirty="0" err="1">
                <a:latin typeface="+mj-lt"/>
              </a:rPr>
              <a:t>Fillrandom</a:t>
            </a:r>
            <a:r>
              <a:rPr lang="en-US" altLang="ko-KR" sz="2000" b="1" dirty="0">
                <a:latin typeface="+mj-lt"/>
              </a:rPr>
              <a:t> Ops/sec)</a:t>
            </a:r>
            <a:endParaRPr lang="ko-KR" altLang="en-US" sz="2000" dirty="0">
              <a:latin typeface="+mj-lt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lt"/>
              </a:rPr>
              <a:t>MemTable</a:t>
            </a:r>
            <a:r>
              <a:rPr lang="ko-KR" altLang="en-US" dirty="0">
                <a:latin typeface="+mj-lt"/>
              </a:rPr>
              <a:t>이 </a:t>
            </a:r>
            <a:r>
              <a:rPr lang="en-US" altLang="ko-KR" dirty="0">
                <a:latin typeface="+mj-lt"/>
              </a:rPr>
              <a:t>128MB</a:t>
            </a:r>
            <a:r>
              <a:rPr lang="ko-KR" altLang="en-US" dirty="0">
                <a:latin typeface="+mj-lt"/>
              </a:rPr>
              <a:t>일 때</a:t>
            </a:r>
            <a:r>
              <a:rPr lang="en-US" altLang="ko-KR" dirty="0">
                <a:latin typeface="+mj-lt"/>
              </a:rPr>
              <a:t>,</a:t>
            </a:r>
            <a:r>
              <a:rPr lang="ko-KR" altLang="en-US" dirty="0">
                <a:latin typeface="+mj-lt"/>
              </a:rPr>
              <a:t> 전체적으로 쓰기 성능이 가장 높음</a:t>
            </a:r>
            <a:endParaRPr lang="en-US" altLang="ko-KR" dirty="0">
              <a:latin typeface="+mj-lt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lt"/>
              </a:rPr>
              <a:t>SSTable</a:t>
            </a:r>
            <a:r>
              <a:rPr lang="ko-KR" altLang="en-US" dirty="0">
                <a:latin typeface="+mj-lt"/>
              </a:rPr>
              <a:t>이 </a:t>
            </a:r>
            <a:r>
              <a:rPr lang="en-US" altLang="ko-KR" dirty="0">
                <a:latin typeface="+mj-lt"/>
              </a:rPr>
              <a:t>256MB</a:t>
            </a:r>
            <a:r>
              <a:rPr lang="ko-KR" altLang="en-US" dirty="0">
                <a:latin typeface="+mj-lt"/>
              </a:rPr>
              <a:t>일 때는 </a:t>
            </a:r>
            <a:r>
              <a:rPr lang="en-US" altLang="ko-KR" dirty="0">
                <a:latin typeface="+mj-lt"/>
              </a:rPr>
              <a:t>128MB</a:t>
            </a:r>
            <a:r>
              <a:rPr lang="ko-KR" altLang="en-US" dirty="0">
                <a:latin typeface="+mj-lt"/>
              </a:rPr>
              <a:t>보다 다소 성능이 낮아지는 </a:t>
            </a:r>
            <a:br>
              <a:rPr lang="en-US" altLang="ko-KR" dirty="0">
                <a:latin typeface="+mj-lt"/>
              </a:rPr>
            </a:br>
            <a:r>
              <a:rPr lang="ko-KR" altLang="en-US" dirty="0">
                <a:latin typeface="+mj-lt"/>
              </a:rPr>
              <a:t>경향이 있음</a:t>
            </a:r>
            <a:r>
              <a:rPr lang="en-US" altLang="ko-KR" dirty="0">
                <a:latin typeface="+mj-lt"/>
              </a:rPr>
              <a:t>.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lt"/>
              </a:rPr>
              <a:t>Memtable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크기가 너무 작으면 쓰기 성능이 낮음</a:t>
            </a:r>
            <a:endParaRPr lang="en-US" altLang="ko-KR" dirty="0">
              <a:latin typeface="+mj-lt"/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8B25B099-5149-A3FA-B5A7-C76287A40476}"/>
              </a:ext>
            </a:extLst>
          </p:cNvPr>
          <p:cNvSpPr/>
          <p:nvPr/>
        </p:nvSpPr>
        <p:spPr>
          <a:xfrm>
            <a:off x="9148304" y="4469623"/>
            <a:ext cx="996593" cy="1037325"/>
          </a:xfrm>
          <a:prstGeom prst="frame">
            <a:avLst>
              <a:gd name="adj1" fmla="val 5283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1DEBF-EA72-DE95-2217-E7F35260CE13}"/>
              </a:ext>
            </a:extLst>
          </p:cNvPr>
          <p:cNvSpPr txBox="1"/>
          <p:nvPr/>
        </p:nvSpPr>
        <p:spPr>
          <a:xfrm>
            <a:off x="285918" y="1306069"/>
            <a:ext cx="485967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Memtable</a:t>
            </a:r>
            <a:r>
              <a:rPr lang="en-US" altLang="ko-KR" sz="2000" b="1" dirty="0"/>
              <a:t> &amp; </a:t>
            </a:r>
            <a:r>
              <a:rPr lang="en-US" altLang="ko-KR" sz="2000" b="1" dirty="0" err="1"/>
              <a:t>SSTable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최적의 조합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E31D1-029B-8194-99EE-0C2476A00ED1}"/>
              </a:ext>
            </a:extLst>
          </p:cNvPr>
          <p:cNvSpPr txBox="1"/>
          <p:nvPr/>
        </p:nvSpPr>
        <p:spPr>
          <a:xfrm>
            <a:off x="480269" y="4693080"/>
            <a:ext cx="442050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128MB </a:t>
            </a:r>
            <a:r>
              <a:rPr lang="en-US" altLang="ko-KR" sz="2000" dirty="0" err="1"/>
              <a:t>MemTable</a:t>
            </a:r>
            <a:r>
              <a:rPr lang="en-US" altLang="ko-KR" sz="2000" dirty="0"/>
              <a:t> + 128MB </a:t>
            </a:r>
            <a:r>
              <a:rPr lang="en-US" altLang="ko-KR" sz="2000" dirty="0" err="1"/>
              <a:t>SSTable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810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AB2A0-423D-339A-73D1-C20A5470F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D4AB6-8568-374F-C78F-F4C43731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Background - Compaction Styles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1C6850-A732-103B-ECD9-EDEF16082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2931A1-D28F-B588-DE01-9908073D156F}"/>
              </a:ext>
            </a:extLst>
          </p:cNvPr>
          <p:cNvSpPr txBox="1"/>
          <p:nvPr/>
        </p:nvSpPr>
        <p:spPr>
          <a:xfrm>
            <a:off x="484522" y="914119"/>
            <a:ext cx="11421560" cy="527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Leveled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2000" b="1" dirty="0">
                <a:latin typeface="Arial" panose="020B0604020202020204" pitchFamily="34" charset="0"/>
              </a:rPr>
              <a:t>compaction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구조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LSM-Tree </a:t>
            </a:r>
            <a:r>
              <a:rPr lang="ko-KR" altLang="en-US" dirty="0"/>
              <a:t>기반의 다중 계층 구조 </a:t>
            </a:r>
            <a:r>
              <a:rPr lang="en-US" altLang="ko-KR" dirty="0"/>
              <a:t>(L0 → L1 → L2 …)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각 레벨의 </a:t>
            </a:r>
            <a:r>
              <a:rPr lang="en-US" altLang="ko-KR" dirty="0"/>
              <a:t>SST </a:t>
            </a:r>
            <a:r>
              <a:rPr lang="ko-KR" altLang="en-US" dirty="0"/>
              <a:t>파일들은 서로 겹치지 </a:t>
            </a:r>
            <a:r>
              <a:rPr lang="en-US" altLang="ko-KR" dirty="0"/>
              <a:t>X</a:t>
            </a:r>
          </a:p>
          <a:p>
            <a:pPr>
              <a:lnSpc>
                <a:spcPct val="150000"/>
              </a:lnSpc>
            </a:pP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특정 키를 찾을 때 하나의 </a:t>
            </a:r>
            <a:r>
              <a:rPr lang="en-US" altLang="ko-KR" b="1" dirty="0"/>
              <a:t>level</a:t>
            </a:r>
            <a:r>
              <a:rPr lang="ko-KR" altLang="en-US" b="1" dirty="0"/>
              <a:t>에서 하나의 </a:t>
            </a:r>
            <a:r>
              <a:rPr lang="en-US" altLang="ko-KR" b="1" dirty="0"/>
              <a:t>SST </a:t>
            </a:r>
            <a:r>
              <a:rPr lang="ko-KR" altLang="en-US" b="1" dirty="0"/>
              <a:t>파일만 검색하면 됨</a:t>
            </a:r>
            <a:r>
              <a:rPr lang="en-US" altLang="ko-KR" dirty="0"/>
              <a:t> </a:t>
            </a:r>
            <a:r>
              <a:rPr lang="ko-KR" altLang="en-US" b="1" dirty="0"/>
              <a:t>→ </a:t>
            </a:r>
            <a:r>
              <a:rPr lang="ko-KR" altLang="en-US" b="1" dirty="0">
                <a:solidFill>
                  <a:srgbClr val="C00000"/>
                </a:solidFill>
              </a:rPr>
              <a:t>읽기</a:t>
            </a:r>
            <a:r>
              <a:rPr lang="en-US" altLang="ko-KR" b="1" dirty="0">
                <a:solidFill>
                  <a:srgbClr val="C00000"/>
                </a:solidFill>
              </a:rPr>
              <a:t>(Read) </a:t>
            </a:r>
            <a:r>
              <a:rPr lang="ko-KR" altLang="en-US" b="1" dirty="0">
                <a:solidFill>
                  <a:srgbClr val="C00000"/>
                </a:solidFill>
              </a:rPr>
              <a:t>성능 최적화 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정렬된 데이터 유지 → 범위 조회</a:t>
            </a:r>
            <a:r>
              <a:rPr lang="en-US" altLang="ko-KR" dirty="0"/>
              <a:t>(Range Query) </a:t>
            </a:r>
            <a:r>
              <a:rPr lang="ko-KR" altLang="en-US" dirty="0"/>
              <a:t>성능이 뛰어남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-  </a:t>
            </a:r>
            <a:r>
              <a:rPr lang="en-US" altLang="ko-KR" dirty="0"/>
              <a:t>compaction</a:t>
            </a:r>
            <a:r>
              <a:rPr lang="ko-KR" altLang="en-US" dirty="0"/>
              <a:t> 오버헤드 →  </a:t>
            </a:r>
            <a:r>
              <a:rPr lang="ko-KR" altLang="en-US" b="1" dirty="0">
                <a:solidFill>
                  <a:schemeClr val="accent1"/>
                </a:solidFill>
              </a:rPr>
              <a:t>쓰기</a:t>
            </a:r>
            <a:r>
              <a:rPr lang="en-US" altLang="ko-KR" b="1" dirty="0">
                <a:solidFill>
                  <a:schemeClr val="accent1"/>
                </a:solidFill>
              </a:rPr>
              <a:t>(Write) </a:t>
            </a:r>
            <a:r>
              <a:rPr lang="ko-KR" altLang="en-US" b="1" dirty="0">
                <a:solidFill>
                  <a:schemeClr val="accent1"/>
                </a:solidFill>
              </a:rPr>
              <a:t>성능 저하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Write Amplification(WAF) </a:t>
            </a:r>
            <a:r>
              <a:rPr lang="ko-KR" altLang="en-US" dirty="0"/>
              <a:t>문제 → 동일한 데이터를 여러 번 </a:t>
            </a:r>
            <a:r>
              <a:rPr lang="ko-KR" altLang="en-US" dirty="0" err="1"/>
              <a:t>재기록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Space Amplification(SAF) </a:t>
            </a:r>
            <a:r>
              <a:rPr lang="ko-KR" altLang="en-US" dirty="0"/>
              <a:t>문제 → 삭제된 데이터가 즉시 반영되지 않아 디스크 공간 사용량 증폭</a:t>
            </a:r>
            <a:endParaRPr lang="en-US" altLang="ko-KR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CC1CD8FE-BD72-BF96-6570-30C85ACC2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0" y="914118"/>
            <a:ext cx="4671462" cy="227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10919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1B4DF-83D9-3BAB-DB18-2B8BDDEF5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4D982-85AA-F2E9-18F4-AFA8B2974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Experiment Results – Recommendations</a:t>
            </a:r>
            <a:endParaRPr lang="ko-KR" alt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7B575-40F8-FE87-5839-D02F4334A96F}"/>
              </a:ext>
            </a:extLst>
          </p:cNvPr>
          <p:cNvSpPr txBox="1"/>
          <p:nvPr/>
        </p:nvSpPr>
        <p:spPr>
          <a:xfrm>
            <a:off x="285918" y="1306069"/>
            <a:ext cx="485967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Memtable</a:t>
            </a:r>
            <a:r>
              <a:rPr lang="en-US" altLang="ko-KR" sz="2000" b="1" dirty="0"/>
              <a:t> &amp; </a:t>
            </a:r>
            <a:r>
              <a:rPr lang="en-US" altLang="ko-KR" sz="2000" b="1" dirty="0" err="1"/>
              <a:t>SSTable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최적의 조합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AE829-C3D5-9306-2101-A773CD341D8D}"/>
              </a:ext>
            </a:extLst>
          </p:cNvPr>
          <p:cNvSpPr txBox="1"/>
          <p:nvPr/>
        </p:nvSpPr>
        <p:spPr>
          <a:xfrm>
            <a:off x="268795" y="1958615"/>
            <a:ext cx="6618264" cy="2566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ko-KR" sz="2000" b="1" dirty="0">
                <a:latin typeface="+mj-lt"/>
              </a:rPr>
              <a:t>2. </a:t>
            </a:r>
            <a:r>
              <a:rPr lang="ko-KR" altLang="en-US" sz="2000" b="1" dirty="0">
                <a:latin typeface="+mj-lt"/>
              </a:rPr>
              <a:t>읽기 성능 </a:t>
            </a:r>
            <a:r>
              <a:rPr lang="en-US" altLang="ko-KR" sz="2000" b="1" dirty="0">
                <a:latin typeface="+mj-lt"/>
              </a:rPr>
              <a:t>(</a:t>
            </a:r>
            <a:r>
              <a:rPr lang="en-US" altLang="ko-KR" sz="2000" b="1" dirty="0" err="1">
                <a:latin typeface="+mj-lt"/>
              </a:rPr>
              <a:t>Readseq</a:t>
            </a:r>
            <a:r>
              <a:rPr lang="en-US" altLang="ko-KR" sz="2000" b="1" dirty="0">
                <a:latin typeface="+mj-lt"/>
              </a:rPr>
              <a:t> Ops/sec)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+mj-lt"/>
              </a:rPr>
              <a:t>SSTable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크기가 커질수록 읽기 성능이 전반적으로 </a:t>
            </a:r>
            <a:br>
              <a:rPr lang="en-US" altLang="ko-KR" dirty="0">
                <a:latin typeface="+mj-lt"/>
              </a:rPr>
            </a:br>
            <a:r>
              <a:rPr lang="ko-KR" altLang="en-US" dirty="0">
                <a:latin typeface="+mj-lt"/>
              </a:rPr>
              <a:t>증가하는 경향을 보임</a:t>
            </a:r>
            <a:endParaRPr lang="en-US" altLang="ko-KR" dirty="0">
              <a:latin typeface="+mj-lt"/>
            </a:endParaRP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ko-KR" altLang="en-US" dirty="0"/>
              <a:t>크기가 커질수록 읽기 성능도 높아지는 </a:t>
            </a:r>
            <a:br>
              <a:rPr lang="en-US" altLang="ko-KR" dirty="0"/>
            </a:br>
            <a:r>
              <a:rPr lang="ko-KR" altLang="en-US" dirty="0"/>
              <a:t>패턴을 보임</a:t>
            </a:r>
            <a:endParaRPr lang="en-US" altLang="ko-KR" dirty="0">
              <a:latin typeface="+mj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A0EC0B-6038-CD52-4FD0-9BC455D91E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950" r="34606"/>
          <a:stretch/>
        </p:blipFill>
        <p:spPr>
          <a:xfrm>
            <a:off x="6887058" y="1306069"/>
            <a:ext cx="5212474" cy="46351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ED2CF0-992B-07FA-CF03-7273687747D8}"/>
              </a:ext>
            </a:extLst>
          </p:cNvPr>
          <p:cNvSpPr txBox="1"/>
          <p:nvPr/>
        </p:nvSpPr>
        <p:spPr>
          <a:xfrm>
            <a:off x="480269" y="4693080"/>
            <a:ext cx="442050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128MB </a:t>
            </a:r>
            <a:r>
              <a:rPr lang="en-US" altLang="ko-KR" sz="2000" dirty="0" err="1"/>
              <a:t>MemTable</a:t>
            </a:r>
            <a:r>
              <a:rPr lang="en-US" altLang="ko-KR" sz="2000" dirty="0"/>
              <a:t> + 128MB </a:t>
            </a:r>
            <a:r>
              <a:rPr lang="en-US" altLang="ko-KR" sz="2000" dirty="0" err="1"/>
              <a:t>SSTable</a:t>
            </a:r>
            <a:endParaRPr lang="ko-KR" altLang="en-US" sz="2000" dirty="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6C245DD0-2130-118E-339F-1835BAED01E5}"/>
              </a:ext>
            </a:extLst>
          </p:cNvPr>
          <p:cNvSpPr/>
          <p:nvPr/>
        </p:nvSpPr>
        <p:spPr>
          <a:xfrm>
            <a:off x="7448764" y="4525024"/>
            <a:ext cx="3678148" cy="1026908"/>
          </a:xfrm>
          <a:prstGeom prst="frame">
            <a:avLst>
              <a:gd name="adj1" fmla="val 5806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24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B51F8-EDFF-670C-124C-C06825119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FEFE2-81A4-E79E-C62B-5C679CC8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4. Experiment Results – Recommendations</a:t>
            </a:r>
            <a:endParaRPr lang="ko-KR" altLang="en-US" sz="3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07D8E3-A240-2912-EA4E-78F4DF93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405"/>
          <a:stretch/>
        </p:blipFill>
        <p:spPr>
          <a:xfrm>
            <a:off x="6907753" y="1306069"/>
            <a:ext cx="5284247" cy="45503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D99F4A-58CE-76C3-F6CF-2EF12A6E4A0B}"/>
              </a:ext>
            </a:extLst>
          </p:cNvPr>
          <p:cNvSpPr txBox="1"/>
          <p:nvPr/>
        </p:nvSpPr>
        <p:spPr>
          <a:xfrm>
            <a:off x="285918" y="1306069"/>
            <a:ext cx="4859676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/>
              <a:t>Memtable</a:t>
            </a:r>
            <a:r>
              <a:rPr lang="en-US" altLang="ko-KR" sz="2000" b="1" dirty="0"/>
              <a:t> &amp; </a:t>
            </a:r>
            <a:r>
              <a:rPr lang="en-US" altLang="ko-KR" sz="2000" b="1" dirty="0" err="1"/>
              <a:t>SSTable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최적의 조합</a:t>
            </a:r>
            <a:r>
              <a:rPr lang="en-US" altLang="ko-KR" sz="2000" b="1" dirty="0"/>
              <a:t>?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25AB9-3A97-0E6D-4715-17D42A6FDD89}"/>
              </a:ext>
            </a:extLst>
          </p:cNvPr>
          <p:cNvSpPr txBox="1"/>
          <p:nvPr/>
        </p:nvSpPr>
        <p:spPr>
          <a:xfrm>
            <a:off x="268795" y="1958615"/>
            <a:ext cx="6618264" cy="2566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80000"/>
              </a:lnSpc>
            </a:pPr>
            <a:r>
              <a:rPr lang="en-US" altLang="ko-KR" sz="2000" b="1" dirty="0">
                <a:latin typeface="+mj-lt"/>
              </a:rPr>
              <a:t>3. Compaction Time</a:t>
            </a:r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MemTable</a:t>
            </a:r>
            <a:r>
              <a:rPr lang="ko-KR" altLang="en-US" dirty="0"/>
              <a:t>이 충분히 크면 한 번 </a:t>
            </a:r>
            <a:r>
              <a:rPr lang="en-US" altLang="ko-KR" dirty="0"/>
              <a:t>Flush</a:t>
            </a:r>
            <a:r>
              <a:rPr lang="ko-KR" altLang="en-US" dirty="0"/>
              <a:t>할 때 적절한 크기의 </a:t>
            </a:r>
            <a:r>
              <a:rPr lang="en-US" altLang="ko-KR" dirty="0" err="1"/>
              <a:t>SSTable</a:t>
            </a:r>
            <a:r>
              <a:rPr lang="ko-KR" altLang="en-US" dirty="0"/>
              <a:t>이 생성됨</a:t>
            </a:r>
            <a:endParaRPr lang="en-US" altLang="ko-KR" dirty="0"/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SSTable</a:t>
            </a:r>
            <a:r>
              <a:rPr lang="ko-KR" altLang="en-US" dirty="0"/>
              <a:t>이 너무 크지 않으면 </a:t>
            </a:r>
            <a:r>
              <a:rPr lang="en-US" altLang="ko-KR" dirty="0"/>
              <a:t>Level Compaction </a:t>
            </a:r>
            <a:r>
              <a:rPr lang="ko-KR" altLang="en-US" dirty="0"/>
              <a:t>시 병합해야 할 파일 개수가 </a:t>
            </a:r>
            <a:r>
              <a:rPr lang="ko-KR" altLang="en-US" dirty="0" err="1"/>
              <a:t>적어짐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6FAB5F-07AD-FA65-C6CD-2479031BC0F2}"/>
              </a:ext>
            </a:extLst>
          </p:cNvPr>
          <p:cNvSpPr txBox="1"/>
          <p:nvPr/>
        </p:nvSpPr>
        <p:spPr>
          <a:xfrm>
            <a:off x="480269" y="4693080"/>
            <a:ext cx="442050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128MB </a:t>
            </a:r>
            <a:r>
              <a:rPr lang="en-US" altLang="ko-KR" sz="2000" dirty="0" err="1"/>
              <a:t>MemTable</a:t>
            </a:r>
            <a:r>
              <a:rPr lang="en-US" altLang="ko-KR" sz="2000" dirty="0"/>
              <a:t> + 128MB </a:t>
            </a:r>
            <a:r>
              <a:rPr lang="en-US" altLang="ko-KR" sz="2000" dirty="0" err="1"/>
              <a:t>SSTable</a:t>
            </a:r>
            <a:endParaRPr lang="ko-KR" altLang="en-US" sz="2000" dirty="0"/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6EC9818B-BD7E-124B-9022-9D3C1565052A}"/>
              </a:ext>
            </a:extLst>
          </p:cNvPr>
          <p:cNvSpPr/>
          <p:nvPr/>
        </p:nvSpPr>
        <p:spPr>
          <a:xfrm>
            <a:off x="7448764" y="4379681"/>
            <a:ext cx="3678148" cy="1026908"/>
          </a:xfrm>
          <a:prstGeom prst="frame">
            <a:avLst>
              <a:gd name="adj1" fmla="val 5806"/>
            </a:avLst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20026-557B-A2FA-5AB1-68DE5192E847}"/>
              </a:ext>
            </a:extLst>
          </p:cNvPr>
          <p:cNvSpPr txBox="1"/>
          <p:nvPr/>
        </p:nvSpPr>
        <p:spPr>
          <a:xfrm>
            <a:off x="285945" y="5762206"/>
            <a:ext cx="7708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>
                <a:latin typeface="+mj-lt"/>
              </a:rPr>
              <a:t>128MB </a:t>
            </a:r>
            <a:r>
              <a:rPr lang="en-US" altLang="ko-KR" b="1" dirty="0" err="1">
                <a:latin typeface="+mj-lt"/>
              </a:rPr>
              <a:t>MemTable</a:t>
            </a:r>
            <a:r>
              <a:rPr lang="en-US" altLang="ko-KR" b="1" dirty="0">
                <a:latin typeface="+mj-lt"/>
              </a:rPr>
              <a:t> + 64MB~128MB </a:t>
            </a:r>
            <a:r>
              <a:rPr lang="en-US" altLang="ko-KR" b="1" dirty="0" err="1">
                <a:latin typeface="+mj-lt"/>
              </a:rPr>
              <a:t>SSTable</a:t>
            </a:r>
            <a:r>
              <a:rPr lang="ko-KR" altLang="en-US" dirty="0">
                <a:latin typeface="+mj-lt"/>
              </a:rPr>
              <a:t>이 가장 안정적인 조합 </a:t>
            </a:r>
            <a:r>
              <a:rPr lang="en-US" altLang="ko-KR" dirty="0">
                <a:latin typeface="+mj-lt"/>
              </a:rPr>
              <a:t>!!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63170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153D-E116-59DF-0049-1D61A8A0E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658898"/>
            <a:ext cx="10416988" cy="1340054"/>
          </a:xfrm>
        </p:spPr>
        <p:txBody>
          <a:bodyPr/>
          <a:lstStyle/>
          <a:p>
            <a:r>
              <a:rPr lang="en-US" altLang="en-US" sz="4000" b="1" dirty="0" err="1"/>
              <a:t>Memtable</a:t>
            </a:r>
            <a:r>
              <a:rPr lang="en-US" altLang="en-US" sz="4000" b="1" dirty="0"/>
              <a:t> </a:t>
            </a:r>
            <a:r>
              <a:rPr lang="ko-KR" altLang="en-US" dirty="0"/>
              <a:t>크기에 따른 </a:t>
            </a:r>
            <a:r>
              <a:rPr lang="en-US" altLang="ko-KR" dirty="0"/>
              <a:t>Write</a:t>
            </a:r>
            <a:r>
              <a:rPr lang="ko-KR" altLang="en-US" dirty="0"/>
              <a:t> 성능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838AA-E604-726A-B34B-CE83ABD3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4926" y="4940968"/>
            <a:ext cx="7263709" cy="1748590"/>
          </a:xfrm>
        </p:spPr>
        <p:txBody>
          <a:bodyPr/>
          <a:lstStyle/>
          <a:p>
            <a:r>
              <a:rPr lang="en-US" altLang="ko-KR" sz="1400" dirty="0"/>
              <a:t>2025.02.25</a:t>
            </a:r>
          </a:p>
          <a:p>
            <a:r>
              <a:rPr lang="en-US" altLang="ko-Kore-KR" sz="1400" dirty="0"/>
              <a:t>Presentation by name </a:t>
            </a:r>
            <a:r>
              <a:rPr lang="en-US" altLang="ko-KR" sz="1400" dirty="0" err="1"/>
              <a:t>Seonghyeon</a:t>
            </a:r>
            <a:r>
              <a:rPr lang="en-US" altLang="ko-KR" sz="1400" dirty="0"/>
              <a:t> Cho</a:t>
            </a:r>
            <a:r>
              <a:rPr lang="en-US" altLang="ko-Kore-KR" sz="1400" dirty="0"/>
              <a:t>  </a:t>
            </a:r>
          </a:p>
          <a:p>
            <a:r>
              <a:rPr lang="en-US" altLang="en-US" sz="1400" dirty="0"/>
              <a:t>Email </a:t>
            </a:r>
            <a:r>
              <a:rPr lang="en-US" altLang="ko-KR" sz="1400" dirty="0">
                <a:hlinkClick r:id="rId3"/>
              </a:rPr>
              <a:t>32194319@dankook.ac.kr</a:t>
            </a:r>
            <a:r>
              <a:rPr lang="en-US" altLang="ko-KR" sz="1400" dirty="0"/>
              <a:t> </a:t>
            </a:r>
            <a:r>
              <a:rPr lang="en-US" altLang="en-US" sz="1400" dirty="0"/>
              <a:t> </a:t>
            </a:r>
            <a:endParaRPr lang="en-US" altLang="ko-KR" sz="1400" dirty="0"/>
          </a:p>
          <a:p>
            <a:endParaRPr lang="ko-Kore-KR" altLang="en-US" sz="1400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A4BFD-C0F4-668B-311B-88227C444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2822582" cy="393714"/>
          </a:xfrm>
        </p:spPr>
        <p:txBody>
          <a:bodyPr>
            <a:normAutofit/>
          </a:bodyPr>
          <a:lstStyle/>
          <a:p>
            <a:r>
              <a:rPr lang="en-US" altLang="ko-KR" dirty="0"/>
              <a:t>2025 </a:t>
            </a:r>
            <a:r>
              <a:rPr lang="en-US" altLang="ko-KR" dirty="0" err="1"/>
              <a:t>RocksDB</a:t>
            </a:r>
            <a:r>
              <a:rPr lang="en-US" altLang="ko-KR" dirty="0"/>
              <a:t> study – week 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5870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F0090-4C5E-EE4E-B3C1-0A033A527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3D3B1-DA38-4584-4AC8-6AE7A49B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1. Motivation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7DC1496-53D3-DEBB-F123-98286DA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33</a:t>
            </a:fld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C8B9E-2FD3-11F1-FB13-3792B380B569}"/>
              </a:ext>
            </a:extLst>
          </p:cNvPr>
          <p:cNvSpPr txBox="1"/>
          <p:nvPr/>
        </p:nvSpPr>
        <p:spPr>
          <a:xfrm>
            <a:off x="603986" y="1444339"/>
            <a:ext cx="10734574" cy="4452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RocksDB</a:t>
            </a:r>
            <a:r>
              <a:rPr lang="ko-KR" altLang="en-US" sz="2400" dirty="0"/>
              <a:t>와 같은 </a:t>
            </a:r>
            <a:r>
              <a:rPr lang="en-US" altLang="ko-KR" sz="2400" b="1" dirty="0"/>
              <a:t>LSM-Tree </a:t>
            </a:r>
            <a:r>
              <a:rPr lang="ko-KR" altLang="en-US" sz="2400" b="1" dirty="0"/>
              <a:t>기반</a:t>
            </a:r>
            <a:r>
              <a:rPr lang="ko-KR" altLang="en-US" sz="2400" dirty="0"/>
              <a:t>의 </a:t>
            </a:r>
            <a:r>
              <a:rPr lang="en-US" altLang="ko-KR" sz="2400" dirty="0"/>
              <a:t>Key-Value Store</a:t>
            </a:r>
            <a:r>
              <a:rPr lang="ko-KR" altLang="en-US" sz="2400" dirty="0"/>
              <a:t>에서는 </a:t>
            </a:r>
            <a:r>
              <a:rPr lang="en-US" altLang="ko-KR" sz="2400" dirty="0" err="1"/>
              <a:t>MemTable</a:t>
            </a:r>
            <a:r>
              <a:rPr lang="en-US" altLang="ko-KR" sz="2400" dirty="0"/>
              <a:t> (Write Buffer)</a:t>
            </a:r>
            <a:r>
              <a:rPr lang="ko-KR" altLang="en-US" sz="2400" dirty="0"/>
              <a:t>의 크기가 중요한 요소 중 하나이다</a:t>
            </a:r>
            <a:r>
              <a:rPr lang="en-US" altLang="ko-KR" sz="24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err="1"/>
              <a:t>MemTable</a:t>
            </a:r>
            <a:r>
              <a:rPr lang="ko-KR" altLang="en-US" sz="2400" dirty="0"/>
              <a:t>의 크기가 미치는 영향</a:t>
            </a:r>
            <a:endParaRPr lang="en-US" altLang="ko-KR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쓰기 성능</a:t>
            </a:r>
            <a:r>
              <a:rPr lang="en-US" altLang="ko-KR" sz="2400" b="1" dirty="0"/>
              <a:t>(Throughput)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Flush </a:t>
            </a:r>
            <a:r>
              <a:rPr lang="ko-KR" altLang="en-US" sz="2400" b="1" dirty="0"/>
              <a:t>발생 빈도</a:t>
            </a:r>
            <a:r>
              <a:rPr lang="en-US" altLang="ko-KR" sz="2400" b="1" dirty="0"/>
              <a:t>(Flush Frequency)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Compaction </a:t>
            </a:r>
            <a:r>
              <a:rPr lang="ko-KR" altLang="en-US" sz="2400" b="1" dirty="0"/>
              <a:t>비용</a:t>
            </a:r>
            <a:r>
              <a:rPr lang="en-US" altLang="ko-KR" sz="2400" b="1" dirty="0"/>
              <a:t>(Compaction Cost)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이는 전체적인 시스템 성능과 자원 활용 효율성에 큰 영향을 미친다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28430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92E87-4DE8-FAE6-E66A-21FAC3359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7B75E3-0D9A-DC88-1589-B0989D72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dirty="0">
                <a:ea typeface="맑은 고딕" panose="020B0503020000020004" pitchFamily="34" charset="-127"/>
              </a:rPr>
              <a:t>2</a:t>
            </a:r>
            <a:r>
              <a:rPr kumimoji="1" lang="en-US" altLang="ko-KR" sz="4000" dirty="0">
                <a:ea typeface="맑은 고딕" panose="020B0503020000020004" pitchFamily="34" charset="-127"/>
              </a:rPr>
              <a:t>. Background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21E286-E7AA-2858-7724-71291ACC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34</a:t>
            </a:fld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086FA-FB11-971B-DB54-F4A9AD1099E4}"/>
              </a:ext>
            </a:extLst>
          </p:cNvPr>
          <p:cNvSpPr txBox="1"/>
          <p:nvPr/>
        </p:nvSpPr>
        <p:spPr>
          <a:xfrm>
            <a:off x="358140" y="4780373"/>
            <a:ext cx="92471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RocksDB</a:t>
            </a:r>
            <a:r>
              <a:rPr lang="ko-KR" altLang="en-US" sz="2000" dirty="0"/>
              <a:t>의 쓰기 과정</a:t>
            </a:r>
            <a:br>
              <a:rPr lang="en-US" altLang="ko-KR" sz="2000" dirty="0"/>
            </a:br>
            <a:endParaRPr lang="en-US" altLang="ko-KR" sz="2000" dirty="0"/>
          </a:p>
          <a:p>
            <a:pPr>
              <a:buFont typeface="+mj-lt"/>
              <a:buAutoNum type="arabicPeriod"/>
            </a:pPr>
            <a:r>
              <a:rPr lang="en-US" altLang="ko-KR" sz="2000" b="1" dirty="0" err="1"/>
              <a:t>MemTable</a:t>
            </a:r>
            <a:r>
              <a:rPr lang="en-US" altLang="ko-KR" sz="2000" dirty="0"/>
              <a:t>: </a:t>
            </a:r>
            <a:r>
              <a:rPr lang="ko-KR" altLang="en-US" sz="2000" dirty="0"/>
              <a:t>새로운 </a:t>
            </a:r>
            <a:r>
              <a:rPr lang="en-US" altLang="ko-KR" sz="2000" dirty="0"/>
              <a:t>Key-Value Pair</a:t>
            </a:r>
            <a:r>
              <a:rPr lang="ko-KR" altLang="en-US" sz="2000" dirty="0"/>
              <a:t>는 먼저 </a:t>
            </a:r>
            <a:r>
              <a:rPr lang="en-US" altLang="ko-KR" sz="2000" dirty="0" err="1"/>
              <a:t>MemTable</a:t>
            </a:r>
            <a:r>
              <a:rPr lang="ko-KR" altLang="en-US" sz="2000" dirty="0"/>
              <a:t>에 기록됨</a:t>
            </a:r>
          </a:p>
          <a:p>
            <a:pPr>
              <a:buFont typeface="+mj-lt"/>
              <a:buAutoNum type="arabicPeriod"/>
            </a:pPr>
            <a:r>
              <a:rPr lang="en-US" altLang="ko-KR" sz="2000" b="1" dirty="0"/>
              <a:t>Write Buffer Full → Flush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MemTable</a:t>
            </a:r>
            <a:r>
              <a:rPr lang="ko-KR" altLang="en-US" sz="2000" dirty="0"/>
              <a:t>이 가득 차면</a:t>
            </a:r>
            <a:r>
              <a:rPr lang="en-US" altLang="ko-KR" sz="2000" dirty="0"/>
              <a:t>, SST </a:t>
            </a:r>
            <a:r>
              <a:rPr lang="ko-KR" altLang="en-US" sz="2000" dirty="0"/>
              <a:t>파일로 변환 </a:t>
            </a:r>
            <a:r>
              <a:rPr lang="en-US" altLang="ko-KR" sz="2000" dirty="0"/>
              <a:t>(Flush)</a:t>
            </a:r>
          </a:p>
          <a:p>
            <a:pPr>
              <a:buFont typeface="+mj-lt"/>
              <a:buAutoNum type="arabicPeriod"/>
            </a:pPr>
            <a:r>
              <a:rPr lang="en-US" altLang="ko-KR" sz="2000" b="1" dirty="0"/>
              <a:t>Compaction</a:t>
            </a:r>
            <a:r>
              <a:rPr lang="en-US" altLang="ko-KR" sz="2000" dirty="0"/>
              <a:t>: </a:t>
            </a:r>
            <a:r>
              <a:rPr lang="ko-KR" altLang="en-US" sz="2000" dirty="0"/>
              <a:t>여러 개의 </a:t>
            </a:r>
            <a:r>
              <a:rPr lang="en-US" altLang="ko-KR" sz="2000" dirty="0"/>
              <a:t>SST </a:t>
            </a:r>
            <a:r>
              <a:rPr lang="ko-KR" altLang="en-US" sz="2000" dirty="0"/>
              <a:t>파일을 병합하여 디스크 공간을 최적화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D6EFD-C2C9-F26E-A81F-DC06E93F0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448" y="207451"/>
            <a:ext cx="7502893" cy="494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180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D1F5-8700-79DA-FA63-BC619757F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A14AC-F23E-8119-B861-052921FC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dirty="0">
                <a:ea typeface="맑은 고딕" panose="020B0503020000020004" pitchFamily="34" charset="-127"/>
              </a:rPr>
              <a:t>2</a:t>
            </a:r>
            <a:r>
              <a:rPr kumimoji="1" lang="en-US" altLang="ko-KR" sz="4000" dirty="0">
                <a:ea typeface="맑은 고딕" panose="020B0503020000020004" pitchFamily="34" charset="-127"/>
              </a:rPr>
              <a:t>. Background – </a:t>
            </a:r>
            <a:r>
              <a:rPr kumimoji="1" lang="en-US" altLang="ko-KR" sz="4000" dirty="0" err="1">
                <a:ea typeface="맑은 고딕" panose="020B0503020000020004" pitchFamily="34" charset="-127"/>
              </a:rPr>
              <a:t>SkipList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7E74C7-CB00-0105-2335-EAD4A72F1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35</a:t>
            </a:fld>
            <a:endParaRPr kumimoji="1" lang="ko-KR" altLang="en-US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8492328F-53E3-2C7A-1DB5-04515F944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443" y="1513368"/>
            <a:ext cx="9371157" cy="219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5868E14-141D-5669-A344-760071C8FC10}"/>
              </a:ext>
            </a:extLst>
          </p:cNvPr>
          <p:cNvGrpSpPr/>
          <p:nvPr/>
        </p:nvGrpSpPr>
        <p:grpSpPr>
          <a:xfrm>
            <a:off x="1599174" y="4110178"/>
            <a:ext cx="8935698" cy="1179683"/>
            <a:chOff x="1600779" y="4791481"/>
            <a:chExt cx="8935698" cy="117968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93D3413-05C9-C994-F654-42E33267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62909"/>
            <a:stretch/>
          </p:blipFill>
          <p:spPr>
            <a:xfrm>
              <a:off x="1600780" y="4791481"/>
              <a:ext cx="8935697" cy="90100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B70ABC2-4D2C-4FDF-BC78-552C21292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89524"/>
            <a:stretch/>
          </p:blipFill>
          <p:spPr>
            <a:xfrm>
              <a:off x="1600779" y="5716677"/>
              <a:ext cx="8935697" cy="25448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E45F14B-E90E-DE75-7899-CE025B498A49}"/>
              </a:ext>
            </a:extLst>
          </p:cNvPr>
          <p:cNvSpPr txBox="1"/>
          <p:nvPr/>
        </p:nvSpPr>
        <p:spPr>
          <a:xfrm>
            <a:off x="1628151" y="5697039"/>
            <a:ext cx="89356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 </a:t>
            </a:r>
            <a:r>
              <a:rPr lang="en-US" altLang="ko-KR" sz="2000" dirty="0" err="1"/>
              <a:t>RocksDB</a:t>
            </a:r>
            <a:r>
              <a:rPr lang="en-US" altLang="ko-KR" sz="2000" dirty="0"/>
              <a:t> </a:t>
            </a:r>
            <a:r>
              <a:rPr lang="ko-KR" altLang="en-US" sz="2000" dirty="0"/>
              <a:t>기본 </a:t>
            </a:r>
            <a:r>
              <a:rPr lang="en-US" altLang="ko-KR" sz="2000" dirty="0" err="1"/>
              <a:t>Memtable</a:t>
            </a:r>
            <a:r>
              <a:rPr lang="ko-KR" altLang="en-US" sz="2000" dirty="0"/>
              <a:t>은 </a:t>
            </a:r>
            <a:r>
              <a:rPr lang="en-US" altLang="ko-KR" sz="2000" dirty="0" err="1"/>
              <a:t>SkipList</a:t>
            </a:r>
            <a:r>
              <a:rPr lang="ko-KR" altLang="en-US" sz="2000" dirty="0"/>
              <a:t>이며</a:t>
            </a:r>
            <a:r>
              <a:rPr lang="en-US" altLang="ko-KR" sz="2000" dirty="0"/>
              <a:t>, </a:t>
            </a:r>
            <a:r>
              <a:rPr lang="ko-KR" altLang="en-US" sz="2000" dirty="0"/>
              <a:t>삽입</a:t>
            </a:r>
            <a:r>
              <a:rPr lang="en-US" altLang="ko-KR" sz="2000" dirty="0"/>
              <a:t>/</a:t>
            </a:r>
            <a:r>
              <a:rPr lang="ko-KR" altLang="en-US" sz="2000" dirty="0"/>
              <a:t>탐색 </a:t>
            </a:r>
            <a:r>
              <a:rPr lang="ko-KR" altLang="en-US" sz="2000" dirty="0" err="1"/>
              <a:t>시간복잡도</a:t>
            </a:r>
            <a:r>
              <a:rPr lang="ko-KR" altLang="en-US" sz="2000" dirty="0"/>
              <a:t> </a:t>
            </a:r>
            <a:r>
              <a:rPr lang="en-US" altLang="ko-KR" sz="2000" dirty="0"/>
              <a:t>O(log N).</a:t>
            </a:r>
          </a:p>
        </p:txBody>
      </p:sp>
    </p:spTree>
    <p:extLst>
      <p:ext uri="{BB962C8B-B14F-4D97-AF65-F5344CB8AC3E}">
        <p14:creationId xmlns:p14="http://schemas.microsoft.com/office/powerpoint/2010/main" val="2787277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A013D-30F6-AEC8-3ACD-7468F26E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0C2926-8F31-2A42-3AB3-A029BB62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dirty="0">
                <a:ea typeface="맑은 고딕" panose="020B0503020000020004" pitchFamily="34" charset="-127"/>
              </a:rPr>
              <a:t>2</a:t>
            </a:r>
            <a:r>
              <a:rPr kumimoji="1" lang="en-US" altLang="ko-KR" sz="4000" dirty="0">
                <a:ea typeface="맑은 고딕" panose="020B0503020000020004" pitchFamily="34" charset="-127"/>
              </a:rPr>
              <a:t>. Background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5056F2C-F132-25E4-BD90-A9B440EB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36</a:t>
            </a:fld>
            <a:endParaRPr kumimoji="1" lang="ko-KR" altLang="en-US" dirty="0"/>
          </a:p>
        </p:txBody>
      </p:sp>
      <p:pic>
        <p:nvPicPr>
          <p:cNvPr id="6146" name="Picture 2" descr="지속형 메모리란?">
            <a:extLst>
              <a:ext uri="{FF2B5EF4-FFF2-40B4-BE49-F238E27FC236}">
                <a16:creationId xmlns:a16="http://schemas.microsoft.com/office/drawing/2014/main" id="{C6654002-3460-763F-2519-EF573B537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912" y="1577627"/>
            <a:ext cx="6282088" cy="361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A9366D-2728-8096-9104-3E7DE7D1BDAA}"/>
              </a:ext>
            </a:extLst>
          </p:cNvPr>
          <p:cNvSpPr txBox="1"/>
          <p:nvPr/>
        </p:nvSpPr>
        <p:spPr>
          <a:xfrm>
            <a:off x="7676851" y="5985735"/>
            <a:ext cx="432735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https://www.snia.org/sites/default/files/SSSI/What%20is%20PM%20Pyramid.png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C0871-686E-6763-E10A-750CD5E76301}"/>
              </a:ext>
            </a:extLst>
          </p:cNvPr>
          <p:cNvSpPr txBox="1"/>
          <p:nvPr/>
        </p:nvSpPr>
        <p:spPr>
          <a:xfrm>
            <a:off x="211756" y="1992429"/>
            <a:ext cx="3493970" cy="8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F3391A-156A-1E9B-AD1D-0A0DC9060AFA}"/>
              </a:ext>
            </a:extLst>
          </p:cNvPr>
          <p:cNvSpPr txBox="1"/>
          <p:nvPr/>
        </p:nvSpPr>
        <p:spPr>
          <a:xfrm>
            <a:off x="370734" y="1311728"/>
            <a:ext cx="619385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메모리 </a:t>
            </a:r>
            <a:r>
              <a:rPr lang="en-US" altLang="ko-KR" b="1" dirty="0"/>
              <a:t>vs. </a:t>
            </a:r>
            <a:r>
              <a:rPr lang="ko-KR" altLang="en-US" b="1" dirty="0"/>
              <a:t>디스크 속도 차이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메모리는 빠르지만 </a:t>
            </a:r>
            <a:r>
              <a:rPr lang="en-US" altLang="ko-KR" dirty="0"/>
              <a:t>HDD/SSD</a:t>
            </a:r>
            <a:r>
              <a:rPr lang="ko-KR" altLang="en-US" dirty="0"/>
              <a:t>는 상대적으로 느림  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b="1" dirty="0"/>
              <a:t>- </a:t>
            </a:r>
            <a:r>
              <a:rPr lang="en-US" altLang="ko-KR" b="1" dirty="0" err="1"/>
              <a:t>RocksDB</a:t>
            </a:r>
            <a:r>
              <a:rPr lang="ko-KR" altLang="en-US" b="1" dirty="0"/>
              <a:t>의 </a:t>
            </a:r>
            <a:r>
              <a:rPr lang="en-US" altLang="ko-KR" b="1" dirty="0"/>
              <a:t>Write </a:t>
            </a:r>
            <a:r>
              <a:rPr lang="ko-KR" altLang="en-US" b="1" dirty="0"/>
              <a:t>경로  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en-US" altLang="ko-KR" dirty="0" err="1"/>
              <a:t>MemTable</a:t>
            </a:r>
            <a:r>
              <a:rPr lang="en-US" altLang="ko-KR" dirty="0"/>
              <a:t> → Flush → SST </a:t>
            </a:r>
            <a:r>
              <a:rPr lang="ko-KR" altLang="en-US" dirty="0"/>
              <a:t>파일 → </a:t>
            </a:r>
            <a:r>
              <a:rPr lang="en-US" altLang="ko-KR" dirty="0"/>
              <a:t>Compaction</a:t>
            </a:r>
          </a:p>
          <a:p>
            <a:r>
              <a:rPr lang="en-US" altLang="ko-KR" dirty="0"/>
              <a:t>  - </a:t>
            </a:r>
            <a:r>
              <a:rPr lang="ko-KR" altLang="en-US" dirty="0"/>
              <a:t>디스크 </a:t>
            </a:r>
            <a:r>
              <a:rPr lang="en-US" altLang="ko-KR" dirty="0"/>
              <a:t>I/O</a:t>
            </a:r>
            <a:r>
              <a:rPr lang="ko-KR" altLang="en-US" dirty="0"/>
              <a:t>가 성능 병목으로 작용할 가능성  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b="1" dirty="0"/>
              <a:t>- Flush &amp; Compaction </a:t>
            </a:r>
            <a:r>
              <a:rPr lang="ko-KR" altLang="en-US" b="1" dirty="0"/>
              <a:t>빈도 증가 문제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- </a:t>
            </a:r>
            <a:r>
              <a:rPr lang="ko-KR" altLang="en-US" dirty="0"/>
              <a:t>디스크 접근이 많아질수록 </a:t>
            </a:r>
            <a:r>
              <a:rPr lang="en-US" altLang="ko-KR" dirty="0"/>
              <a:t>Write </a:t>
            </a:r>
            <a:r>
              <a:rPr lang="ko-KR" altLang="en-US" dirty="0"/>
              <a:t>성능 저하  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b="1" dirty="0">
                <a:solidFill>
                  <a:srgbClr val="00B050"/>
                </a:solidFill>
              </a:rPr>
              <a:t>해결 방안</a:t>
            </a:r>
            <a:r>
              <a:rPr lang="en-US" altLang="ko-KR" b="1" dirty="0">
                <a:solidFill>
                  <a:srgbClr val="00B050"/>
                </a:solidFill>
              </a:rPr>
              <a:t>: </a:t>
            </a:r>
            <a:r>
              <a:rPr lang="en-US" altLang="ko-KR" b="1" dirty="0" err="1">
                <a:solidFill>
                  <a:srgbClr val="00B050"/>
                </a:solidFill>
              </a:rPr>
              <a:t>MemTable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ko-KR" altLang="en-US" b="1" dirty="0">
                <a:solidFill>
                  <a:srgbClr val="00B050"/>
                </a:solidFill>
              </a:rPr>
              <a:t>크기 증가</a:t>
            </a:r>
            <a:endParaRPr lang="en-US" altLang="ko-KR" b="1" dirty="0">
              <a:solidFill>
                <a:srgbClr val="00B050"/>
              </a:solidFill>
            </a:endParaRPr>
          </a:p>
          <a:p>
            <a:r>
              <a:rPr lang="en-US" altLang="ko-KR" dirty="0"/>
              <a:t>  - Flush &amp; Compaction </a:t>
            </a:r>
            <a:r>
              <a:rPr lang="ko-KR" altLang="en-US" dirty="0"/>
              <a:t>횟수 ↓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디스크 기록 빈도 ↓ </a:t>
            </a:r>
            <a:endParaRPr lang="en-US" altLang="ko-KR" dirty="0"/>
          </a:p>
          <a:p>
            <a:r>
              <a:rPr lang="en-US" altLang="ko-KR" dirty="0"/>
              <a:t> 	</a:t>
            </a:r>
            <a:r>
              <a:rPr lang="ko-KR" altLang="en-US" dirty="0"/>
              <a:t>→ </a:t>
            </a:r>
            <a:r>
              <a:rPr lang="en-US" altLang="ko-KR" dirty="0"/>
              <a:t>Write </a:t>
            </a:r>
            <a:r>
              <a:rPr lang="ko-KR" altLang="en-US" dirty="0"/>
              <a:t>성능 향상 기대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- </a:t>
            </a:r>
            <a:r>
              <a:rPr lang="ko-KR" altLang="en-US" b="1" dirty="0"/>
              <a:t>실험 목적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en-US" altLang="ko-KR" dirty="0" err="1"/>
              <a:t>MemTable</a:t>
            </a:r>
            <a:r>
              <a:rPr lang="en-US" altLang="ko-KR" dirty="0"/>
              <a:t> </a:t>
            </a:r>
            <a:r>
              <a:rPr lang="ko-KR" altLang="en-US" dirty="0"/>
              <a:t>크기에 따른 </a:t>
            </a:r>
            <a:r>
              <a:rPr lang="en-US" altLang="ko-KR" dirty="0"/>
              <a:t>Write </a:t>
            </a:r>
            <a:r>
              <a:rPr lang="ko-KR" altLang="en-US" dirty="0"/>
              <a:t>성능 변화 검증</a:t>
            </a:r>
          </a:p>
        </p:txBody>
      </p:sp>
    </p:spTree>
    <p:extLst>
      <p:ext uri="{BB962C8B-B14F-4D97-AF65-F5344CB8AC3E}">
        <p14:creationId xmlns:p14="http://schemas.microsoft.com/office/powerpoint/2010/main" val="1331746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3C76F-00DF-7948-5D5C-137C608C9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3CBE5-1B43-7731-6ADC-C80919CF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3. </a:t>
            </a:r>
            <a:r>
              <a:rPr lang="en-US" altLang="ko-KR" sz="4000" dirty="0"/>
              <a:t>Experiment Setup - System Environment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9F7EE45-CDF8-60E2-3255-1F523C8F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37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93F462-9C31-F0B2-DBBC-E714DEBCDF20}"/>
              </a:ext>
            </a:extLst>
          </p:cNvPr>
          <p:cNvSpPr txBox="1">
            <a:spLocks/>
          </p:cNvSpPr>
          <p:nvPr/>
        </p:nvSpPr>
        <p:spPr>
          <a:xfrm>
            <a:off x="334963" y="1295583"/>
            <a:ext cx="11565423" cy="506546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CPU: </a:t>
            </a:r>
            <a:r>
              <a:rPr lang="en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Intel(R) Core(TM) i7-12700K</a:t>
            </a:r>
          </a:p>
          <a:p>
            <a:pPr marL="0" indent="0">
              <a:buNone/>
            </a:pPr>
            <a:endParaRPr lang="en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DRAM: 128GB</a:t>
            </a:r>
          </a:p>
          <a:p>
            <a:endParaRPr lang="en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SSD: NVMe</a:t>
            </a:r>
          </a:p>
          <a:p>
            <a:endParaRPr lang="en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OS: Ubuntu-22.04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.5 LTS</a:t>
            </a:r>
            <a:endParaRPr lang="en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" altLang="ko-KR" b="1" dirty="0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RocksDB: version 10.0.0</a:t>
            </a:r>
          </a:p>
          <a:p>
            <a:endParaRPr lang="en-US" altLang="ko-KR" b="1" dirty="0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5531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71CB6-BE67-DC00-D0FA-5281D1789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D82E5-A20C-A9AB-4BD9-922D3BD18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4. Result </a:t>
            </a:r>
            <a:r>
              <a:rPr kumimoji="1" lang="en-US" altLang="ko-KR" sz="4000" dirty="0" err="1">
                <a:ea typeface="맑은 고딕" panose="020B0503020000020004" pitchFamily="34" charset="-127"/>
              </a:rPr>
              <a:t>value_size</a:t>
            </a:r>
            <a:r>
              <a:rPr kumimoji="1" lang="en-US" altLang="ko-KR" sz="4000" dirty="0">
                <a:ea typeface="맑은 고딕" panose="020B0503020000020004" pitchFamily="34" charset="-127"/>
              </a:rPr>
              <a:t> = 1KB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A21D6B-0370-2373-6640-DB128DE6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38</a:t>
            </a:fld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4E74A0-A376-432E-98AD-0E620ECCB925}"/>
              </a:ext>
            </a:extLst>
          </p:cNvPr>
          <p:cNvSpPr txBox="1"/>
          <p:nvPr/>
        </p:nvSpPr>
        <p:spPr>
          <a:xfrm>
            <a:off x="285918" y="3850319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1KB num=10000000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0FF1F55-8A68-446D-86FB-9BD7F4A6AA4A}"/>
              </a:ext>
            </a:extLst>
          </p:cNvPr>
          <p:cNvGraphicFramePr>
            <a:graphicFrameLocks noGrp="1"/>
          </p:cNvGraphicFramePr>
          <p:nvPr/>
        </p:nvGraphicFramePr>
        <p:xfrm>
          <a:off x="266697" y="4481153"/>
          <a:ext cx="11639385" cy="18510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3265">
                  <a:extLst>
                    <a:ext uri="{9D8B030D-6E8A-4147-A177-3AD203B41FA5}">
                      <a16:colId xmlns:a16="http://schemas.microsoft.com/office/drawing/2014/main" val="1863136726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4064030449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475661630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2988089807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1911826060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4086505802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2606581074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3192130786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2579601473"/>
                    </a:ext>
                  </a:extLst>
                </a:gridCol>
              </a:tblGrid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buffer_size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총 작업시간</a:t>
                      </a:r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(sec)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times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Compaction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flush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Flush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Block cache miss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Write(sec)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 stall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321353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167.622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161.81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17,109,474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165.59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137.66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77154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106.202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102.50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27.99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10,692,437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104.28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76.45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8214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69.848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66.17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26.69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6,624,383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67.98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37.78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239293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51.664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48.41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23.51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4,833,093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49.79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19.64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547580"/>
                  </a:ext>
                </a:extLst>
              </a:tr>
            </a:tbl>
          </a:graphicData>
        </a:graphic>
      </p:graphicFrame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09969372-3CA4-A878-C3A1-08D84E5CC1DA}"/>
              </a:ext>
            </a:extLst>
          </p:cNvPr>
          <p:cNvGraphicFramePr/>
          <p:nvPr/>
        </p:nvGraphicFramePr>
        <p:xfrm>
          <a:off x="6481930" y="826850"/>
          <a:ext cx="5424152" cy="351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6446C732-2951-7C11-5606-84EFD4C9C1E8}"/>
              </a:ext>
            </a:extLst>
          </p:cNvPr>
          <p:cNvSpPr txBox="1"/>
          <p:nvPr/>
        </p:nvSpPr>
        <p:spPr>
          <a:xfrm>
            <a:off x="664724" y="1702341"/>
            <a:ext cx="5817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기대와 같이</a:t>
            </a:r>
            <a:endParaRPr lang="en-US" altLang="ko-KR" sz="2000" dirty="0"/>
          </a:p>
          <a:p>
            <a:r>
              <a:rPr lang="en-US" altLang="ko-KR" sz="2000" dirty="0"/>
              <a:t>- Flush &amp; Compaction </a:t>
            </a:r>
            <a:r>
              <a:rPr lang="ko-KR" altLang="en-US" sz="2000" dirty="0"/>
              <a:t>횟수</a:t>
            </a:r>
            <a:r>
              <a:rPr lang="en-US" altLang="ko-KR" sz="2000" dirty="0"/>
              <a:t>, </a:t>
            </a:r>
            <a:r>
              <a:rPr lang="ko-KR" altLang="en-US" sz="2000" dirty="0"/>
              <a:t>시간↓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디스크 기록 빈도 ↓ </a:t>
            </a:r>
            <a:endParaRPr lang="en-US" altLang="ko-KR" sz="2000" dirty="0"/>
          </a:p>
          <a:p>
            <a:r>
              <a:rPr lang="en-US" altLang="ko-KR" sz="2000" dirty="0"/>
              <a:t>  	</a:t>
            </a:r>
            <a:r>
              <a:rPr lang="ko-KR" altLang="en-US" sz="2000" b="1" dirty="0"/>
              <a:t>→ </a:t>
            </a:r>
            <a:r>
              <a:rPr lang="en-US" altLang="ko-KR" sz="2000" b="1" dirty="0"/>
              <a:t>Write </a:t>
            </a:r>
            <a:r>
              <a:rPr lang="ko-KR" altLang="en-US" sz="2000" b="1" dirty="0"/>
              <a:t>성능 향상</a:t>
            </a:r>
            <a:endParaRPr lang="en-US" altLang="ko-KR" sz="20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043A07-7CF2-982C-CAD7-E4377DCCE58D}"/>
              </a:ext>
            </a:extLst>
          </p:cNvPr>
          <p:cNvSpPr/>
          <p:nvPr/>
        </p:nvSpPr>
        <p:spPr>
          <a:xfrm>
            <a:off x="1566153" y="4481153"/>
            <a:ext cx="1235413" cy="185108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807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47385-F5C9-074F-5724-AB01CAFFC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2DC68-F30E-267B-06D2-6847364B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4. Result </a:t>
            </a:r>
            <a:r>
              <a:rPr kumimoji="1" lang="en-US" altLang="ko-KR" sz="4000" dirty="0" err="1">
                <a:ea typeface="맑은 고딕" panose="020B0503020000020004" pitchFamily="34" charset="-127"/>
              </a:rPr>
              <a:t>value_size</a:t>
            </a:r>
            <a:r>
              <a:rPr kumimoji="1" lang="en-US" altLang="ko-KR" sz="4000" dirty="0">
                <a:ea typeface="맑은 고딕" panose="020B0503020000020004" pitchFamily="34" charset="-127"/>
              </a:rPr>
              <a:t> = 100B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5B1787-D89E-6023-DC2F-E2BDE8BD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39</a:t>
            </a:fld>
            <a:endParaRPr kumimoji="1"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90D953-7E77-7DF3-E7DA-63613995AF84}"/>
              </a:ext>
            </a:extLst>
          </p:cNvPr>
          <p:cNvGraphicFramePr>
            <a:graphicFrameLocks noGrp="1"/>
          </p:cNvGraphicFramePr>
          <p:nvPr/>
        </p:nvGraphicFramePr>
        <p:xfrm>
          <a:off x="308212" y="4523362"/>
          <a:ext cx="11633454" cy="183499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2606">
                  <a:extLst>
                    <a:ext uri="{9D8B030D-6E8A-4147-A177-3AD203B41FA5}">
                      <a16:colId xmlns:a16="http://schemas.microsoft.com/office/drawing/2014/main" val="1863136726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4064030449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475661630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3147407606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1911826060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2793865227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2606581074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3192130786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2579601473"/>
                    </a:ext>
                  </a:extLst>
                </a:gridCol>
              </a:tblGrid>
              <a:tr h="355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buffer_size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총 작업시간</a:t>
                      </a:r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(sec)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times (sec)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Compaction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db.flush</a:t>
                      </a:r>
                      <a:b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Flush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Block cache miss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Write(Sec)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 stall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3213530"/>
                  </a:ext>
                </a:extLst>
              </a:tr>
              <a:tr h="355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24.188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18.93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1,223,625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77154"/>
                  </a:ext>
                </a:extLst>
              </a:tr>
              <a:tr h="355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24.990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13.34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785,096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82140"/>
                  </a:ext>
                </a:extLst>
              </a:tr>
              <a:tr h="41479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26.110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471,433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239293"/>
                  </a:ext>
                </a:extLst>
              </a:tr>
              <a:tr h="355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27.969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307,350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5475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C39E25-2924-48F7-5AE8-6278903350D2}"/>
              </a:ext>
            </a:extLst>
          </p:cNvPr>
          <p:cNvSpPr txBox="1"/>
          <p:nvPr/>
        </p:nvSpPr>
        <p:spPr>
          <a:xfrm>
            <a:off x="285918" y="3850319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100B num=10000000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6C264E07-ADB3-9ADE-AF98-EFA0E7E72E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27491"/>
              </p:ext>
            </p:extLst>
          </p:nvPr>
        </p:nvGraphicFramePr>
        <p:xfrm>
          <a:off x="6381750" y="647823"/>
          <a:ext cx="5673500" cy="3967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6944D0E-FB85-C4C8-7119-47208C719B87}"/>
              </a:ext>
            </a:extLst>
          </p:cNvPr>
          <p:cNvSpPr txBox="1"/>
          <p:nvPr/>
        </p:nvSpPr>
        <p:spPr>
          <a:xfrm>
            <a:off x="664724" y="1702341"/>
            <a:ext cx="5817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기대와 같이</a:t>
            </a:r>
            <a:endParaRPr lang="en-US" altLang="ko-KR" sz="2000" dirty="0"/>
          </a:p>
          <a:p>
            <a:r>
              <a:rPr lang="en-US" altLang="ko-KR" sz="2000" dirty="0"/>
              <a:t>- Flush &amp; Compaction </a:t>
            </a:r>
            <a:r>
              <a:rPr lang="ko-KR" altLang="en-US" sz="2000" dirty="0"/>
              <a:t>횟수</a:t>
            </a:r>
            <a:r>
              <a:rPr lang="en-US" altLang="ko-KR" sz="2000" dirty="0"/>
              <a:t>, </a:t>
            </a:r>
            <a:r>
              <a:rPr lang="ko-KR" altLang="en-US" sz="2000" dirty="0"/>
              <a:t>시간↓</a:t>
            </a:r>
          </a:p>
          <a:p>
            <a:r>
              <a:rPr lang="en-US" altLang="ko-KR" sz="2000" dirty="0"/>
              <a:t>- </a:t>
            </a:r>
            <a:r>
              <a:rPr lang="ko-KR" altLang="en-US" sz="2000" dirty="0"/>
              <a:t>디스크 기록 빈도 ↓ </a:t>
            </a:r>
            <a:endParaRPr lang="en-US" altLang="ko-KR" sz="2000" dirty="0"/>
          </a:p>
          <a:p>
            <a:r>
              <a:rPr lang="en-US" altLang="ko-KR" sz="2000" dirty="0"/>
              <a:t>  	</a:t>
            </a:r>
            <a:r>
              <a:rPr lang="ko-KR" altLang="en-US" sz="2000" b="1" dirty="0"/>
              <a:t>→ 그러나 </a:t>
            </a:r>
            <a:r>
              <a:rPr lang="en-US" altLang="ko-KR" sz="2000" b="1" dirty="0"/>
              <a:t>Write </a:t>
            </a:r>
            <a:r>
              <a:rPr lang="ko-KR" altLang="en-US" sz="2000" b="1" dirty="0"/>
              <a:t>성능 </a:t>
            </a:r>
            <a:r>
              <a:rPr lang="ko-KR" altLang="en-US" sz="2000" b="1" dirty="0">
                <a:solidFill>
                  <a:srgbClr val="EE0000"/>
                </a:solidFill>
              </a:rPr>
              <a:t>감소</a:t>
            </a:r>
            <a:endParaRPr lang="en-US" altLang="ko-KR" sz="2000" b="1" dirty="0">
              <a:solidFill>
                <a:srgbClr val="EE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68F626-E1DE-9C4E-2F0C-64AD98DC72D5}"/>
              </a:ext>
            </a:extLst>
          </p:cNvPr>
          <p:cNvSpPr/>
          <p:nvPr/>
        </p:nvSpPr>
        <p:spPr>
          <a:xfrm>
            <a:off x="1614791" y="4523362"/>
            <a:ext cx="1235413" cy="1834993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F5C7C-0462-B930-3BAF-131CD3187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667D5-8796-0074-B472-FCC872D8F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Background - Compaction Styles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7865B9-8BBD-618A-0F44-7029C843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C1C29-03BA-8BCC-E2BB-6612A69CB2AA}"/>
              </a:ext>
            </a:extLst>
          </p:cNvPr>
          <p:cNvSpPr txBox="1"/>
          <p:nvPr/>
        </p:nvSpPr>
        <p:spPr>
          <a:xfrm>
            <a:off x="471566" y="928874"/>
            <a:ext cx="11406785" cy="5904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Universal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compaction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구조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단일 계층 구조 → 모든 </a:t>
            </a:r>
            <a:r>
              <a:rPr lang="en-US" altLang="ko-KR" dirty="0"/>
              <a:t>SST </a:t>
            </a:r>
            <a:r>
              <a:rPr lang="ko-KR" altLang="en-US" dirty="0"/>
              <a:t>파일이 동일한 레벨에서 유지됨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여러 개의 작은 </a:t>
            </a:r>
            <a:r>
              <a:rPr lang="en-US" altLang="ko-KR" dirty="0"/>
              <a:t>SST </a:t>
            </a:r>
            <a:r>
              <a:rPr lang="ko-KR" altLang="en-US" dirty="0"/>
              <a:t>파일이 </a:t>
            </a:r>
            <a:r>
              <a:rPr lang="en-US" altLang="ko-KR" dirty="0"/>
              <a:t>disk</a:t>
            </a:r>
            <a:r>
              <a:rPr lang="ko-KR" altLang="en-US" dirty="0"/>
              <a:t>에 존재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일정 개수 이상 </a:t>
            </a:r>
            <a:r>
              <a:rPr lang="en-US" altLang="ko-KR" dirty="0"/>
              <a:t>SST </a:t>
            </a:r>
            <a:r>
              <a:rPr lang="ko-KR" altLang="en-US" dirty="0"/>
              <a:t>파일 생성되면</a:t>
            </a:r>
            <a:r>
              <a:rPr lang="en-US" altLang="ko-KR" dirty="0"/>
              <a:t>,</a:t>
            </a:r>
            <a:r>
              <a:rPr lang="ko-KR" altLang="en-US" dirty="0"/>
              <a:t> 여러 개의 작은 </a:t>
            </a:r>
            <a:r>
              <a:rPr lang="en-US" altLang="ko-KR" dirty="0"/>
              <a:t>SST </a:t>
            </a:r>
            <a:r>
              <a:rPr lang="ko-KR" altLang="en-US" dirty="0"/>
              <a:t>파일을 선택적으로 합쳐 </a:t>
            </a:r>
            <a:r>
              <a:rPr lang="en-US" altLang="ko-KR" dirty="0"/>
              <a:t>Compaction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/>
              <a:t>필요 시 </a:t>
            </a:r>
            <a:r>
              <a:rPr lang="en-US" altLang="ko-KR" b="1" dirty="0"/>
              <a:t>compaction </a:t>
            </a:r>
            <a:r>
              <a:rPr lang="ko-KR" altLang="en-US" b="1" dirty="0"/>
              <a:t>수행 </a:t>
            </a:r>
            <a:r>
              <a:rPr lang="ko-KR" altLang="en-US" dirty="0"/>
              <a:t>→ </a:t>
            </a:r>
            <a:r>
              <a:rPr lang="ko-KR" altLang="en-US" b="1" dirty="0">
                <a:solidFill>
                  <a:srgbClr val="C00000"/>
                </a:solidFill>
              </a:rPr>
              <a:t>쓰기</a:t>
            </a:r>
            <a:r>
              <a:rPr lang="en-US" altLang="ko-KR" b="1" dirty="0">
                <a:solidFill>
                  <a:srgbClr val="C00000"/>
                </a:solidFill>
              </a:rPr>
              <a:t>(Write) </a:t>
            </a:r>
            <a:r>
              <a:rPr lang="ko-KR" altLang="en-US" b="1" dirty="0">
                <a:solidFill>
                  <a:srgbClr val="C00000"/>
                </a:solidFill>
              </a:rPr>
              <a:t>성능 </a:t>
            </a:r>
            <a:r>
              <a:rPr lang="en-US" altLang="ko-KR" b="1" dirty="0">
                <a:solidFill>
                  <a:srgbClr val="C00000"/>
                </a:solidFill>
              </a:rPr>
              <a:t>Leveled compaction </a:t>
            </a:r>
            <a:r>
              <a:rPr lang="ko-KR" altLang="en-US" b="1" dirty="0">
                <a:solidFill>
                  <a:srgbClr val="C00000"/>
                </a:solidFill>
              </a:rPr>
              <a:t>보다 좋음</a:t>
            </a:r>
            <a:endParaRPr lang="en-US" altLang="ko-KR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불필요한 데이터 재기록이 적음 → 쓰기 증폭</a:t>
            </a:r>
            <a:r>
              <a:rPr lang="en-US" altLang="ko-KR" dirty="0"/>
              <a:t>(Write Amplification, WAF)</a:t>
            </a:r>
            <a:r>
              <a:rPr lang="ko-KR" altLang="en-US" dirty="0"/>
              <a:t> 낮음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완벽한 정렬은 아니지만</a:t>
            </a:r>
            <a:r>
              <a:rPr lang="en-US" altLang="ko-KR" dirty="0"/>
              <a:t>, </a:t>
            </a:r>
            <a:r>
              <a:rPr lang="ko-KR" altLang="en-US" dirty="0"/>
              <a:t>병합을 통해 일정 수준 정렬됨 → 읽기 성능 어느 정도 유지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완벽한 정렬 아님 → </a:t>
            </a:r>
            <a:r>
              <a:rPr lang="en-US" altLang="ko-KR" b="1" dirty="0">
                <a:solidFill>
                  <a:schemeClr val="accent1"/>
                </a:solidFill>
              </a:rPr>
              <a:t>Leveled</a:t>
            </a:r>
            <a:r>
              <a:rPr lang="ko-KR" altLang="en-US" b="1" dirty="0">
                <a:solidFill>
                  <a:schemeClr val="accent1"/>
                </a:solidFill>
              </a:rPr>
              <a:t>보다 읽기 성능 떨어질 수 있음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132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A7539-82CF-B40F-1B0C-68584663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64BAC-0268-89BD-E82B-F2CAAE7C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. </a:t>
            </a:r>
            <a:r>
              <a:rPr kumimoji="1" lang="en-US" altLang="ko-KR" dirty="0"/>
              <a:t>Performance Comparison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005853-3779-7553-B1D9-A2A91C78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40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4B8FD-9413-71E6-27F2-CBCBF8526926}"/>
              </a:ext>
            </a:extLst>
          </p:cNvPr>
          <p:cNvSpPr txBox="1"/>
          <p:nvPr/>
        </p:nvSpPr>
        <p:spPr>
          <a:xfrm>
            <a:off x="1978651" y="1377639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100B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68966-2EBC-1E74-25B2-17C1D20516F3}"/>
              </a:ext>
            </a:extLst>
          </p:cNvPr>
          <p:cNvSpPr txBox="1"/>
          <p:nvPr/>
        </p:nvSpPr>
        <p:spPr>
          <a:xfrm>
            <a:off x="7790706" y="1377639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1KB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0EC0AA-6E9E-CAE0-07FC-901CF32C72BF}"/>
              </a:ext>
            </a:extLst>
          </p:cNvPr>
          <p:cNvSpPr txBox="1"/>
          <p:nvPr/>
        </p:nvSpPr>
        <p:spPr>
          <a:xfrm>
            <a:off x="7441145" y="207451"/>
            <a:ext cx="4410196" cy="11695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Command </a:t>
            </a:r>
          </a:p>
          <a:p>
            <a:r>
              <a:rPr lang="en-US" altLang="ko-KR" sz="1400" dirty="0"/>
              <a:t>./</a:t>
            </a:r>
            <a:r>
              <a:rPr lang="en-US" altLang="ko-KR" sz="1400" dirty="0" err="1"/>
              <a:t>db_bench</a:t>
            </a:r>
            <a:r>
              <a:rPr lang="en-US" altLang="ko-KR" sz="1400" dirty="0"/>
              <a:t> --benchmarks=</a:t>
            </a:r>
            <a:r>
              <a:rPr lang="en-US" altLang="ko-KR" sz="1400" dirty="0" err="1"/>
              <a:t>fillrandom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--</a:t>
            </a:r>
            <a:r>
              <a:rPr lang="en-US" altLang="ko-KR" sz="1400" dirty="0" err="1"/>
              <a:t>write_buffer_size</a:t>
            </a:r>
            <a:r>
              <a:rPr lang="en-US" altLang="ko-KR" sz="1400" dirty="0"/>
              <a:t>={16MB, 32MB, 64MB, 128MB}</a:t>
            </a:r>
          </a:p>
          <a:p>
            <a:r>
              <a:rPr lang="en-US" altLang="ko-KR" sz="1400" dirty="0"/>
              <a:t>--num=10,000,000 </a:t>
            </a:r>
            <a:br>
              <a:rPr lang="en-US" altLang="ko-KR" sz="1400" dirty="0"/>
            </a:br>
            <a:r>
              <a:rPr lang="en-US" altLang="ko-KR" sz="1400" dirty="0"/>
              <a:t>--statistics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6605F23-DAFC-4DEA-39AD-382EAE953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605" y="1990026"/>
            <a:ext cx="4895899" cy="412176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E51B25C-A28B-4147-E805-9B5401C6B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96" y="1979023"/>
            <a:ext cx="4974007" cy="417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760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A7A4B-E825-2396-30F3-9DA7E792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69D33-2AAB-0579-BCD8-BDCDD769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. </a:t>
            </a:r>
            <a:r>
              <a:rPr kumimoji="1" lang="en-US" altLang="ko-KR" dirty="0"/>
              <a:t>Performance Comparison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FD0747-BDDF-825D-8839-38D11DD6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41</a:t>
            </a:fld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F235B-ED5A-8350-E678-256208F6BDD2}"/>
              </a:ext>
            </a:extLst>
          </p:cNvPr>
          <p:cNvSpPr txBox="1"/>
          <p:nvPr/>
        </p:nvSpPr>
        <p:spPr>
          <a:xfrm>
            <a:off x="7441145" y="243611"/>
            <a:ext cx="4410196" cy="11695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Command </a:t>
            </a:r>
          </a:p>
          <a:p>
            <a:r>
              <a:rPr lang="en-US" altLang="ko-KR" sz="1400" dirty="0"/>
              <a:t>./</a:t>
            </a:r>
            <a:r>
              <a:rPr lang="en-US" altLang="ko-KR" sz="1400" dirty="0" err="1"/>
              <a:t>db_bench</a:t>
            </a:r>
            <a:r>
              <a:rPr lang="en-US" altLang="ko-KR" sz="1400" dirty="0"/>
              <a:t> --benchmarks=</a:t>
            </a:r>
            <a:r>
              <a:rPr lang="en-US" altLang="ko-KR" sz="1400" dirty="0" err="1"/>
              <a:t>fillrandom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--</a:t>
            </a:r>
            <a:r>
              <a:rPr lang="en-US" altLang="ko-KR" sz="1400" dirty="0" err="1"/>
              <a:t>write_buffer_size</a:t>
            </a:r>
            <a:r>
              <a:rPr lang="en-US" altLang="ko-KR" sz="1400" dirty="0"/>
              <a:t>={16MB, 32MB, 64MB, 128MB}</a:t>
            </a:r>
          </a:p>
          <a:p>
            <a:r>
              <a:rPr lang="en-US" altLang="ko-KR" sz="1400" dirty="0"/>
              <a:t>--num=10,000,000</a:t>
            </a:r>
            <a:br>
              <a:rPr lang="en-US" altLang="ko-KR" sz="1400" dirty="0"/>
            </a:br>
            <a:r>
              <a:rPr lang="en-US" altLang="ko-KR" sz="1400" dirty="0"/>
              <a:t>--statistics</a:t>
            </a:r>
            <a:endParaRPr lang="ko-KR" altLang="en-US" sz="14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8453391-3818-D784-33C7-349034B8F932}"/>
              </a:ext>
            </a:extLst>
          </p:cNvPr>
          <p:cNvGraphicFramePr>
            <a:graphicFrameLocks noGrp="1"/>
          </p:cNvGraphicFramePr>
          <p:nvPr/>
        </p:nvGraphicFramePr>
        <p:xfrm>
          <a:off x="291844" y="1676282"/>
          <a:ext cx="11633454" cy="18510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2606">
                  <a:extLst>
                    <a:ext uri="{9D8B030D-6E8A-4147-A177-3AD203B41FA5}">
                      <a16:colId xmlns:a16="http://schemas.microsoft.com/office/drawing/2014/main" val="1863136726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4064030449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475661630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3147407606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1911826060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2793865227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2606581074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3192130786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2579601473"/>
                    </a:ext>
                  </a:extLst>
                </a:gridCol>
              </a:tblGrid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buffer_size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총 작업시간</a:t>
                      </a:r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(sec)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compaction.times.micros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Compaction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flush</a:t>
                      </a:r>
                    </a:p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Flush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Block cache miss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 micros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 stall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321353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24.188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18,930,762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6,628,852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1,223,625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22,622,166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532365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77154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24.990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13,341,745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5,487,710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785,096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23,404,752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8214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26.110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7,281,079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4,154,274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471,433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24,495,379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239293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27.969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4,420,004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3,534,366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307,350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26,323,425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54758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95F1FEB-B2E0-922C-9211-FE61595DEDC4}"/>
              </a:ext>
            </a:extLst>
          </p:cNvPr>
          <p:cNvGraphicFramePr>
            <a:graphicFrameLocks noGrp="1"/>
          </p:cNvGraphicFramePr>
          <p:nvPr/>
        </p:nvGraphicFramePr>
        <p:xfrm>
          <a:off x="285918" y="4106450"/>
          <a:ext cx="11639385" cy="18510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3265">
                  <a:extLst>
                    <a:ext uri="{9D8B030D-6E8A-4147-A177-3AD203B41FA5}">
                      <a16:colId xmlns:a16="http://schemas.microsoft.com/office/drawing/2014/main" val="1863136726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4064030449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475661630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2988089807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1911826060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4086505802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2606581074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3192130786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2579601473"/>
                    </a:ext>
                  </a:extLst>
                </a:gridCol>
              </a:tblGrid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buffer_size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총 작업시간</a:t>
                      </a:r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(sec)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compaction.times.micros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Compaction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flush</a:t>
                      </a:r>
                    </a:p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micros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Flush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Block cache miss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 micros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 stall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321353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167.622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161,807,372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34,203,693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17,109,474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165,589,438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137,655,556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77154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106.202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102,485,767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27,995,832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10,692,437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104,283,320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76,453,354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8214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69.848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66,172,826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26,699,331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6,624,383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67,977,747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37,776,450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239293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51.664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48,141,099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23,519,146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4,833,093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49,786,929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19,648,897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54758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9BCC220F-E0C2-8A9E-79E8-32EB87F2C7DD}"/>
              </a:ext>
            </a:extLst>
          </p:cNvPr>
          <p:cNvSpPr txBox="1"/>
          <p:nvPr/>
        </p:nvSpPr>
        <p:spPr>
          <a:xfrm>
            <a:off x="1271588" y="1181788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100B num=10000000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A2D3E6-F921-0AB7-0FF5-6B5E26BCEE90}"/>
              </a:ext>
            </a:extLst>
          </p:cNvPr>
          <p:cNvSpPr txBox="1"/>
          <p:nvPr/>
        </p:nvSpPr>
        <p:spPr>
          <a:xfrm>
            <a:off x="1271588" y="3594563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1KB num=10000000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9244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35FD-9633-B682-8800-1A13DA0D7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18AEF-11F1-831A-CF7D-BCA9E1B0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en-US" altLang="ko-KR" sz="4000" b="1" dirty="0">
                <a:latin typeface="맑은 고딕" panose="020B0503020000020004" pitchFamily="34" charset="-127"/>
                <a:cs typeface="Tahoma" panose="020B0604030504040204" pitchFamily="34" charset="0"/>
              </a:rPr>
              <a:t>. </a:t>
            </a:r>
            <a:r>
              <a:rPr kumimoji="1" lang="en-US" altLang="ko-KR" dirty="0"/>
              <a:t>Performance Comparison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B97CDA1-68AD-C773-098D-CC5876D2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42</a:t>
            </a:fld>
            <a:endParaRPr kumimoji="1"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BD485A3-7957-798D-6937-949F6E23D728}"/>
              </a:ext>
            </a:extLst>
          </p:cNvPr>
          <p:cNvGraphicFramePr>
            <a:graphicFrameLocks noGrp="1"/>
          </p:cNvGraphicFramePr>
          <p:nvPr/>
        </p:nvGraphicFramePr>
        <p:xfrm>
          <a:off x="291844" y="1676282"/>
          <a:ext cx="11633454" cy="18510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2606">
                  <a:extLst>
                    <a:ext uri="{9D8B030D-6E8A-4147-A177-3AD203B41FA5}">
                      <a16:colId xmlns:a16="http://schemas.microsoft.com/office/drawing/2014/main" val="1863136726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4064030449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475661630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3147407606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1911826060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2793865227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2606581074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3192130786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2579601473"/>
                    </a:ext>
                  </a:extLst>
                </a:gridCol>
              </a:tblGrid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buffer_size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총 작업시간</a:t>
                      </a:r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(sec)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times (sec)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Compaction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db.flush</a:t>
                      </a:r>
                      <a:b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Flush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Block cache miss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Write(Sec)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 stall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321353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24.188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18.93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1,223,625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77154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24.990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13.34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785,096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8214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26.110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471,433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239293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27.969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307,350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54758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099EE52-3C96-A2C0-CDAF-61DFD103C795}"/>
              </a:ext>
            </a:extLst>
          </p:cNvPr>
          <p:cNvGraphicFramePr>
            <a:graphicFrameLocks noGrp="1"/>
          </p:cNvGraphicFramePr>
          <p:nvPr/>
        </p:nvGraphicFramePr>
        <p:xfrm>
          <a:off x="285918" y="4106450"/>
          <a:ext cx="11639385" cy="18510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3265">
                  <a:extLst>
                    <a:ext uri="{9D8B030D-6E8A-4147-A177-3AD203B41FA5}">
                      <a16:colId xmlns:a16="http://schemas.microsoft.com/office/drawing/2014/main" val="1863136726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4064030449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475661630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2988089807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1911826060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4086505802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2606581074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3192130786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2579601473"/>
                    </a:ext>
                  </a:extLst>
                </a:gridCol>
              </a:tblGrid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buffer_size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총 작업시간</a:t>
                      </a:r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(sec)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times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Compaction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flush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Flush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Block cache miss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Write(sec)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 stall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321353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167.622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161.81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17,109,474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165.59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137.66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77154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106.202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102.50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27.99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10,692,437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104.28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76.45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8214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69.848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66.17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26.69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6,624,383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67.98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37.78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239293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51.664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48.41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23.51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4,833,093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49.79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19.64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54758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D3527779-DFC9-4032-496E-CB860EBBF44F}"/>
              </a:ext>
            </a:extLst>
          </p:cNvPr>
          <p:cNvSpPr txBox="1"/>
          <p:nvPr/>
        </p:nvSpPr>
        <p:spPr>
          <a:xfrm>
            <a:off x="1271588" y="1181788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100B num=10000000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1137F4-0869-4A96-272F-18C7E8643084}"/>
              </a:ext>
            </a:extLst>
          </p:cNvPr>
          <p:cNvSpPr txBox="1"/>
          <p:nvPr/>
        </p:nvSpPr>
        <p:spPr>
          <a:xfrm>
            <a:off x="1271588" y="3594563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1KB num=10000000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14692A-014A-4E65-9EE4-01F5D9BD79EF}"/>
              </a:ext>
            </a:extLst>
          </p:cNvPr>
          <p:cNvSpPr/>
          <p:nvPr/>
        </p:nvSpPr>
        <p:spPr>
          <a:xfrm>
            <a:off x="9474740" y="1676282"/>
            <a:ext cx="2450563" cy="4281253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87DC85-04A5-57F5-44C6-DAC9C4CA960F}"/>
              </a:ext>
            </a:extLst>
          </p:cNvPr>
          <p:cNvSpPr txBox="1"/>
          <p:nvPr/>
        </p:nvSpPr>
        <p:spPr>
          <a:xfrm>
            <a:off x="366916" y="5989396"/>
            <a:ext cx="10204316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none" strike="noStrike" dirty="0">
                <a:solidFill>
                  <a:srgbClr val="000000"/>
                </a:solidFill>
                <a:effectLst/>
              </a:rPr>
              <a:t>Write(sec) </a:t>
            </a:r>
            <a:r>
              <a:rPr lang="en-US" altLang="ko-KR" sz="120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altLang="ko-KR" sz="1200" u="none" strike="noStrike" dirty="0" err="1">
                <a:solidFill>
                  <a:srgbClr val="000000"/>
                </a:solidFill>
                <a:effectLst/>
              </a:rPr>
              <a:t>rocksdb.db.write.micros</a:t>
            </a:r>
            <a:r>
              <a:rPr lang="ko-KR" altLang="en-US" sz="1200" u="none" strike="noStrike" dirty="0">
                <a:solidFill>
                  <a:srgbClr val="000000"/>
                </a:solidFill>
                <a:effectLst/>
              </a:rPr>
              <a:t> 성능지표</a:t>
            </a:r>
            <a:r>
              <a:rPr lang="en-US" altLang="ko-KR" sz="120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altLang="ko-KR" sz="1200" u="none" strike="noStrike" dirty="0" err="1">
                <a:solidFill>
                  <a:srgbClr val="000000"/>
                </a:solidFill>
                <a:effectLst/>
              </a:rPr>
              <a:t>Memtable</a:t>
            </a:r>
            <a:r>
              <a:rPr lang="ko-KR" altLang="en-US" sz="1200" u="none" strike="noStrike" dirty="0">
                <a:solidFill>
                  <a:srgbClr val="000000"/>
                </a:solidFill>
                <a:effectLst/>
              </a:rPr>
              <a:t>에 데이터를 기록하는 데 걸리는 시간을 측정한 값</a:t>
            </a:r>
            <a:br>
              <a:rPr lang="en-US" altLang="ko-KR" sz="120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ko-KR" sz="1200" b="1" dirty="0"/>
              <a:t>Write stall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rocksdb.db.write.stall</a:t>
            </a:r>
            <a:r>
              <a:rPr lang="en-US" altLang="ko-KR" sz="1200" dirty="0"/>
              <a:t> </a:t>
            </a:r>
            <a:r>
              <a:rPr lang="ko-KR" altLang="en-US" sz="1200" dirty="0"/>
              <a:t>성능지표</a:t>
            </a:r>
            <a:r>
              <a:rPr lang="en-US" altLang="ko-KR" sz="1200" dirty="0"/>
              <a:t>.    </a:t>
            </a:r>
            <a:r>
              <a:rPr lang="en-US" altLang="ko-KR" sz="1200" dirty="0" err="1"/>
              <a:t>MemTable</a:t>
            </a:r>
            <a:r>
              <a:rPr lang="ko-KR" altLang="en-US" sz="1200" dirty="0"/>
              <a:t>이 가득 차서 </a:t>
            </a:r>
            <a:r>
              <a:rPr lang="en-US" altLang="ko-KR" sz="1200" dirty="0"/>
              <a:t>flush</a:t>
            </a:r>
            <a:r>
              <a:rPr lang="ko-KR" altLang="en-US" sz="1200" dirty="0"/>
              <a:t>로 지연될 때 쓰기 작업이 일시적으로 중단된 시간</a:t>
            </a:r>
            <a:endParaRPr lang="en-US" altLang="ko-KR" sz="120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0C91F-E6CD-3181-CBB3-55E3163F7723}"/>
              </a:ext>
            </a:extLst>
          </p:cNvPr>
          <p:cNvSpPr txBox="1"/>
          <p:nvPr/>
        </p:nvSpPr>
        <p:spPr>
          <a:xfrm>
            <a:off x="7441145" y="243611"/>
            <a:ext cx="4410196" cy="11695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Command </a:t>
            </a:r>
          </a:p>
          <a:p>
            <a:r>
              <a:rPr lang="en-US" altLang="ko-KR" sz="1400" dirty="0"/>
              <a:t>./</a:t>
            </a:r>
            <a:r>
              <a:rPr lang="en-US" altLang="ko-KR" sz="1400" dirty="0" err="1"/>
              <a:t>db_bench</a:t>
            </a:r>
            <a:r>
              <a:rPr lang="en-US" altLang="ko-KR" sz="1400" dirty="0"/>
              <a:t> --benchmarks=</a:t>
            </a:r>
            <a:r>
              <a:rPr lang="en-US" altLang="ko-KR" sz="1400" dirty="0" err="1"/>
              <a:t>fillrandom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--</a:t>
            </a:r>
            <a:r>
              <a:rPr lang="en-US" altLang="ko-KR" sz="1400" dirty="0" err="1"/>
              <a:t>write_buffer_size</a:t>
            </a:r>
            <a:r>
              <a:rPr lang="en-US" altLang="ko-KR" sz="1400" dirty="0"/>
              <a:t>={16MB, 32MB, 64MB, 128MB}</a:t>
            </a:r>
          </a:p>
          <a:p>
            <a:r>
              <a:rPr lang="en-US" altLang="ko-KR" sz="1400" dirty="0"/>
              <a:t>--num=10,000,000</a:t>
            </a:r>
            <a:br>
              <a:rPr lang="en-US" altLang="ko-KR" sz="1400" dirty="0"/>
            </a:br>
            <a:r>
              <a:rPr lang="en-US" altLang="ko-KR" sz="1400" dirty="0"/>
              <a:t>--statistics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0761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5F5FF-9F15-C815-2F06-C3C0FF1BF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A16B7E-F4B9-345B-612F-58299B0C8BF0}"/>
              </a:ext>
            </a:extLst>
          </p:cNvPr>
          <p:cNvSpPr txBox="1"/>
          <p:nvPr/>
        </p:nvSpPr>
        <p:spPr>
          <a:xfrm>
            <a:off x="432879" y="1401065"/>
            <a:ext cx="8458873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Write Stall</a:t>
            </a:r>
            <a:r>
              <a:rPr lang="ko-KR" altLang="en-US" b="1" dirty="0"/>
              <a:t>이 발생하는 과정</a:t>
            </a:r>
            <a:r>
              <a:rPr lang="en-US" altLang="ko-KR" b="1" dirty="0"/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이 가득 참</a:t>
            </a:r>
            <a:r>
              <a:rPr lang="ko-KR" altLang="en-US" dirty="0"/>
              <a:t> → 새로운 데이터를 받을 공간이 없음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 Flush</a:t>
            </a:r>
            <a:r>
              <a:rPr lang="ko-KR" altLang="en-US" b="1" dirty="0"/>
              <a:t>가 실행되어 디스크로 내리는 중</a:t>
            </a:r>
            <a:r>
              <a:rPr lang="ko-KR" altLang="en-US" dirty="0"/>
              <a:t> → 하지만 아직 완료되지 않음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 새로운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을 할당해야 하지만</a:t>
            </a:r>
            <a:r>
              <a:rPr lang="en-US" altLang="ko-KR" b="1" dirty="0"/>
              <a:t>, </a:t>
            </a:r>
            <a:r>
              <a:rPr lang="ko-KR" altLang="en-US" b="1" dirty="0"/>
              <a:t>이전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이 아직 비워지지 않음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 쓰기 작업이 대기 상태</a:t>
            </a:r>
            <a:r>
              <a:rPr lang="en-US" altLang="ko-KR" b="1" dirty="0"/>
              <a:t>(Write Stall)</a:t>
            </a:r>
            <a:r>
              <a:rPr lang="ko-KR" altLang="en-US" b="1" dirty="0"/>
              <a:t>로 </a:t>
            </a:r>
            <a:r>
              <a:rPr lang="ko-KR" altLang="en-US" b="1" dirty="0" err="1"/>
              <a:t>들어감</a:t>
            </a:r>
            <a:endParaRPr lang="en-US" altLang="ko-KR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Memtable</a:t>
            </a:r>
            <a:r>
              <a:rPr lang="en-US" altLang="ko-KR" b="1" dirty="0"/>
              <a:t> </a:t>
            </a:r>
            <a:r>
              <a:rPr lang="ko-KR" altLang="en-US" b="1" dirty="0"/>
              <a:t>크기를 늘리면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1. Flush </a:t>
            </a:r>
            <a:r>
              <a:rPr lang="ko-KR" altLang="en-US" b="1" dirty="0"/>
              <a:t>시간이 짧아짐</a:t>
            </a:r>
            <a:br>
              <a:rPr lang="en-US" altLang="ko-KR" b="1" dirty="0"/>
            </a:br>
            <a:r>
              <a:rPr lang="en-US" altLang="ko-KR" b="1" dirty="0"/>
              <a:t>2. Write Stall</a:t>
            </a:r>
            <a:r>
              <a:rPr lang="ko-KR" altLang="en-US" b="1" dirty="0"/>
              <a:t> 시간이 </a:t>
            </a:r>
            <a:r>
              <a:rPr lang="ko-KR" altLang="en-US" b="1" dirty="0" err="1"/>
              <a:t>줄어듬</a:t>
            </a:r>
            <a:br>
              <a:rPr lang="en-US" altLang="ko-KR" b="1" dirty="0"/>
            </a:br>
            <a:r>
              <a:rPr lang="en-US" altLang="ko-KR" b="1" dirty="0"/>
              <a:t>3.</a:t>
            </a:r>
            <a:r>
              <a:rPr lang="ko-KR" altLang="en-US" b="1" dirty="0"/>
              <a:t> </a:t>
            </a:r>
            <a:r>
              <a:rPr lang="en-US" altLang="ko-KR" b="1" dirty="0"/>
              <a:t>Write </a:t>
            </a:r>
            <a:r>
              <a:rPr lang="ko-KR" altLang="en-US" b="1" dirty="0"/>
              <a:t>시간이 감소</a:t>
            </a:r>
            <a:br>
              <a:rPr lang="en-US" altLang="ko-KR" b="1" dirty="0"/>
            </a:br>
            <a:r>
              <a:rPr lang="en-US" altLang="ko-KR" b="1" dirty="0"/>
              <a:t>4.</a:t>
            </a:r>
            <a:r>
              <a:rPr lang="ko-KR" altLang="en-US" b="1" dirty="0"/>
              <a:t> 전체적인 성능 향상</a:t>
            </a:r>
            <a:endParaRPr lang="en-US" altLang="ko-KR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2ADAFB-8134-AFEB-12A6-16DCA927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6. </a:t>
            </a:r>
            <a:r>
              <a:rPr kumimoji="1" lang="en-US" altLang="ko-KR" dirty="0">
                <a:ea typeface="맑은 고딕" panose="020B0503020000020004" pitchFamily="34" charset="-127"/>
              </a:rPr>
              <a:t>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026BBB-6961-F783-BC6B-DFE61385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43</a:t>
            </a:fld>
            <a:endParaRPr kumimoji="1"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64AD452-96F7-20A6-FA86-E8F77A5EEB3B}"/>
              </a:ext>
            </a:extLst>
          </p:cNvPr>
          <p:cNvSpPr/>
          <p:nvPr/>
        </p:nvSpPr>
        <p:spPr>
          <a:xfrm>
            <a:off x="7546426" y="3671574"/>
            <a:ext cx="1460939" cy="90380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Memtable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27FE8E3-729B-6BC2-0EE6-0993CF9B51A0}"/>
              </a:ext>
            </a:extLst>
          </p:cNvPr>
          <p:cNvSpPr/>
          <p:nvPr/>
        </p:nvSpPr>
        <p:spPr>
          <a:xfrm>
            <a:off x="7546426" y="4972230"/>
            <a:ext cx="1460939" cy="90380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Memtable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66FC1D5-7DC4-3969-3545-00FA03219BC9}"/>
              </a:ext>
            </a:extLst>
          </p:cNvPr>
          <p:cNvGrpSpPr/>
          <p:nvPr/>
        </p:nvGrpSpPr>
        <p:grpSpPr>
          <a:xfrm>
            <a:off x="4724400" y="4575381"/>
            <a:ext cx="1764917" cy="396849"/>
            <a:chOff x="7336221" y="4540386"/>
            <a:chExt cx="1764917" cy="39684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473811E-5B63-4292-6D25-3DC1108045B2}"/>
                </a:ext>
              </a:extLst>
            </p:cNvPr>
            <p:cNvSpPr/>
            <p:nvPr/>
          </p:nvSpPr>
          <p:spPr>
            <a:xfrm>
              <a:off x="7336221" y="4540386"/>
              <a:ext cx="588579" cy="3968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Key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604B85C-C293-7E97-B882-DDA0E1B62BE8}"/>
                </a:ext>
              </a:extLst>
            </p:cNvPr>
            <p:cNvSpPr/>
            <p:nvPr/>
          </p:nvSpPr>
          <p:spPr>
            <a:xfrm>
              <a:off x="7945820" y="4540386"/>
              <a:ext cx="1155318" cy="3968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value</a:t>
              </a:r>
              <a:endParaRPr lang="ko-KR" altLang="en-US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BEA25F7-C03A-D923-D018-1D8E9AA9DA22}"/>
              </a:ext>
            </a:extLst>
          </p:cNvPr>
          <p:cNvSpPr/>
          <p:nvPr/>
        </p:nvSpPr>
        <p:spPr>
          <a:xfrm rot="19901391">
            <a:off x="6633786" y="4437015"/>
            <a:ext cx="825883" cy="2417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56F994-BB16-9D0B-D626-3EE27441A0D8}"/>
              </a:ext>
            </a:extLst>
          </p:cNvPr>
          <p:cNvSpPr txBox="1"/>
          <p:nvPr/>
        </p:nvSpPr>
        <p:spPr>
          <a:xfrm>
            <a:off x="5405480" y="321072"/>
            <a:ext cx="6445861" cy="5539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500" dirty="0"/>
              <a:t> -</a:t>
            </a:r>
            <a:r>
              <a:rPr lang="ko-KR" altLang="en-US" sz="1500" dirty="0" err="1"/>
              <a:t>max_write_buffer_number</a:t>
            </a:r>
            <a:r>
              <a:rPr lang="ko-KR" altLang="en-US" sz="1500" dirty="0"/>
              <a:t> (The </a:t>
            </a:r>
            <a:r>
              <a:rPr lang="ko-KR" altLang="en-US" sz="1500" dirty="0" err="1"/>
              <a:t>number</a:t>
            </a:r>
            <a:r>
              <a:rPr lang="ko-KR" altLang="en-US" sz="1500" dirty="0"/>
              <a:t> of </a:t>
            </a:r>
            <a:r>
              <a:rPr lang="ko-KR" altLang="en-US" sz="1500" dirty="0" err="1"/>
              <a:t>in-memory</a:t>
            </a:r>
            <a:r>
              <a:rPr lang="ko-KR" altLang="en-US" sz="1500" dirty="0"/>
              <a:t> </a:t>
            </a:r>
            <a:r>
              <a:rPr lang="ko-KR" altLang="en-US" sz="1500" dirty="0" err="1"/>
              <a:t>memtables</a:t>
            </a:r>
            <a:r>
              <a:rPr lang="ko-KR" altLang="en-US" sz="1500" dirty="0"/>
              <a:t>. </a:t>
            </a:r>
            <a:endParaRPr lang="en-US" altLang="ko-KR" sz="1500" dirty="0"/>
          </a:p>
          <a:p>
            <a:r>
              <a:rPr lang="ko-KR" altLang="en-US" sz="1500" dirty="0" err="1"/>
              <a:t>Each</a:t>
            </a:r>
            <a:r>
              <a:rPr lang="ko-KR" altLang="en-US" sz="1500" dirty="0"/>
              <a:t> </a:t>
            </a:r>
            <a:r>
              <a:rPr lang="ko-KR" altLang="en-US" sz="1500" dirty="0" err="1"/>
              <a:t>memtable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is</a:t>
            </a:r>
            <a:r>
              <a:rPr lang="ko-KR" altLang="en-US" sz="1500" dirty="0"/>
              <a:t> of </a:t>
            </a:r>
            <a:r>
              <a:rPr lang="ko-KR" altLang="en-US" sz="1500" dirty="0" err="1"/>
              <a:t>size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write_buffer_size</a:t>
            </a:r>
            <a:r>
              <a:rPr lang="ko-KR" altLang="en-US" sz="1500" dirty="0"/>
              <a:t> </a:t>
            </a:r>
            <a:r>
              <a:rPr lang="ko-KR" altLang="en-US" sz="1500" dirty="0" err="1"/>
              <a:t>bytes</a:t>
            </a:r>
            <a:r>
              <a:rPr lang="ko-KR" altLang="en-US" sz="1500" dirty="0"/>
              <a:t>.) </a:t>
            </a:r>
            <a:r>
              <a:rPr lang="ko-KR" altLang="en-US" sz="1500" dirty="0" err="1"/>
              <a:t>type</a:t>
            </a:r>
            <a:r>
              <a:rPr lang="ko-KR" altLang="en-US" sz="1500" dirty="0"/>
              <a:t>: int32 </a:t>
            </a:r>
            <a:r>
              <a:rPr lang="ko-KR" altLang="en-US" sz="1500" dirty="0" err="1"/>
              <a:t>default</a:t>
            </a:r>
            <a:r>
              <a:rPr lang="ko-KR" altLang="en-US" sz="1500" dirty="0"/>
              <a:t>: 2</a:t>
            </a:r>
          </a:p>
        </p:txBody>
      </p:sp>
    </p:spTree>
    <p:extLst>
      <p:ext uri="{BB962C8B-B14F-4D97-AF65-F5344CB8AC3E}">
        <p14:creationId xmlns:p14="http://schemas.microsoft.com/office/powerpoint/2010/main" val="2186928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F0464-4715-A995-0925-F676E7297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698720-E858-C4D8-187B-3399E08FFBF4}"/>
              </a:ext>
            </a:extLst>
          </p:cNvPr>
          <p:cNvSpPr txBox="1"/>
          <p:nvPr/>
        </p:nvSpPr>
        <p:spPr>
          <a:xfrm>
            <a:off x="432879" y="1401065"/>
            <a:ext cx="8458873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Write Stall</a:t>
            </a:r>
            <a:r>
              <a:rPr lang="ko-KR" altLang="en-US" b="1" dirty="0"/>
              <a:t>이 발생하는 과정</a:t>
            </a:r>
            <a:r>
              <a:rPr lang="en-US" altLang="ko-KR" b="1" dirty="0"/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이 가득 참</a:t>
            </a:r>
            <a:r>
              <a:rPr lang="ko-KR" altLang="en-US" dirty="0"/>
              <a:t> → 새로운 데이터를 받을 공간이 없음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 Flush</a:t>
            </a:r>
            <a:r>
              <a:rPr lang="ko-KR" altLang="en-US" b="1" dirty="0"/>
              <a:t>가 실행되어 디스크로 내리는 중</a:t>
            </a:r>
            <a:r>
              <a:rPr lang="ko-KR" altLang="en-US" dirty="0"/>
              <a:t> → 하지만 아직 완료되지 않음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 새로운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을 할당해야 하지만</a:t>
            </a:r>
            <a:r>
              <a:rPr lang="en-US" altLang="ko-KR" b="1" dirty="0"/>
              <a:t>, </a:t>
            </a:r>
            <a:r>
              <a:rPr lang="ko-KR" altLang="en-US" b="1" dirty="0"/>
              <a:t>이전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이 아직 비워지지 않음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 쓰기 작업이 대기 상태</a:t>
            </a:r>
            <a:r>
              <a:rPr lang="en-US" altLang="ko-KR" b="1" dirty="0"/>
              <a:t>(Write Stall)</a:t>
            </a:r>
            <a:r>
              <a:rPr lang="ko-KR" altLang="en-US" b="1" dirty="0"/>
              <a:t>로 </a:t>
            </a:r>
            <a:r>
              <a:rPr lang="ko-KR" altLang="en-US" b="1" dirty="0" err="1"/>
              <a:t>들어감</a:t>
            </a:r>
            <a:endParaRPr lang="en-US" altLang="ko-KR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Memtable</a:t>
            </a:r>
            <a:r>
              <a:rPr lang="en-US" altLang="ko-KR" b="1" dirty="0"/>
              <a:t> </a:t>
            </a:r>
            <a:r>
              <a:rPr lang="ko-KR" altLang="en-US" b="1" dirty="0"/>
              <a:t>크기를 늘리면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1. Flush </a:t>
            </a:r>
            <a:r>
              <a:rPr lang="ko-KR" altLang="en-US" b="1" dirty="0"/>
              <a:t>시간이 짧아짐</a:t>
            </a:r>
            <a:br>
              <a:rPr lang="en-US" altLang="ko-KR" b="1" dirty="0"/>
            </a:br>
            <a:r>
              <a:rPr lang="en-US" altLang="ko-KR" b="1" dirty="0"/>
              <a:t>2. Write Stall</a:t>
            </a:r>
            <a:r>
              <a:rPr lang="ko-KR" altLang="en-US" b="1" dirty="0"/>
              <a:t> 시간이 </a:t>
            </a:r>
            <a:r>
              <a:rPr lang="ko-KR" altLang="en-US" b="1" dirty="0" err="1"/>
              <a:t>줄어듬</a:t>
            </a:r>
            <a:br>
              <a:rPr lang="en-US" altLang="ko-KR" b="1" dirty="0"/>
            </a:br>
            <a:r>
              <a:rPr lang="en-US" altLang="ko-KR" b="1" dirty="0"/>
              <a:t>3.</a:t>
            </a:r>
            <a:r>
              <a:rPr lang="ko-KR" altLang="en-US" b="1" dirty="0"/>
              <a:t> </a:t>
            </a:r>
            <a:r>
              <a:rPr lang="en-US" altLang="ko-KR" b="1" dirty="0"/>
              <a:t>Write </a:t>
            </a:r>
            <a:r>
              <a:rPr lang="ko-KR" altLang="en-US" b="1" dirty="0"/>
              <a:t>시간이 감소</a:t>
            </a:r>
            <a:br>
              <a:rPr lang="en-US" altLang="ko-KR" b="1" dirty="0"/>
            </a:br>
            <a:r>
              <a:rPr lang="en-US" altLang="ko-KR" b="1" dirty="0"/>
              <a:t>4.</a:t>
            </a:r>
            <a:r>
              <a:rPr lang="ko-KR" altLang="en-US" b="1" dirty="0"/>
              <a:t> 전체적인 성능 향상</a:t>
            </a:r>
            <a:endParaRPr lang="en-US" altLang="ko-KR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9412D8C-A35D-DFCE-F4FE-232B9882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6. </a:t>
            </a:r>
            <a:r>
              <a:rPr kumimoji="1" lang="en-US" altLang="ko-KR" dirty="0">
                <a:ea typeface="맑은 고딕" panose="020B0503020000020004" pitchFamily="34" charset="-127"/>
              </a:rPr>
              <a:t>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A4B763-2443-29E8-ED70-70A0979A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44</a:t>
            </a:fld>
            <a:endParaRPr kumimoji="1"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A1756D6-E906-28D8-E275-B932543FF3EE}"/>
              </a:ext>
            </a:extLst>
          </p:cNvPr>
          <p:cNvSpPr/>
          <p:nvPr/>
        </p:nvSpPr>
        <p:spPr>
          <a:xfrm>
            <a:off x="7546426" y="3671574"/>
            <a:ext cx="1460939" cy="903807"/>
          </a:xfrm>
          <a:prstGeom prst="roundRect">
            <a:avLst/>
          </a:prstGeom>
          <a:solidFill>
            <a:srgbClr val="FDDFDF"/>
          </a:solidFill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Memtable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864260C-7DA3-A619-8629-16E233E71375}"/>
              </a:ext>
            </a:extLst>
          </p:cNvPr>
          <p:cNvSpPr/>
          <p:nvPr/>
        </p:nvSpPr>
        <p:spPr>
          <a:xfrm>
            <a:off x="7546426" y="4972230"/>
            <a:ext cx="1460939" cy="90380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Memtable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30C5D35-6AF1-835F-5669-D8F44AFD75A2}"/>
              </a:ext>
            </a:extLst>
          </p:cNvPr>
          <p:cNvGrpSpPr/>
          <p:nvPr/>
        </p:nvGrpSpPr>
        <p:grpSpPr>
          <a:xfrm>
            <a:off x="4724400" y="4575381"/>
            <a:ext cx="1764917" cy="396849"/>
            <a:chOff x="7336221" y="4540386"/>
            <a:chExt cx="1764917" cy="39684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0FFCCA2-D666-2C8A-239D-580E18A89A44}"/>
                </a:ext>
              </a:extLst>
            </p:cNvPr>
            <p:cNvSpPr/>
            <p:nvPr/>
          </p:nvSpPr>
          <p:spPr>
            <a:xfrm>
              <a:off x="7336221" y="4540386"/>
              <a:ext cx="588579" cy="3968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Key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DA80617-1078-90A5-4A38-194C3B566826}"/>
                </a:ext>
              </a:extLst>
            </p:cNvPr>
            <p:cNvSpPr/>
            <p:nvPr/>
          </p:nvSpPr>
          <p:spPr>
            <a:xfrm>
              <a:off x="7945820" y="4540386"/>
              <a:ext cx="1155318" cy="3968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value</a:t>
              </a:r>
              <a:endParaRPr lang="ko-KR" altLang="en-US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943CFE55-2A89-D399-FD37-99D74100BD83}"/>
              </a:ext>
            </a:extLst>
          </p:cNvPr>
          <p:cNvSpPr/>
          <p:nvPr/>
        </p:nvSpPr>
        <p:spPr>
          <a:xfrm rot="2034958">
            <a:off x="6597000" y="4851361"/>
            <a:ext cx="825883" cy="2417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8FDADCAF-893B-FB4B-319B-1BEF5624D678}"/>
              </a:ext>
            </a:extLst>
          </p:cNvPr>
          <p:cNvSpPr/>
          <p:nvPr/>
        </p:nvSpPr>
        <p:spPr>
          <a:xfrm>
            <a:off x="7244778" y="3948542"/>
            <a:ext cx="445643" cy="392232"/>
          </a:xfrm>
          <a:prstGeom prst="noSmoking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7B9BAFD-B0B7-F5B6-3E5F-B949F279B894}"/>
              </a:ext>
            </a:extLst>
          </p:cNvPr>
          <p:cNvSpPr/>
          <p:nvPr/>
        </p:nvSpPr>
        <p:spPr>
          <a:xfrm>
            <a:off x="9315088" y="4023789"/>
            <a:ext cx="825883" cy="2417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C814F-E979-68EF-895A-FC19817A951A}"/>
              </a:ext>
            </a:extLst>
          </p:cNvPr>
          <p:cNvSpPr txBox="1"/>
          <p:nvPr/>
        </p:nvSpPr>
        <p:spPr>
          <a:xfrm>
            <a:off x="9315088" y="3754145"/>
            <a:ext cx="9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6198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CB09E-6897-7F8E-9072-4744449B8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E6E5312-5306-5DFB-DBD2-FE9B54E2A8F9}"/>
              </a:ext>
            </a:extLst>
          </p:cNvPr>
          <p:cNvSpPr/>
          <p:nvPr/>
        </p:nvSpPr>
        <p:spPr>
          <a:xfrm>
            <a:off x="7546426" y="4972230"/>
            <a:ext cx="1460939" cy="903807"/>
          </a:xfrm>
          <a:prstGeom prst="roundRect">
            <a:avLst/>
          </a:prstGeom>
          <a:solidFill>
            <a:srgbClr val="FDDFDF"/>
          </a:solidFill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Memtable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B5BE590-0DD4-4931-7573-E80C194BFC9C}"/>
              </a:ext>
            </a:extLst>
          </p:cNvPr>
          <p:cNvSpPr/>
          <p:nvPr/>
        </p:nvSpPr>
        <p:spPr>
          <a:xfrm>
            <a:off x="7244778" y="5249198"/>
            <a:ext cx="445643" cy="392232"/>
          </a:xfrm>
          <a:prstGeom prst="noSmoking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16608D7-EEFF-879E-97C0-FD2E2ABC9554}"/>
              </a:ext>
            </a:extLst>
          </p:cNvPr>
          <p:cNvSpPr/>
          <p:nvPr/>
        </p:nvSpPr>
        <p:spPr>
          <a:xfrm>
            <a:off x="9315088" y="5324445"/>
            <a:ext cx="825883" cy="2417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58ED9-32C9-7CC4-6635-E8874B4C1AEB}"/>
              </a:ext>
            </a:extLst>
          </p:cNvPr>
          <p:cNvSpPr txBox="1"/>
          <p:nvPr/>
        </p:nvSpPr>
        <p:spPr>
          <a:xfrm>
            <a:off x="9315088" y="5054801"/>
            <a:ext cx="9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Flush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6B32B-6BD9-8EFB-B28B-7683A9E37EAF}"/>
              </a:ext>
            </a:extLst>
          </p:cNvPr>
          <p:cNvSpPr txBox="1"/>
          <p:nvPr/>
        </p:nvSpPr>
        <p:spPr>
          <a:xfrm>
            <a:off x="432879" y="1401065"/>
            <a:ext cx="8458873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Write Stall</a:t>
            </a:r>
            <a:r>
              <a:rPr lang="ko-KR" altLang="en-US" b="1" dirty="0"/>
              <a:t>이 발생하는 과정</a:t>
            </a:r>
            <a:r>
              <a:rPr lang="en-US" altLang="ko-KR" b="1" dirty="0"/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이 가득 참</a:t>
            </a:r>
            <a:r>
              <a:rPr lang="ko-KR" altLang="en-US" dirty="0"/>
              <a:t> → 새로운 데이터를 받을 공간이 없음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 Flush</a:t>
            </a:r>
            <a:r>
              <a:rPr lang="ko-KR" altLang="en-US" b="1" dirty="0"/>
              <a:t>가 실행되어 디스크로 내리는 중</a:t>
            </a:r>
            <a:r>
              <a:rPr lang="ko-KR" altLang="en-US" dirty="0"/>
              <a:t> → 하지만 아직 완료되지 않음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 새로운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을 할당해야 하지만</a:t>
            </a:r>
            <a:r>
              <a:rPr lang="en-US" altLang="ko-KR" b="1" dirty="0"/>
              <a:t>, </a:t>
            </a:r>
            <a:r>
              <a:rPr lang="ko-KR" altLang="en-US" b="1" dirty="0"/>
              <a:t>이전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이 아직 비워지지 않음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 쓰기 작업이 대기 상태</a:t>
            </a:r>
            <a:r>
              <a:rPr lang="en-US" altLang="ko-KR" b="1" dirty="0"/>
              <a:t>(Write Stall)</a:t>
            </a:r>
            <a:r>
              <a:rPr lang="ko-KR" altLang="en-US" b="1" dirty="0"/>
              <a:t>로 </a:t>
            </a:r>
            <a:r>
              <a:rPr lang="ko-KR" altLang="en-US" b="1" dirty="0" err="1"/>
              <a:t>들어감</a:t>
            </a:r>
            <a:endParaRPr lang="en-US" altLang="ko-KR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Memtable</a:t>
            </a:r>
            <a:r>
              <a:rPr lang="en-US" altLang="ko-KR" b="1" dirty="0"/>
              <a:t> </a:t>
            </a:r>
            <a:r>
              <a:rPr lang="ko-KR" altLang="en-US" b="1" dirty="0"/>
              <a:t>크기를 늘리면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1. Flush </a:t>
            </a:r>
            <a:r>
              <a:rPr lang="ko-KR" altLang="en-US" b="1" dirty="0"/>
              <a:t>시간이 짧아짐</a:t>
            </a:r>
            <a:br>
              <a:rPr lang="en-US" altLang="ko-KR" b="1" dirty="0"/>
            </a:br>
            <a:r>
              <a:rPr lang="en-US" altLang="ko-KR" b="1" dirty="0"/>
              <a:t>2. Write Stall</a:t>
            </a:r>
            <a:r>
              <a:rPr lang="ko-KR" altLang="en-US" b="1" dirty="0"/>
              <a:t> 시간이 </a:t>
            </a:r>
            <a:r>
              <a:rPr lang="ko-KR" altLang="en-US" b="1" dirty="0" err="1"/>
              <a:t>줄어듬</a:t>
            </a:r>
            <a:br>
              <a:rPr lang="en-US" altLang="ko-KR" b="1" dirty="0"/>
            </a:br>
            <a:r>
              <a:rPr lang="en-US" altLang="ko-KR" b="1" dirty="0"/>
              <a:t>3.</a:t>
            </a:r>
            <a:r>
              <a:rPr lang="ko-KR" altLang="en-US" b="1" dirty="0"/>
              <a:t> </a:t>
            </a:r>
            <a:r>
              <a:rPr lang="en-US" altLang="ko-KR" b="1" dirty="0"/>
              <a:t>Write </a:t>
            </a:r>
            <a:r>
              <a:rPr lang="ko-KR" altLang="en-US" b="1" dirty="0"/>
              <a:t>시간이 감소</a:t>
            </a:r>
            <a:br>
              <a:rPr lang="en-US" altLang="ko-KR" b="1" dirty="0"/>
            </a:br>
            <a:r>
              <a:rPr lang="en-US" altLang="ko-KR" b="1" dirty="0"/>
              <a:t>4.</a:t>
            </a:r>
            <a:r>
              <a:rPr lang="ko-KR" altLang="en-US" b="1" dirty="0"/>
              <a:t> 전체적인 성능 향상</a:t>
            </a:r>
            <a:endParaRPr lang="en-US" altLang="ko-KR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955AA1-056C-D6DA-9723-EB42DFA8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6. </a:t>
            </a:r>
            <a:r>
              <a:rPr kumimoji="1" lang="en-US" altLang="ko-KR" dirty="0">
                <a:ea typeface="맑은 고딕" panose="020B0503020000020004" pitchFamily="34" charset="-127"/>
              </a:rPr>
              <a:t>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2DBA48B-A510-6C17-5011-E5AB4F97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45</a:t>
            </a:fld>
            <a:endParaRPr kumimoji="1"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461901B-5195-0B3B-1CFD-F7597E428AA6}"/>
              </a:ext>
            </a:extLst>
          </p:cNvPr>
          <p:cNvSpPr/>
          <p:nvPr/>
        </p:nvSpPr>
        <p:spPr>
          <a:xfrm>
            <a:off x="7546426" y="3671574"/>
            <a:ext cx="1460939" cy="903807"/>
          </a:xfrm>
          <a:prstGeom prst="roundRect">
            <a:avLst/>
          </a:prstGeom>
          <a:solidFill>
            <a:srgbClr val="FDDFDF"/>
          </a:solidFill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Memtable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C4B29B4-7120-5573-306B-33A7650C3787}"/>
              </a:ext>
            </a:extLst>
          </p:cNvPr>
          <p:cNvGrpSpPr/>
          <p:nvPr/>
        </p:nvGrpSpPr>
        <p:grpSpPr>
          <a:xfrm>
            <a:off x="4724400" y="4575381"/>
            <a:ext cx="1764917" cy="396849"/>
            <a:chOff x="7336221" y="4540386"/>
            <a:chExt cx="1764917" cy="39684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45ACDC7-8CBD-2841-13DA-4DB6FAD31ECE}"/>
                </a:ext>
              </a:extLst>
            </p:cNvPr>
            <p:cNvSpPr/>
            <p:nvPr/>
          </p:nvSpPr>
          <p:spPr>
            <a:xfrm>
              <a:off x="7336221" y="4540386"/>
              <a:ext cx="588579" cy="3968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Key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000590B-F26E-758B-DBEA-39F05F391DB1}"/>
                </a:ext>
              </a:extLst>
            </p:cNvPr>
            <p:cNvSpPr/>
            <p:nvPr/>
          </p:nvSpPr>
          <p:spPr>
            <a:xfrm>
              <a:off x="7945820" y="4540386"/>
              <a:ext cx="1155318" cy="3968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value</a:t>
              </a:r>
              <a:endParaRPr lang="ko-KR" altLang="en-US" dirty="0"/>
            </a:p>
          </p:txBody>
        </p:sp>
      </p:grp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146D416F-C73B-7AC0-E7BD-2C62040A3502}"/>
              </a:ext>
            </a:extLst>
          </p:cNvPr>
          <p:cNvSpPr/>
          <p:nvPr/>
        </p:nvSpPr>
        <p:spPr>
          <a:xfrm>
            <a:off x="7244778" y="3948542"/>
            <a:ext cx="445643" cy="392232"/>
          </a:xfrm>
          <a:prstGeom prst="noSmoking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ABBCA849-F848-4621-818C-989DE8B45318}"/>
              </a:ext>
            </a:extLst>
          </p:cNvPr>
          <p:cNvSpPr/>
          <p:nvPr/>
        </p:nvSpPr>
        <p:spPr>
          <a:xfrm>
            <a:off x="9315088" y="4023789"/>
            <a:ext cx="825883" cy="2417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181597-5A3C-4B41-DDDB-1525F6196DC6}"/>
              </a:ext>
            </a:extLst>
          </p:cNvPr>
          <p:cNvSpPr txBox="1"/>
          <p:nvPr/>
        </p:nvSpPr>
        <p:spPr>
          <a:xfrm>
            <a:off x="9315088" y="3754145"/>
            <a:ext cx="9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Flush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79502-0436-29D7-FD1F-8D4F083A3DB4}"/>
              </a:ext>
            </a:extLst>
          </p:cNvPr>
          <p:cNvSpPr txBox="1"/>
          <p:nvPr/>
        </p:nvSpPr>
        <p:spPr>
          <a:xfrm>
            <a:off x="4724400" y="506135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Write stall </a:t>
            </a:r>
            <a:r>
              <a:rPr lang="ko-KR" altLang="en-US" b="1" dirty="0"/>
              <a:t>발생</a:t>
            </a:r>
          </a:p>
        </p:txBody>
      </p:sp>
    </p:spTree>
    <p:extLst>
      <p:ext uri="{BB962C8B-B14F-4D97-AF65-F5344CB8AC3E}">
        <p14:creationId xmlns:p14="http://schemas.microsoft.com/office/powerpoint/2010/main" val="3500242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6F05F-C582-D415-D307-595A84123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D343BFA-DCED-04EB-DE0E-E6B992666FCB}"/>
              </a:ext>
            </a:extLst>
          </p:cNvPr>
          <p:cNvSpPr/>
          <p:nvPr/>
        </p:nvSpPr>
        <p:spPr>
          <a:xfrm>
            <a:off x="7546426" y="4972230"/>
            <a:ext cx="1460939" cy="903807"/>
          </a:xfrm>
          <a:prstGeom prst="roundRect">
            <a:avLst/>
          </a:prstGeom>
          <a:solidFill>
            <a:srgbClr val="FDDFDF"/>
          </a:solidFill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Memtable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9CF89-A0D4-CB62-18D2-E249DB6A4818}"/>
              </a:ext>
            </a:extLst>
          </p:cNvPr>
          <p:cNvSpPr txBox="1"/>
          <p:nvPr/>
        </p:nvSpPr>
        <p:spPr>
          <a:xfrm>
            <a:off x="432879" y="1401065"/>
            <a:ext cx="8458873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Write Stall</a:t>
            </a:r>
            <a:r>
              <a:rPr lang="ko-KR" altLang="en-US" b="1" dirty="0"/>
              <a:t>이 발생하는 과정</a:t>
            </a:r>
            <a:r>
              <a:rPr lang="en-US" altLang="ko-KR" b="1" dirty="0"/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이 가득 참</a:t>
            </a:r>
            <a:r>
              <a:rPr lang="ko-KR" altLang="en-US" dirty="0"/>
              <a:t> → 새로운 데이터를 받을 공간이 없음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 Flush</a:t>
            </a:r>
            <a:r>
              <a:rPr lang="ko-KR" altLang="en-US" b="1" dirty="0"/>
              <a:t>가 실행되어 디스크로 내리는 중</a:t>
            </a:r>
            <a:r>
              <a:rPr lang="ko-KR" altLang="en-US" dirty="0"/>
              <a:t> → 하지만 아직 완료되지 않음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 새로운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을 할당해야 하지만</a:t>
            </a:r>
            <a:r>
              <a:rPr lang="en-US" altLang="ko-KR" b="1" dirty="0"/>
              <a:t>, </a:t>
            </a:r>
            <a:r>
              <a:rPr lang="ko-KR" altLang="en-US" b="1" dirty="0"/>
              <a:t>이전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이 아직 비워지지 않음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 쓰기 작업이 대기 상태</a:t>
            </a:r>
            <a:r>
              <a:rPr lang="en-US" altLang="ko-KR" b="1" dirty="0"/>
              <a:t>(Write Stall)</a:t>
            </a:r>
            <a:r>
              <a:rPr lang="ko-KR" altLang="en-US" b="1" dirty="0"/>
              <a:t>로 </a:t>
            </a:r>
            <a:r>
              <a:rPr lang="ko-KR" altLang="en-US" b="1" dirty="0" err="1"/>
              <a:t>들어감</a:t>
            </a:r>
            <a:endParaRPr lang="en-US" altLang="ko-KR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Memtable</a:t>
            </a:r>
            <a:r>
              <a:rPr lang="en-US" altLang="ko-KR" b="1" dirty="0"/>
              <a:t> </a:t>
            </a:r>
            <a:r>
              <a:rPr lang="ko-KR" altLang="en-US" b="1" dirty="0"/>
              <a:t>크기를 늘리면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1. Flush </a:t>
            </a:r>
            <a:r>
              <a:rPr lang="ko-KR" altLang="en-US" b="1" dirty="0"/>
              <a:t>시간이 짧아짐</a:t>
            </a:r>
            <a:br>
              <a:rPr lang="en-US" altLang="ko-KR" b="1" dirty="0"/>
            </a:br>
            <a:r>
              <a:rPr lang="en-US" altLang="ko-KR" b="1" dirty="0"/>
              <a:t>2. Write Stall</a:t>
            </a:r>
            <a:r>
              <a:rPr lang="ko-KR" altLang="en-US" b="1" dirty="0"/>
              <a:t> 시간이 </a:t>
            </a:r>
            <a:r>
              <a:rPr lang="ko-KR" altLang="en-US" b="1" dirty="0" err="1"/>
              <a:t>줄어듬</a:t>
            </a:r>
            <a:br>
              <a:rPr lang="en-US" altLang="ko-KR" b="1" dirty="0"/>
            </a:br>
            <a:r>
              <a:rPr lang="en-US" altLang="ko-KR" b="1" dirty="0"/>
              <a:t>3.</a:t>
            </a:r>
            <a:r>
              <a:rPr lang="ko-KR" altLang="en-US" b="1" dirty="0"/>
              <a:t> </a:t>
            </a:r>
            <a:r>
              <a:rPr lang="en-US" altLang="ko-KR" b="1" dirty="0"/>
              <a:t>Write </a:t>
            </a:r>
            <a:r>
              <a:rPr lang="ko-KR" altLang="en-US" b="1" dirty="0"/>
              <a:t>시간이 감소</a:t>
            </a:r>
            <a:br>
              <a:rPr lang="en-US" altLang="ko-KR" b="1" dirty="0"/>
            </a:br>
            <a:r>
              <a:rPr lang="en-US" altLang="ko-KR" b="1" dirty="0"/>
              <a:t>4.</a:t>
            </a:r>
            <a:r>
              <a:rPr lang="ko-KR" altLang="en-US" b="1" dirty="0"/>
              <a:t> 전체적인 성능 향상</a:t>
            </a:r>
            <a:endParaRPr lang="en-US" altLang="ko-KR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B7C5CE-23F1-EA87-D99E-3EB92AC9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6. </a:t>
            </a:r>
            <a:r>
              <a:rPr kumimoji="1" lang="en-US" altLang="ko-KR" dirty="0">
                <a:ea typeface="맑은 고딕" panose="020B0503020000020004" pitchFamily="34" charset="-127"/>
              </a:rPr>
              <a:t>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094751-946F-5F5E-9362-8EAD2A30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46</a:t>
            </a:fld>
            <a:endParaRPr kumimoji="1"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3E28EFA-C5FE-66CF-BBDA-6BF8337E9434}"/>
              </a:ext>
            </a:extLst>
          </p:cNvPr>
          <p:cNvGrpSpPr/>
          <p:nvPr/>
        </p:nvGrpSpPr>
        <p:grpSpPr>
          <a:xfrm>
            <a:off x="4724400" y="4575381"/>
            <a:ext cx="1764917" cy="396849"/>
            <a:chOff x="7336221" y="4540386"/>
            <a:chExt cx="1764917" cy="39684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A2B7501-40CA-CCCD-C969-323279CD2ED7}"/>
                </a:ext>
              </a:extLst>
            </p:cNvPr>
            <p:cNvSpPr/>
            <p:nvPr/>
          </p:nvSpPr>
          <p:spPr>
            <a:xfrm>
              <a:off x="7336221" y="4540386"/>
              <a:ext cx="588579" cy="3968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Key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784FFF9-3A89-2125-4DAF-497DE7C2D060}"/>
                </a:ext>
              </a:extLst>
            </p:cNvPr>
            <p:cNvSpPr/>
            <p:nvPr/>
          </p:nvSpPr>
          <p:spPr>
            <a:xfrm>
              <a:off x="7945820" y="4540386"/>
              <a:ext cx="1155318" cy="3968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value</a:t>
              </a:r>
              <a:endParaRPr lang="ko-KR" altLang="en-US" dirty="0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263B6D-A959-E13B-B66F-BA63B2C0AC2C}"/>
              </a:ext>
            </a:extLst>
          </p:cNvPr>
          <p:cNvSpPr/>
          <p:nvPr/>
        </p:nvSpPr>
        <p:spPr>
          <a:xfrm>
            <a:off x="7546425" y="3656645"/>
            <a:ext cx="1460939" cy="90380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Memtable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&quot;허용 안 됨&quot; 기호 11">
            <a:extLst>
              <a:ext uri="{FF2B5EF4-FFF2-40B4-BE49-F238E27FC236}">
                <a16:creationId xmlns:a16="http://schemas.microsoft.com/office/drawing/2014/main" id="{1910C62A-375A-4098-EC66-7FAEF4F43CA6}"/>
              </a:ext>
            </a:extLst>
          </p:cNvPr>
          <p:cNvSpPr/>
          <p:nvPr/>
        </p:nvSpPr>
        <p:spPr>
          <a:xfrm>
            <a:off x="7244778" y="5249198"/>
            <a:ext cx="445643" cy="392232"/>
          </a:xfrm>
          <a:prstGeom prst="noSmoking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A9B9FEC-C42F-7ABF-1360-ABCD17A0401F}"/>
              </a:ext>
            </a:extLst>
          </p:cNvPr>
          <p:cNvSpPr/>
          <p:nvPr/>
        </p:nvSpPr>
        <p:spPr>
          <a:xfrm>
            <a:off x="9315088" y="5324445"/>
            <a:ext cx="825883" cy="2417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6B5DB0-15B1-F8DC-8716-A48A199EA4B8}"/>
              </a:ext>
            </a:extLst>
          </p:cNvPr>
          <p:cNvSpPr txBox="1"/>
          <p:nvPr/>
        </p:nvSpPr>
        <p:spPr>
          <a:xfrm>
            <a:off x="9315088" y="5054801"/>
            <a:ext cx="9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Flush</a:t>
            </a:r>
            <a:endParaRPr lang="ko-KR" altLang="en-US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C4EC241-B724-7D89-87BA-A2489A28ACDC}"/>
              </a:ext>
            </a:extLst>
          </p:cNvPr>
          <p:cNvSpPr/>
          <p:nvPr/>
        </p:nvSpPr>
        <p:spPr>
          <a:xfrm rot="19901391">
            <a:off x="6633786" y="4437015"/>
            <a:ext cx="825883" cy="2417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6329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1BC1B-EDE8-8ECC-41CB-F139B9FBC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E5DB2-FE35-3A49-086A-5FD945627C24}"/>
              </a:ext>
            </a:extLst>
          </p:cNvPr>
          <p:cNvSpPr txBox="1"/>
          <p:nvPr/>
        </p:nvSpPr>
        <p:spPr>
          <a:xfrm>
            <a:off x="432879" y="1401065"/>
            <a:ext cx="8458873" cy="4609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Write Stall</a:t>
            </a:r>
            <a:r>
              <a:rPr lang="ko-KR" altLang="en-US" b="1" dirty="0"/>
              <a:t>이 발생하는 과정</a:t>
            </a:r>
            <a:r>
              <a:rPr lang="en-US" altLang="ko-KR" b="1" dirty="0"/>
              <a:t>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이 가득 참</a:t>
            </a:r>
            <a:r>
              <a:rPr lang="ko-KR" altLang="en-US" dirty="0"/>
              <a:t> → 새로운 데이터를 받을 공간이 없음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altLang="ko-KR" b="1" dirty="0"/>
              <a:t> Flush</a:t>
            </a:r>
            <a:r>
              <a:rPr lang="ko-KR" altLang="en-US" b="1" dirty="0"/>
              <a:t>가 실행되어 디스크로 내리는 중</a:t>
            </a:r>
            <a:r>
              <a:rPr lang="ko-KR" altLang="en-US" dirty="0"/>
              <a:t> → 하지만 아직 완료되지 않음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 새로운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을 할당해야 하지만</a:t>
            </a:r>
            <a:r>
              <a:rPr lang="en-US" altLang="ko-KR" b="1" dirty="0"/>
              <a:t>, </a:t>
            </a:r>
            <a:r>
              <a:rPr lang="ko-KR" altLang="en-US" b="1" dirty="0"/>
              <a:t>이전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이 아직 비워지지 않음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/>
              <a:t> 쓰기 작업이 대기 상태</a:t>
            </a:r>
            <a:r>
              <a:rPr lang="en-US" altLang="ko-KR" b="1" dirty="0"/>
              <a:t>(Write Stall)</a:t>
            </a:r>
            <a:r>
              <a:rPr lang="ko-KR" altLang="en-US" b="1" dirty="0"/>
              <a:t>로 </a:t>
            </a:r>
            <a:r>
              <a:rPr lang="ko-KR" altLang="en-US" b="1" dirty="0" err="1"/>
              <a:t>들어감</a:t>
            </a:r>
            <a:endParaRPr lang="en-US" altLang="ko-KR" b="1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err="1"/>
              <a:t>Memtable</a:t>
            </a:r>
            <a:r>
              <a:rPr lang="en-US" altLang="ko-KR" b="1" dirty="0"/>
              <a:t> </a:t>
            </a:r>
            <a:r>
              <a:rPr lang="ko-KR" altLang="en-US" b="1" dirty="0"/>
              <a:t>크기를 늘리면</a:t>
            </a:r>
            <a:r>
              <a:rPr lang="en-US" altLang="ko-KR" b="1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1. Flush </a:t>
            </a:r>
            <a:r>
              <a:rPr lang="ko-KR" altLang="en-US" b="1" dirty="0"/>
              <a:t>시간이 짧아짐</a:t>
            </a:r>
            <a:br>
              <a:rPr lang="en-US" altLang="ko-KR" b="1" dirty="0"/>
            </a:br>
            <a:r>
              <a:rPr lang="en-US" altLang="ko-KR" b="1" dirty="0"/>
              <a:t>2. Write Stall</a:t>
            </a:r>
            <a:r>
              <a:rPr lang="ko-KR" altLang="en-US" b="1" dirty="0"/>
              <a:t> 시간이 </a:t>
            </a:r>
            <a:r>
              <a:rPr lang="ko-KR" altLang="en-US" b="1" dirty="0" err="1"/>
              <a:t>줄어듬</a:t>
            </a:r>
            <a:br>
              <a:rPr lang="en-US" altLang="ko-KR" b="1" dirty="0"/>
            </a:br>
            <a:r>
              <a:rPr lang="en-US" altLang="ko-KR" b="1" dirty="0"/>
              <a:t>3.</a:t>
            </a:r>
            <a:r>
              <a:rPr lang="ko-KR" altLang="en-US" b="1" dirty="0"/>
              <a:t> </a:t>
            </a:r>
            <a:r>
              <a:rPr lang="en-US" altLang="ko-KR" b="1" dirty="0"/>
              <a:t>Write </a:t>
            </a:r>
            <a:r>
              <a:rPr lang="ko-KR" altLang="en-US" b="1" dirty="0"/>
              <a:t>시간이 감소</a:t>
            </a:r>
            <a:br>
              <a:rPr lang="en-US" altLang="ko-KR" b="1" dirty="0"/>
            </a:br>
            <a:r>
              <a:rPr lang="en-US" altLang="ko-KR" b="1" dirty="0"/>
              <a:t>4.</a:t>
            </a:r>
            <a:r>
              <a:rPr lang="ko-KR" altLang="en-US" b="1" dirty="0"/>
              <a:t> 전체적인 성능 향상</a:t>
            </a:r>
            <a:endParaRPr lang="en-US" altLang="ko-KR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C6F9B2C-C19A-2963-CA28-7545B020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6. </a:t>
            </a:r>
            <a:r>
              <a:rPr kumimoji="1" lang="en-US" altLang="ko-KR" dirty="0">
                <a:ea typeface="맑은 고딕" panose="020B0503020000020004" pitchFamily="34" charset="-127"/>
              </a:rPr>
              <a:t>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20854A-82BE-FF24-77E1-0032F8DA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47</a:t>
            </a:fld>
            <a:endParaRPr kumimoji="1"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A9D4854-536E-DD4A-1EFE-8FC645E1E1D3}"/>
              </a:ext>
            </a:extLst>
          </p:cNvPr>
          <p:cNvSpPr/>
          <p:nvPr/>
        </p:nvSpPr>
        <p:spPr>
          <a:xfrm>
            <a:off x="7546426" y="3671574"/>
            <a:ext cx="1460939" cy="903807"/>
          </a:xfrm>
          <a:prstGeom prst="roundRect">
            <a:avLst/>
          </a:prstGeom>
          <a:solidFill>
            <a:srgbClr val="FDDFDF"/>
          </a:solidFill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Memtable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94836ED-912F-CAAC-32EE-B9765486F56F}"/>
              </a:ext>
            </a:extLst>
          </p:cNvPr>
          <p:cNvSpPr/>
          <p:nvPr/>
        </p:nvSpPr>
        <p:spPr>
          <a:xfrm>
            <a:off x="7546426" y="4972230"/>
            <a:ext cx="1460939" cy="90380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Memtable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8B5BACF-DC35-90EE-F60E-408FBFE689E5}"/>
              </a:ext>
            </a:extLst>
          </p:cNvPr>
          <p:cNvGrpSpPr/>
          <p:nvPr/>
        </p:nvGrpSpPr>
        <p:grpSpPr>
          <a:xfrm>
            <a:off x="4724400" y="4575381"/>
            <a:ext cx="1764917" cy="396849"/>
            <a:chOff x="7336221" y="4540386"/>
            <a:chExt cx="1764917" cy="39684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FE8B8B4-10FE-A908-8497-F13EF2996B67}"/>
                </a:ext>
              </a:extLst>
            </p:cNvPr>
            <p:cNvSpPr/>
            <p:nvPr/>
          </p:nvSpPr>
          <p:spPr>
            <a:xfrm>
              <a:off x="7336221" y="4540386"/>
              <a:ext cx="588579" cy="3968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Key</a:t>
              </a:r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D742EA3-7628-7490-9611-9F16B7260C44}"/>
                </a:ext>
              </a:extLst>
            </p:cNvPr>
            <p:cNvSpPr/>
            <p:nvPr/>
          </p:nvSpPr>
          <p:spPr>
            <a:xfrm>
              <a:off x="7945820" y="4540386"/>
              <a:ext cx="1155318" cy="3968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value</a:t>
              </a:r>
              <a:endParaRPr lang="ko-KR" altLang="en-US" dirty="0"/>
            </a:p>
          </p:txBody>
        </p:sp>
      </p:grp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D57D636-329E-4DE4-9DD0-13E4DE784435}"/>
              </a:ext>
            </a:extLst>
          </p:cNvPr>
          <p:cNvSpPr/>
          <p:nvPr/>
        </p:nvSpPr>
        <p:spPr>
          <a:xfrm rot="2034958">
            <a:off x="6597000" y="4851361"/>
            <a:ext cx="825883" cy="2417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3B8E3E6E-A564-3531-C1F2-B0889C347E8A}"/>
              </a:ext>
            </a:extLst>
          </p:cNvPr>
          <p:cNvSpPr/>
          <p:nvPr/>
        </p:nvSpPr>
        <p:spPr>
          <a:xfrm>
            <a:off x="7244778" y="3948542"/>
            <a:ext cx="445643" cy="392232"/>
          </a:xfrm>
          <a:prstGeom prst="noSmoking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5FCB441-70C2-3F6E-308C-D799F6777674}"/>
              </a:ext>
            </a:extLst>
          </p:cNvPr>
          <p:cNvSpPr/>
          <p:nvPr/>
        </p:nvSpPr>
        <p:spPr>
          <a:xfrm>
            <a:off x="9315088" y="4023789"/>
            <a:ext cx="825883" cy="2417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40EC66-7C3F-3F56-1C61-BDD4901496D7}"/>
              </a:ext>
            </a:extLst>
          </p:cNvPr>
          <p:cNvSpPr txBox="1"/>
          <p:nvPr/>
        </p:nvSpPr>
        <p:spPr>
          <a:xfrm>
            <a:off x="9315088" y="3754145"/>
            <a:ext cx="9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79584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13DA0-BC63-703A-AA43-13CD618D5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E59C1-171F-3446-FD6D-C1E433679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6. </a:t>
            </a:r>
            <a:r>
              <a:rPr kumimoji="1" lang="en-US" altLang="ko-KR" dirty="0">
                <a:ea typeface="맑은 고딕" panose="020B0503020000020004" pitchFamily="34" charset="-127"/>
              </a:rPr>
              <a:t>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FC48E6-50B7-E266-2E30-C0ABD176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48</a:t>
            </a:fld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3AE93-ABDF-690A-DCB7-428DEF8F1239}"/>
              </a:ext>
            </a:extLst>
          </p:cNvPr>
          <p:cNvSpPr txBox="1"/>
          <p:nvPr/>
        </p:nvSpPr>
        <p:spPr>
          <a:xfrm>
            <a:off x="7162849" y="227681"/>
            <a:ext cx="4410196" cy="11695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Command </a:t>
            </a:r>
          </a:p>
          <a:p>
            <a:r>
              <a:rPr lang="en-US" altLang="ko-KR" sz="1400" dirty="0"/>
              <a:t>./</a:t>
            </a:r>
            <a:r>
              <a:rPr lang="en-US" altLang="ko-KR" sz="1400" dirty="0" err="1"/>
              <a:t>db_bench</a:t>
            </a:r>
            <a:r>
              <a:rPr lang="en-US" altLang="ko-KR" sz="1400" dirty="0"/>
              <a:t> --benchmarks=</a:t>
            </a:r>
            <a:r>
              <a:rPr lang="en-US" altLang="ko-KR" sz="1400" dirty="0" err="1"/>
              <a:t>fillrandom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--</a:t>
            </a:r>
            <a:r>
              <a:rPr lang="en-US" altLang="ko-KR" sz="1400" dirty="0" err="1"/>
              <a:t>write_buffer_size</a:t>
            </a:r>
            <a:r>
              <a:rPr lang="en-US" altLang="ko-KR" sz="1400" dirty="0"/>
              <a:t>={16MB, 32MB, 64MB, 128MB}</a:t>
            </a:r>
          </a:p>
          <a:p>
            <a:r>
              <a:rPr lang="en-US" altLang="ko-KR" sz="1400" dirty="0"/>
              <a:t>--num=10,000,000</a:t>
            </a:r>
            <a:br>
              <a:rPr lang="en-US" altLang="ko-KR" sz="1400" dirty="0"/>
            </a:br>
            <a:r>
              <a:rPr lang="en-US" altLang="ko-KR" sz="1400" dirty="0"/>
              <a:t>--statistics</a:t>
            </a:r>
            <a:endParaRPr lang="ko-KR" altLang="en-US" sz="14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294DA9A-A697-C6D7-3974-4D083F665AD8}"/>
              </a:ext>
            </a:extLst>
          </p:cNvPr>
          <p:cNvGraphicFramePr>
            <a:graphicFrameLocks noGrp="1"/>
          </p:cNvGraphicFramePr>
          <p:nvPr/>
        </p:nvGraphicFramePr>
        <p:xfrm>
          <a:off x="291844" y="1676282"/>
          <a:ext cx="11633454" cy="18510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2606">
                  <a:extLst>
                    <a:ext uri="{9D8B030D-6E8A-4147-A177-3AD203B41FA5}">
                      <a16:colId xmlns:a16="http://schemas.microsoft.com/office/drawing/2014/main" val="1863136726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4064030449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475661630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3147407606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1911826060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2793865227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2606581074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3192130786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2579601473"/>
                    </a:ext>
                  </a:extLst>
                </a:gridCol>
              </a:tblGrid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buffer_size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총 작업시간</a:t>
                      </a:r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(sec)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times (sec)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Compaction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db.flush</a:t>
                      </a:r>
                      <a:b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Flush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Block cache miss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Write(Sec)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 stall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321353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24.188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18.93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1,223,625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0.53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77154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24.990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13.34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785,096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23.4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8214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26.110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471,433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24.5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239293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27.969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3.53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307,350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26.3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54758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C031448-54BE-DB2E-D6DE-7B6ABFFFCBE1}"/>
              </a:ext>
            </a:extLst>
          </p:cNvPr>
          <p:cNvGraphicFramePr>
            <a:graphicFrameLocks noGrp="1"/>
          </p:cNvGraphicFramePr>
          <p:nvPr/>
        </p:nvGraphicFramePr>
        <p:xfrm>
          <a:off x="285918" y="4106450"/>
          <a:ext cx="11639385" cy="185108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3265">
                  <a:extLst>
                    <a:ext uri="{9D8B030D-6E8A-4147-A177-3AD203B41FA5}">
                      <a16:colId xmlns:a16="http://schemas.microsoft.com/office/drawing/2014/main" val="1863136726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4064030449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475661630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2988089807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1911826060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4086505802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2606581074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3192130786"/>
                    </a:ext>
                  </a:extLst>
                </a:gridCol>
                <a:gridCol w="1293265">
                  <a:extLst>
                    <a:ext uri="{9D8B030D-6E8A-4147-A177-3AD203B41FA5}">
                      <a16:colId xmlns:a16="http://schemas.microsoft.com/office/drawing/2014/main" val="2579601473"/>
                    </a:ext>
                  </a:extLst>
                </a:gridCol>
              </a:tblGrid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buffer_size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총 작업시간</a:t>
                      </a:r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(sec)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times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Compaction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db</a:t>
                      </a: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flush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Flush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Block cache miss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Write(sec)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 stall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321353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167.622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161.81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34.20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17,109,474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165.59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137.66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77154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106.202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102.50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27.99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10,692,437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104.28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76.45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82140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69.848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66.17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26.69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6,624,383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67.98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37.78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239293"/>
                  </a:ext>
                </a:extLst>
              </a:tr>
              <a:tr h="3702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51.664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48.41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23.51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4,833,093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49.79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19.64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54758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4501A56-AF8A-C559-2CB3-861B23B47CAC}"/>
              </a:ext>
            </a:extLst>
          </p:cNvPr>
          <p:cNvSpPr txBox="1"/>
          <p:nvPr/>
        </p:nvSpPr>
        <p:spPr>
          <a:xfrm>
            <a:off x="1271588" y="1181788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100B num=10000000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9D76E8-E9BB-3387-8DD7-80FDE4D720F5}"/>
              </a:ext>
            </a:extLst>
          </p:cNvPr>
          <p:cNvSpPr txBox="1"/>
          <p:nvPr/>
        </p:nvSpPr>
        <p:spPr>
          <a:xfrm>
            <a:off x="1271588" y="3594563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1KB num=10000000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BB665D-D35C-1CA0-84A1-727AAB3248EC}"/>
              </a:ext>
            </a:extLst>
          </p:cNvPr>
          <p:cNvSpPr/>
          <p:nvPr/>
        </p:nvSpPr>
        <p:spPr>
          <a:xfrm>
            <a:off x="9474740" y="1676282"/>
            <a:ext cx="2450563" cy="4281253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62BEC-4EE4-70B4-05D5-EF88CB7F5E3F}"/>
              </a:ext>
            </a:extLst>
          </p:cNvPr>
          <p:cNvSpPr txBox="1"/>
          <p:nvPr/>
        </p:nvSpPr>
        <p:spPr>
          <a:xfrm>
            <a:off x="366916" y="5989396"/>
            <a:ext cx="10204316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none" strike="noStrike" dirty="0">
                <a:solidFill>
                  <a:srgbClr val="000000"/>
                </a:solidFill>
                <a:effectLst/>
              </a:rPr>
              <a:t>Write(sec) </a:t>
            </a:r>
            <a:r>
              <a:rPr lang="en-US" altLang="ko-KR" sz="120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altLang="ko-KR" sz="1200" u="none" strike="noStrike" dirty="0" err="1">
                <a:solidFill>
                  <a:srgbClr val="000000"/>
                </a:solidFill>
                <a:effectLst/>
              </a:rPr>
              <a:t>rocksdb.db.write.micros</a:t>
            </a:r>
            <a:r>
              <a:rPr lang="ko-KR" altLang="en-US" sz="1200" u="none" strike="noStrike" dirty="0">
                <a:solidFill>
                  <a:srgbClr val="000000"/>
                </a:solidFill>
                <a:effectLst/>
              </a:rPr>
              <a:t> 성능지표</a:t>
            </a:r>
            <a:r>
              <a:rPr lang="en-US" altLang="ko-KR" sz="120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altLang="ko-KR" sz="1200" u="none" strike="noStrike" dirty="0" err="1">
                <a:solidFill>
                  <a:srgbClr val="000000"/>
                </a:solidFill>
                <a:effectLst/>
              </a:rPr>
              <a:t>Memtable</a:t>
            </a:r>
            <a:r>
              <a:rPr lang="ko-KR" altLang="en-US" sz="1200" u="none" strike="noStrike" dirty="0">
                <a:solidFill>
                  <a:srgbClr val="000000"/>
                </a:solidFill>
                <a:effectLst/>
              </a:rPr>
              <a:t>에 데이터를 기록하는 데 걸리는 시간을 측정한 값</a:t>
            </a:r>
            <a:br>
              <a:rPr lang="en-US" altLang="ko-KR" sz="120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ko-KR" sz="1200" b="1" dirty="0"/>
              <a:t>Write stall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rocksdb.db.write.stall</a:t>
            </a:r>
            <a:r>
              <a:rPr lang="en-US" altLang="ko-KR" sz="1200" dirty="0"/>
              <a:t> </a:t>
            </a:r>
            <a:r>
              <a:rPr lang="ko-KR" altLang="en-US" sz="1200" dirty="0"/>
              <a:t>성능지표</a:t>
            </a:r>
            <a:r>
              <a:rPr lang="en-US" altLang="ko-KR" sz="1200" dirty="0"/>
              <a:t>.    </a:t>
            </a:r>
            <a:r>
              <a:rPr lang="en-US" altLang="ko-KR" sz="1200" dirty="0" err="1"/>
              <a:t>MemTable</a:t>
            </a:r>
            <a:r>
              <a:rPr lang="ko-KR" altLang="en-US" sz="1200" dirty="0"/>
              <a:t>이 가득 차서 </a:t>
            </a:r>
            <a:r>
              <a:rPr lang="en-US" altLang="ko-KR" sz="1200" dirty="0"/>
              <a:t>flush</a:t>
            </a:r>
            <a:r>
              <a:rPr lang="ko-KR" altLang="en-US" sz="1200" dirty="0"/>
              <a:t>로 지연될 때 쓰기 작업이 일시적으로 중단된 시간</a:t>
            </a:r>
            <a:endParaRPr lang="en-US" altLang="ko-KR" sz="120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781022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307C-9D0A-6CB7-99B3-90FE2CA58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05D2B-3B79-DA44-8E13-FC0B17E9F047}"/>
              </a:ext>
            </a:extLst>
          </p:cNvPr>
          <p:cNvSpPr txBox="1"/>
          <p:nvPr/>
        </p:nvSpPr>
        <p:spPr>
          <a:xfrm>
            <a:off x="516609" y="1267941"/>
            <a:ext cx="8458873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000" b="1" dirty="0"/>
              <a:t>Flush </a:t>
            </a:r>
            <a:r>
              <a:rPr lang="ko-KR" altLang="en-US" sz="2000" b="1" dirty="0"/>
              <a:t>시간 단축의 이점을 크게 </a:t>
            </a:r>
            <a:r>
              <a:rPr lang="ko-KR" altLang="en-US" sz="2000" b="1" dirty="0" err="1"/>
              <a:t>받지못함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 err="1"/>
              <a:t>Skiplist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개수가 많아질수록 비용이 증가</a:t>
            </a:r>
            <a:endParaRPr lang="en-US" altLang="ko-KR" sz="20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659BE73-D0A0-5C85-E531-B75AC5DD9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6. </a:t>
            </a:r>
            <a:r>
              <a:rPr kumimoji="1" lang="en-US" altLang="ko-KR" dirty="0">
                <a:ea typeface="맑은 고딕" panose="020B0503020000020004" pitchFamily="34" charset="-127"/>
              </a:rPr>
              <a:t>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EAE033C-3317-64E6-E5CC-092ED9ED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49</a:t>
            </a:fld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748FD91-3AF9-90D5-D892-45EFE88CF727}"/>
              </a:ext>
            </a:extLst>
          </p:cNvPr>
          <p:cNvGrpSpPr/>
          <p:nvPr/>
        </p:nvGrpSpPr>
        <p:grpSpPr>
          <a:xfrm>
            <a:off x="1628151" y="4898979"/>
            <a:ext cx="8935698" cy="1179683"/>
            <a:chOff x="1600779" y="4791481"/>
            <a:chExt cx="8935698" cy="117968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D2DD4A4-4EE1-595A-F3BC-296419E7E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62909"/>
            <a:stretch/>
          </p:blipFill>
          <p:spPr>
            <a:xfrm>
              <a:off x="1600780" y="4791481"/>
              <a:ext cx="8935697" cy="90100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2F78C88-76C1-1E14-81DF-483B51783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9524"/>
            <a:stretch/>
          </p:blipFill>
          <p:spPr>
            <a:xfrm>
              <a:off x="1600779" y="5716677"/>
              <a:ext cx="8935697" cy="254487"/>
            </a:xfrm>
            <a:prstGeom prst="rect">
              <a:avLst/>
            </a:prstGeom>
          </p:spPr>
        </p:pic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5C5C094-AC83-42E2-A940-E37A5E073CDE}"/>
              </a:ext>
            </a:extLst>
          </p:cNvPr>
          <p:cNvSpPr/>
          <p:nvPr/>
        </p:nvSpPr>
        <p:spPr>
          <a:xfrm>
            <a:off x="6815956" y="2314355"/>
            <a:ext cx="1460939" cy="90380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Memtable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1135990-91E8-5FBD-88FD-3A2A60A06868}"/>
              </a:ext>
            </a:extLst>
          </p:cNvPr>
          <p:cNvSpPr/>
          <p:nvPr/>
        </p:nvSpPr>
        <p:spPr>
          <a:xfrm>
            <a:off x="6815956" y="3615011"/>
            <a:ext cx="1460939" cy="90380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Memtable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C6BCBE6-2767-82B9-E7FE-6BE969A630FD}"/>
              </a:ext>
            </a:extLst>
          </p:cNvPr>
          <p:cNvGrpSpPr/>
          <p:nvPr/>
        </p:nvGrpSpPr>
        <p:grpSpPr>
          <a:xfrm>
            <a:off x="3993930" y="3218162"/>
            <a:ext cx="1764917" cy="396849"/>
            <a:chOff x="7336221" y="4540386"/>
            <a:chExt cx="1764917" cy="39684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ED88C6F-BBB5-CA39-D4A6-341DA1887747}"/>
                </a:ext>
              </a:extLst>
            </p:cNvPr>
            <p:cNvSpPr/>
            <p:nvPr/>
          </p:nvSpPr>
          <p:spPr>
            <a:xfrm>
              <a:off x="7336221" y="4540386"/>
              <a:ext cx="588579" cy="3968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Key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308E7D7-CA01-D61B-8F13-684F0A3725FE}"/>
                </a:ext>
              </a:extLst>
            </p:cNvPr>
            <p:cNvSpPr/>
            <p:nvPr/>
          </p:nvSpPr>
          <p:spPr>
            <a:xfrm>
              <a:off x="7945820" y="4540386"/>
              <a:ext cx="1155318" cy="3968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value</a:t>
              </a:r>
              <a:endParaRPr lang="ko-KR" altLang="en-US" dirty="0"/>
            </a:p>
          </p:txBody>
        </p:sp>
      </p:grp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58A159DC-A2F1-2CC6-E83C-69DAA5932046}"/>
              </a:ext>
            </a:extLst>
          </p:cNvPr>
          <p:cNvSpPr/>
          <p:nvPr/>
        </p:nvSpPr>
        <p:spPr>
          <a:xfrm rot="19901391">
            <a:off x="5903316" y="3079796"/>
            <a:ext cx="825883" cy="2417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82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6FDA1-C249-6F15-1E89-EAE6E305D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DF86AD-A2C2-1079-52CA-7E2742A0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Background - Compaction Styles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8297C7A-8C45-F047-E216-E1A2A2EDC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D9D72-AB18-CB2C-8D4B-80ACE224FBEE}"/>
              </a:ext>
            </a:extLst>
          </p:cNvPr>
          <p:cNvSpPr txBox="1"/>
          <p:nvPr/>
        </p:nvSpPr>
        <p:spPr>
          <a:xfrm>
            <a:off x="441086" y="949194"/>
            <a:ext cx="11464996" cy="6155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b="1" dirty="0"/>
              <a:t>3. FIFO compaction</a:t>
            </a:r>
            <a:r>
              <a:rPr lang="en-US" altLang="ko-KR" sz="2000" dirty="0"/>
              <a:t> (Append-only, simple)</a:t>
            </a:r>
            <a:endParaRPr lang="ko-KR" altLang="en-US" sz="2000" dirty="0"/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구조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단일 계층 구조 → Universal과 비슷하지만, 병합이 아예 없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음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b="1" dirty="0"/>
              <a:t>Compaction </a:t>
            </a:r>
            <a:r>
              <a:rPr lang="ko-KR" altLang="en-US" b="1" dirty="0"/>
              <a:t>대신 특정 용량이 초과되면 가장 오래된 파일부터 파일을 삭제하는 방식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장점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compaction</a:t>
            </a:r>
            <a:r>
              <a:rPr lang="ko-KR" altLang="en-US" dirty="0"/>
              <a:t> 과정이 없음 → </a:t>
            </a:r>
            <a:r>
              <a:rPr lang="ko-KR" altLang="en-US" b="1" dirty="0">
                <a:solidFill>
                  <a:srgbClr val="C00000"/>
                </a:solidFill>
              </a:rPr>
              <a:t>쓰기 성능이 가장 뛰어남 </a:t>
            </a:r>
            <a:endParaRPr lang="en-US" altLang="ko-KR" b="1" dirty="0">
              <a:solidFill>
                <a:srgbClr val="C00000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쓰기 증폭</a:t>
            </a:r>
            <a:r>
              <a:rPr lang="en-US" altLang="ko-KR" dirty="0"/>
              <a:t>(Write Amplification, WAF) </a:t>
            </a:r>
            <a:r>
              <a:rPr lang="ko-KR" altLang="en-US" dirty="0"/>
              <a:t>이 가장 낮음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 삭제 기능 → </a:t>
            </a:r>
            <a:r>
              <a:rPr lang="en-US" altLang="ko-KR" dirty="0"/>
              <a:t>TTL(Time-to-Live) </a:t>
            </a:r>
            <a:r>
              <a:rPr lang="ko-KR" altLang="en-US" dirty="0"/>
              <a:t>데이터 관리에 유용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오래된 파일이 삭제되면서 공간 관리가 단순함</a:t>
            </a:r>
            <a:r>
              <a:rPr lang="en-US" altLang="ko-KR" dirty="0"/>
              <a:t> </a:t>
            </a:r>
            <a:r>
              <a:rPr lang="ko-KR" altLang="en-US" dirty="0"/>
              <a:t> →</a:t>
            </a:r>
            <a:r>
              <a:rPr lang="en-US" altLang="ko-KR" dirty="0"/>
              <a:t> Space Amplification(SAF)</a:t>
            </a:r>
            <a:r>
              <a:rPr lang="ko-KR" altLang="en-US" dirty="0"/>
              <a:t>이 상대적으로 낮음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/>
              <a:t>SST </a:t>
            </a:r>
            <a:r>
              <a:rPr lang="ko-KR" altLang="en-US" dirty="0"/>
              <a:t>파일이 정렬되지 않음 → 특정 키 검색 시 여러 개의 파일을 </a:t>
            </a:r>
            <a:r>
              <a:rPr lang="ko-KR" altLang="en-US" dirty="0" err="1"/>
              <a:t>검색해야할</a:t>
            </a:r>
            <a:r>
              <a:rPr lang="ko-KR" altLang="en-US" dirty="0"/>
              <a:t> 가능성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키 검색 시 이미 삭제되었을 가능성 → </a:t>
            </a:r>
            <a:r>
              <a:rPr lang="ko-KR" altLang="en-US" b="1" dirty="0">
                <a:solidFill>
                  <a:schemeClr val="accent1"/>
                </a:solidFill>
              </a:rPr>
              <a:t>읽기 성능 떨어질 수 있음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08128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1B146-A17C-E2DC-AD53-972E08874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6B6A64A-4BFE-FC20-5671-3EF23F542714}"/>
              </a:ext>
            </a:extLst>
          </p:cNvPr>
          <p:cNvSpPr/>
          <p:nvPr/>
        </p:nvSpPr>
        <p:spPr>
          <a:xfrm>
            <a:off x="6815956" y="2322718"/>
            <a:ext cx="1460939" cy="903807"/>
          </a:xfrm>
          <a:prstGeom prst="roundRect">
            <a:avLst/>
          </a:prstGeom>
          <a:solidFill>
            <a:srgbClr val="FDDFDF"/>
          </a:solidFill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Memtable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EA35A08-C621-6227-12C3-F493DBE2A7BB}"/>
              </a:ext>
            </a:extLst>
          </p:cNvPr>
          <p:cNvSpPr/>
          <p:nvPr/>
        </p:nvSpPr>
        <p:spPr>
          <a:xfrm>
            <a:off x="6815956" y="3623374"/>
            <a:ext cx="1460939" cy="90380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Memtable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AE67909-DEDC-F61D-EBE2-326E8098FA2C}"/>
              </a:ext>
            </a:extLst>
          </p:cNvPr>
          <p:cNvGrpSpPr/>
          <p:nvPr/>
        </p:nvGrpSpPr>
        <p:grpSpPr>
          <a:xfrm>
            <a:off x="3993930" y="3226525"/>
            <a:ext cx="1764917" cy="396849"/>
            <a:chOff x="7336221" y="4540386"/>
            <a:chExt cx="1764917" cy="39684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922AC12-CC2F-301F-3C8A-A016B5330315}"/>
                </a:ext>
              </a:extLst>
            </p:cNvPr>
            <p:cNvSpPr/>
            <p:nvPr/>
          </p:nvSpPr>
          <p:spPr>
            <a:xfrm>
              <a:off x="7336221" y="4540386"/>
              <a:ext cx="588579" cy="3968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Key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6AFEA68-39F0-BDCC-DE24-A237911C8DDB}"/>
                </a:ext>
              </a:extLst>
            </p:cNvPr>
            <p:cNvSpPr/>
            <p:nvPr/>
          </p:nvSpPr>
          <p:spPr>
            <a:xfrm>
              <a:off x="7945820" y="4540386"/>
              <a:ext cx="1155318" cy="3968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value</a:t>
              </a:r>
              <a:endParaRPr lang="ko-KR" altLang="en-US" dirty="0"/>
            </a:p>
          </p:txBody>
        </p: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BE8D2DB6-72E1-6189-8E66-6E07BB0995CE}"/>
              </a:ext>
            </a:extLst>
          </p:cNvPr>
          <p:cNvSpPr/>
          <p:nvPr/>
        </p:nvSpPr>
        <p:spPr>
          <a:xfrm rot="2034958">
            <a:off x="5866530" y="3502505"/>
            <a:ext cx="825883" cy="2417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&quot;허용 안 됨&quot; 기호 13">
            <a:extLst>
              <a:ext uri="{FF2B5EF4-FFF2-40B4-BE49-F238E27FC236}">
                <a16:creationId xmlns:a16="http://schemas.microsoft.com/office/drawing/2014/main" id="{201F7700-17D0-C0D3-7B2F-FA701DAD706D}"/>
              </a:ext>
            </a:extLst>
          </p:cNvPr>
          <p:cNvSpPr/>
          <p:nvPr/>
        </p:nvSpPr>
        <p:spPr>
          <a:xfrm>
            <a:off x="6514308" y="2599686"/>
            <a:ext cx="445643" cy="392232"/>
          </a:xfrm>
          <a:prstGeom prst="noSmoking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28509B-D67D-881F-4810-D58CE45ACC4F}"/>
              </a:ext>
            </a:extLst>
          </p:cNvPr>
          <p:cNvSpPr txBox="1"/>
          <p:nvPr/>
        </p:nvSpPr>
        <p:spPr>
          <a:xfrm>
            <a:off x="516609" y="1267941"/>
            <a:ext cx="8458873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000" b="1" dirty="0"/>
              <a:t>Flush </a:t>
            </a:r>
            <a:r>
              <a:rPr lang="ko-KR" altLang="en-US" sz="2000" b="1" dirty="0"/>
              <a:t>시간 단축의 이점을 크게 </a:t>
            </a:r>
            <a:r>
              <a:rPr lang="ko-KR" altLang="en-US" sz="2000" b="1" dirty="0" err="1"/>
              <a:t>받지못함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 err="1"/>
              <a:t>Skiplist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개수가 많아질수록 비용이 증가</a:t>
            </a:r>
            <a:endParaRPr lang="en-US" altLang="ko-KR" sz="2000" b="1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A9E141A-B0FC-38AF-7EC2-64684EF8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6. </a:t>
            </a:r>
            <a:r>
              <a:rPr kumimoji="1" lang="en-US" altLang="ko-KR" dirty="0">
                <a:ea typeface="맑은 고딕" panose="020B0503020000020004" pitchFamily="34" charset="-127"/>
              </a:rPr>
              <a:t>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91F0E24-F0F7-70AA-73E9-A0CA17A5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50</a:t>
            </a:fld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38E447D-40AB-11C5-D0F3-92F0F25E80F0}"/>
              </a:ext>
            </a:extLst>
          </p:cNvPr>
          <p:cNvGrpSpPr/>
          <p:nvPr/>
        </p:nvGrpSpPr>
        <p:grpSpPr>
          <a:xfrm>
            <a:off x="1628151" y="4898979"/>
            <a:ext cx="8935698" cy="1179683"/>
            <a:chOff x="1600779" y="4791481"/>
            <a:chExt cx="8935698" cy="117968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EFC8E93-35D0-8DC5-1800-13BB3D290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62909"/>
            <a:stretch/>
          </p:blipFill>
          <p:spPr>
            <a:xfrm>
              <a:off x="1600780" y="4791481"/>
              <a:ext cx="8935697" cy="90100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D451E7F-6B35-0EBF-4B4F-8CC34EB30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9524"/>
            <a:stretch/>
          </p:blipFill>
          <p:spPr>
            <a:xfrm>
              <a:off x="1600779" y="5716677"/>
              <a:ext cx="8935697" cy="254487"/>
            </a:xfrm>
            <a:prstGeom prst="rect">
              <a:avLst/>
            </a:prstGeom>
          </p:spPr>
        </p:pic>
      </p:grp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E33BAD94-3D80-48BC-2F6B-59FCE3568ACD}"/>
              </a:ext>
            </a:extLst>
          </p:cNvPr>
          <p:cNvSpPr/>
          <p:nvPr/>
        </p:nvSpPr>
        <p:spPr>
          <a:xfrm>
            <a:off x="8578543" y="2750180"/>
            <a:ext cx="825883" cy="2417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2C1A56-435A-7773-EE42-05892E701D5D}"/>
              </a:ext>
            </a:extLst>
          </p:cNvPr>
          <p:cNvSpPr txBox="1"/>
          <p:nvPr/>
        </p:nvSpPr>
        <p:spPr>
          <a:xfrm>
            <a:off x="8578543" y="2480536"/>
            <a:ext cx="9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Flush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47379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F259B-A700-42B1-93D7-298F8BEC9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C814C-9B0A-E1C1-3525-AB7E2622D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6. </a:t>
            </a:r>
            <a:r>
              <a:rPr kumimoji="1" lang="en-US" altLang="ko-KR" dirty="0">
                <a:ea typeface="맑은 고딕" panose="020B0503020000020004" pitchFamily="34" charset="-127"/>
              </a:rPr>
              <a:t>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83077D-5249-4B3E-C1C0-CFC40C1D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51</a:t>
            </a:fld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EBADC48-7FCB-CB1A-8F74-82D8DD519179}"/>
              </a:ext>
            </a:extLst>
          </p:cNvPr>
          <p:cNvGrpSpPr/>
          <p:nvPr/>
        </p:nvGrpSpPr>
        <p:grpSpPr>
          <a:xfrm>
            <a:off x="1628151" y="4898979"/>
            <a:ext cx="8935698" cy="1179683"/>
            <a:chOff x="1600779" y="4791481"/>
            <a:chExt cx="8935698" cy="117968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4C17129-533E-DE00-AE3F-6E26E3DF5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62909"/>
            <a:stretch/>
          </p:blipFill>
          <p:spPr>
            <a:xfrm>
              <a:off x="1600780" y="4791481"/>
              <a:ext cx="8935697" cy="90100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8913285-E2A3-DCCF-081E-63A2DE586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9524"/>
            <a:stretch/>
          </p:blipFill>
          <p:spPr>
            <a:xfrm>
              <a:off x="1600779" y="5716677"/>
              <a:ext cx="8935697" cy="254487"/>
            </a:xfrm>
            <a:prstGeom prst="rect">
              <a:avLst/>
            </a:prstGeom>
          </p:spPr>
        </p:pic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6E240CB-D05B-56D6-1F4D-0E63EBF4CA5F}"/>
              </a:ext>
            </a:extLst>
          </p:cNvPr>
          <p:cNvSpPr/>
          <p:nvPr/>
        </p:nvSpPr>
        <p:spPr>
          <a:xfrm>
            <a:off x="6815956" y="2314355"/>
            <a:ext cx="1460939" cy="90380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Memtable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5FA0F37-2B9A-F3D2-B4C7-F33899977329}"/>
              </a:ext>
            </a:extLst>
          </p:cNvPr>
          <p:cNvSpPr/>
          <p:nvPr/>
        </p:nvSpPr>
        <p:spPr>
          <a:xfrm>
            <a:off x="6815956" y="3615011"/>
            <a:ext cx="1460939" cy="903807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Memtable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45D495A-BD64-19F7-AA1E-FE48DF6E8A33}"/>
              </a:ext>
            </a:extLst>
          </p:cNvPr>
          <p:cNvGrpSpPr/>
          <p:nvPr/>
        </p:nvGrpSpPr>
        <p:grpSpPr>
          <a:xfrm>
            <a:off x="3993930" y="3218162"/>
            <a:ext cx="1764917" cy="396849"/>
            <a:chOff x="7336221" y="4540386"/>
            <a:chExt cx="1764917" cy="396849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74B7680-3F66-0C9A-FB9F-C3CE1D66B956}"/>
                </a:ext>
              </a:extLst>
            </p:cNvPr>
            <p:cNvSpPr/>
            <p:nvPr/>
          </p:nvSpPr>
          <p:spPr>
            <a:xfrm>
              <a:off x="7336221" y="4540386"/>
              <a:ext cx="588579" cy="3968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Key</a:t>
              </a:r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27671C2-D8FA-DDC1-0DD1-30EC2E273490}"/>
                </a:ext>
              </a:extLst>
            </p:cNvPr>
            <p:cNvSpPr/>
            <p:nvPr/>
          </p:nvSpPr>
          <p:spPr>
            <a:xfrm>
              <a:off x="7945820" y="4540386"/>
              <a:ext cx="1155318" cy="39684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value</a:t>
              </a:r>
              <a:endParaRPr lang="ko-KR" altLang="en-US" dirty="0"/>
            </a:p>
          </p:txBody>
        </p:sp>
      </p:grp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3825B48-588B-0309-1508-54BEF6C9C003}"/>
              </a:ext>
            </a:extLst>
          </p:cNvPr>
          <p:cNvSpPr/>
          <p:nvPr/>
        </p:nvSpPr>
        <p:spPr>
          <a:xfrm rot="2034958">
            <a:off x="5866530" y="3502505"/>
            <a:ext cx="825883" cy="241738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5ED0B9-DC89-9EAA-1789-BF54C56269A2}"/>
              </a:ext>
            </a:extLst>
          </p:cNvPr>
          <p:cNvSpPr txBox="1"/>
          <p:nvPr/>
        </p:nvSpPr>
        <p:spPr>
          <a:xfrm>
            <a:off x="516609" y="1267941"/>
            <a:ext cx="8458873" cy="956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000" b="1" dirty="0"/>
              <a:t>Flush </a:t>
            </a:r>
            <a:r>
              <a:rPr lang="ko-KR" altLang="en-US" sz="2000" b="1" dirty="0"/>
              <a:t>시간 단축의 이점을 크게 </a:t>
            </a:r>
            <a:r>
              <a:rPr lang="ko-KR" altLang="en-US" sz="2000" b="1" dirty="0" err="1"/>
              <a:t>받지못함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 err="1"/>
              <a:t>Skiplist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개수가 많아질수록 비용이 증가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854517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90FFF-D05D-8B3A-9D7C-EDD27D77A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A05C87-199C-0785-62A6-5F03E0007E39}"/>
              </a:ext>
            </a:extLst>
          </p:cNvPr>
          <p:cNvSpPr txBox="1"/>
          <p:nvPr/>
        </p:nvSpPr>
        <p:spPr>
          <a:xfrm>
            <a:off x="695285" y="1873606"/>
            <a:ext cx="10188503" cy="2341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2000" b="1" dirty="0"/>
              <a:t>Flush </a:t>
            </a:r>
            <a:r>
              <a:rPr lang="ko-KR" altLang="en-US" sz="2000" b="1" dirty="0"/>
              <a:t>시간 단축의 이점을 크게 </a:t>
            </a:r>
            <a:r>
              <a:rPr lang="ko-KR" altLang="en-US" sz="2000" b="1" dirty="0" err="1"/>
              <a:t>받지못함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000" b="1" dirty="0" err="1"/>
              <a:t>Skiplist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크기 증가로 인한 비용 상승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 </a:t>
            </a:r>
            <a:r>
              <a:rPr lang="en-US" altLang="ko-KR" sz="2000" dirty="0"/>
              <a:t>-&gt; </a:t>
            </a:r>
            <a:r>
              <a:rPr lang="en-US" altLang="ko-KR" sz="2000" dirty="0" err="1"/>
              <a:t>MemTable</a:t>
            </a:r>
            <a:r>
              <a:rPr lang="en-US" altLang="ko-KR" sz="2000" dirty="0"/>
              <a:t> </a:t>
            </a:r>
            <a:r>
              <a:rPr lang="ko-KR" altLang="en-US" sz="2000" dirty="0"/>
              <a:t>크기가 커질수록 </a:t>
            </a:r>
            <a:r>
              <a:rPr lang="en-US" altLang="ko-KR" sz="2000" b="1" dirty="0" err="1"/>
              <a:t>Skiplist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내 </a:t>
            </a:r>
            <a:r>
              <a:rPr lang="en-US" altLang="ko-KR" sz="2000" b="1" dirty="0"/>
              <a:t>key </a:t>
            </a:r>
            <a:r>
              <a:rPr lang="ko-KR" altLang="en-US" sz="2000" b="1" dirty="0"/>
              <a:t>개수 증가</a:t>
            </a:r>
            <a:br>
              <a:rPr lang="en-US" altLang="ko-KR" sz="2000" b="1" dirty="0"/>
            </a:br>
            <a:r>
              <a:rPr lang="en-US" altLang="ko-KR" sz="2000" b="1" dirty="0"/>
              <a:t>  </a:t>
            </a:r>
            <a:r>
              <a:rPr lang="en-US" altLang="ko-KR" sz="2000" dirty="0"/>
              <a:t>-&gt; </a:t>
            </a:r>
            <a:r>
              <a:rPr lang="en-US" altLang="ko-KR" sz="2000" b="1" dirty="0"/>
              <a:t>Search </a:t>
            </a:r>
            <a:r>
              <a:rPr lang="ko-KR" altLang="en-US" sz="2000" b="1" dirty="0"/>
              <a:t>및 </a:t>
            </a:r>
            <a:r>
              <a:rPr lang="en-US" altLang="ko-KR" sz="2000" b="1" dirty="0"/>
              <a:t>Insertion </a:t>
            </a:r>
            <a:r>
              <a:rPr lang="ko-KR" altLang="en-US" sz="2000" b="1" dirty="0"/>
              <a:t>비용 증가</a:t>
            </a:r>
            <a:r>
              <a:rPr lang="ko-KR" altLang="en-US" sz="2000" dirty="0"/>
              <a:t> → 데이터가 </a:t>
            </a:r>
            <a:r>
              <a:rPr lang="en-US" altLang="ko-KR" sz="2000" dirty="0" err="1"/>
              <a:t>MemTable</a:t>
            </a:r>
            <a:r>
              <a:rPr lang="ko-KR" altLang="en-US" sz="2000" dirty="0"/>
              <a:t>에 적재되는 속도 저하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결과적으로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MemTable</a:t>
            </a:r>
            <a:r>
              <a:rPr lang="ko-KR" altLang="en-US" sz="2000" dirty="0"/>
              <a:t>에 데이터가 쌓이는 시간이 길어지고</a:t>
            </a:r>
            <a:r>
              <a:rPr lang="en-US" altLang="ko-KR" sz="2000" dirty="0"/>
              <a:t>, Write Latency</a:t>
            </a:r>
            <a:r>
              <a:rPr lang="ko-KR" altLang="en-US" sz="2000" dirty="0"/>
              <a:t>가 증가함</a:t>
            </a:r>
            <a:endParaRPr lang="en-US" altLang="ko-KR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AB490F6-D5EE-0886-C1A7-A35FC8E3B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6. </a:t>
            </a:r>
            <a:r>
              <a:rPr kumimoji="1" lang="en-US" altLang="ko-KR" dirty="0">
                <a:ea typeface="맑은 고딕" panose="020B0503020000020004" pitchFamily="34" charset="-127"/>
              </a:rPr>
              <a:t>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0F9A45-DD38-0E2A-F61C-4FAA0A8D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52</a:t>
            </a:fld>
            <a:endParaRPr kumimoji="1"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1AAA85B-01D6-D317-7E1F-3D5D037CE241}"/>
              </a:ext>
            </a:extLst>
          </p:cNvPr>
          <p:cNvGrpSpPr/>
          <p:nvPr/>
        </p:nvGrpSpPr>
        <p:grpSpPr>
          <a:xfrm>
            <a:off x="1628151" y="4898979"/>
            <a:ext cx="8935698" cy="1179683"/>
            <a:chOff x="1600779" y="4791481"/>
            <a:chExt cx="8935698" cy="117968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DB23FE3-7F48-0052-B360-4043BC25B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62909"/>
            <a:stretch/>
          </p:blipFill>
          <p:spPr>
            <a:xfrm>
              <a:off x="1600780" y="4791481"/>
              <a:ext cx="8935697" cy="90100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3247ABF-87A4-9CBF-D29F-E87C60432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9524"/>
            <a:stretch/>
          </p:blipFill>
          <p:spPr>
            <a:xfrm>
              <a:off x="1600779" y="5716677"/>
              <a:ext cx="8935697" cy="2544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8449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A76FE-B8F1-7651-0870-6971C7560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47EC9-E8BA-4C5D-59C9-6A786116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6. </a:t>
            </a:r>
            <a:r>
              <a:rPr kumimoji="1" lang="en-US" altLang="ko-KR" dirty="0">
                <a:ea typeface="맑은 고딕" panose="020B0503020000020004" pitchFamily="34" charset="-127"/>
              </a:rPr>
              <a:t>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34F1B7-5C6C-699E-3147-2EB58D123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53</a:t>
            </a:fld>
            <a:endParaRPr kumimoji="1"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E9F1DC-1FAF-B90F-BBE3-A4ED5B20E11B}"/>
              </a:ext>
            </a:extLst>
          </p:cNvPr>
          <p:cNvGraphicFramePr>
            <a:graphicFrameLocks noGrp="1"/>
          </p:cNvGraphicFramePr>
          <p:nvPr/>
        </p:nvGraphicFramePr>
        <p:xfrm>
          <a:off x="656117" y="1410803"/>
          <a:ext cx="2585212" cy="42362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2606">
                  <a:extLst>
                    <a:ext uri="{9D8B030D-6E8A-4147-A177-3AD203B41FA5}">
                      <a16:colId xmlns:a16="http://schemas.microsoft.com/office/drawing/2014/main" val="1863136726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4064030449"/>
                    </a:ext>
                  </a:extLst>
                </a:gridCol>
              </a:tblGrid>
              <a:tr h="5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buffer_size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MemTable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::Add()</a:t>
                      </a:r>
                    </a:p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Micros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3213530"/>
                  </a:ext>
                </a:extLst>
              </a:tr>
              <a:tr h="5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10,865,230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77154"/>
                  </a:ext>
                </a:extLst>
              </a:tr>
              <a:tr h="5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11,751,314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82140"/>
                  </a:ext>
                </a:extLst>
              </a:tr>
              <a:tr h="5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12,453,098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239293"/>
                  </a:ext>
                </a:extLst>
              </a:tr>
              <a:tr h="5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13,613,569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547580"/>
                  </a:ext>
                </a:extLst>
              </a:tr>
              <a:tr h="5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256MB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15,221,780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679342"/>
                  </a:ext>
                </a:extLst>
              </a:tr>
              <a:tr h="5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512MB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17,379,097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066372"/>
                  </a:ext>
                </a:extLst>
              </a:tr>
              <a:tr h="5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1024MB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19,531,697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25873"/>
                  </a:ext>
                </a:extLst>
              </a:tr>
            </a:tbl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398B7B61-8C42-3B0E-F2A2-FFC3819B4C4D}"/>
              </a:ext>
            </a:extLst>
          </p:cNvPr>
          <p:cNvGraphicFramePr/>
          <p:nvPr/>
        </p:nvGraphicFramePr>
        <p:xfrm>
          <a:off x="4056566" y="719666"/>
          <a:ext cx="682206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134019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ED51A-1201-F02F-5DBC-CD671326D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C420B9-ED11-CD5F-6B20-0E7D7608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6. </a:t>
            </a:r>
            <a:r>
              <a:rPr kumimoji="1" lang="en-US" altLang="ko-KR" dirty="0">
                <a:ea typeface="맑은 고딕" panose="020B0503020000020004" pitchFamily="34" charset="-127"/>
              </a:rPr>
              <a:t>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73858D-CFE1-D891-226C-801AD267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54</a:t>
            </a:fld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38CB54-18C8-C382-9239-6EC3A5A8A254}"/>
              </a:ext>
            </a:extLst>
          </p:cNvPr>
          <p:cNvSpPr txBox="1"/>
          <p:nvPr/>
        </p:nvSpPr>
        <p:spPr>
          <a:xfrm>
            <a:off x="233813" y="2758735"/>
            <a:ext cx="11932562" cy="956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Write stall</a:t>
            </a:r>
            <a:r>
              <a:rPr lang="ko-KR" altLang="en-US" sz="2000" b="1" dirty="0"/>
              <a:t>이 발생하는 상태에서 </a:t>
            </a:r>
            <a:r>
              <a:rPr lang="en-US" altLang="ko-KR" sz="2000" b="1" dirty="0" err="1"/>
              <a:t>Memtable</a:t>
            </a:r>
            <a:r>
              <a:rPr lang="ko-KR" altLang="en-US" sz="2000" b="1" dirty="0"/>
              <a:t> 크기의 증가는 </a:t>
            </a:r>
            <a:r>
              <a:rPr lang="en-US" altLang="ko-KR" sz="2000" b="1" dirty="0"/>
              <a:t>write stall</a:t>
            </a:r>
            <a:r>
              <a:rPr lang="ko-KR" altLang="en-US" sz="2000" b="1" dirty="0"/>
              <a:t>을 감소시켜 성능이 좋아지지만</a:t>
            </a:r>
            <a:r>
              <a:rPr lang="en-US" altLang="ko-KR" sz="2000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Write stall</a:t>
            </a:r>
            <a:r>
              <a:rPr lang="ko-KR" altLang="en-US" sz="2000" b="1" dirty="0"/>
              <a:t>이 발생하지 않는 상태에서 </a:t>
            </a:r>
            <a:r>
              <a:rPr lang="en-US" altLang="ko-KR" sz="2000" b="1" dirty="0" err="1"/>
              <a:t>Memtable</a:t>
            </a:r>
            <a:r>
              <a:rPr lang="ko-KR" altLang="en-US" sz="2000" b="1" dirty="0"/>
              <a:t>의 증가는 오히려 성능이 나빠진다</a:t>
            </a:r>
            <a:r>
              <a:rPr lang="en-US" altLang="ko-KR" sz="2000" b="1" dirty="0"/>
              <a:t>.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207264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59BA8-BB29-E1B0-0455-BAC74A742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682AC-278F-1DE7-F8D0-D2B9E561D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7. </a:t>
            </a:r>
            <a:r>
              <a:rPr lang="en-US" altLang="ko-KR" dirty="0"/>
              <a:t>Additional Experiment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ABFA4C8-F627-75BC-4305-F67C6B03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55</a:t>
            </a:fld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C6BF83-851D-5BEA-D4DB-803EAD33C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66" y="2136756"/>
            <a:ext cx="4934639" cy="4182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606B69-71C0-EB54-7836-80F1F1BA166F}"/>
              </a:ext>
            </a:extLst>
          </p:cNvPr>
          <p:cNvSpPr txBox="1"/>
          <p:nvPr/>
        </p:nvSpPr>
        <p:spPr>
          <a:xfrm>
            <a:off x="6884276" y="227681"/>
            <a:ext cx="4688769" cy="16004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Command </a:t>
            </a:r>
          </a:p>
          <a:p>
            <a:r>
              <a:rPr lang="en-US" altLang="ko-KR" sz="1400" dirty="0"/>
              <a:t>./</a:t>
            </a:r>
            <a:r>
              <a:rPr lang="en-US" altLang="ko-KR" sz="1400" dirty="0" err="1"/>
              <a:t>db_bench</a:t>
            </a:r>
            <a:r>
              <a:rPr lang="en-US" altLang="ko-KR" sz="1400" dirty="0"/>
              <a:t> --benchmarks=</a:t>
            </a:r>
            <a:r>
              <a:rPr lang="en-US" altLang="ko-KR" sz="1400" dirty="0" err="1"/>
              <a:t>fillrandom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--</a:t>
            </a:r>
            <a:r>
              <a:rPr lang="en-US" altLang="ko-KR" sz="1400" dirty="0" err="1"/>
              <a:t>write_buffer_size</a:t>
            </a:r>
            <a:r>
              <a:rPr lang="en-US" altLang="ko-KR" sz="1400" dirty="0"/>
              <a:t>=</a:t>
            </a:r>
          </a:p>
          <a:p>
            <a:r>
              <a:rPr lang="en-US" altLang="ko-KR" sz="1400" dirty="0"/>
              <a:t>{16MB, 32MB, 64MB, 128MB, </a:t>
            </a:r>
          </a:p>
          <a:p>
            <a:r>
              <a:rPr lang="en-US" altLang="ko-KR" sz="1400" dirty="0"/>
              <a:t>256MB, 512MB, 1024MB}</a:t>
            </a:r>
          </a:p>
          <a:p>
            <a:r>
              <a:rPr lang="en-US" altLang="ko-KR" sz="1400" dirty="0"/>
              <a:t>--num=10,000,000</a:t>
            </a:r>
            <a:br>
              <a:rPr lang="en-US" altLang="ko-KR" sz="1400" dirty="0"/>
            </a:br>
            <a:r>
              <a:rPr lang="en-US" altLang="ko-KR" sz="1400" dirty="0"/>
              <a:t>--statistics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1B6A62-D4BC-8D5E-713E-06BE580E42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827" y="2079957"/>
            <a:ext cx="4963218" cy="4172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55EED5-744A-23AB-3DC9-B89DE75CB1C8}"/>
              </a:ext>
            </a:extLst>
          </p:cNvPr>
          <p:cNvSpPr txBox="1"/>
          <p:nvPr/>
        </p:nvSpPr>
        <p:spPr>
          <a:xfrm>
            <a:off x="945767" y="1631777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1KB num=10000000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95424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4527A-D6A0-5E3D-CD54-E8090DD3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57DE4-1D85-0DC3-82F1-749170422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7. </a:t>
            </a:r>
            <a:r>
              <a:rPr lang="en-US" altLang="ko-KR" dirty="0"/>
              <a:t>Additional Experiment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67CAAB-121C-FEDE-7E47-B3DD1C63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56</a:t>
            </a:fld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B21AA1-3712-BA67-74CC-C7799DA7C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66" y="2136756"/>
            <a:ext cx="4934639" cy="41820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A0951E-AAE9-5CF5-215C-EAE192783398}"/>
              </a:ext>
            </a:extLst>
          </p:cNvPr>
          <p:cNvSpPr txBox="1"/>
          <p:nvPr/>
        </p:nvSpPr>
        <p:spPr>
          <a:xfrm>
            <a:off x="6884276" y="227681"/>
            <a:ext cx="4688769" cy="16004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Command </a:t>
            </a:r>
          </a:p>
          <a:p>
            <a:r>
              <a:rPr lang="en-US" altLang="ko-KR" sz="1400" dirty="0"/>
              <a:t>./</a:t>
            </a:r>
            <a:r>
              <a:rPr lang="en-US" altLang="ko-KR" sz="1400" dirty="0" err="1"/>
              <a:t>db_bench</a:t>
            </a:r>
            <a:r>
              <a:rPr lang="en-US" altLang="ko-KR" sz="1400" dirty="0"/>
              <a:t> --benchmarks=</a:t>
            </a:r>
            <a:r>
              <a:rPr lang="en-US" altLang="ko-KR" sz="1400" dirty="0" err="1"/>
              <a:t>fillrandom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--</a:t>
            </a:r>
            <a:r>
              <a:rPr lang="en-US" altLang="ko-KR" sz="1400" dirty="0" err="1"/>
              <a:t>write_buffer_size</a:t>
            </a:r>
            <a:r>
              <a:rPr lang="en-US" altLang="ko-KR" sz="1400" dirty="0"/>
              <a:t>=</a:t>
            </a:r>
          </a:p>
          <a:p>
            <a:r>
              <a:rPr lang="en-US" altLang="ko-KR" sz="1400" dirty="0"/>
              <a:t>{16MB, 32MB, 64MB, 128MB, </a:t>
            </a:r>
          </a:p>
          <a:p>
            <a:r>
              <a:rPr lang="en-US" altLang="ko-KR" sz="1400" dirty="0"/>
              <a:t>256MB, 512MB, 1024MB}</a:t>
            </a:r>
          </a:p>
          <a:p>
            <a:r>
              <a:rPr lang="en-US" altLang="ko-KR" sz="1400" dirty="0"/>
              <a:t>--num=10,000,000</a:t>
            </a:r>
            <a:br>
              <a:rPr lang="en-US" altLang="ko-KR" sz="1400" dirty="0"/>
            </a:br>
            <a:r>
              <a:rPr lang="en-US" altLang="ko-KR" sz="1400" dirty="0"/>
              <a:t>--statistics</a:t>
            </a:r>
            <a:endParaRPr lang="ko-KR" altLang="en-US" sz="14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60338CE-3868-0C6A-14A6-C08E73EE6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827" y="2079957"/>
            <a:ext cx="4963218" cy="417253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32613E-3F0C-5491-58E0-CEBD32ED036C}"/>
              </a:ext>
            </a:extLst>
          </p:cNvPr>
          <p:cNvSpPr/>
          <p:nvPr/>
        </p:nvSpPr>
        <p:spPr>
          <a:xfrm>
            <a:off x="1418897" y="5265683"/>
            <a:ext cx="3384331" cy="588579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DCA2FFE-A133-B84E-D57E-7557B6A8A80C}"/>
              </a:ext>
            </a:extLst>
          </p:cNvPr>
          <p:cNvSpPr/>
          <p:nvPr/>
        </p:nvSpPr>
        <p:spPr>
          <a:xfrm rot="20219665">
            <a:off x="4933663" y="5117754"/>
            <a:ext cx="1685371" cy="295861"/>
          </a:xfrm>
          <a:prstGeom prst="rightArrow">
            <a:avLst/>
          </a:prstGeom>
          <a:solidFill>
            <a:srgbClr val="E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95B9D1-BBBF-83CB-AA6D-EDEAA324472C}"/>
              </a:ext>
            </a:extLst>
          </p:cNvPr>
          <p:cNvSpPr txBox="1"/>
          <p:nvPr/>
        </p:nvSpPr>
        <p:spPr>
          <a:xfrm>
            <a:off x="945767" y="1631777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1KB num=10000000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50169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B51AD-6657-F553-2FD1-74ACF39F0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BD616-E115-5177-78E8-4F5A1F4A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lang="en-US" altLang="ko-KR" dirty="0"/>
              <a:t>7. Additional Experiment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59DF8D-2E76-860C-E49E-6DB27153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57</a:t>
            </a:fld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F2603-26F4-9A18-1B3B-1BA773EDD0C9}"/>
              </a:ext>
            </a:extLst>
          </p:cNvPr>
          <p:cNvSpPr txBox="1"/>
          <p:nvPr/>
        </p:nvSpPr>
        <p:spPr>
          <a:xfrm>
            <a:off x="7162849" y="227681"/>
            <a:ext cx="4410196" cy="11695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Command </a:t>
            </a:r>
          </a:p>
          <a:p>
            <a:r>
              <a:rPr lang="en-US" altLang="ko-KR" sz="1400" dirty="0"/>
              <a:t>./</a:t>
            </a:r>
            <a:r>
              <a:rPr lang="en-US" altLang="ko-KR" sz="1400" dirty="0" err="1"/>
              <a:t>db_bench</a:t>
            </a:r>
            <a:r>
              <a:rPr lang="en-US" altLang="ko-KR" sz="1400" dirty="0"/>
              <a:t> --benchmarks=</a:t>
            </a:r>
            <a:r>
              <a:rPr lang="en-US" altLang="ko-KR" sz="1400" dirty="0" err="1"/>
              <a:t>fillrandom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en-US" altLang="ko-KR" sz="1400" dirty="0"/>
              <a:t>--</a:t>
            </a:r>
            <a:r>
              <a:rPr lang="en-US" altLang="ko-KR" sz="1400" dirty="0" err="1"/>
              <a:t>write_buffer_size</a:t>
            </a:r>
            <a:r>
              <a:rPr lang="en-US" altLang="ko-KR" sz="1400" dirty="0"/>
              <a:t>={16MB, 32MB, 64MB, 128MB}</a:t>
            </a:r>
          </a:p>
          <a:p>
            <a:r>
              <a:rPr lang="en-US" altLang="ko-KR" sz="1400" dirty="0"/>
              <a:t>--num=10,000,000</a:t>
            </a:r>
            <a:br>
              <a:rPr lang="en-US" altLang="ko-KR" sz="1400" dirty="0"/>
            </a:br>
            <a:r>
              <a:rPr lang="en-US" altLang="ko-KR" sz="1400" dirty="0"/>
              <a:t>--statistics</a:t>
            </a:r>
            <a:endParaRPr lang="ko-KR" altLang="en-US" sz="1400" dirty="0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BACEE18-023E-7EB7-D9D4-0C47CE729112}"/>
              </a:ext>
            </a:extLst>
          </p:cNvPr>
          <p:cNvGraphicFramePr>
            <a:graphicFrameLocks noGrp="1"/>
          </p:cNvGraphicFramePr>
          <p:nvPr/>
        </p:nvGraphicFramePr>
        <p:xfrm>
          <a:off x="291844" y="1676282"/>
          <a:ext cx="11633454" cy="423629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292606">
                  <a:extLst>
                    <a:ext uri="{9D8B030D-6E8A-4147-A177-3AD203B41FA5}">
                      <a16:colId xmlns:a16="http://schemas.microsoft.com/office/drawing/2014/main" val="1863136726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4064030449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475661630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3147407606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1911826060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2793865227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2606581074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3192130786"/>
                    </a:ext>
                  </a:extLst>
                </a:gridCol>
                <a:gridCol w="1292606">
                  <a:extLst>
                    <a:ext uri="{9D8B030D-6E8A-4147-A177-3AD203B41FA5}">
                      <a16:colId xmlns:a16="http://schemas.microsoft.com/office/drawing/2014/main" val="2579601473"/>
                    </a:ext>
                  </a:extLst>
                </a:gridCol>
              </a:tblGrid>
              <a:tr h="5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buffer_size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총 작업시간</a:t>
                      </a:r>
                      <a:r>
                        <a:rPr lang="en-US" altLang="ko-KR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(sec)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Compaction times (sec)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Compaction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db.flush</a:t>
                      </a:r>
                      <a:b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(sec)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Flush count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Block cache miss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Write(Sec)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write stall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3213530"/>
                  </a:ext>
                </a:extLst>
              </a:tr>
              <a:tr h="5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152.041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145.80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31.72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17,313,570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150.07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123.01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1277154"/>
                  </a:ext>
                </a:extLst>
              </a:tr>
              <a:tr h="5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32MB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106.202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</a:rPr>
                        <a:t>102.50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27.99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10,692,437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104.28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76.45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682140"/>
                  </a:ext>
                </a:extLst>
              </a:tr>
              <a:tr h="5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64MB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62.462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59.26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7,282,298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60.68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33.80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239293"/>
                  </a:ext>
                </a:extLst>
              </a:tr>
              <a:tr h="5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128MB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41.190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36.79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17.90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4,638,661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39.42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11.34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9547580"/>
                  </a:ext>
                </a:extLst>
              </a:tr>
              <a:tr h="5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256MB</a:t>
                      </a: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31.003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23.80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16.97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39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3,356,572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29.25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679342"/>
                  </a:ext>
                </a:extLst>
              </a:tr>
              <a:tr h="5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512MB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33.092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23.15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15.38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3,453,862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31.34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066372"/>
                  </a:ext>
                </a:extLst>
              </a:tr>
              <a:tr h="5295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1024MB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35.382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22.52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13.76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3,032,754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33.60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5258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B568C36-CE9A-8D04-91E6-6525EE944A39}"/>
              </a:ext>
            </a:extLst>
          </p:cNvPr>
          <p:cNvSpPr txBox="1"/>
          <p:nvPr/>
        </p:nvSpPr>
        <p:spPr>
          <a:xfrm>
            <a:off x="1271588" y="1181788"/>
            <a:ext cx="6196012" cy="494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000" b="1" dirty="0" err="1"/>
              <a:t>Value_size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=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1KB num=10000000</a:t>
            </a: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20D2E-68F8-25AE-9B5F-99B4CC2BF69B}"/>
              </a:ext>
            </a:extLst>
          </p:cNvPr>
          <p:cNvSpPr txBox="1"/>
          <p:nvPr/>
        </p:nvSpPr>
        <p:spPr>
          <a:xfrm>
            <a:off x="366916" y="5989396"/>
            <a:ext cx="10204316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u="none" strike="noStrike" dirty="0">
                <a:solidFill>
                  <a:srgbClr val="000000"/>
                </a:solidFill>
                <a:effectLst/>
              </a:rPr>
              <a:t>Write(sec) </a:t>
            </a:r>
            <a:r>
              <a:rPr lang="en-US" altLang="ko-KR" sz="120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US" altLang="ko-KR" sz="1200" u="none" strike="noStrike" dirty="0" err="1">
                <a:solidFill>
                  <a:srgbClr val="000000"/>
                </a:solidFill>
                <a:effectLst/>
              </a:rPr>
              <a:t>rocksdb.db.write.micros</a:t>
            </a:r>
            <a:r>
              <a:rPr lang="ko-KR" altLang="en-US" sz="1200" u="none" strike="noStrike" dirty="0">
                <a:solidFill>
                  <a:srgbClr val="000000"/>
                </a:solidFill>
                <a:effectLst/>
              </a:rPr>
              <a:t> 성능지표</a:t>
            </a:r>
            <a:r>
              <a:rPr lang="en-US" altLang="ko-KR" sz="120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en-US" altLang="ko-KR" sz="1200" u="none" strike="noStrike" dirty="0" err="1">
                <a:solidFill>
                  <a:srgbClr val="000000"/>
                </a:solidFill>
                <a:effectLst/>
              </a:rPr>
              <a:t>Memtable</a:t>
            </a:r>
            <a:r>
              <a:rPr lang="ko-KR" altLang="en-US" sz="1200" u="none" strike="noStrike" dirty="0">
                <a:solidFill>
                  <a:srgbClr val="000000"/>
                </a:solidFill>
                <a:effectLst/>
              </a:rPr>
              <a:t>에 데이터를 기록하는 데 걸리는 시간을 측정한 값</a:t>
            </a:r>
            <a:br>
              <a:rPr lang="en-US" altLang="ko-KR" sz="1200" u="none" strike="noStrike" dirty="0">
                <a:solidFill>
                  <a:srgbClr val="000000"/>
                </a:solidFill>
                <a:effectLst/>
              </a:rPr>
            </a:br>
            <a:r>
              <a:rPr lang="en-US" altLang="ko-KR" sz="1200" b="1" dirty="0"/>
              <a:t>Write stall </a:t>
            </a:r>
            <a:r>
              <a:rPr lang="en-US" altLang="ko-KR" sz="1200" dirty="0"/>
              <a:t>: </a:t>
            </a:r>
            <a:r>
              <a:rPr lang="en-US" altLang="ko-KR" sz="1200" dirty="0" err="1"/>
              <a:t>rocksdb.db.write.stall</a:t>
            </a:r>
            <a:r>
              <a:rPr lang="en-US" altLang="ko-KR" sz="1200" dirty="0"/>
              <a:t> </a:t>
            </a:r>
            <a:r>
              <a:rPr lang="ko-KR" altLang="en-US" sz="1200" dirty="0"/>
              <a:t>성능지표</a:t>
            </a:r>
            <a:r>
              <a:rPr lang="en-US" altLang="ko-KR" sz="1200" dirty="0"/>
              <a:t>.    </a:t>
            </a:r>
            <a:r>
              <a:rPr lang="en-US" altLang="ko-KR" sz="1200" dirty="0" err="1"/>
              <a:t>MemTable</a:t>
            </a:r>
            <a:r>
              <a:rPr lang="ko-KR" altLang="en-US" sz="1200" dirty="0"/>
              <a:t>이 가득 차서 </a:t>
            </a:r>
            <a:r>
              <a:rPr lang="en-US" altLang="ko-KR" sz="1200" dirty="0"/>
              <a:t>flush</a:t>
            </a:r>
            <a:r>
              <a:rPr lang="ko-KR" altLang="en-US" sz="1200" dirty="0"/>
              <a:t>로 지연될 때 쓰기 작업이 일시적으로 중단된 시간</a:t>
            </a:r>
            <a:endParaRPr lang="en-US" altLang="ko-KR" sz="120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F24F63-7B75-8A7E-B73B-EAEB94D0C868}"/>
              </a:ext>
            </a:extLst>
          </p:cNvPr>
          <p:cNvSpPr/>
          <p:nvPr/>
        </p:nvSpPr>
        <p:spPr>
          <a:xfrm>
            <a:off x="1786758" y="2217683"/>
            <a:ext cx="893379" cy="26065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D13DC-8C13-0794-51F4-C4BD07D7E2A0}"/>
              </a:ext>
            </a:extLst>
          </p:cNvPr>
          <p:cNvSpPr/>
          <p:nvPr/>
        </p:nvSpPr>
        <p:spPr>
          <a:xfrm>
            <a:off x="1786757" y="4277711"/>
            <a:ext cx="893379" cy="1634868"/>
          </a:xfrm>
          <a:prstGeom prst="rect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8638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3B09B-4035-DD79-6E00-DF5F9A59F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9D7B9-C171-0DF5-568B-06538FDF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/>
          <a:lstStyle/>
          <a:p>
            <a:r>
              <a:rPr kumimoji="1" lang="en-US" altLang="ko-KR" sz="4000" dirty="0">
                <a:ea typeface="맑은 고딕" panose="020B0503020000020004" pitchFamily="34" charset="-127"/>
              </a:rPr>
              <a:t>8. Conclu</a:t>
            </a:r>
            <a:r>
              <a:rPr kumimoji="1" lang="en-US" altLang="ko-KR" dirty="0">
                <a:ea typeface="맑은 고딕" panose="020B0503020000020004" pitchFamily="34" charset="-127"/>
              </a:rPr>
              <a:t>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9236A4-2A27-EB9A-62E7-64D2509D9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58</a:t>
            </a:fld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408C0-D1A3-2145-4DE4-3FC6B00ADDA2}"/>
              </a:ext>
            </a:extLst>
          </p:cNvPr>
          <p:cNvSpPr txBox="1"/>
          <p:nvPr/>
        </p:nvSpPr>
        <p:spPr>
          <a:xfrm>
            <a:off x="709205" y="1642588"/>
            <a:ext cx="10773590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Write stall</a:t>
            </a:r>
            <a:r>
              <a:rPr lang="ko-KR" altLang="en-US" b="1" dirty="0"/>
              <a:t>이 발생하는 상태에서 </a:t>
            </a:r>
            <a:r>
              <a:rPr lang="en-US" altLang="ko-KR" b="1" dirty="0" err="1"/>
              <a:t>Memtable</a:t>
            </a:r>
            <a:r>
              <a:rPr lang="ko-KR" altLang="en-US" b="1" dirty="0"/>
              <a:t> 크기의 증가는 </a:t>
            </a:r>
            <a:r>
              <a:rPr lang="en-US" altLang="ko-KR" b="1" dirty="0"/>
              <a:t>write stall</a:t>
            </a:r>
            <a:r>
              <a:rPr lang="ko-KR" altLang="en-US" b="1" dirty="0"/>
              <a:t>을 감소시켜 성능이 좋아지지만</a:t>
            </a:r>
            <a:r>
              <a:rPr lang="en-US" altLang="ko-KR" b="1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Write stall</a:t>
            </a:r>
            <a:r>
              <a:rPr lang="ko-KR" altLang="en-US" b="1" dirty="0"/>
              <a:t>이 발생하지 않는 상태에서 </a:t>
            </a:r>
            <a:r>
              <a:rPr lang="en-US" altLang="ko-KR" b="1" dirty="0" err="1"/>
              <a:t>Memtable</a:t>
            </a:r>
            <a:r>
              <a:rPr lang="ko-KR" altLang="en-US" b="1" dirty="0"/>
              <a:t>의 증가는 오히려 성능이 나빠진다</a:t>
            </a:r>
            <a:r>
              <a:rPr lang="en-US" altLang="ko-KR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따라서 </a:t>
            </a:r>
            <a:r>
              <a:rPr lang="en-US" altLang="ko-KR" b="1" dirty="0" err="1"/>
              <a:t>RocksDB</a:t>
            </a:r>
            <a:r>
              <a:rPr lang="ko-KR" altLang="en-US" b="1" dirty="0"/>
              <a:t>의 성능을 최적화하기 위해서는 단순히 </a:t>
            </a:r>
            <a:r>
              <a:rPr lang="en-US" altLang="ko-KR" b="1" dirty="0" err="1"/>
              <a:t>MemTable</a:t>
            </a:r>
            <a:r>
              <a:rPr lang="en-US" altLang="ko-KR" b="1" dirty="0"/>
              <a:t> </a:t>
            </a:r>
            <a:r>
              <a:rPr lang="ko-KR" altLang="en-US" b="1" dirty="0"/>
              <a:t>크기를 증가시키는 것이 아니라</a:t>
            </a:r>
            <a:r>
              <a:rPr lang="en-US" altLang="ko-KR" b="1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시스템의 워크로드 및 </a:t>
            </a:r>
            <a:r>
              <a:rPr lang="en-US" altLang="ko-KR" b="1" dirty="0"/>
              <a:t>write stall </a:t>
            </a:r>
            <a:r>
              <a:rPr lang="ko-KR" altLang="en-US" b="1" dirty="0"/>
              <a:t>발생 여부를 고려한 균형 잡힌 </a:t>
            </a:r>
            <a:r>
              <a:rPr lang="en-US" altLang="ko-KR" b="1" dirty="0" err="1"/>
              <a:t>MemTable</a:t>
            </a:r>
            <a:r>
              <a:rPr lang="en-US" altLang="ko-KR" b="1" dirty="0"/>
              <a:t> </a:t>
            </a:r>
            <a:r>
              <a:rPr lang="ko-KR" altLang="en-US" b="1" dirty="0"/>
              <a:t>크기 조절이 필요하다</a:t>
            </a:r>
            <a:r>
              <a:rPr lang="en-US" altLang="ko-KR" b="1" dirty="0"/>
              <a:t>.</a:t>
            </a:r>
            <a:endParaRPr lang="ko-KR" altLang="en-US" b="1" dirty="0"/>
          </a:p>
          <a:p>
            <a:pPr>
              <a:lnSpc>
                <a:spcPct val="150000"/>
              </a:lnSpc>
            </a:pP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51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67D98-CC16-5077-E089-678C71BDD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188029"/>
            <a:ext cx="10416988" cy="2579913"/>
          </a:xfrm>
        </p:spPr>
        <p:txBody>
          <a:bodyPr/>
          <a:lstStyle/>
          <a:p>
            <a:r>
              <a:rPr lang="en-US" altLang="ko-KR" dirty="0"/>
              <a:t>Thank you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QnA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6756336A-4674-CE0C-2AC7-76F074642D4A}"/>
              </a:ext>
            </a:extLst>
          </p:cNvPr>
          <p:cNvSpPr txBox="1">
            <a:spLocks/>
          </p:cNvSpPr>
          <p:nvPr/>
        </p:nvSpPr>
        <p:spPr>
          <a:xfrm>
            <a:off x="4928291" y="5073972"/>
            <a:ext cx="7263709" cy="11384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400" dirty="0"/>
              <a:t>2025.02.25</a:t>
            </a:r>
          </a:p>
          <a:p>
            <a:pPr marL="0" indent="0" algn="r">
              <a:buNone/>
            </a:pPr>
            <a:r>
              <a:rPr lang="en-US" altLang="ko-Kore-KR" sz="1400" dirty="0"/>
              <a:t>Presentation by name </a:t>
            </a:r>
            <a:r>
              <a:rPr lang="en-US" altLang="ko-KR" sz="1400" dirty="0" err="1"/>
              <a:t>Seonghyeon</a:t>
            </a:r>
            <a:r>
              <a:rPr lang="en-US" altLang="ko-KR" sz="1400" dirty="0"/>
              <a:t> Cho</a:t>
            </a:r>
            <a:r>
              <a:rPr lang="en-US" altLang="ko-Kore-KR" sz="1400" dirty="0"/>
              <a:t>  </a:t>
            </a:r>
          </a:p>
          <a:p>
            <a:pPr marL="0" indent="0" algn="r">
              <a:buNone/>
            </a:pPr>
            <a:r>
              <a:rPr lang="en-US" altLang="en-US" sz="1400" dirty="0"/>
              <a:t>Email </a:t>
            </a:r>
            <a:r>
              <a:rPr lang="en-US" altLang="ko-KR" sz="1400" dirty="0">
                <a:hlinkClick r:id="rId2"/>
              </a:rPr>
              <a:t>32194319@dankook.ac.kr</a:t>
            </a:r>
            <a:r>
              <a:rPr lang="en-US" altLang="ko-KR" sz="1400" dirty="0"/>
              <a:t> </a:t>
            </a:r>
            <a:r>
              <a:rPr lang="en-US" altLang="en-US" sz="1400" dirty="0"/>
              <a:t> </a:t>
            </a:r>
            <a:endParaRPr lang="en-US" altLang="ko-KR" sz="1400" dirty="0"/>
          </a:p>
          <a:p>
            <a:pPr marL="0" indent="0" algn="r">
              <a:buNone/>
            </a:pPr>
            <a:endParaRPr lang="ko-Kore-KR" altLang="en-US" sz="1400" dirty="0"/>
          </a:p>
          <a:p>
            <a:pPr marL="0" indent="0" algn="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2174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3B822-F604-B628-DB6E-2E8ADA3A9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D54A4-3068-0D61-2A76-22025AF9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Background - Compaction Styles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53D672A-C23E-53A9-9B46-6123F4D6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FDB1C6-1C67-A5A6-BD6D-0932B852B340}"/>
              </a:ext>
            </a:extLst>
          </p:cNvPr>
          <p:cNvSpPr txBox="1"/>
          <p:nvPr/>
        </p:nvSpPr>
        <p:spPr>
          <a:xfrm>
            <a:off x="441086" y="949194"/>
            <a:ext cx="11565423" cy="5440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dirty="0"/>
              <a:t>4. None (no compaction, maximized write speed)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/>
              <a:t>구조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Compaction</a:t>
            </a:r>
            <a:r>
              <a:rPr lang="ko-KR" altLang="en-US" dirty="0"/>
              <a:t> 전혀 수행하지 않음</a:t>
            </a:r>
            <a:r>
              <a:rPr lang="en-US" altLang="ko-KR" dirty="0"/>
              <a:t> </a:t>
            </a:r>
            <a:r>
              <a:rPr lang="ko-KR" altLang="en-US" dirty="0"/>
              <a:t>→ 정렬되지 않은 상태로 </a:t>
            </a:r>
            <a:r>
              <a:rPr lang="en-US" altLang="ko-KR" dirty="0"/>
              <a:t>SST </a:t>
            </a:r>
            <a:r>
              <a:rPr lang="ko-KR" altLang="en-US" dirty="0"/>
              <a:t>파일이 증가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ko-KR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dirty="0"/>
              <a:t>장점</a:t>
            </a:r>
          </a:p>
          <a:p>
            <a:pPr marL="28575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n-US" altLang="ko-KR" dirty="0"/>
              <a:t>Compaction</a:t>
            </a:r>
            <a:r>
              <a:rPr lang="ko-KR" altLang="en-US" dirty="0"/>
              <a:t>이 없으므로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쓰기 부하가 가장 낮음</a:t>
            </a:r>
            <a:r>
              <a:rPr lang="ko-KR" altLang="en-US" dirty="0"/>
              <a:t> → 쓰기 성능이 최상 </a:t>
            </a:r>
            <a:endParaRPr lang="en-US" altLang="ko-KR" dirty="0"/>
          </a:p>
          <a:p>
            <a:pPr marL="28575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ko-KR" altLang="en-US" dirty="0"/>
              <a:t>데이터를 한 번만 기록하고 다시 수정하지 않음 → </a:t>
            </a:r>
            <a:r>
              <a:rPr lang="en-US" altLang="ko-KR" dirty="0"/>
              <a:t>Write Amplification(WAF)</a:t>
            </a:r>
            <a:r>
              <a:rPr lang="ko-KR" altLang="en-US" dirty="0"/>
              <a:t>이 </a:t>
            </a:r>
            <a:r>
              <a:rPr lang="en-US" altLang="ko-KR" dirty="0"/>
              <a:t>0</a:t>
            </a:r>
            <a:r>
              <a:rPr lang="ko-KR" altLang="en-US" dirty="0"/>
              <a:t>에 가까움</a:t>
            </a:r>
            <a:endParaRPr lang="en-US" altLang="ko-KR" dirty="0"/>
          </a:p>
          <a:p>
            <a:pPr marL="28575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n-US" altLang="ko-KR" dirty="0"/>
          </a:p>
          <a:p>
            <a:pPr marL="285750" indent="-28575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dirty="0"/>
              <a:t>단점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SST </a:t>
            </a:r>
            <a:r>
              <a:rPr lang="ko-KR" altLang="en-US" dirty="0"/>
              <a:t>파일이 정렬되지 않으므로 특정 키 검색 및 </a:t>
            </a:r>
            <a:r>
              <a:rPr lang="ko-KR" altLang="en-US" b="1" dirty="0">
                <a:solidFill>
                  <a:schemeClr val="accent1"/>
                </a:solidFill>
              </a:rPr>
              <a:t>범위 조회</a:t>
            </a:r>
            <a:r>
              <a:rPr lang="en-US" altLang="ko-KR" b="1" dirty="0">
                <a:solidFill>
                  <a:schemeClr val="accent1"/>
                </a:solidFill>
              </a:rPr>
              <a:t>(Range Query) </a:t>
            </a:r>
            <a:r>
              <a:rPr lang="ko-KR" altLang="en-US" b="1" dirty="0">
                <a:solidFill>
                  <a:schemeClr val="accent1"/>
                </a:solidFill>
              </a:rPr>
              <a:t>성능 저하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ko-KR" altLang="en-US" dirty="0"/>
              <a:t>삭제된 데이터 정리되지 않고 디스크 공간을 계속 차지함 → </a:t>
            </a:r>
            <a:r>
              <a:rPr lang="en-US" altLang="ko-KR" dirty="0"/>
              <a:t>Space Amplification(SAF)</a:t>
            </a:r>
            <a:r>
              <a:rPr lang="ko-KR" altLang="en-US" dirty="0"/>
              <a:t>이 매우 큼</a:t>
            </a:r>
            <a:endParaRPr lang="en-US" altLang="ko-KR" dirty="0"/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en-US" altLang="ko-KR" dirty="0"/>
              <a:t>SST </a:t>
            </a:r>
            <a:r>
              <a:rPr lang="ko-KR" altLang="en-US" dirty="0"/>
              <a:t>파일이 지속적으로 증가하여</a:t>
            </a:r>
            <a:r>
              <a:rPr lang="en-US" altLang="ko-KR" dirty="0"/>
              <a:t>, </a:t>
            </a:r>
            <a:r>
              <a:rPr lang="ko-KR" altLang="en-US" dirty="0"/>
              <a:t>디스크 용량 부족 및 성능 저하 가능성 높음</a:t>
            </a:r>
            <a:endParaRPr lang="en-US" altLang="ko-KR" dirty="0"/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4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EF009-8AD0-25B6-7A83-F7956C87A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E49E3-75BA-92FF-4D8B-3D827C2A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2. Background - Compaction Styles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A31C05-D443-311C-32D9-2A69B2C7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675499-0BDC-F0E3-DA54-C2A681C73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A09B0AA6-7E1C-4618-1BBE-D75777F2D5F2}"/>
              </a:ext>
            </a:extLst>
          </p:cNvPr>
          <p:cNvGraphicFramePr>
            <a:graphicFrameLocks noGrp="1"/>
          </p:cNvGraphicFramePr>
          <p:nvPr/>
        </p:nvGraphicFramePr>
        <p:xfrm>
          <a:off x="1257300" y="1338059"/>
          <a:ext cx="9677400" cy="452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5800">
                  <a:extLst>
                    <a:ext uri="{9D8B030D-6E8A-4147-A177-3AD203B41FA5}">
                      <a16:colId xmlns:a16="http://schemas.microsoft.com/office/drawing/2014/main" val="3205003144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305199817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960335162"/>
                    </a:ext>
                  </a:extLst>
                </a:gridCol>
              </a:tblGrid>
              <a:tr h="905868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Compaction Style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Write Performance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Read Performance</a:t>
                      </a:r>
                      <a:endParaRPr lang="en-US" altLang="ko-K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927327"/>
                  </a:ext>
                </a:extLst>
              </a:tr>
              <a:tr h="905868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Leveled (0)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34699"/>
                  </a:ext>
                </a:extLst>
              </a:tr>
              <a:tr h="905868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 (1)</a:t>
                      </a:r>
                      <a:endParaRPr lang="en-US" altLang="ko-K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647824"/>
                  </a:ext>
                </a:extLst>
              </a:tr>
              <a:tr h="905868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FIFO (2)</a:t>
                      </a:r>
                      <a:endParaRPr lang="en-US" altLang="ko-K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597391"/>
                  </a:ext>
                </a:extLst>
              </a:tr>
              <a:tr h="905868"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en-US" sz="2000" b="1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 (3)</a:t>
                      </a:r>
                      <a:endParaRPr lang="en-US" altLang="ko-KR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✅✅ 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High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ctr" latinLnBrk="0" hangingPunct="1"/>
                      <a:r>
                        <a:rPr lang="ko-KR" alt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❌❌ </a:t>
                      </a:r>
                      <a:r>
                        <a:rPr lang="en-US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Low</a:t>
                      </a:r>
                      <a:endParaRPr lang="en-US" altLang="ko-KR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499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72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33C12-5486-86EB-F0DB-BE6A99A6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05AB7-5D73-3FE6-C26B-9D7B952E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565423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Experiment Setup - System Environment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2B8B912-B8E8-38B4-9839-E53FFA7D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DA3612-123C-DB63-DB20-51168DD56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/>
              <a:t>CPU</a:t>
            </a:r>
            <a:r>
              <a:rPr lang="en-US" altLang="ko-KR" sz="2800" dirty="0"/>
              <a:t>: 13th Gen Intel® Core™ i7-1360P (16 cores)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/>
              <a:t>Memory (RAM)</a:t>
            </a:r>
            <a:r>
              <a:rPr lang="en-US" altLang="ko-KR" sz="2800" dirty="0"/>
              <a:t>: 15GB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/>
              <a:t>OS</a:t>
            </a:r>
            <a:r>
              <a:rPr lang="en-US" altLang="ko-KR" sz="2800" dirty="0"/>
              <a:t>: Ubuntu 22.04.5 LTS (WSL2)</a:t>
            </a:r>
            <a:endParaRPr lang="en-US" altLang="ko-KR" sz="2800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/>
              <a:t>SSD</a:t>
            </a:r>
            <a:r>
              <a:rPr lang="en-US" altLang="ko-KR" sz="2800" dirty="0"/>
              <a:t>: Interface: PCIe 4.0 x4 / Form Factor: M.2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/>
              <a:t>Disk Capacity</a:t>
            </a:r>
            <a:r>
              <a:rPr lang="en-US" altLang="ko-KR" sz="2800" dirty="0"/>
              <a:t>: 1TB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err="1"/>
              <a:t>RocksDB</a:t>
            </a:r>
            <a:r>
              <a:rPr lang="en-US" altLang="ko-KR" sz="2800" b="1" dirty="0"/>
              <a:t> Version</a:t>
            </a:r>
            <a:r>
              <a:rPr lang="en-US" altLang="ko-KR" sz="2800" dirty="0"/>
              <a:t>: </a:t>
            </a:r>
            <a:r>
              <a:rPr lang="en-US" altLang="ko-KR" dirty="0"/>
              <a:t>version</a:t>
            </a:r>
            <a:r>
              <a:rPr lang="en-US" altLang="ko-KR" sz="2800" dirty="0"/>
              <a:t> 10.0.0</a:t>
            </a:r>
          </a:p>
          <a:p>
            <a:pPr marL="0" indent="0">
              <a:buNone/>
            </a:pPr>
            <a:endParaRPr lang="en-US" altLang="ko-KR" dirty="0">
              <a:solidFill>
                <a:srgbClr val="080808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80808"/>
                </a:solidFill>
              </a:rPr>
              <a:t>+ None</a:t>
            </a:r>
            <a:r>
              <a:rPr lang="ko-KR" altLang="en-US" dirty="0">
                <a:solidFill>
                  <a:srgbClr val="080808"/>
                </a:solidFill>
              </a:rPr>
              <a:t> </a:t>
            </a:r>
            <a:r>
              <a:rPr lang="en-US" altLang="ko-KR" dirty="0">
                <a:solidFill>
                  <a:srgbClr val="080808"/>
                </a:solidFill>
              </a:rPr>
              <a:t>compaction</a:t>
            </a:r>
            <a:r>
              <a:rPr lang="ko-KR" altLang="en-US" dirty="0">
                <a:solidFill>
                  <a:srgbClr val="080808"/>
                </a:solidFill>
              </a:rPr>
              <a:t> 제외하고 실험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65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57A9C-56A2-444E-5A3D-49D9C4D24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B255EC-558A-E8D5-90EA-170AEE7F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11663066" cy="831299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3. Experiment Setup</a:t>
            </a:r>
            <a:endParaRPr lang="ko-KR" altLang="en-US" sz="3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9DA2C7-C5DD-5F2A-559F-E2233091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BC9EC-F163-BD57-1524-154AB2062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1) num=10,000,000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2) </a:t>
            </a:r>
            <a:r>
              <a:rPr lang="en-US" altLang="ko-KR" dirty="0" err="1"/>
              <a:t>value_size</a:t>
            </a:r>
            <a:r>
              <a:rPr lang="en-US" altLang="ko-KR" dirty="0"/>
              <a:t>=4096</a:t>
            </a:r>
            <a:r>
              <a:rPr lang="ko-KR" altLang="en-US" dirty="0"/>
              <a:t> </a:t>
            </a:r>
            <a:r>
              <a:rPr lang="en-US" altLang="ko-KR" dirty="0"/>
              <a:t>(4KB)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ea typeface="JetBrains Mono"/>
              </a:rPr>
              <a:t>3</a:t>
            </a: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JetBrains Mono"/>
              </a:rPr>
              <a:t>) 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JetBrains Mono"/>
              </a:rPr>
              <a:t>BENCHMARKS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=(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fillseq,readseq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"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fillseq,readrandom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"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fillseq,seekrandom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"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fillrandom,readseq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"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fillrandom,readrandom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"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  "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effectLst/>
                <a:ea typeface="JetBrains Mono"/>
              </a:rPr>
              <a:t>fillrandom,seekrandom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effectLst/>
                <a:ea typeface="JetBrains Mono"/>
              </a:rPr>
              <a:t>"</a:t>
            </a:r>
            <a:b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ea typeface="JetBrains Mono"/>
              </a:rPr>
            </a:b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ea typeface="JetBrains Mono"/>
              </a:rPr>
              <a:t>)</a:t>
            </a: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ea typeface="JetBrains Mon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4) leveled compaction, universal compaction, </a:t>
            </a:r>
            <a:r>
              <a:rPr lang="en-US" altLang="ko-KR" dirty="0" err="1"/>
              <a:t>fifo</a:t>
            </a:r>
            <a:r>
              <a:rPr lang="en-US" altLang="ko-KR" dirty="0"/>
              <a:t> compaction</a:t>
            </a:r>
          </a:p>
          <a:p>
            <a:pPr>
              <a:buFont typeface="Arial" panose="020B0604020202020204" pitchFamily="34" charset="0"/>
              <a:buChar char="•"/>
            </a:pPr>
            <a:endParaRPr kumimoji="0" lang="en-US" altLang="ko-KR" sz="28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ea typeface="JetBrains Mono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8966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6143</Words>
  <Application>Microsoft Office PowerPoint</Application>
  <PresentationFormat>와이드스크린</PresentationFormat>
  <Paragraphs>1384</Paragraphs>
  <Slides>59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8" baseType="lpstr">
      <vt:lpstr>-apple-system</vt:lpstr>
      <vt:lpstr>JetBrains Mono</vt:lpstr>
      <vt:lpstr>맑은 고딕</vt:lpstr>
      <vt:lpstr>Arial</vt:lpstr>
      <vt:lpstr>Calibri</vt:lpstr>
      <vt:lpstr>Symbol</vt:lpstr>
      <vt:lpstr>Tahoma</vt:lpstr>
      <vt:lpstr>Wingdings</vt:lpstr>
      <vt:lpstr>Office 테마</vt:lpstr>
      <vt:lpstr>RocksDB Compaction 방식에 따른 성능 비교 분석</vt:lpstr>
      <vt:lpstr>1. Motivation</vt:lpstr>
      <vt:lpstr>2. Background - Compaction Styles</vt:lpstr>
      <vt:lpstr>2. Background - Compaction Styles</vt:lpstr>
      <vt:lpstr>2. Background - Compaction Styles</vt:lpstr>
      <vt:lpstr>2. Background - Compaction Styles</vt:lpstr>
      <vt:lpstr>2. Background - Compaction Styles</vt:lpstr>
      <vt:lpstr>3. Experiment Setup - System Environment</vt:lpstr>
      <vt:lpstr>3. Experiment Setup</vt:lpstr>
      <vt:lpstr>4. Results</vt:lpstr>
      <vt:lpstr>5. Analysis - Universal Compaction</vt:lpstr>
      <vt:lpstr>5. Analysis - Universal Compaction</vt:lpstr>
      <vt:lpstr>5. Analysis – FIFO Compaction</vt:lpstr>
      <vt:lpstr>5. Analysis – FIFO Compaction</vt:lpstr>
      <vt:lpstr>6. Conclusions &amp; Recommendations</vt:lpstr>
      <vt:lpstr> 7. Future Work &amp; Discussion</vt:lpstr>
      <vt:lpstr>RocksDB Memtable &amp; SSTable 실험 분석</vt:lpstr>
      <vt:lpstr>PowerPoint 프레젠테이션</vt:lpstr>
      <vt:lpstr>1. Motivation</vt:lpstr>
      <vt:lpstr>1. Basic of Memtable &amp; SSTable</vt:lpstr>
      <vt:lpstr>2. Hypothesis – Memtable</vt:lpstr>
      <vt:lpstr>2. Hypothesis – SST</vt:lpstr>
      <vt:lpstr>3. Experiment Results – Memtable</vt:lpstr>
      <vt:lpstr>3. Experiment Results – Memtable</vt:lpstr>
      <vt:lpstr>3. Experiment Results – Memtable</vt:lpstr>
      <vt:lpstr>3. Experiment Results – SST file</vt:lpstr>
      <vt:lpstr>3. Experiment Results – SST file</vt:lpstr>
      <vt:lpstr>3. Experiment Results – Analysis</vt:lpstr>
      <vt:lpstr>4. Experiment Results – Recommendations</vt:lpstr>
      <vt:lpstr>4. Experiment Results – Recommendations</vt:lpstr>
      <vt:lpstr>4. Experiment Results – Recommendations</vt:lpstr>
      <vt:lpstr>Memtable 크기에 따른 Write 성능 분석</vt:lpstr>
      <vt:lpstr>1. Motivation</vt:lpstr>
      <vt:lpstr>2. Background</vt:lpstr>
      <vt:lpstr>2. Background – SkipList</vt:lpstr>
      <vt:lpstr>2. Background</vt:lpstr>
      <vt:lpstr>3. Experiment Setup - System Environment</vt:lpstr>
      <vt:lpstr>4. Result value_size = 1KB</vt:lpstr>
      <vt:lpstr>4. Result value_size = 100B</vt:lpstr>
      <vt:lpstr>5. Performance Comparison</vt:lpstr>
      <vt:lpstr>5. Performance Comparison</vt:lpstr>
      <vt:lpstr>5. Performance Comparison</vt:lpstr>
      <vt:lpstr>6. Analysis</vt:lpstr>
      <vt:lpstr>6. Analysis</vt:lpstr>
      <vt:lpstr>6. Analysis</vt:lpstr>
      <vt:lpstr>6. Analysis</vt:lpstr>
      <vt:lpstr>6. Analysis</vt:lpstr>
      <vt:lpstr>6. Analysis</vt:lpstr>
      <vt:lpstr>6. Analysis</vt:lpstr>
      <vt:lpstr>6. Analysis</vt:lpstr>
      <vt:lpstr>6. Analysis</vt:lpstr>
      <vt:lpstr>6. Analysis</vt:lpstr>
      <vt:lpstr>6. Analysis</vt:lpstr>
      <vt:lpstr>6. Analysis</vt:lpstr>
      <vt:lpstr>7. Additional Experiment</vt:lpstr>
      <vt:lpstr>7. Additional Experiment</vt:lpstr>
      <vt:lpstr>7. Additional Experiment</vt:lpstr>
      <vt:lpstr>8. Conclusion</vt:lpstr>
      <vt:lpstr>Thank you  QnA?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주희 박</dc:creator>
  <cp:lastModifiedBy>조성현</cp:lastModifiedBy>
  <cp:revision>3</cp:revision>
  <dcterms:created xsi:type="dcterms:W3CDTF">2025-02-25T02:24:34Z</dcterms:created>
  <dcterms:modified xsi:type="dcterms:W3CDTF">2025-02-25T04:38:21Z</dcterms:modified>
</cp:coreProperties>
</file>