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60" r:id="rId2"/>
    <p:sldId id="262" r:id="rId3"/>
    <p:sldId id="281" r:id="rId4"/>
    <p:sldId id="274" r:id="rId5"/>
    <p:sldId id="282" r:id="rId6"/>
    <p:sldId id="276" r:id="rId7"/>
    <p:sldId id="278" r:id="rId8"/>
    <p:sldId id="283" r:id="rId9"/>
    <p:sldId id="284" r:id="rId10"/>
    <p:sldId id="286" r:id="rId11"/>
    <p:sldId id="273" r:id="rId12"/>
    <p:sldId id="264" r:id="rId13"/>
    <p:sldId id="287" r:id="rId14"/>
    <p:sldId id="279" r:id="rId15"/>
    <p:sldId id="280" r:id="rId16"/>
    <p:sldId id="285" r:id="rId17"/>
    <p:sldId id="263" r:id="rId18"/>
    <p:sldId id="268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 제연" initials="이제" lastIdx="1" clrIdx="0">
    <p:extLst>
      <p:ext uri="{19B8F6BF-5375-455C-9EA6-DF929625EA0E}">
        <p15:presenceInfo xmlns:p15="http://schemas.microsoft.com/office/powerpoint/2012/main" userId="9d4560c756d54f0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2D86"/>
    <a:srgbClr val="DAE3F3"/>
    <a:srgbClr val="FFFFFF"/>
    <a:srgbClr val="FFDBD1"/>
    <a:srgbClr val="FFAFAF"/>
    <a:srgbClr val="DCC4EE"/>
    <a:srgbClr val="F3DDDA"/>
    <a:srgbClr val="7030A0"/>
    <a:srgbClr val="DBD6E6"/>
    <a:srgbClr val="D1B2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77" autoAdjust="0"/>
    <p:restoredTop sz="96445" autoAdjust="0"/>
  </p:normalViewPr>
  <p:slideViewPr>
    <p:cSldViewPr snapToGrid="0" snapToObjects="1" showGuides="1">
      <p:cViewPr varScale="1">
        <p:scale>
          <a:sx n="117" d="100"/>
          <a:sy n="117" d="100"/>
        </p:scale>
        <p:origin x="336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napToObjects="1" showGuides="1">
      <p:cViewPr varScale="1">
        <p:scale>
          <a:sx n="121" d="100"/>
          <a:sy n="121" d="100"/>
        </p:scale>
        <p:origin x="502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kuniv-my.sharepoint.com/personal/72240730_dankook_ac_kr/Documents/&#24037;&#20316;&#31807;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Access Excess Data Blocks</a:t>
            </a:r>
            <a:endParaRPr lang="zh-C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Sheet1!$C$31</c:f>
              <c:strCache>
                <c:ptCount val="1"/>
                <c:pt idx="0">
                  <c:v>Access Count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Sheet1!$D$30:$K$30</c:f>
              <c:strCache>
                <c:ptCount val="8"/>
                <c:pt idx="0">
                  <c:v>5M</c:v>
                </c:pt>
                <c:pt idx="1">
                  <c:v>10M</c:v>
                </c:pt>
                <c:pt idx="2">
                  <c:v>20M</c:v>
                </c:pt>
                <c:pt idx="3">
                  <c:v>30M</c:v>
                </c:pt>
                <c:pt idx="4">
                  <c:v>40M</c:v>
                </c:pt>
                <c:pt idx="5">
                  <c:v>50M</c:v>
                </c:pt>
                <c:pt idx="6">
                  <c:v>60M</c:v>
                </c:pt>
                <c:pt idx="7">
                  <c:v>70M</c:v>
                </c:pt>
              </c:strCache>
            </c:strRef>
          </c:cat>
          <c:val>
            <c:numRef>
              <c:f>Sheet1!$D$31:$K$31</c:f>
              <c:numCache>
                <c:formatCode>General</c:formatCode>
                <c:ptCount val="8"/>
                <c:pt idx="0">
                  <c:v>1606420.8712841</c:v>
                </c:pt>
                <c:pt idx="1">
                  <c:v>1692571.0692570899</c:v>
                </c:pt>
                <c:pt idx="2">
                  <c:v>5120193.2060096478</c:v>
                </c:pt>
                <c:pt idx="3">
                  <c:v>7672195.6557398466</c:v>
                </c:pt>
                <c:pt idx="4">
                  <c:v>8789260.0697314963</c:v>
                </c:pt>
                <c:pt idx="5">
                  <c:v>14522470.140449397</c:v>
                </c:pt>
                <c:pt idx="6">
                  <c:v>15890553.564842556</c:v>
                </c:pt>
                <c:pt idx="7">
                  <c:v>17979540.756850578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1C2-4290-ABEF-22E15E890B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81920288"/>
        <c:axId val="781919328"/>
      </c:barChart>
      <c:lineChart>
        <c:grouping val="standard"/>
        <c:varyColors val="0"/>
        <c:ser>
          <c:idx val="1"/>
          <c:order val="1"/>
          <c:tx>
            <c:strRef>
              <c:f>Sheet1!$C$32</c:f>
              <c:strCache>
                <c:ptCount val="1"/>
                <c:pt idx="0">
                  <c:v>Percentage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Sheet1!$D$30:$K$30</c:f>
              <c:strCache>
                <c:ptCount val="8"/>
                <c:pt idx="0">
                  <c:v>5M</c:v>
                </c:pt>
                <c:pt idx="1">
                  <c:v>10M</c:v>
                </c:pt>
                <c:pt idx="2">
                  <c:v>20M</c:v>
                </c:pt>
                <c:pt idx="3">
                  <c:v>30M</c:v>
                </c:pt>
                <c:pt idx="4">
                  <c:v>40M</c:v>
                </c:pt>
                <c:pt idx="5">
                  <c:v>50M</c:v>
                </c:pt>
                <c:pt idx="6">
                  <c:v>60M</c:v>
                </c:pt>
                <c:pt idx="7">
                  <c:v>70M</c:v>
                </c:pt>
              </c:strCache>
            </c:strRef>
          </c:cat>
          <c:val>
            <c:numRef>
              <c:f>Sheet1!$D$32:$K$32</c:f>
              <c:numCache>
                <c:formatCode>0.00%</c:formatCode>
                <c:ptCount val="8"/>
                <c:pt idx="0">
                  <c:v>0.64256820000000003</c:v>
                </c:pt>
                <c:pt idx="1">
                  <c:v>0.33851418</c:v>
                </c:pt>
                <c:pt idx="2">
                  <c:v>0.51201929499999999</c:v>
                </c:pt>
                <c:pt idx="3">
                  <c:v>0.51147969299999996</c:v>
                </c:pt>
                <c:pt idx="4">
                  <c:v>0.43946299249999998</c:v>
                </c:pt>
                <c:pt idx="5">
                  <c:v>0.580898794</c:v>
                </c:pt>
                <c:pt idx="6">
                  <c:v>0.52968510999999996</c:v>
                </c:pt>
                <c:pt idx="7">
                  <c:v>0.51370115714285702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1C2-4290-ABEF-22E15E890B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81915488"/>
        <c:axId val="781922688"/>
      </c:lineChart>
      <c:catAx>
        <c:axId val="781920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81919328"/>
        <c:crosses val="autoZero"/>
        <c:auto val="1"/>
        <c:lblAlgn val="ctr"/>
        <c:lblOffset val="100"/>
        <c:noMultiLvlLbl val="0"/>
      </c:catAx>
      <c:valAx>
        <c:axId val="781919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81920288"/>
        <c:crosses val="autoZero"/>
        <c:crossBetween val="between"/>
      </c:valAx>
      <c:valAx>
        <c:axId val="781922688"/>
        <c:scaling>
          <c:orientation val="minMax"/>
        </c:scaling>
        <c:delete val="0"/>
        <c:axPos val="r"/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81915488"/>
        <c:crosses val="max"/>
        <c:crossBetween val="between"/>
      </c:valAx>
      <c:catAx>
        <c:axId val="78191548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78192268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986476807221527"/>
          <c:y val="9.442826607230935E-2"/>
          <c:w val="0.37155199058061666"/>
          <c:h val="7.030491258198293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6F7DC8E5-518B-B844-8AFB-6138BA9A458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E02BC96-2569-1E47-9CC8-C432D611739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1D02ED-AB60-1146-B810-37D04719C00C}" type="datetimeFigureOut">
              <a:rPr kumimoji="1" lang="ko-KR" altLang="en-US" smtClean="0"/>
              <a:t>2025-02-24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873A96D-1584-EA48-B2BB-8BF7186DC45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E1FB54-431F-D746-BB23-DCDB0D14B68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BB47E1-FB9F-5742-AEB0-90D6B961293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29700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03:19:38.058"/>
    </inkml:context>
    <inkml:brush xml:id="br0">
      <inkml:brushProperty name="width" value="0.2" units="cm"/>
      <inkml:brushProperty name="height" value="0.4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1851 0,'2363'-1851'0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25T03:39:46.939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1 119,'0'-1,"1"0,-1 0,1 0,-1 0,1 1,-1-1,1 0,0 0,-1 1,1-1,0 0,0 1,-1-1,1 1,0-1,0 1,0-1,0 1,0 0,0-1,-1 1,3 0,28-9,-19 6,13-3,0 1,30-3,23-5,-54 9,1 1,43-1,-6 1,44-15,-86 15,1-1,37-13,-47 13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25T03:39:50.138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1 218,'52'-16,"-36"13,-1-1,1 0,-1-2,0 1,0-2,19-11,-17 9,0 1,0 0,37-10,-14 7,63-26,-10 4,-35 23,-48 10,-1-1,0-1,1 1,-1-1,16-7,-13 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03:19:38.058"/>
    </inkml:context>
    <inkml:brush xml:id="br0">
      <inkml:brushProperty name="width" value="0.2" units="cm"/>
      <inkml:brushProperty name="height" value="0.4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1452 0,'1854'-1452'0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03:19:44.782"/>
    </inkml:context>
    <inkml:brush xml:id="br0">
      <inkml:brushProperty name="width" value="0.2" units="cm"/>
      <inkml:brushProperty name="height" value="0.4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1828 0,'2885'-1828'0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03:20:21.731"/>
    </inkml:context>
    <inkml:brush xml:id="br0">
      <inkml:brushProperty name="width" value="0.2" units="cm"/>
      <inkml:brushProperty name="height" value="0.4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1450 0,'2394'-1450'0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03:20:32.779"/>
    </inkml:context>
    <inkml:brush xml:id="br0">
      <inkml:brushProperty name="width" value="0.2" units="cm"/>
      <inkml:brushProperty name="height" value="0.4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1040 0,'1182'-1040'0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03:38:54.951"/>
    </inkml:context>
    <inkml:brush xml:id="br0">
      <inkml:brushProperty name="width" value="0.2" units="cm"/>
      <inkml:brushProperty name="height" value="0.4" units="cm"/>
      <inkml:brushProperty name="color" value="#FF00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0 252 0,'322'-252'0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25T03:39:46.939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1 119,'0'-1,"1"0,-1 0,1 0,-1 0,1 1,-1-1,1 0,0 0,-1 1,1-1,0 0,0 1,-1-1,1 1,0-1,0 1,0-1,0 1,0 0,0-1,-1 1,3 0,28-9,-19 6,13-3,0 1,30-3,23-5,-54 9,1 1,43-1,-6 1,44-15,-86 15,1-1,37-13,-47 13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25T03:39:50.138"/>
    </inkml:context>
    <inkml:brush xml:id="br0">
      <inkml:brushProperty name="width" value="0.2" units="cm"/>
      <inkml:brushProperty name="height" value="0.4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1 218,'52'-16,"-36"13,-1-1,1 0,-1-2,0 1,0-2,19-11,-17 9,0 1,0 0,37-10,-14 7,63-26,-10 4,-35 23,-48 10,-1-1,0-1,1 1,-1-1,16-7,-13 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03:19:44.782"/>
    </inkml:context>
    <inkml:brush xml:id="br0">
      <inkml:brushProperty name="width" value="0.2" units="cm"/>
      <inkml:brushProperty name="height" value="0.4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2301 0,'3631'-2301'0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03:20:21.731"/>
    </inkml:context>
    <inkml:brush xml:id="br0">
      <inkml:brushProperty name="width" value="0.2" units="cm"/>
      <inkml:brushProperty name="height" value="0.4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2004 0,'3308'-2004'0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03:20:32.779"/>
    </inkml:context>
    <inkml:brush xml:id="br0">
      <inkml:brushProperty name="width" value="0.2" units="cm"/>
      <inkml:brushProperty name="height" value="0.4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1040 0,'1182'-1040'0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03:19:38.058"/>
    </inkml:context>
    <inkml:brush xml:id="br0">
      <inkml:brushProperty name="width" value="0.2" units="cm"/>
      <inkml:brushProperty name="height" value="0.4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1452 0,'1854'-1452'0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03:19:44.782"/>
    </inkml:context>
    <inkml:brush xml:id="br0">
      <inkml:brushProperty name="width" value="0.2" units="cm"/>
      <inkml:brushProperty name="height" value="0.4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1828 0,'2885'-1828'0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03:20:21.731"/>
    </inkml:context>
    <inkml:brush xml:id="br0">
      <inkml:brushProperty name="width" value="0.2" units="cm"/>
      <inkml:brushProperty name="height" value="0.4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1450 0,'2394'-1450'0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03:20:32.779"/>
    </inkml:context>
    <inkml:brush xml:id="br0">
      <inkml:brushProperty name="width" value="0.2" units="cm"/>
      <inkml:brushProperty name="height" value="0.4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1040 0,'1182'-1040'0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03:38:54.951"/>
    </inkml:context>
    <inkml:brush xml:id="br0">
      <inkml:brushProperty name="width" value="0.2" units="cm"/>
      <inkml:brushProperty name="height" value="0.4" units="cm"/>
      <inkml:brushProperty name="color" value="#FF00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0 252 0,'322'-252'0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BBFCC2-75FE-9347-A155-69776C04C6EA}" type="datetimeFigureOut">
              <a:rPr kumimoji="1" lang="ko-KR" altLang="en-US" smtClean="0"/>
              <a:t>2025-02-24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DC0143-43CC-3944-A7FC-88D98359344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0497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956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6AB4CFB-C687-B6C1-BA9D-7C18CAF7389A}"/>
              </a:ext>
            </a:extLst>
          </p:cNvPr>
          <p:cNvCxnSpPr/>
          <p:nvPr userDrawn="1"/>
        </p:nvCxnSpPr>
        <p:spPr>
          <a:xfrm>
            <a:off x="627529" y="1177363"/>
            <a:ext cx="8092141" cy="0"/>
          </a:xfrm>
          <a:prstGeom prst="line">
            <a:avLst/>
          </a:prstGeom>
          <a:ln w="38100">
            <a:solidFill>
              <a:srgbClr val="0B2D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DB4533B4-08A7-7567-A91D-673D8CF6902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7529" y="2671852"/>
            <a:ext cx="7106210" cy="65704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ko-KR" altLang="en-US" dirty="0"/>
              <a:t>저자명 및 </a:t>
            </a:r>
            <a:r>
              <a:rPr lang="ko-KR" altLang="en-US" dirty="0" err="1"/>
              <a:t>학회명</a:t>
            </a:r>
            <a:endParaRPr lang="en-US" altLang="ko-KR" dirty="0"/>
          </a:p>
        </p:txBody>
      </p:sp>
      <p:sp>
        <p:nvSpPr>
          <p:cNvPr id="9" name="제목 8">
            <a:extLst>
              <a:ext uri="{FF2B5EF4-FFF2-40B4-BE49-F238E27FC236}">
                <a16:creationId xmlns:a16="http://schemas.microsoft.com/office/drawing/2014/main" id="{B8E92D22-E36A-B20B-F2EB-1E1607F3CD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529" y="1297453"/>
            <a:ext cx="10515600" cy="1325563"/>
          </a:xfrm>
        </p:spPr>
        <p:txBody>
          <a:bodyPr/>
          <a:lstStyle>
            <a:lvl1pPr>
              <a:defRPr>
                <a:solidFill>
                  <a:srgbClr val="0B2D8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ko-KR" altLang="en-US" dirty="0" err="1"/>
              <a:t>논문명</a:t>
            </a:r>
            <a:endParaRPr lang="ko-KR" altLang="en-US" dirty="0"/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CD94981A-27BD-94CB-7B88-9C534E7406C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05929" y="4674480"/>
            <a:ext cx="5892800" cy="961326"/>
          </a:xfrm>
        </p:spPr>
        <p:txBody>
          <a:bodyPr>
            <a:normAutofit/>
          </a:bodyPr>
          <a:lstStyle>
            <a:lvl1pPr marL="0" indent="0" algn="r">
              <a:buNone/>
              <a:defRPr sz="1200"/>
            </a:lvl1pPr>
          </a:lstStyle>
          <a:p>
            <a:pPr lvl="0"/>
            <a:r>
              <a:rPr lang="en-US" altLang="ko-KR" dirty="0"/>
              <a:t>1) </a:t>
            </a:r>
            <a:r>
              <a:rPr lang="ko-KR" altLang="en-US" dirty="0"/>
              <a:t>학과 및 학교 및 연구실</a:t>
            </a:r>
            <a:r>
              <a:rPr lang="en-US" altLang="ko-KR" dirty="0"/>
              <a:t>, 2) </a:t>
            </a:r>
            <a:r>
              <a:rPr lang="ko-KR" altLang="en-US" dirty="0"/>
              <a:t>이름</a:t>
            </a:r>
            <a:r>
              <a:rPr lang="en-US" altLang="ko-KR" dirty="0"/>
              <a:t>, 3) </a:t>
            </a:r>
            <a:r>
              <a:rPr lang="ko-KR" altLang="en-US" dirty="0"/>
              <a:t>발표 날짜</a:t>
            </a:r>
          </a:p>
        </p:txBody>
      </p:sp>
      <p:pic>
        <p:nvPicPr>
          <p:cNvPr id="16" name="Picture 2" descr="https://www.dankook.ac.kr/html_repositories/images/www/kor_content/est_ui_int04.jpg">
            <a:extLst>
              <a:ext uri="{FF2B5EF4-FFF2-40B4-BE49-F238E27FC236}">
                <a16:creationId xmlns:a16="http://schemas.microsoft.com/office/drawing/2014/main" id="{F8ECFA25-0D22-B235-ACF6-3DC3CA14793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4" y="6554481"/>
            <a:ext cx="2148840" cy="222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9598590F-A98C-E0D2-640C-1D53C3CA193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180" y="6488466"/>
            <a:ext cx="2948940" cy="378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889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C06CB7FC-E3FF-3628-2342-A66CD4B82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7646" y="650227"/>
            <a:ext cx="5313083" cy="5760000"/>
          </a:xfrm>
        </p:spPr>
        <p:txBody>
          <a:bodyPr/>
          <a:lstStyle>
            <a:lvl1pPr marL="514350" indent="-514350">
              <a:lnSpc>
                <a:spcPct val="120000"/>
              </a:lnSpc>
              <a:spcBef>
                <a:spcPts val="600"/>
              </a:spcBef>
              <a:buFont typeface="+mj-lt"/>
              <a:buAutoNum type="arabicPeriod"/>
              <a:defRPr sz="2800"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914400" indent="-457200">
              <a:lnSpc>
                <a:spcPct val="120000"/>
              </a:lnSpc>
              <a:spcBef>
                <a:spcPts val="600"/>
              </a:spcBef>
              <a:buFont typeface="+mj-lt"/>
              <a:buAutoNum type="arabicParenR"/>
              <a:defRPr sz="2200"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371600" indent="-457200">
              <a:lnSpc>
                <a:spcPct val="120000"/>
              </a:lnSpc>
              <a:spcBef>
                <a:spcPts val="600"/>
              </a:spcBef>
              <a:buFont typeface="+mj-lt"/>
              <a:buAutoNum type="alphaLcPeriod"/>
              <a:defRPr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714500" indent="-342900">
              <a:lnSpc>
                <a:spcPct val="120000"/>
              </a:lnSpc>
              <a:spcBef>
                <a:spcPts val="600"/>
              </a:spcBef>
              <a:buFont typeface="+mj-lt"/>
              <a:buAutoNum type="alphaLcPeriod"/>
              <a:defRPr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171700" indent="-342900">
              <a:lnSpc>
                <a:spcPct val="120000"/>
              </a:lnSpc>
              <a:spcBef>
                <a:spcPts val="600"/>
              </a:spcBef>
              <a:buFont typeface="+mj-lt"/>
              <a:buAutoNum type="alphaLcPeriod"/>
              <a:defRPr>
                <a:latin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</a:p>
        </p:txBody>
      </p:sp>
      <p:pic>
        <p:nvPicPr>
          <p:cNvPr id="2" name="Picture 2" descr="https://www.dankook.ac.kr/html_repositories/images/www/kor_content/est_ui_int04.jpg">
            <a:extLst>
              <a:ext uri="{FF2B5EF4-FFF2-40B4-BE49-F238E27FC236}">
                <a16:creationId xmlns:a16="http://schemas.microsoft.com/office/drawing/2014/main" id="{FABD3913-E45C-8DA3-C581-ADB7736A85E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6590340"/>
            <a:ext cx="2148840" cy="222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제목 4">
            <a:extLst>
              <a:ext uri="{FF2B5EF4-FFF2-40B4-BE49-F238E27FC236}">
                <a16:creationId xmlns:a16="http://schemas.microsoft.com/office/drawing/2014/main" id="{E2CC387F-9CD4-D4C7-9613-6629EF2939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8669" y="528172"/>
            <a:ext cx="2867213" cy="1092574"/>
          </a:xfrm>
        </p:spPr>
        <p:txBody>
          <a:bodyPr/>
          <a:lstStyle>
            <a:lvl1pPr algn="ctr">
              <a:defRPr>
                <a:solidFill>
                  <a:srgbClr val="0B2D86"/>
                </a:solidFill>
              </a:defRPr>
            </a:lvl1pPr>
          </a:lstStyle>
          <a:p>
            <a:r>
              <a:rPr lang="en-US" altLang="ko-KR" dirty="0"/>
              <a:t>Contents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74B28DC-3C67-8C36-3286-518E74D0C32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180" y="6488466"/>
            <a:ext cx="2948940" cy="378697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1CA7BF9-762F-18E1-DF5F-2CC2E8BE5EF9}"/>
              </a:ext>
            </a:extLst>
          </p:cNvPr>
          <p:cNvCxnSpPr>
            <a:cxnSpLocks/>
          </p:cNvCxnSpPr>
          <p:nvPr userDrawn="1"/>
        </p:nvCxnSpPr>
        <p:spPr>
          <a:xfrm>
            <a:off x="718669" y="591668"/>
            <a:ext cx="0" cy="926355"/>
          </a:xfrm>
          <a:prstGeom prst="line">
            <a:avLst/>
          </a:prstGeom>
          <a:ln w="38100">
            <a:solidFill>
              <a:srgbClr val="0B2D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2774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EE417EA-B8EE-7143-BA3E-5D414D8AA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504328"/>
            <a:ext cx="2743200" cy="295861"/>
          </a:xfrm>
        </p:spPr>
        <p:txBody>
          <a:bodyPr/>
          <a:lstStyle>
            <a:lvl1pPr algn="ctr">
              <a:defRPr sz="1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83B07E9C-B188-D646-AA46-64DB2324B3BF}" type="slidenum">
              <a:rPr kumimoji="1" lang="ko-KR" altLang="en-US" smtClean="0"/>
              <a:pPr/>
              <a:t>‹#›</a:t>
            </a:fld>
            <a:endParaRPr kumimoji="1"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EFFD626-9741-9545-AAE0-26D584902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918" y="173878"/>
            <a:ext cx="10515600" cy="961651"/>
          </a:xfrm>
        </p:spPr>
        <p:txBody>
          <a:bodyPr/>
          <a:lstStyle>
            <a:lvl1pPr>
              <a:defRPr>
                <a:solidFill>
                  <a:srgbClr val="0B2D8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pic>
        <p:nvPicPr>
          <p:cNvPr id="6" name="Picture 2" descr="https://www.dankook.ac.kr/html_repositories/images/www/kor_content/est_ui_int04.jpg">
            <a:extLst>
              <a:ext uri="{FF2B5EF4-FFF2-40B4-BE49-F238E27FC236}">
                <a16:creationId xmlns:a16="http://schemas.microsoft.com/office/drawing/2014/main" id="{2C9B1959-C8EC-FDB7-82D2-5EE1533529D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4" y="6554481"/>
            <a:ext cx="2148840" cy="222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67D4C20-3B79-9F72-E345-CE82A233A4F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180" y="6488466"/>
            <a:ext cx="2948940" cy="378697"/>
          </a:xfrm>
          <a:prstGeom prst="rect">
            <a:avLst/>
          </a:prstGeom>
        </p:spPr>
      </p:pic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82166F1E-4A4D-D5C0-ACF5-01804E431E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5918" y="1351209"/>
            <a:ext cx="11631613" cy="4816475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520051785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s://www.dankook.ac.kr/html_repositories/images/www/kor_content/est_ui_int04.jpg">
            <a:extLst>
              <a:ext uri="{FF2B5EF4-FFF2-40B4-BE49-F238E27FC236}">
                <a16:creationId xmlns:a16="http://schemas.microsoft.com/office/drawing/2014/main" id="{CBF692E7-394A-C496-40B3-8ED0A3303A2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4" y="6554481"/>
            <a:ext cx="2148840" cy="222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2959BDD-A769-A3DD-92D7-234EDD48774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180" y="6488466"/>
            <a:ext cx="2948940" cy="378697"/>
          </a:xfrm>
          <a:prstGeom prst="rect">
            <a:avLst/>
          </a:prstGeom>
        </p:spPr>
      </p:pic>
      <p:sp>
        <p:nvSpPr>
          <p:cNvPr id="5" name="텍스트 개체 틀 14">
            <a:extLst>
              <a:ext uri="{FF2B5EF4-FFF2-40B4-BE49-F238E27FC236}">
                <a16:creationId xmlns:a16="http://schemas.microsoft.com/office/drawing/2014/main" id="{33DE4CCB-4A5D-8068-017C-D873082B644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85223" y="5628243"/>
            <a:ext cx="5892800" cy="455808"/>
          </a:xfrm>
        </p:spPr>
        <p:txBody>
          <a:bodyPr>
            <a:normAutofit/>
          </a:bodyPr>
          <a:lstStyle>
            <a:lvl1pPr marL="0" indent="0" algn="r">
              <a:buNone/>
              <a:defRPr sz="1200"/>
            </a:lvl1pPr>
          </a:lstStyle>
          <a:p>
            <a:pPr lvl="0"/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/>
              <a:t>이메일</a:t>
            </a:r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D6F74F7A-8932-4C6E-05C2-92B54BFCC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>
            <a:lvl1pPr algn="ctr">
              <a:defRPr>
                <a:solidFill>
                  <a:srgbClr val="0B2D8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787695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3FAB072-4FBE-564A-8853-71D540F70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6E07ED-FD7C-354D-96D8-4A969F641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10B2EE-E8B5-2849-94D5-6BC97BB91F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71061E-6307-C445-AA37-12801B0B47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4AC0DC-1CAD-A841-BD24-64B821F95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07E9C-B188-D646-AA46-64DB2324B3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37267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54" r:id="rId3"/>
    <p:sldLayoutId id="2147483662" r:id="rId4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4.png"/><Relationship Id="rId7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NULL"/><Relationship Id="rId5" Type="http://schemas.openxmlformats.org/officeDocument/2006/relationships/customXml" Target="../ink/ink2.xm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customXml" Target="../ink/ink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customXml" Target="../ink/ink10.xml"/><Relationship Id="rId3" Type="http://schemas.openxmlformats.org/officeDocument/2006/relationships/customXml" Target="../ink/ink5.xml"/><Relationship Id="rId7" Type="http://schemas.openxmlformats.org/officeDocument/2006/relationships/customXml" Target="../ink/ink7.xml"/><Relationship Id="rId12" Type="http://schemas.openxmlformats.org/officeDocument/2006/relationships/image" Target="NULL"/><Relationship Id="rId2" Type="http://schemas.openxmlformats.org/officeDocument/2006/relationships/image" Target="../media/image3.png"/><Relationship Id="rId16" Type="http://schemas.openxmlformats.org/officeDocument/2006/relationships/image" Target="NULL"/><Relationship Id="rId1" Type="http://schemas.openxmlformats.org/officeDocument/2006/relationships/slideLayout" Target="../slideLayouts/slideLayout3.xml"/><Relationship Id="rId6" Type="http://schemas.openxmlformats.org/officeDocument/2006/relationships/image" Target="NULL"/><Relationship Id="rId11" Type="http://schemas.openxmlformats.org/officeDocument/2006/relationships/customXml" Target="../ink/ink9.xml"/><Relationship Id="rId5" Type="http://schemas.openxmlformats.org/officeDocument/2006/relationships/customXml" Target="../ink/ink6.xml"/><Relationship Id="rId15" Type="http://schemas.openxmlformats.org/officeDocument/2006/relationships/customXml" Target="../ink/ink11.xm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customXml" Target="../ink/ink8.xml"/><Relationship Id="rId14" Type="http://schemas.openxmlformats.org/officeDocument/2006/relationships/image" Target="NUL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customXml" Target="../ink/ink17.xml"/><Relationship Id="rId3" Type="http://schemas.openxmlformats.org/officeDocument/2006/relationships/customXml" Target="../ink/ink12.xml"/><Relationship Id="rId7" Type="http://schemas.openxmlformats.org/officeDocument/2006/relationships/customXml" Target="../ink/ink14.xml"/><Relationship Id="rId12" Type="http://schemas.openxmlformats.org/officeDocument/2006/relationships/image" Target="NULL"/><Relationship Id="rId2" Type="http://schemas.openxmlformats.org/officeDocument/2006/relationships/image" Target="../media/image3.png"/><Relationship Id="rId16" Type="http://schemas.openxmlformats.org/officeDocument/2006/relationships/image" Target="NULL"/><Relationship Id="rId1" Type="http://schemas.openxmlformats.org/officeDocument/2006/relationships/slideLayout" Target="../slideLayouts/slideLayout3.xml"/><Relationship Id="rId6" Type="http://schemas.openxmlformats.org/officeDocument/2006/relationships/image" Target="NULL"/><Relationship Id="rId11" Type="http://schemas.openxmlformats.org/officeDocument/2006/relationships/customXml" Target="../ink/ink16.xml"/><Relationship Id="rId5" Type="http://schemas.openxmlformats.org/officeDocument/2006/relationships/customXml" Target="../ink/ink13.xml"/><Relationship Id="rId15" Type="http://schemas.openxmlformats.org/officeDocument/2006/relationships/customXml" Target="../ink/ink18.xm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customXml" Target="../ink/ink15.xml"/><Relationship Id="rId14" Type="http://schemas.openxmlformats.org/officeDocument/2006/relationships/image" Target="NUL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CB92D3D3-3849-C3F3-FFA2-4AEA9FBD0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529" y="1297453"/>
            <a:ext cx="11007008" cy="1998333"/>
          </a:xfrm>
        </p:spPr>
        <p:txBody>
          <a:bodyPr>
            <a:normAutofit/>
          </a:bodyPr>
          <a:lstStyle/>
          <a:p>
            <a:pPr algn="ctr"/>
            <a:r>
              <a:rPr lang="en-US" altLang="ko-KR">
                <a:latin typeface="+mj-lt"/>
              </a:rPr>
              <a:t>Advanced RocksDB </a:t>
            </a:r>
            <a:endParaRPr lang="ko-KR" altLang="en-US" dirty="0">
              <a:latin typeface="+mj-lt"/>
            </a:endParaRP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9331F97C-230C-0565-2579-9C9C7769BB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7527" y="3295786"/>
            <a:ext cx="7975051" cy="620493"/>
          </a:xfrm>
        </p:spPr>
        <p:txBody>
          <a:bodyPr>
            <a:normAutofit/>
          </a:bodyPr>
          <a:lstStyle/>
          <a:p>
            <a:r>
              <a:rPr lang="en-US" altLang="ko-KR">
                <a:solidFill>
                  <a:schemeClr val="tx1"/>
                </a:solidFill>
                <a:latin typeface="+mj-lt"/>
              </a:rPr>
              <a:t> </a:t>
            </a:r>
            <a:endParaRPr lang="ko-KR" alt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7712295A-32E6-15B6-268C-00F2657EDB9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605929" y="4674480"/>
            <a:ext cx="5892800" cy="1154820"/>
          </a:xfrm>
        </p:spPr>
        <p:txBody>
          <a:bodyPr/>
          <a:lstStyle/>
          <a:p>
            <a:r>
              <a:rPr lang="en-US" altLang="ko-KR"/>
              <a:t>System</a:t>
            </a:r>
            <a:r>
              <a:rPr lang="ko-KR" altLang="en-US"/>
              <a:t> </a:t>
            </a:r>
            <a:r>
              <a:rPr lang="en-US" altLang="ko-KR"/>
              <a:t>Software Lab</a:t>
            </a:r>
            <a:endParaRPr lang="en-US" altLang="ko-KR" dirty="0"/>
          </a:p>
          <a:p>
            <a:r>
              <a:rPr lang="en-US" altLang="ko-KR"/>
              <a:t>Suhwan Shin, Zhu Yongjie</a:t>
            </a:r>
            <a:endParaRPr lang="en-US" altLang="ko-KR" dirty="0"/>
          </a:p>
          <a:p>
            <a:r>
              <a:rPr lang="en-US" altLang="ko-KR"/>
              <a:t>25.02.25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9985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DC98A4-D08F-7C07-598A-534D2C844B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E2D35FB-0308-1900-FAB1-214EAE8F4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5175" y="950495"/>
            <a:ext cx="5886825" cy="5459732"/>
          </a:xfrm>
        </p:spPr>
        <p:txBody>
          <a:bodyPr>
            <a:normAutofit/>
          </a:bodyPr>
          <a:lstStyle/>
          <a:p>
            <a:r>
              <a:rPr lang="en-US" altLang="ko-KR" sz="2000"/>
              <a:t>Optimizing Learned Index in LSM Tree</a:t>
            </a:r>
          </a:p>
          <a:p>
            <a:endParaRPr lang="en-US" altLang="ko-KR" sz="2000"/>
          </a:p>
          <a:p>
            <a:r>
              <a:rPr lang="en-US" altLang="ko-KR" sz="2000">
                <a:solidFill>
                  <a:srgbClr val="FF0000"/>
                </a:solidFill>
              </a:rPr>
              <a:t>RocksDB Performance in Ceph</a:t>
            </a:r>
            <a:endParaRPr lang="en-US" altLang="ko-KR" sz="2000" dirty="0">
              <a:solidFill>
                <a:srgbClr val="FF0000"/>
              </a:solidFill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9DEE325F-CAA8-4DDB-47B6-048F73154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0361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0EE75B-CE9D-AB2A-7E76-E3F14B5119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52D454-3F16-CD55-A0F7-043E6AE05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918" y="207451"/>
            <a:ext cx="8876963" cy="831299"/>
          </a:xfrm>
        </p:spPr>
        <p:txBody>
          <a:bodyPr/>
          <a:lstStyle/>
          <a:p>
            <a:r>
              <a:rPr lang="en-US" altLang="ko-KR"/>
              <a:t>Experiment Setup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EB8E54E-723B-7BD7-034D-51F20EF6B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11</a:t>
            </a:fld>
            <a:endParaRPr kumimoji="1" lang="ko-KR" altLang="en-US" dirty="0"/>
          </a:p>
        </p:txBody>
      </p:sp>
      <p:sp>
        <p:nvSpPr>
          <p:cNvPr id="4" name="내용 개체 틀 12">
            <a:extLst>
              <a:ext uri="{FF2B5EF4-FFF2-40B4-BE49-F238E27FC236}">
                <a16:creationId xmlns:a16="http://schemas.microsoft.com/office/drawing/2014/main" id="{897E02B9-5529-8F1A-2878-4558A6BA4D63}"/>
              </a:ext>
            </a:extLst>
          </p:cNvPr>
          <p:cNvSpPr txBox="1">
            <a:spLocks/>
          </p:cNvSpPr>
          <p:nvPr/>
        </p:nvSpPr>
        <p:spPr>
          <a:xfrm>
            <a:off x="285917" y="1038751"/>
            <a:ext cx="11572253" cy="53330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7200" indent="-4572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Tx/>
              <a:buChar char="-"/>
              <a:defRPr sz="22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60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Ceph: solid-001~010 (except solid-002, 006(master))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60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Local: solid-002</a:t>
            </a:r>
            <a:endParaRPr lang="en-US" altLang="ko-KR" sz="16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6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CPU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Intel Xeon Silver 4210R @ 2.40GHz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Dual socket with 10 cores per socket (20 cores total)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Hyper-threading enabled (40 threads total)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L3 cache: 27.5MB (13.75MB per socket)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16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Storage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System disk (sda): 894.3GB - Configured with Ubuntu LVM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Additional disks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ko-KR"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sdb: 931.5GB, sdc: 931.5GB, sdd: 465.8GB </a:t>
            </a:r>
            <a:r>
              <a:rPr lang="en-US" altLang="ko-KR"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 Ceph OSD (per about 500GB)</a:t>
            </a:r>
            <a:endParaRPr lang="en-US" altLang="ko-KR" sz="14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140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86A80CF-E455-92D1-D35A-5F2C29F533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3324" y="57811"/>
            <a:ext cx="3001561" cy="638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816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681539-E45D-5E30-33C6-53664E05BC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632A04-EE0E-0C7A-3A46-598D97087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919" y="207451"/>
            <a:ext cx="11836492" cy="831299"/>
          </a:xfrm>
        </p:spPr>
        <p:txBody>
          <a:bodyPr/>
          <a:lstStyle/>
          <a:p>
            <a:r>
              <a:rPr lang="en-US" altLang="ko-KR"/>
              <a:t>Compared RocksDB: Single Machine vs Ceph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C031434-5D6F-B9F8-5C2E-915A490C0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12</a:t>
            </a:fld>
            <a:endParaRPr kumimoji="1" lang="ko-KR" altLang="en-US" dirty="0"/>
          </a:p>
        </p:txBody>
      </p:sp>
      <p:sp>
        <p:nvSpPr>
          <p:cNvPr id="4" name="내용 개체 틀 12">
            <a:extLst>
              <a:ext uri="{FF2B5EF4-FFF2-40B4-BE49-F238E27FC236}">
                <a16:creationId xmlns:a16="http://schemas.microsoft.com/office/drawing/2014/main" id="{DA3C3D79-B048-1741-C5DE-0709F787D198}"/>
              </a:ext>
            </a:extLst>
          </p:cNvPr>
          <p:cNvSpPr txBox="1">
            <a:spLocks/>
          </p:cNvSpPr>
          <p:nvPr/>
        </p:nvSpPr>
        <p:spPr>
          <a:xfrm>
            <a:off x="285917" y="1038751"/>
            <a:ext cx="11572253" cy="38416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7200" indent="-4572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Tx/>
              <a:buChar char="-"/>
              <a:defRPr sz="22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</a:pPr>
            <a:r>
              <a:rPr lang="en-US" altLang="ko-KR" sz="2000"/>
              <a:t>RocksDB db_bench Performance (Bandwidth) - Local (Solid-002) vs Ceph RBD vs Ceph FS</a:t>
            </a:r>
          </a:p>
          <a:p>
            <a:pPr lvl="1">
              <a:lnSpc>
                <a:spcPct val="125000"/>
              </a:lnSpc>
            </a:pPr>
            <a:r>
              <a:rPr lang="en-US" altLang="ko-KR" sz="1600"/>
              <a:t>Value Size: 100 Byte / 1000 Byte</a:t>
            </a:r>
          </a:p>
          <a:p>
            <a:pPr lvl="1">
              <a:lnSpc>
                <a:spcPct val="125000"/>
              </a:lnSpc>
            </a:pPr>
            <a:r>
              <a:rPr lang="en-US" altLang="ko-KR" sz="1600"/>
              <a:t>Key Entries: 2M</a:t>
            </a:r>
          </a:p>
          <a:p>
            <a:pPr lvl="1">
              <a:lnSpc>
                <a:spcPct val="125000"/>
              </a:lnSpc>
            </a:pPr>
            <a:endParaRPr lang="en-US" altLang="ko-KR" sz="1600"/>
          </a:p>
          <a:p>
            <a:pPr lvl="1">
              <a:lnSpc>
                <a:spcPct val="125000"/>
              </a:lnSpc>
              <a:buFont typeface="Wingdings" panose="05000000000000000000" pitchFamily="2" charset="2"/>
              <a:buChar char="ü"/>
            </a:pPr>
            <a:r>
              <a:rPr lang="en-US" altLang="ko-KR" sz="1600">
                <a:solidFill>
                  <a:srgbClr val="FF0000"/>
                </a:solidFill>
              </a:rPr>
              <a:t>Performance: readseq &gt; fillseq &gt; fillrandom &gt; readrandom</a:t>
            </a:r>
          </a:p>
          <a:p>
            <a:pPr lvl="1">
              <a:lnSpc>
                <a:spcPct val="125000"/>
              </a:lnSpc>
            </a:pPr>
            <a:endParaRPr lang="en-US" altLang="ko-KR" sz="1400"/>
          </a:p>
          <a:p>
            <a:pPr>
              <a:lnSpc>
                <a:spcPct val="150000"/>
              </a:lnSpc>
            </a:pPr>
            <a:endParaRPr lang="en-US" altLang="ko-KR" sz="1400"/>
          </a:p>
        </p:txBody>
      </p:sp>
      <p:pic>
        <p:nvPicPr>
          <p:cNvPr id="5" name="그림 4" descr="텍스트, 스크린샷, 도표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B8A4E243-2F2D-889F-9C3D-FF8DCA74B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77" y="3304352"/>
            <a:ext cx="4113384" cy="2742256"/>
          </a:xfrm>
          <a:prstGeom prst="rect">
            <a:avLst/>
          </a:prstGeom>
        </p:spPr>
      </p:pic>
      <p:pic>
        <p:nvPicPr>
          <p:cNvPr id="7" name="그림 6" descr="텍스트, 스크린샷, 도표, 번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6C8D55C8-5C31-A00F-868C-42FA6DB071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2507" y="3304351"/>
            <a:ext cx="4113386" cy="274225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A5A1E5E-8D21-1915-AC2D-FAE553096B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7091" y="3304351"/>
            <a:ext cx="4113387" cy="2742258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F326660-C906-2BE3-6994-B90533E436BD}"/>
              </a:ext>
            </a:extLst>
          </p:cNvPr>
          <p:cNvCxnSpPr/>
          <p:nvPr/>
        </p:nvCxnSpPr>
        <p:spPr>
          <a:xfrm>
            <a:off x="1240971" y="4498521"/>
            <a:ext cx="3796393" cy="11185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2088058-CFB9-4079-F7F1-25A816869C49}"/>
              </a:ext>
            </a:extLst>
          </p:cNvPr>
          <p:cNvCxnSpPr/>
          <p:nvPr/>
        </p:nvCxnSpPr>
        <p:spPr>
          <a:xfrm flipV="1">
            <a:off x="5037364" y="5527221"/>
            <a:ext cx="3943350" cy="898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2482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C2C730-0190-1446-11B1-9E72FFDA32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AEAA0E-9F32-7DC3-1C4D-1AD7050F7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919" y="207451"/>
            <a:ext cx="11836492" cy="831299"/>
          </a:xfrm>
        </p:spPr>
        <p:txBody>
          <a:bodyPr/>
          <a:lstStyle/>
          <a:p>
            <a:r>
              <a:rPr lang="en-US" altLang="ko-KR"/>
              <a:t>Compared RocksDB: Single Machine vs Ceph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B920337-5B08-2E81-854A-317939075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13</a:t>
            </a:fld>
            <a:endParaRPr kumimoji="1" lang="ko-KR" altLang="en-US" dirty="0"/>
          </a:p>
        </p:txBody>
      </p:sp>
      <p:sp>
        <p:nvSpPr>
          <p:cNvPr id="4" name="내용 개체 틀 12">
            <a:extLst>
              <a:ext uri="{FF2B5EF4-FFF2-40B4-BE49-F238E27FC236}">
                <a16:creationId xmlns:a16="http://schemas.microsoft.com/office/drawing/2014/main" id="{A48ADC1D-D92E-8270-4362-A1219469CDBA}"/>
              </a:ext>
            </a:extLst>
          </p:cNvPr>
          <p:cNvSpPr txBox="1">
            <a:spLocks/>
          </p:cNvSpPr>
          <p:nvPr/>
        </p:nvSpPr>
        <p:spPr>
          <a:xfrm>
            <a:off x="285917" y="1038751"/>
            <a:ext cx="11572253" cy="38416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7200" indent="-4572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Tx/>
              <a:buChar char="-"/>
              <a:defRPr sz="22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</a:pPr>
            <a:r>
              <a:rPr lang="en-US" altLang="ko-KR" sz="2000"/>
              <a:t>RocksDB db_bench Performance (Bandwidth) - Local (Solid-002) vs Ceph RBD vs Ceph FS</a:t>
            </a:r>
          </a:p>
          <a:p>
            <a:pPr lvl="1">
              <a:lnSpc>
                <a:spcPct val="125000"/>
              </a:lnSpc>
            </a:pPr>
            <a:r>
              <a:rPr lang="en-US" altLang="ko-KR" sz="1600"/>
              <a:t>Value Size: 100 Byte / 1000 Byte</a:t>
            </a:r>
          </a:p>
          <a:p>
            <a:pPr lvl="1">
              <a:lnSpc>
                <a:spcPct val="125000"/>
              </a:lnSpc>
            </a:pPr>
            <a:r>
              <a:rPr lang="en-US" altLang="ko-KR" sz="1600"/>
              <a:t>Key Entries: 2M</a:t>
            </a:r>
          </a:p>
          <a:p>
            <a:pPr lvl="1">
              <a:lnSpc>
                <a:spcPct val="125000"/>
              </a:lnSpc>
            </a:pPr>
            <a:endParaRPr lang="en-US" altLang="ko-KR" sz="1600"/>
          </a:p>
          <a:p>
            <a:pPr lvl="1">
              <a:lnSpc>
                <a:spcPct val="125000"/>
              </a:lnSpc>
              <a:buFont typeface="Wingdings" panose="05000000000000000000" pitchFamily="2" charset="2"/>
              <a:buChar char="ü"/>
            </a:pPr>
            <a:r>
              <a:rPr lang="en-US" altLang="ko-KR" sz="1600">
                <a:solidFill>
                  <a:srgbClr val="FF0000"/>
                </a:solidFill>
              </a:rPr>
              <a:t>Performance: readseq &gt; fillseq &gt; fillrandom &gt; readrandom</a:t>
            </a:r>
          </a:p>
          <a:p>
            <a:pPr lvl="1">
              <a:lnSpc>
                <a:spcPct val="125000"/>
              </a:lnSpc>
            </a:pPr>
            <a:endParaRPr lang="en-US" altLang="ko-KR" sz="1400"/>
          </a:p>
          <a:p>
            <a:pPr>
              <a:lnSpc>
                <a:spcPct val="150000"/>
              </a:lnSpc>
            </a:pPr>
            <a:endParaRPr lang="en-US" altLang="ko-KR" sz="1400"/>
          </a:p>
        </p:txBody>
      </p:sp>
      <p:pic>
        <p:nvPicPr>
          <p:cNvPr id="5" name="그림 4" descr="텍스트, 스크린샷, 도표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0569CB9F-FBA7-D060-3316-F4E19F7B8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77" y="3304352"/>
            <a:ext cx="4113384" cy="2742256"/>
          </a:xfrm>
          <a:prstGeom prst="rect">
            <a:avLst/>
          </a:prstGeom>
        </p:spPr>
      </p:pic>
      <p:pic>
        <p:nvPicPr>
          <p:cNvPr id="7" name="그림 6" descr="텍스트, 스크린샷, 도표, 번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020A6658-19F5-A073-861D-510E378DE7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2507" y="3304351"/>
            <a:ext cx="4113386" cy="274225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4F58535-97C5-28E1-0F20-1FB0B4FEB7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7091" y="3304351"/>
            <a:ext cx="4113387" cy="2742258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5EA7B02-15CD-B606-BEBB-D2E746A5628F}"/>
              </a:ext>
            </a:extLst>
          </p:cNvPr>
          <p:cNvCxnSpPr/>
          <p:nvPr/>
        </p:nvCxnSpPr>
        <p:spPr>
          <a:xfrm>
            <a:off x="3053443" y="3976007"/>
            <a:ext cx="35433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4246AD9-E1DA-A490-03BB-7BDD2E292A75}"/>
              </a:ext>
            </a:extLst>
          </p:cNvPr>
          <p:cNvSpPr txBox="1"/>
          <p:nvPr/>
        </p:nvSpPr>
        <p:spPr>
          <a:xfrm>
            <a:off x="4609849" y="3976006"/>
            <a:ext cx="506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solidFill>
                  <a:srgbClr val="FF0000"/>
                </a:solidFill>
              </a:rPr>
              <a:t>x2   </a:t>
            </a:r>
            <a:endParaRPr lang="ko-KR" altLang="en-US">
              <a:solidFill>
                <a:srgbClr val="FF0000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1577AB5-D881-DB05-09EF-B063D4C8EEE8}"/>
              </a:ext>
            </a:extLst>
          </p:cNvPr>
          <p:cNvCxnSpPr>
            <a:cxnSpLocks/>
          </p:cNvCxnSpPr>
          <p:nvPr/>
        </p:nvCxnSpPr>
        <p:spPr>
          <a:xfrm>
            <a:off x="3053443" y="3885127"/>
            <a:ext cx="760057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9069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6AAF47-270A-8D8A-CBAC-8E8A2CDD61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B82E1D-B3AC-F186-109A-ED897E4EC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919" y="207451"/>
            <a:ext cx="11836492" cy="831299"/>
          </a:xfrm>
        </p:spPr>
        <p:txBody>
          <a:bodyPr/>
          <a:lstStyle/>
          <a:p>
            <a:r>
              <a:rPr lang="en-US" altLang="ko-KR"/>
              <a:t>Compared RocksDB: Single Machine vs Ceph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12C2527-1203-B374-3D10-3A7F737B9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14</a:t>
            </a:fld>
            <a:endParaRPr kumimoji="1" lang="ko-KR" altLang="en-US" dirty="0"/>
          </a:p>
        </p:txBody>
      </p:sp>
      <p:sp>
        <p:nvSpPr>
          <p:cNvPr id="4" name="내용 개체 틀 12">
            <a:extLst>
              <a:ext uri="{FF2B5EF4-FFF2-40B4-BE49-F238E27FC236}">
                <a16:creationId xmlns:a16="http://schemas.microsoft.com/office/drawing/2014/main" id="{B70B0D4E-DA94-47B7-C150-D17C0877C98B}"/>
              </a:ext>
            </a:extLst>
          </p:cNvPr>
          <p:cNvSpPr txBox="1">
            <a:spLocks/>
          </p:cNvSpPr>
          <p:nvPr/>
        </p:nvSpPr>
        <p:spPr>
          <a:xfrm>
            <a:off x="285917" y="1038751"/>
            <a:ext cx="11572253" cy="38416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7200" indent="-4572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Tx/>
              <a:buChar char="-"/>
              <a:defRPr sz="22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</a:pPr>
            <a:r>
              <a:rPr lang="en-US" altLang="ko-KR" sz="2000"/>
              <a:t>RocksDB db_bench Performance (Bandwidth) - Local (Solid-002) vs Ceph RBD vs Ceph FS</a:t>
            </a:r>
          </a:p>
          <a:p>
            <a:pPr lvl="1">
              <a:lnSpc>
                <a:spcPct val="125000"/>
              </a:lnSpc>
            </a:pPr>
            <a:r>
              <a:rPr lang="en-US" altLang="ko-KR" sz="1600"/>
              <a:t>Value Size: 100 Byte / 1000 Byte</a:t>
            </a:r>
          </a:p>
          <a:p>
            <a:pPr lvl="1">
              <a:lnSpc>
                <a:spcPct val="125000"/>
              </a:lnSpc>
            </a:pPr>
            <a:r>
              <a:rPr lang="en-US" altLang="ko-KR" sz="1600"/>
              <a:t>Key Entries: 2M</a:t>
            </a:r>
          </a:p>
          <a:p>
            <a:pPr lvl="1">
              <a:lnSpc>
                <a:spcPct val="125000"/>
              </a:lnSpc>
            </a:pPr>
            <a:endParaRPr lang="en-US" altLang="ko-KR" sz="1600"/>
          </a:p>
          <a:p>
            <a:pPr lvl="1">
              <a:lnSpc>
                <a:spcPct val="125000"/>
              </a:lnSpc>
              <a:buFont typeface="Wingdings" panose="05000000000000000000" pitchFamily="2" charset="2"/>
              <a:buChar char="ü"/>
            </a:pPr>
            <a:r>
              <a:rPr lang="en-US" altLang="ko-KR" sz="1600">
                <a:solidFill>
                  <a:srgbClr val="FF0000"/>
                </a:solidFill>
              </a:rPr>
              <a:t>Performance: readseq &gt; fillseq &gt; fillrandom &gt; readrandom</a:t>
            </a:r>
          </a:p>
          <a:p>
            <a:pPr lvl="1">
              <a:lnSpc>
                <a:spcPct val="125000"/>
              </a:lnSpc>
            </a:pPr>
            <a:endParaRPr lang="en-US" altLang="ko-KR" sz="1400"/>
          </a:p>
          <a:p>
            <a:pPr>
              <a:lnSpc>
                <a:spcPct val="150000"/>
              </a:lnSpc>
            </a:pPr>
            <a:endParaRPr lang="en-US" altLang="ko-KR" sz="1400"/>
          </a:p>
        </p:txBody>
      </p:sp>
      <p:pic>
        <p:nvPicPr>
          <p:cNvPr id="6" name="그림 5" descr="텍스트, 스크린샷, 도표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74B0D9EC-622E-45FA-4ED4-57A3C9ABA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77" y="3304352"/>
            <a:ext cx="4113384" cy="2742256"/>
          </a:xfrm>
          <a:prstGeom prst="rect">
            <a:avLst/>
          </a:prstGeom>
        </p:spPr>
      </p:pic>
      <p:pic>
        <p:nvPicPr>
          <p:cNvPr id="8" name="그림 7" descr="텍스트, 스크린샷, 도표, 번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8576AF1D-72A6-30F5-2D2D-BA4D478811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2507" y="3304351"/>
            <a:ext cx="4113386" cy="274225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EED70A0-D608-E773-86DB-2A878BCBA9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7091" y="3304351"/>
            <a:ext cx="4113387" cy="2742258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A3EBBAD4-127B-D5D1-BAB2-A23A1E5975E5}"/>
              </a:ext>
            </a:extLst>
          </p:cNvPr>
          <p:cNvSpPr/>
          <p:nvPr/>
        </p:nvSpPr>
        <p:spPr>
          <a:xfrm>
            <a:off x="3175909" y="5520693"/>
            <a:ext cx="742950" cy="4375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B063346-AFF5-77AE-11FD-5B33B7D4E4BC}"/>
              </a:ext>
            </a:extLst>
          </p:cNvPr>
          <p:cNvSpPr/>
          <p:nvPr/>
        </p:nvSpPr>
        <p:spPr>
          <a:xfrm>
            <a:off x="7210378" y="5520693"/>
            <a:ext cx="742950" cy="4375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A406727-00B1-2A78-6DE2-83CAFDB7F5A2}"/>
              </a:ext>
            </a:extLst>
          </p:cNvPr>
          <p:cNvSpPr/>
          <p:nvPr/>
        </p:nvSpPr>
        <p:spPr>
          <a:xfrm>
            <a:off x="11236683" y="5520693"/>
            <a:ext cx="742950" cy="4375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F91DE6-BB45-CF8A-21B0-CC2753DF3A01}"/>
              </a:ext>
            </a:extLst>
          </p:cNvPr>
          <p:cNvSpPr txBox="1"/>
          <p:nvPr/>
        </p:nvSpPr>
        <p:spPr>
          <a:xfrm>
            <a:off x="11075095" y="5001819"/>
            <a:ext cx="10392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solidFill>
                  <a:srgbClr val="FF0000"/>
                </a:solidFill>
              </a:rPr>
              <a:t>Best performance</a:t>
            </a:r>
            <a:endParaRPr lang="ko-KR" altLang="en-US" sz="12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761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896229-F4D9-DDF3-BF22-35E8F306CE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A97118-89DE-9374-0EEE-D808E78A9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919" y="207451"/>
            <a:ext cx="11836492" cy="831299"/>
          </a:xfrm>
        </p:spPr>
        <p:txBody>
          <a:bodyPr/>
          <a:lstStyle/>
          <a:p>
            <a:r>
              <a:rPr lang="en-US" altLang="ko-KR"/>
              <a:t>Compared RocksDB: Single Machine vs Ceph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1140384-BA30-B416-6666-87A1F509D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15</a:t>
            </a:fld>
            <a:endParaRPr kumimoji="1" lang="ko-KR" altLang="en-US" dirty="0"/>
          </a:p>
        </p:txBody>
      </p:sp>
      <p:sp>
        <p:nvSpPr>
          <p:cNvPr id="4" name="내용 개체 틀 12">
            <a:extLst>
              <a:ext uri="{FF2B5EF4-FFF2-40B4-BE49-F238E27FC236}">
                <a16:creationId xmlns:a16="http://schemas.microsoft.com/office/drawing/2014/main" id="{7C412CEA-914C-FA50-F60F-D290C060BE7D}"/>
              </a:ext>
            </a:extLst>
          </p:cNvPr>
          <p:cNvSpPr txBox="1">
            <a:spLocks/>
          </p:cNvSpPr>
          <p:nvPr/>
        </p:nvSpPr>
        <p:spPr>
          <a:xfrm>
            <a:off x="285917" y="1038751"/>
            <a:ext cx="11572253" cy="38416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7200" indent="-4572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Tx/>
              <a:buChar char="-"/>
              <a:defRPr sz="22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</a:pPr>
            <a:r>
              <a:rPr lang="en-US" altLang="ko-KR" sz="2000"/>
              <a:t>RocksDB db_bench Performance (Bandwidth) - Local (Solid-002) vs Ceph RBD vs Ceph FS</a:t>
            </a:r>
          </a:p>
          <a:p>
            <a:pPr lvl="1">
              <a:lnSpc>
                <a:spcPct val="125000"/>
              </a:lnSpc>
            </a:pPr>
            <a:r>
              <a:rPr lang="en-US" altLang="ko-KR" sz="1600"/>
              <a:t>Value Size: 100 Byte / 1000 Byte</a:t>
            </a:r>
          </a:p>
          <a:p>
            <a:pPr lvl="1">
              <a:lnSpc>
                <a:spcPct val="125000"/>
              </a:lnSpc>
            </a:pPr>
            <a:r>
              <a:rPr lang="en-US" altLang="ko-KR" sz="1600"/>
              <a:t>Key Entries: 2M</a:t>
            </a:r>
          </a:p>
          <a:p>
            <a:pPr lvl="1">
              <a:lnSpc>
                <a:spcPct val="125000"/>
              </a:lnSpc>
            </a:pPr>
            <a:endParaRPr lang="en-US" altLang="ko-KR" sz="1600"/>
          </a:p>
          <a:p>
            <a:pPr lvl="1">
              <a:lnSpc>
                <a:spcPct val="125000"/>
              </a:lnSpc>
              <a:buFont typeface="Wingdings" panose="05000000000000000000" pitchFamily="2" charset="2"/>
              <a:buChar char="ü"/>
            </a:pPr>
            <a:r>
              <a:rPr lang="en-US" altLang="ko-KR" sz="1600">
                <a:solidFill>
                  <a:srgbClr val="FF0000"/>
                </a:solidFill>
              </a:rPr>
              <a:t>Performance: readseq &gt; fillseq &gt; fillrandom &gt; readrandom</a:t>
            </a:r>
          </a:p>
          <a:p>
            <a:pPr lvl="1">
              <a:lnSpc>
                <a:spcPct val="125000"/>
              </a:lnSpc>
            </a:pPr>
            <a:endParaRPr lang="en-US" altLang="ko-KR" sz="1400"/>
          </a:p>
          <a:p>
            <a:pPr>
              <a:lnSpc>
                <a:spcPct val="150000"/>
              </a:lnSpc>
            </a:pPr>
            <a:endParaRPr lang="en-US" altLang="ko-KR" sz="1400"/>
          </a:p>
        </p:txBody>
      </p:sp>
      <p:pic>
        <p:nvPicPr>
          <p:cNvPr id="5" name="그림 4" descr="텍스트, 스크린샷, 도표, 그래프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FBDA4FDF-C751-AF07-3F79-352DD6FE3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59412"/>
            <a:ext cx="4114800" cy="2743200"/>
          </a:xfrm>
          <a:prstGeom prst="rect">
            <a:avLst/>
          </a:prstGeom>
        </p:spPr>
      </p:pic>
      <p:pic>
        <p:nvPicPr>
          <p:cNvPr id="7" name="그림 6" descr="텍스트, 스크린샷, 도표, 그래프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1B468F65-5841-5DA2-6827-1A0CD5DE79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3259412"/>
            <a:ext cx="4114800" cy="2743200"/>
          </a:xfrm>
          <a:prstGeom prst="rect">
            <a:avLst/>
          </a:prstGeom>
        </p:spPr>
      </p:pic>
      <p:pic>
        <p:nvPicPr>
          <p:cNvPr id="10" name="그림 9" descr="텍스트, 스크린샷, 도표, 그래프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1E21A9A1-DCFF-F97E-E860-4748FABB37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7200" y="3259412"/>
            <a:ext cx="41148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265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0DDB4E-D1A4-BD20-B569-14FBB7C640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F56C3F-A1B2-E2E8-C54B-E15E9F68A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919" y="207451"/>
            <a:ext cx="11836492" cy="831299"/>
          </a:xfrm>
        </p:spPr>
        <p:txBody>
          <a:bodyPr/>
          <a:lstStyle/>
          <a:p>
            <a:r>
              <a:rPr lang="en-US" altLang="ko-KR"/>
              <a:t>Compared RocksDB - Ceph File System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93DFD5D-79DC-AA9C-F740-11A931603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16</a:t>
            </a:fld>
            <a:endParaRPr kumimoji="1" lang="ko-KR" altLang="en-US" dirty="0"/>
          </a:p>
        </p:txBody>
      </p:sp>
      <p:sp>
        <p:nvSpPr>
          <p:cNvPr id="4" name="내용 개체 틀 12">
            <a:extLst>
              <a:ext uri="{FF2B5EF4-FFF2-40B4-BE49-F238E27FC236}">
                <a16:creationId xmlns:a16="http://schemas.microsoft.com/office/drawing/2014/main" id="{854AB7EC-882A-5E49-E121-AD6779EC632C}"/>
              </a:ext>
            </a:extLst>
          </p:cNvPr>
          <p:cNvSpPr txBox="1">
            <a:spLocks/>
          </p:cNvSpPr>
          <p:nvPr/>
        </p:nvSpPr>
        <p:spPr>
          <a:xfrm>
            <a:off x="285917" y="1038751"/>
            <a:ext cx="11572253" cy="38416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7200" indent="-4572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Tx/>
              <a:buChar char="-"/>
              <a:defRPr sz="22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</a:pPr>
            <a:r>
              <a:rPr lang="en-US" altLang="ko-KR" sz="2000"/>
              <a:t>RocksDB db_bench Performance (Bandwidth) - Local (Solid-002) vs Ceph RBD vs Ceph FS</a:t>
            </a:r>
          </a:p>
          <a:p>
            <a:pPr lvl="1">
              <a:lnSpc>
                <a:spcPct val="125000"/>
              </a:lnSpc>
            </a:pPr>
            <a:r>
              <a:rPr lang="en-US" altLang="ko-KR" sz="1600"/>
              <a:t>Value Size: 100 Byte, 1000 Byte</a:t>
            </a:r>
          </a:p>
          <a:p>
            <a:pPr lvl="1">
              <a:lnSpc>
                <a:spcPct val="125000"/>
              </a:lnSpc>
            </a:pPr>
            <a:r>
              <a:rPr lang="en-US" altLang="ko-KR" sz="1600"/>
              <a:t>Key Entries: 2M</a:t>
            </a:r>
          </a:p>
          <a:p>
            <a:pPr lvl="1">
              <a:lnSpc>
                <a:spcPct val="125000"/>
              </a:lnSpc>
            </a:pPr>
            <a:r>
              <a:rPr lang="en-US" altLang="ko-KR" sz="1600"/>
              <a:t>Max_write_buffer_number, Max_background_jobs: 2, 8, 32 </a:t>
            </a:r>
          </a:p>
          <a:p>
            <a:pPr lvl="1">
              <a:lnSpc>
                <a:spcPct val="125000"/>
              </a:lnSpc>
              <a:buFont typeface="Wingdings" panose="05000000000000000000" pitchFamily="2" charset="2"/>
              <a:buChar char="ü"/>
            </a:pPr>
            <a:r>
              <a:rPr lang="en-US" altLang="ko-KR" sz="1600">
                <a:solidFill>
                  <a:srgbClr val="FF0000"/>
                </a:solidFill>
              </a:rPr>
              <a:t>Performance: readseq &gt; fillseq &gt; fillrandom &gt; readrandom</a:t>
            </a:r>
          </a:p>
          <a:p>
            <a:pPr lvl="1">
              <a:lnSpc>
                <a:spcPct val="125000"/>
              </a:lnSpc>
            </a:pPr>
            <a:endParaRPr lang="en-US" altLang="ko-KR" sz="1400"/>
          </a:p>
          <a:p>
            <a:pPr>
              <a:lnSpc>
                <a:spcPct val="150000"/>
              </a:lnSpc>
            </a:pPr>
            <a:endParaRPr lang="en-US" altLang="ko-KR" sz="1400"/>
          </a:p>
        </p:txBody>
      </p:sp>
      <p:pic>
        <p:nvPicPr>
          <p:cNvPr id="11" name="그림 10" descr="텍스트, 스크린샷, 도표, 그래프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2124FF9B-8297-EDD3-A684-8B05E8D1F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8" y="3199263"/>
            <a:ext cx="5983774" cy="3080293"/>
          </a:xfrm>
          <a:prstGeom prst="rect">
            <a:avLst/>
          </a:prstGeom>
        </p:spPr>
      </p:pic>
      <p:pic>
        <p:nvPicPr>
          <p:cNvPr id="13" name="그림 12" descr="텍스트, 스크린샷, 도표, 그래프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ADAAF3D6-6B2A-D207-B6F6-B7EFB16199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8637" y="3199263"/>
            <a:ext cx="5983774" cy="3080293"/>
          </a:xfrm>
          <a:prstGeom prst="rect">
            <a:avLst/>
          </a:prstGeom>
        </p:spPr>
      </p:pic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BAE64DD-8B84-FC73-B1AC-6654C52EEDF4}"/>
              </a:ext>
            </a:extLst>
          </p:cNvPr>
          <p:cNvCxnSpPr>
            <a:cxnSpLocks/>
          </p:cNvCxnSpPr>
          <p:nvPr/>
        </p:nvCxnSpPr>
        <p:spPr>
          <a:xfrm flipV="1">
            <a:off x="9593036" y="3371850"/>
            <a:ext cx="571500" cy="90623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D19C1AE-3DBF-A03D-2CD0-6787F7F9ABB7}"/>
              </a:ext>
            </a:extLst>
          </p:cNvPr>
          <p:cNvCxnSpPr>
            <a:cxnSpLocks/>
          </p:cNvCxnSpPr>
          <p:nvPr/>
        </p:nvCxnSpPr>
        <p:spPr>
          <a:xfrm flipV="1">
            <a:off x="6964136" y="5627971"/>
            <a:ext cx="661307" cy="19127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53569FA-2044-4F11-E072-E59A72B5367E}"/>
              </a:ext>
            </a:extLst>
          </p:cNvPr>
          <p:cNvCxnSpPr>
            <a:cxnSpLocks/>
          </p:cNvCxnSpPr>
          <p:nvPr/>
        </p:nvCxnSpPr>
        <p:spPr>
          <a:xfrm flipV="1">
            <a:off x="8286750" y="5627971"/>
            <a:ext cx="658586" cy="25847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42A0D4A6-9F91-9457-7C0C-760EA4284C7D}"/>
              </a:ext>
            </a:extLst>
          </p:cNvPr>
          <p:cNvCxnSpPr/>
          <p:nvPr/>
        </p:nvCxnSpPr>
        <p:spPr>
          <a:xfrm>
            <a:off x="10915650" y="5819249"/>
            <a:ext cx="751114" cy="672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39096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0E27D25E-B4DA-412C-3AC0-431EA2EB9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506" y="2762722"/>
            <a:ext cx="10416988" cy="1340054"/>
          </a:xfrm>
        </p:spPr>
        <p:txBody>
          <a:bodyPr/>
          <a:lstStyle/>
          <a:p>
            <a:r>
              <a:rPr lang="en-US" altLang="ko-KR"/>
              <a:t>Thank you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A19ACDA-3D5D-2D6F-B2FF-8165EB80279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5285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57C2EB-17AD-E577-5510-3EECF86AC4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6AB9E2-B724-19E4-54F2-3C1258DF3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918" y="207451"/>
            <a:ext cx="8876963" cy="831299"/>
          </a:xfrm>
        </p:spPr>
        <p:txBody>
          <a:bodyPr/>
          <a:lstStyle/>
          <a:p>
            <a:r>
              <a:rPr lang="en-US" altLang="ko-KR"/>
              <a:t>RocksDB in Ceph Architecture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02FA09F-E231-2899-7A6C-18AEF9BD7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18</a:t>
            </a:fld>
            <a:endParaRPr kumimoji="1" lang="ko-KR" altLang="en-US" dirty="0"/>
          </a:p>
        </p:txBody>
      </p:sp>
      <p:sp>
        <p:nvSpPr>
          <p:cNvPr id="4" name="내용 개체 틀 12">
            <a:extLst>
              <a:ext uri="{FF2B5EF4-FFF2-40B4-BE49-F238E27FC236}">
                <a16:creationId xmlns:a16="http://schemas.microsoft.com/office/drawing/2014/main" id="{10519B81-95F1-293D-0E26-87BA513DA237}"/>
              </a:ext>
            </a:extLst>
          </p:cNvPr>
          <p:cNvSpPr txBox="1">
            <a:spLocks/>
          </p:cNvSpPr>
          <p:nvPr/>
        </p:nvSpPr>
        <p:spPr>
          <a:xfrm>
            <a:off x="285917" y="1038751"/>
            <a:ext cx="5420919" cy="53330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7200" indent="-4572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Tx/>
              <a:buChar char="-"/>
              <a:defRPr sz="22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</a:pPr>
            <a:r>
              <a:rPr lang="en-US" altLang="ko-KR" sz="2000"/>
              <a:t>Ceph RBD</a:t>
            </a:r>
            <a:endParaRPr lang="en-US" altLang="ko-KR" sz="1400"/>
          </a:p>
          <a:p>
            <a:pPr>
              <a:lnSpc>
                <a:spcPct val="150000"/>
              </a:lnSpc>
            </a:pPr>
            <a:endParaRPr lang="en-US" altLang="ko-KR" sz="1400"/>
          </a:p>
        </p:txBody>
      </p:sp>
      <p:pic>
        <p:nvPicPr>
          <p:cNvPr id="6" name="그림 5" descr="텍스트, 스크린샷, 평행, 폰트이(가) 표시된 사진&#10;&#10;자동 생성된 설명">
            <a:extLst>
              <a:ext uri="{FF2B5EF4-FFF2-40B4-BE49-F238E27FC236}">
                <a16:creationId xmlns:a16="http://schemas.microsoft.com/office/drawing/2014/main" id="{CE546A07-7D32-29B5-56FE-E0E816F3F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001" y="1699135"/>
            <a:ext cx="3882891" cy="4805193"/>
          </a:xfrm>
          <a:prstGeom prst="rect">
            <a:avLst/>
          </a:prstGeom>
        </p:spPr>
      </p:pic>
      <p:pic>
        <p:nvPicPr>
          <p:cNvPr id="8" name="그림 7" descr="텍스트, 스크린샷, 평행, 도표이(가) 표시된 사진&#10;&#10;자동 생성된 설명">
            <a:extLst>
              <a:ext uri="{FF2B5EF4-FFF2-40B4-BE49-F238E27FC236}">
                <a16:creationId xmlns:a16="http://schemas.microsoft.com/office/drawing/2014/main" id="{55A1B174-1F36-C094-3B72-A81AA62223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0109" y="1656774"/>
            <a:ext cx="3799884" cy="4814416"/>
          </a:xfrm>
          <a:prstGeom prst="rect">
            <a:avLst/>
          </a:prstGeom>
        </p:spPr>
      </p:pic>
      <p:sp>
        <p:nvSpPr>
          <p:cNvPr id="9" name="내용 개체 틀 12">
            <a:extLst>
              <a:ext uri="{FF2B5EF4-FFF2-40B4-BE49-F238E27FC236}">
                <a16:creationId xmlns:a16="http://schemas.microsoft.com/office/drawing/2014/main" id="{D63342C1-F1F2-4F0F-55B7-27AAB2B4DC2A}"/>
              </a:ext>
            </a:extLst>
          </p:cNvPr>
          <p:cNvSpPr txBox="1">
            <a:spLocks/>
          </p:cNvSpPr>
          <p:nvPr/>
        </p:nvSpPr>
        <p:spPr>
          <a:xfrm>
            <a:off x="5890365" y="1038750"/>
            <a:ext cx="5420919" cy="53330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7200" indent="-4572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Tx/>
              <a:buChar char="-"/>
              <a:defRPr sz="22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</a:pPr>
            <a:r>
              <a:rPr lang="en-US" altLang="ko-KR" sz="2000"/>
              <a:t>Ceph File System</a:t>
            </a:r>
            <a:endParaRPr lang="en-US" altLang="ko-KR" sz="1400"/>
          </a:p>
          <a:p>
            <a:pPr>
              <a:lnSpc>
                <a:spcPct val="150000"/>
              </a:lnSpc>
            </a:pPr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955831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BFA0E37-7DED-A856-AEED-E40D042E38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5175" y="950495"/>
            <a:ext cx="5886825" cy="5459732"/>
          </a:xfrm>
        </p:spPr>
        <p:txBody>
          <a:bodyPr>
            <a:normAutofit/>
          </a:bodyPr>
          <a:lstStyle/>
          <a:p>
            <a:r>
              <a:rPr lang="en-US" altLang="ko-KR" sz="2000">
                <a:solidFill>
                  <a:srgbClr val="FF0000"/>
                </a:solidFill>
              </a:rPr>
              <a:t>Optimizing Learned Index in LSM Tree</a:t>
            </a:r>
          </a:p>
          <a:p>
            <a:endParaRPr lang="en-US" altLang="ko-KR" sz="2000"/>
          </a:p>
          <a:p>
            <a:r>
              <a:rPr lang="en-US" altLang="ko-KR" sz="2000"/>
              <a:t>RocksDB Performance in Ceph</a:t>
            </a:r>
            <a:endParaRPr lang="en-US" altLang="ko-KR" sz="2000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231B9C4B-0E19-1C38-E394-C7BCCDF2A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4190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BF2573-AEAC-F440-3156-F1E82A0C35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CAB647-5826-DD53-9A9A-F39E862A2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918" y="207451"/>
            <a:ext cx="9535999" cy="831299"/>
          </a:xfrm>
        </p:spPr>
        <p:txBody>
          <a:bodyPr>
            <a:normAutofit/>
          </a:bodyPr>
          <a:lstStyle/>
          <a:p>
            <a:r>
              <a:rPr lang="en-US" altLang="ko-KR" dirty="0"/>
              <a:t>M</a:t>
            </a:r>
            <a:r>
              <a:rPr lang="en-US" altLang="zh-CN" dirty="0"/>
              <a:t>ulti DataBlock Access</a:t>
            </a:r>
            <a:endParaRPr lang="ko-KR" altLang="en-US" sz="44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EF2A780-5CF4-D6CB-151F-CDBD1121D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3</a:t>
            </a:fld>
            <a:endParaRPr kumimoji="1" lang="ko-KR" altLang="en-US" dirty="0"/>
          </a:p>
        </p:txBody>
      </p:sp>
      <p:sp>
        <p:nvSpPr>
          <p:cNvPr id="4" name="내용 개체 틀 12">
            <a:extLst>
              <a:ext uri="{FF2B5EF4-FFF2-40B4-BE49-F238E27FC236}">
                <a16:creationId xmlns:a16="http://schemas.microsoft.com/office/drawing/2014/main" id="{D600F45D-FD63-A584-80F4-DDF9C40174A9}"/>
              </a:ext>
            </a:extLst>
          </p:cNvPr>
          <p:cNvSpPr txBox="1">
            <a:spLocks/>
          </p:cNvSpPr>
          <p:nvPr/>
        </p:nvSpPr>
        <p:spPr>
          <a:xfrm>
            <a:off x="285917" y="1038751"/>
            <a:ext cx="11572253" cy="53330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7200" indent="-4572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Tx/>
              <a:buChar char="-"/>
              <a:defRPr sz="22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</a:pPr>
            <a:r>
              <a:rPr lang="en-US" altLang="ko-KR" sz="2000" dirty="0"/>
              <a:t>Check the impact of using Error bound on the Lookup process</a:t>
            </a:r>
            <a:endParaRPr lang="en-US" altLang="ko-KR" sz="1400" dirty="0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6951F401-A125-EEBE-C91F-8A33EB857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8049" y="3133895"/>
            <a:ext cx="1162050" cy="1781175"/>
          </a:xfrm>
          <a:prstGeom prst="rect">
            <a:avLst/>
          </a:prstGeom>
        </p:spPr>
      </p:pic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F1E6ABDF-92E9-1E0A-0C8A-02F00DD2B637}"/>
              </a:ext>
            </a:extLst>
          </p:cNvPr>
          <p:cNvCxnSpPr/>
          <p:nvPr/>
        </p:nvCxnSpPr>
        <p:spPr bwMode="auto">
          <a:xfrm flipH="1">
            <a:off x="4460017" y="3277911"/>
            <a:ext cx="288032" cy="0"/>
          </a:xfrm>
          <a:prstGeom prst="line">
            <a:avLst/>
          </a:prstGeom>
          <a:solidFill>
            <a:schemeClr val="accent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0F98B6EB-39F4-40A3-1A77-7BD702C91D28}"/>
              </a:ext>
            </a:extLst>
          </p:cNvPr>
          <p:cNvCxnSpPr/>
          <p:nvPr/>
        </p:nvCxnSpPr>
        <p:spPr bwMode="auto">
          <a:xfrm flipH="1">
            <a:off x="4460017" y="3637951"/>
            <a:ext cx="288032" cy="0"/>
          </a:xfrm>
          <a:prstGeom prst="line">
            <a:avLst/>
          </a:prstGeom>
          <a:solidFill>
            <a:schemeClr val="accent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B437712E-00DF-9232-0BDF-C18194D00545}"/>
              </a:ext>
            </a:extLst>
          </p:cNvPr>
          <p:cNvCxnSpPr/>
          <p:nvPr/>
        </p:nvCxnSpPr>
        <p:spPr bwMode="auto">
          <a:xfrm flipV="1">
            <a:off x="4460017" y="2125783"/>
            <a:ext cx="0" cy="1512168"/>
          </a:xfrm>
          <a:prstGeom prst="straightConnector1">
            <a:avLst/>
          </a:prstGeom>
          <a:solidFill>
            <a:schemeClr val="accent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BB399CA5-FBC1-600B-DBD9-DC7CF2309CC2}"/>
              </a:ext>
            </a:extLst>
          </p:cNvPr>
          <p:cNvCxnSpPr>
            <a:cxnSpLocks/>
          </p:cNvCxnSpPr>
          <p:nvPr/>
        </p:nvCxnSpPr>
        <p:spPr bwMode="auto">
          <a:xfrm>
            <a:off x="5589034" y="2113643"/>
            <a:ext cx="642130" cy="0"/>
          </a:xfrm>
          <a:prstGeom prst="straightConnector1">
            <a:avLst/>
          </a:prstGeom>
          <a:solidFill>
            <a:schemeClr val="accent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25" name="图片 24">
            <a:extLst>
              <a:ext uri="{FF2B5EF4-FFF2-40B4-BE49-F238E27FC236}">
                <a16:creationId xmlns:a16="http://schemas.microsoft.com/office/drawing/2014/main" id="{F76A6DD4-D4D6-AFA5-9960-D03644B8F4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2377" y="1875243"/>
            <a:ext cx="642130" cy="375668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4964DABE-6102-CC9A-12FC-650ED17AB7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6644" y="1744196"/>
            <a:ext cx="1309425" cy="1111572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4C79F159-9ACB-20D2-D3C6-90170A8098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4014" y="1884789"/>
            <a:ext cx="232005" cy="217275"/>
          </a:xfrm>
          <a:prstGeom prst="rect">
            <a:avLst/>
          </a:prstGeom>
        </p:spPr>
      </p:pic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73E29F7E-F77C-431E-6EA1-24A2A401DD8F}"/>
              </a:ext>
            </a:extLst>
          </p:cNvPr>
          <p:cNvCxnSpPr>
            <a:cxnSpLocks/>
          </p:cNvCxnSpPr>
          <p:nvPr/>
        </p:nvCxnSpPr>
        <p:spPr bwMode="auto">
          <a:xfrm>
            <a:off x="7052305" y="2977847"/>
            <a:ext cx="0" cy="1120060"/>
          </a:xfrm>
          <a:prstGeom prst="line">
            <a:avLst/>
          </a:prstGeom>
          <a:solidFill>
            <a:schemeClr val="accent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左大括号 28">
            <a:extLst>
              <a:ext uri="{FF2B5EF4-FFF2-40B4-BE49-F238E27FC236}">
                <a16:creationId xmlns:a16="http://schemas.microsoft.com/office/drawing/2014/main" id="{BED5681F-FE55-BA77-5F58-5C506B1A7C8C}"/>
              </a:ext>
            </a:extLst>
          </p:cNvPr>
          <p:cNvSpPr/>
          <p:nvPr/>
        </p:nvSpPr>
        <p:spPr bwMode="auto">
          <a:xfrm rot="10800000">
            <a:off x="5932747" y="3909810"/>
            <a:ext cx="62086" cy="376196"/>
          </a:xfrm>
          <a:prstGeom prst="leftBrac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29EABB9F-3FAA-FBB1-EDC5-49D307615E78}"/>
              </a:ext>
            </a:extLst>
          </p:cNvPr>
          <p:cNvCxnSpPr>
            <a:cxnSpLocks/>
            <a:endCxn id="29" idx="1"/>
          </p:cNvCxnSpPr>
          <p:nvPr/>
        </p:nvCxnSpPr>
        <p:spPr bwMode="auto">
          <a:xfrm flipH="1">
            <a:off x="6116201" y="4097907"/>
            <a:ext cx="936104" cy="0"/>
          </a:xfrm>
          <a:prstGeom prst="straightConnector1">
            <a:avLst/>
          </a:prstGeom>
          <a:solidFill>
            <a:schemeClr val="accent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31" name="图片 30">
            <a:extLst>
              <a:ext uri="{FF2B5EF4-FFF2-40B4-BE49-F238E27FC236}">
                <a16:creationId xmlns:a16="http://schemas.microsoft.com/office/drawing/2014/main" id="{5DA2879A-677E-171B-ECA6-B4CB985C8940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r="1629"/>
          <a:stretch/>
        </p:blipFill>
        <p:spPr>
          <a:xfrm>
            <a:off x="3878954" y="5450998"/>
            <a:ext cx="1162124" cy="587018"/>
          </a:xfrm>
          <a:prstGeom prst="rect">
            <a:avLst/>
          </a:prstGeom>
        </p:spPr>
      </p:pic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B8B82E32-7267-889C-A3AB-EA580E6D27E8}"/>
              </a:ext>
            </a:extLst>
          </p:cNvPr>
          <p:cNvCxnSpPr>
            <a:cxnSpLocks/>
          </p:cNvCxnSpPr>
          <p:nvPr/>
        </p:nvCxnSpPr>
        <p:spPr bwMode="auto">
          <a:xfrm>
            <a:off x="5041078" y="5577730"/>
            <a:ext cx="605592" cy="0"/>
          </a:xfrm>
          <a:prstGeom prst="line">
            <a:avLst/>
          </a:prstGeom>
          <a:solidFill>
            <a:schemeClr val="accent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4B2ADF9E-89F7-BC67-A47D-6F60BE865918}"/>
              </a:ext>
            </a:extLst>
          </p:cNvPr>
          <p:cNvCxnSpPr>
            <a:cxnSpLocks/>
          </p:cNvCxnSpPr>
          <p:nvPr/>
        </p:nvCxnSpPr>
        <p:spPr bwMode="auto">
          <a:xfrm>
            <a:off x="5041078" y="5898107"/>
            <a:ext cx="605592" cy="0"/>
          </a:xfrm>
          <a:prstGeom prst="line">
            <a:avLst/>
          </a:prstGeom>
          <a:solidFill>
            <a:schemeClr val="accent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4" name="左大括号 33">
            <a:extLst>
              <a:ext uri="{FF2B5EF4-FFF2-40B4-BE49-F238E27FC236}">
                <a16:creationId xmlns:a16="http://schemas.microsoft.com/office/drawing/2014/main" id="{FAB082EB-9D53-C38E-2C15-501633AA6607}"/>
              </a:ext>
            </a:extLst>
          </p:cNvPr>
          <p:cNvSpPr/>
          <p:nvPr/>
        </p:nvSpPr>
        <p:spPr bwMode="auto">
          <a:xfrm rot="10800000">
            <a:off x="5612145" y="5577726"/>
            <a:ext cx="45719" cy="320381"/>
          </a:xfrm>
          <a:prstGeom prst="leftBrac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A0FF6593-A4B0-56E1-22E3-B0FB2DB1ED5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61920" y="5262806"/>
            <a:ext cx="1229611" cy="643102"/>
          </a:xfrm>
          <a:prstGeom prst="rect">
            <a:avLst/>
          </a:prstGeom>
        </p:spPr>
      </p:pic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03698027-F4FD-A89E-8156-1B8FD0B1EFB8}"/>
              </a:ext>
            </a:extLst>
          </p:cNvPr>
          <p:cNvCxnSpPr>
            <a:cxnSpLocks/>
            <a:stCxn id="34" idx="1"/>
          </p:cNvCxnSpPr>
          <p:nvPr/>
        </p:nvCxnSpPr>
        <p:spPr bwMode="auto">
          <a:xfrm>
            <a:off x="5657864" y="5737916"/>
            <a:ext cx="458337" cy="1"/>
          </a:xfrm>
          <a:prstGeom prst="straightConnector1">
            <a:avLst/>
          </a:prstGeom>
          <a:solidFill>
            <a:schemeClr val="accent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37" name="图形 36" descr="关闭 纯色填充">
            <a:extLst>
              <a:ext uri="{FF2B5EF4-FFF2-40B4-BE49-F238E27FC236}">
                <a16:creationId xmlns:a16="http://schemas.microsoft.com/office/drawing/2014/main" id="{E045FBBD-115E-55F5-6EAD-B1B15A19FD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192140" y="5361440"/>
            <a:ext cx="216286" cy="216286"/>
          </a:xfrm>
          <a:prstGeom prst="rect">
            <a:avLst/>
          </a:prstGeom>
        </p:spPr>
      </p:pic>
      <p:pic>
        <p:nvPicPr>
          <p:cNvPr id="38" name="图形 37" descr="打勾的复选框 纯色填充">
            <a:extLst>
              <a:ext uri="{FF2B5EF4-FFF2-40B4-BE49-F238E27FC236}">
                <a16:creationId xmlns:a16="http://schemas.microsoft.com/office/drawing/2014/main" id="{ABA68444-1E56-4656-0C0C-C56CD9AB75B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093489" y="5542727"/>
            <a:ext cx="432050" cy="432050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6C70B38A-0ECD-353A-3C77-E501B008653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140235" y="6051259"/>
            <a:ext cx="844102" cy="209609"/>
          </a:xfrm>
          <a:prstGeom prst="rect">
            <a:avLst/>
          </a:prstGeom>
        </p:spPr>
      </p:pic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2C9B150C-BF8D-8179-A9F2-1FD13BFFAEAB}"/>
              </a:ext>
            </a:extLst>
          </p:cNvPr>
          <p:cNvCxnSpPr>
            <a:cxnSpLocks/>
          </p:cNvCxnSpPr>
          <p:nvPr/>
        </p:nvCxnSpPr>
        <p:spPr bwMode="auto">
          <a:xfrm>
            <a:off x="6584253" y="4097907"/>
            <a:ext cx="0" cy="936104"/>
          </a:xfrm>
          <a:prstGeom prst="line">
            <a:avLst/>
          </a:prstGeom>
          <a:solidFill>
            <a:schemeClr val="accent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AA469642-F01C-694B-C692-83846F7F454A}"/>
              </a:ext>
            </a:extLst>
          </p:cNvPr>
          <p:cNvCxnSpPr/>
          <p:nvPr/>
        </p:nvCxnSpPr>
        <p:spPr bwMode="auto">
          <a:xfrm flipH="1">
            <a:off x="4460016" y="5034011"/>
            <a:ext cx="2124237" cy="0"/>
          </a:xfrm>
          <a:prstGeom prst="line">
            <a:avLst/>
          </a:prstGeom>
          <a:solidFill>
            <a:schemeClr val="accent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EB16B7E4-BAD1-16AB-1402-35C5CBEF25F9}"/>
              </a:ext>
            </a:extLst>
          </p:cNvPr>
          <p:cNvCxnSpPr>
            <a:cxnSpLocks/>
            <a:endCxn id="31" idx="0"/>
          </p:cNvCxnSpPr>
          <p:nvPr/>
        </p:nvCxnSpPr>
        <p:spPr bwMode="auto">
          <a:xfrm>
            <a:off x="4460016" y="5034011"/>
            <a:ext cx="0" cy="416987"/>
          </a:xfrm>
          <a:prstGeom prst="straightConnector1">
            <a:avLst/>
          </a:prstGeom>
          <a:solidFill>
            <a:schemeClr val="accent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44" name="图形 43" descr="关闭 纯色填充">
            <a:extLst>
              <a:ext uri="{FF2B5EF4-FFF2-40B4-BE49-F238E27FC236}">
                <a16:creationId xmlns:a16="http://schemas.microsoft.com/office/drawing/2014/main" id="{DB76ABEA-0EC9-1558-C31D-1B46631B412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308735" y="5114080"/>
            <a:ext cx="1257691" cy="1257691"/>
          </a:xfrm>
          <a:prstGeom prst="rect">
            <a:avLst/>
          </a:prstGeom>
        </p:spPr>
      </p:pic>
      <p:sp>
        <p:nvSpPr>
          <p:cNvPr id="68" name="矩形 67">
            <a:extLst>
              <a:ext uri="{FF2B5EF4-FFF2-40B4-BE49-F238E27FC236}">
                <a16:creationId xmlns:a16="http://schemas.microsoft.com/office/drawing/2014/main" id="{67493CC2-51E0-34F4-2500-01281436008D}"/>
              </a:ext>
            </a:extLst>
          </p:cNvPr>
          <p:cNvSpPr/>
          <p:nvPr/>
        </p:nvSpPr>
        <p:spPr bwMode="auto">
          <a:xfrm>
            <a:off x="6072043" y="1551476"/>
            <a:ext cx="1612120" cy="268582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5875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66230D-7609-6101-7F73-D09704E025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99DBBC-0FFE-27A0-C372-799D37B28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918" y="207451"/>
            <a:ext cx="9535999" cy="831299"/>
          </a:xfrm>
        </p:spPr>
        <p:txBody>
          <a:bodyPr>
            <a:normAutofit/>
          </a:bodyPr>
          <a:lstStyle/>
          <a:p>
            <a:r>
              <a:rPr lang="en-US" altLang="ko-KR" dirty="0"/>
              <a:t>M</a:t>
            </a:r>
            <a:r>
              <a:rPr lang="en-US" altLang="zh-CN" dirty="0"/>
              <a:t>ulti DataBlock Access</a:t>
            </a:r>
            <a:endParaRPr lang="ko-KR" altLang="en-US" sz="44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39D0DF7-E3DE-CFD3-62CC-473D14F86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4</a:t>
            </a:fld>
            <a:endParaRPr kumimoji="1" lang="ko-KR" altLang="en-US" dirty="0"/>
          </a:p>
        </p:txBody>
      </p:sp>
      <p:sp>
        <p:nvSpPr>
          <p:cNvPr id="4" name="내용 개체 틀 12">
            <a:extLst>
              <a:ext uri="{FF2B5EF4-FFF2-40B4-BE49-F238E27FC236}">
                <a16:creationId xmlns:a16="http://schemas.microsoft.com/office/drawing/2014/main" id="{7B1CA635-BB41-1E19-F2B3-7451E7F09927}"/>
              </a:ext>
            </a:extLst>
          </p:cNvPr>
          <p:cNvSpPr txBox="1">
            <a:spLocks/>
          </p:cNvSpPr>
          <p:nvPr/>
        </p:nvSpPr>
        <p:spPr>
          <a:xfrm>
            <a:off x="285917" y="1038751"/>
            <a:ext cx="11572253" cy="53330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7200" indent="-4572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Tx/>
              <a:buChar char="-"/>
              <a:defRPr sz="22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</a:pPr>
            <a:r>
              <a:rPr lang="en-US" altLang="ko-KR" sz="2000" dirty="0"/>
              <a:t>Check the impact of using Error bound on the Lookup process</a:t>
            </a:r>
            <a:endParaRPr lang="en-US" altLang="ko-KR" sz="1400" dirty="0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5A5B168E-6003-7A97-C289-3FDC2863D9DD}"/>
              </a:ext>
            </a:extLst>
          </p:cNvPr>
          <p:cNvGrpSpPr/>
          <p:nvPr/>
        </p:nvGrpSpPr>
        <p:grpSpPr>
          <a:xfrm>
            <a:off x="2002717" y="1623023"/>
            <a:ext cx="7819200" cy="3964406"/>
            <a:chOff x="1995343" y="1500086"/>
            <a:chExt cx="8153400" cy="4105275"/>
          </a:xfrm>
        </p:grpSpPr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E1237E02-EE05-7235-35FD-87B1D89E2D46}"/>
                </a:ext>
              </a:extLst>
            </p:cNvPr>
            <p:cNvSpPr txBox="1"/>
            <p:nvPr/>
          </p:nvSpPr>
          <p:spPr>
            <a:xfrm>
              <a:off x="5335303" y="5205377"/>
              <a:ext cx="1473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595959"/>
                  </a:solidFill>
                  <a:latin typeface="+mj-lt"/>
                </a:rPr>
                <a:t>Num of Keys</a:t>
              </a:r>
              <a:endParaRPr lang="zh-CN" altLang="en-US" dirty="0">
                <a:solidFill>
                  <a:srgbClr val="595959"/>
                </a:solidFill>
                <a:latin typeface="+mj-lt"/>
              </a:endParaRPr>
            </a:p>
          </p:txBody>
        </p:sp>
        <p:graphicFrame>
          <p:nvGraphicFramePr>
            <p:cNvPr id="22" name="图表 21">
              <a:extLst>
                <a:ext uri="{FF2B5EF4-FFF2-40B4-BE49-F238E27FC236}">
                  <a16:creationId xmlns:a16="http://schemas.microsoft.com/office/drawing/2014/main" id="{C659B622-634B-01CE-B6D1-026F68994CDF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1995343" y="1500086"/>
            <a:ext cx="8153400" cy="410527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p:sp>
        <p:nvSpPr>
          <p:cNvPr id="24" name="文本框 23">
            <a:extLst>
              <a:ext uri="{FF2B5EF4-FFF2-40B4-BE49-F238E27FC236}">
                <a16:creationId xmlns:a16="http://schemas.microsoft.com/office/drawing/2014/main" id="{5B3A1C4F-1D6E-D09E-9E97-6FFB8E468D7B}"/>
              </a:ext>
            </a:extLst>
          </p:cNvPr>
          <p:cNvSpPr txBox="1"/>
          <p:nvPr/>
        </p:nvSpPr>
        <p:spPr>
          <a:xfrm>
            <a:off x="2220685" y="5835128"/>
            <a:ext cx="8021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About </a:t>
            </a:r>
            <a:r>
              <a:rPr lang="en-US" altLang="zh-CN" dirty="0">
                <a:solidFill>
                  <a:srgbClr val="FF0000"/>
                </a:solidFill>
              </a:rPr>
              <a:t>50%</a:t>
            </a:r>
            <a:r>
              <a:rPr lang="en-US" altLang="zh-CN" dirty="0"/>
              <a:t> of data access is due to filtering occurring in multiple data blocks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6341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2F49EC-1284-E565-E217-ABF2B4B7F9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47C295-4567-B9EC-F711-3F158D395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918" y="207451"/>
            <a:ext cx="9535999" cy="831299"/>
          </a:xfrm>
        </p:spPr>
        <p:txBody>
          <a:bodyPr>
            <a:normAutofit/>
          </a:bodyPr>
          <a:lstStyle/>
          <a:p>
            <a:r>
              <a:rPr lang="en-US" altLang="ko-KR" dirty="0"/>
              <a:t>M</a:t>
            </a:r>
            <a:r>
              <a:rPr lang="en-US" altLang="zh-CN" dirty="0"/>
              <a:t>ulti DataBlock Access</a:t>
            </a:r>
            <a:endParaRPr lang="ko-KR" altLang="en-US" sz="44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67C6C49-A110-3747-E881-9A00B043A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5</a:t>
            </a:fld>
            <a:endParaRPr kumimoji="1" lang="ko-KR" altLang="en-US" dirty="0"/>
          </a:p>
        </p:txBody>
      </p:sp>
      <p:sp>
        <p:nvSpPr>
          <p:cNvPr id="4" name="내용 개체 틀 12">
            <a:extLst>
              <a:ext uri="{FF2B5EF4-FFF2-40B4-BE49-F238E27FC236}">
                <a16:creationId xmlns:a16="http://schemas.microsoft.com/office/drawing/2014/main" id="{3455E97D-6DCB-F96E-0DD1-457D59E2A789}"/>
              </a:ext>
            </a:extLst>
          </p:cNvPr>
          <p:cNvSpPr txBox="1">
            <a:spLocks/>
          </p:cNvSpPr>
          <p:nvPr/>
        </p:nvSpPr>
        <p:spPr>
          <a:xfrm>
            <a:off x="285917" y="1038751"/>
            <a:ext cx="11572253" cy="53330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7200" indent="-4572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Tx/>
              <a:buChar char="-"/>
              <a:defRPr sz="22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</a:pPr>
            <a:r>
              <a:rPr lang="en-US" altLang="ko-KR" sz="2000" dirty="0"/>
              <a:t>Check the impact of using Error bound on the Lookup process</a:t>
            </a:r>
            <a:endParaRPr lang="en-US" altLang="ko-KR" sz="140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F8AC847-0223-3ED2-EDC5-E7CCC1E9BC8A}"/>
              </a:ext>
            </a:extLst>
          </p:cNvPr>
          <p:cNvSpPr txBox="1"/>
          <p:nvPr/>
        </p:nvSpPr>
        <p:spPr>
          <a:xfrm>
            <a:off x="1327667" y="5095326"/>
            <a:ext cx="9488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</a:t>
            </a:r>
            <a:r>
              <a:rPr lang="en-US" altLang="zh-CN" b="1" dirty="0">
                <a:solidFill>
                  <a:schemeClr val="accent1"/>
                </a:solidFill>
              </a:rPr>
              <a:t>one-to-one</a:t>
            </a:r>
            <a:r>
              <a:rPr lang="en-US" altLang="zh-CN" dirty="0"/>
              <a:t> mapping between the </a:t>
            </a:r>
            <a:r>
              <a:rPr lang="en-US" altLang="zh-CN" b="1" dirty="0"/>
              <a:t>model</a:t>
            </a:r>
            <a:r>
              <a:rPr lang="en-US" altLang="zh-CN" dirty="0"/>
              <a:t> and the </a:t>
            </a:r>
            <a:r>
              <a:rPr lang="en-US" altLang="zh-CN" b="1" dirty="0"/>
              <a:t>DataBlock</a:t>
            </a:r>
            <a:r>
              <a:rPr lang="en-US" altLang="zh-CN" dirty="0"/>
              <a:t> can avoid such situations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080ECA3-D151-D844-D241-77155BDD8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5192" y="2423201"/>
            <a:ext cx="1162050" cy="1781175"/>
          </a:xfrm>
          <a:prstGeom prst="rect">
            <a:avLst/>
          </a:prstGeom>
        </p:spPr>
      </p:pic>
      <p:sp>
        <p:nvSpPr>
          <p:cNvPr id="6" name="箭头: 右 5">
            <a:extLst>
              <a:ext uri="{FF2B5EF4-FFF2-40B4-BE49-F238E27FC236}">
                <a16:creationId xmlns:a16="http://schemas.microsoft.com/office/drawing/2014/main" id="{FBDFFB1D-E092-33CB-805E-A8A7E671C6C5}"/>
              </a:ext>
            </a:extLst>
          </p:cNvPr>
          <p:cNvSpPr/>
          <p:nvPr/>
        </p:nvSpPr>
        <p:spPr bwMode="auto">
          <a:xfrm>
            <a:off x="5049532" y="3194817"/>
            <a:ext cx="288032" cy="684076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D48DC8A8-423E-797E-23BA-0E8631690A93}"/>
              </a:ext>
            </a:extLst>
          </p:cNvPr>
          <p:cNvGrpSpPr/>
          <p:nvPr/>
        </p:nvGrpSpPr>
        <p:grpSpPr>
          <a:xfrm>
            <a:off x="5464237" y="3162787"/>
            <a:ext cx="1685222" cy="261610"/>
            <a:chOff x="4367808" y="3722406"/>
            <a:chExt cx="1685222" cy="261610"/>
          </a:xfrm>
        </p:grpSpPr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C3D2D0D2-9391-76DD-36C5-08867304FBA2}"/>
                </a:ext>
              </a:extLst>
            </p:cNvPr>
            <p:cNvCxnSpPr/>
            <p:nvPr/>
          </p:nvCxnSpPr>
          <p:spPr bwMode="auto">
            <a:xfrm flipV="1">
              <a:off x="4367808" y="3722406"/>
              <a:ext cx="360040" cy="188097"/>
            </a:xfrm>
            <a:prstGeom prst="line">
              <a:avLst/>
            </a:prstGeom>
            <a:solidFill>
              <a:schemeClr val="accent2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20E9BBAF-D87C-5F37-EB87-70BBF4DC62A0}"/>
                </a:ext>
              </a:extLst>
            </p:cNvPr>
            <p:cNvSpPr txBox="1"/>
            <p:nvPr/>
          </p:nvSpPr>
          <p:spPr>
            <a:xfrm>
              <a:off x="4513826" y="3722406"/>
              <a:ext cx="15392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Kernel Linear Model 1</a:t>
              </a:r>
              <a:endParaRPr lang="zh-CN" altLang="en-US" sz="11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98426204-6F17-8EE0-F544-E6ADEF16F3A1}"/>
              </a:ext>
            </a:extLst>
          </p:cNvPr>
          <p:cNvGrpSpPr/>
          <p:nvPr/>
        </p:nvGrpSpPr>
        <p:grpSpPr>
          <a:xfrm>
            <a:off x="5464237" y="3373660"/>
            <a:ext cx="1685222" cy="261610"/>
            <a:chOff x="4367808" y="3722406"/>
            <a:chExt cx="1685222" cy="261610"/>
          </a:xfrm>
        </p:grpSpPr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F25474FE-18E4-6135-3340-6998BBA0152B}"/>
                </a:ext>
              </a:extLst>
            </p:cNvPr>
            <p:cNvCxnSpPr/>
            <p:nvPr/>
          </p:nvCxnSpPr>
          <p:spPr bwMode="auto">
            <a:xfrm flipV="1">
              <a:off x="4367808" y="3722406"/>
              <a:ext cx="360040" cy="188097"/>
            </a:xfrm>
            <a:prstGeom prst="line">
              <a:avLst/>
            </a:prstGeom>
            <a:solidFill>
              <a:schemeClr val="accent2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320BCE1F-94CE-F679-495D-3B139BB94EEC}"/>
                </a:ext>
              </a:extLst>
            </p:cNvPr>
            <p:cNvSpPr txBox="1"/>
            <p:nvPr/>
          </p:nvSpPr>
          <p:spPr>
            <a:xfrm>
              <a:off x="4513826" y="3722406"/>
              <a:ext cx="15392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Kernel Linear Model 2</a:t>
              </a:r>
              <a:endParaRPr lang="zh-CN" altLang="en-US" sz="11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6EAEA7EB-C911-BA97-A5B7-567540739E7B}"/>
              </a:ext>
            </a:extLst>
          </p:cNvPr>
          <p:cNvGrpSpPr/>
          <p:nvPr/>
        </p:nvGrpSpPr>
        <p:grpSpPr>
          <a:xfrm>
            <a:off x="5464237" y="3926604"/>
            <a:ext cx="1686824" cy="261610"/>
            <a:chOff x="4367808" y="3722406"/>
            <a:chExt cx="1686824" cy="261610"/>
          </a:xfrm>
        </p:grpSpPr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BA277BDD-F50E-BCE8-6B7F-A857727F1249}"/>
                </a:ext>
              </a:extLst>
            </p:cNvPr>
            <p:cNvCxnSpPr/>
            <p:nvPr/>
          </p:nvCxnSpPr>
          <p:spPr bwMode="auto">
            <a:xfrm flipV="1">
              <a:off x="4367808" y="3722406"/>
              <a:ext cx="360040" cy="188097"/>
            </a:xfrm>
            <a:prstGeom prst="line">
              <a:avLst/>
            </a:prstGeom>
            <a:solidFill>
              <a:schemeClr val="accent2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17C23016-5706-DC48-FD9D-FDBA32E09462}"/>
                </a:ext>
              </a:extLst>
            </p:cNvPr>
            <p:cNvSpPr txBox="1"/>
            <p:nvPr/>
          </p:nvSpPr>
          <p:spPr>
            <a:xfrm>
              <a:off x="4513826" y="3722406"/>
              <a:ext cx="154080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Kernel Linear Model n</a:t>
              </a:r>
              <a:endParaRPr lang="zh-CN" altLang="en-US" sz="1100" dirty="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EFD5BA9A-AEE4-D39D-F9D7-E76389A2D18B}"/>
              </a:ext>
            </a:extLst>
          </p:cNvPr>
          <p:cNvCxnSpPr>
            <a:cxnSpLocks/>
          </p:cNvCxnSpPr>
          <p:nvPr/>
        </p:nvCxnSpPr>
        <p:spPr bwMode="auto">
          <a:xfrm>
            <a:off x="6281623" y="3635270"/>
            <a:ext cx="801" cy="291334"/>
          </a:xfrm>
          <a:prstGeom prst="line">
            <a:avLst/>
          </a:prstGeom>
          <a:solidFill>
            <a:schemeClr val="accent2"/>
          </a:solidFill>
          <a:ln w="2857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59582D59-11DA-28E8-D663-2F51D8FBE5E3}"/>
              </a:ext>
            </a:extLst>
          </p:cNvPr>
          <p:cNvCxnSpPr/>
          <p:nvPr/>
        </p:nvCxnSpPr>
        <p:spPr bwMode="auto">
          <a:xfrm>
            <a:off x="4957242" y="2652545"/>
            <a:ext cx="2510358" cy="0"/>
          </a:xfrm>
          <a:prstGeom prst="line">
            <a:avLst/>
          </a:prstGeom>
          <a:solidFill>
            <a:schemeClr val="accent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E9E350AD-AD9F-AA82-7819-A60C2E51280B}"/>
              </a:ext>
            </a:extLst>
          </p:cNvPr>
          <p:cNvCxnSpPr/>
          <p:nvPr/>
        </p:nvCxnSpPr>
        <p:spPr bwMode="auto">
          <a:xfrm>
            <a:off x="7467600" y="2652545"/>
            <a:ext cx="0" cy="981913"/>
          </a:xfrm>
          <a:prstGeom prst="line">
            <a:avLst/>
          </a:prstGeom>
          <a:solidFill>
            <a:schemeClr val="accent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E04077F4-3878-A642-0B9D-5D860AE82CEE}"/>
              </a:ext>
            </a:extLst>
          </p:cNvPr>
          <p:cNvCxnSpPr>
            <a:cxnSpLocks/>
            <a:stCxn id="9" idx="3"/>
          </p:cNvCxnSpPr>
          <p:nvPr/>
        </p:nvCxnSpPr>
        <p:spPr bwMode="auto">
          <a:xfrm>
            <a:off x="7149459" y="3293592"/>
            <a:ext cx="318140" cy="340866"/>
          </a:xfrm>
          <a:prstGeom prst="line">
            <a:avLst/>
          </a:prstGeom>
          <a:solidFill>
            <a:schemeClr val="accent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6EAA65C6-33E0-5C7A-A075-F24A6816706F}"/>
              </a:ext>
            </a:extLst>
          </p:cNvPr>
          <p:cNvCxnSpPr>
            <a:cxnSpLocks/>
            <a:stCxn id="12" idx="3"/>
          </p:cNvCxnSpPr>
          <p:nvPr/>
        </p:nvCxnSpPr>
        <p:spPr bwMode="auto">
          <a:xfrm>
            <a:off x="7149459" y="3504465"/>
            <a:ext cx="318141" cy="129993"/>
          </a:xfrm>
          <a:prstGeom prst="line">
            <a:avLst/>
          </a:prstGeom>
          <a:solidFill>
            <a:schemeClr val="accent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407217CB-307D-6A10-8F74-8C789AF1045C}"/>
              </a:ext>
            </a:extLst>
          </p:cNvPr>
          <p:cNvCxnSpPr>
            <a:cxnSpLocks/>
            <a:stCxn id="15" idx="3"/>
          </p:cNvCxnSpPr>
          <p:nvPr/>
        </p:nvCxnSpPr>
        <p:spPr bwMode="auto">
          <a:xfrm flipV="1">
            <a:off x="7151061" y="3634458"/>
            <a:ext cx="316538" cy="422951"/>
          </a:xfrm>
          <a:prstGeom prst="line">
            <a:avLst/>
          </a:prstGeom>
          <a:solidFill>
            <a:schemeClr val="accent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925AC17E-9C74-13A3-FBA8-78461CE3BFD6}"/>
              </a:ext>
            </a:extLst>
          </p:cNvPr>
          <p:cNvCxnSpPr>
            <a:cxnSpLocks/>
          </p:cNvCxnSpPr>
          <p:nvPr/>
        </p:nvCxnSpPr>
        <p:spPr bwMode="auto">
          <a:xfrm flipH="1">
            <a:off x="7147898" y="3634458"/>
            <a:ext cx="1561" cy="291017"/>
          </a:xfrm>
          <a:prstGeom prst="line">
            <a:avLst/>
          </a:prstGeom>
          <a:solidFill>
            <a:schemeClr val="accent2"/>
          </a:solidFill>
          <a:ln w="2857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pic>
        <p:nvPicPr>
          <p:cNvPr id="27" name="图片 26">
            <a:extLst>
              <a:ext uri="{FF2B5EF4-FFF2-40B4-BE49-F238E27FC236}">
                <a16:creationId xmlns:a16="http://schemas.microsoft.com/office/drawing/2014/main" id="{6629C002-16CF-119C-D58D-BAFE5F438E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2784" y="4628951"/>
            <a:ext cx="929788" cy="201784"/>
          </a:xfrm>
          <a:prstGeom prst="rect">
            <a:avLst/>
          </a:prstGeom>
        </p:spPr>
      </p:pic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6B84F614-B0EE-7C26-F391-74EE875BC9A6}"/>
              </a:ext>
            </a:extLst>
          </p:cNvPr>
          <p:cNvCxnSpPr>
            <a:cxnSpLocks/>
          </p:cNvCxnSpPr>
          <p:nvPr/>
        </p:nvCxnSpPr>
        <p:spPr bwMode="auto">
          <a:xfrm flipV="1">
            <a:off x="4355316" y="4216422"/>
            <a:ext cx="0" cy="373485"/>
          </a:xfrm>
          <a:prstGeom prst="straightConnector1">
            <a:avLst/>
          </a:prstGeom>
          <a:solidFill>
            <a:schemeClr val="accent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45065F17-861C-25E8-7EDA-D0B2CFCA6F9B}"/>
              </a:ext>
            </a:extLst>
          </p:cNvPr>
          <p:cNvSpPr txBox="1"/>
          <p:nvPr/>
        </p:nvSpPr>
        <p:spPr>
          <a:xfrm>
            <a:off x="2200671" y="5801273"/>
            <a:ext cx="8358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1"/>
                </a:solidFill>
              </a:rPr>
              <a:t>Kernel functions(Log Transformation)  </a:t>
            </a:r>
            <a:r>
              <a:rPr lang="en-US" altLang="zh-CN" b="1" dirty="0"/>
              <a:t>or</a:t>
            </a:r>
            <a:r>
              <a:rPr lang="en-US" altLang="zh-CN" b="1" dirty="0">
                <a:solidFill>
                  <a:schemeClr val="accent1"/>
                </a:solidFill>
              </a:rPr>
              <a:t> RMI(Recursive</a:t>
            </a:r>
            <a:r>
              <a:rPr lang="zh-CN" altLang="en-US" b="1" dirty="0">
                <a:solidFill>
                  <a:schemeClr val="accent1"/>
                </a:solidFill>
              </a:rPr>
              <a:t> </a:t>
            </a:r>
            <a:r>
              <a:rPr lang="en-US" altLang="zh-CN" b="1" dirty="0">
                <a:solidFill>
                  <a:schemeClr val="accent1"/>
                </a:solidFill>
              </a:rPr>
              <a:t>Model</a:t>
            </a:r>
            <a:r>
              <a:rPr lang="zh-CN" altLang="en-US" b="1" dirty="0">
                <a:solidFill>
                  <a:schemeClr val="accent1"/>
                </a:solidFill>
              </a:rPr>
              <a:t> </a:t>
            </a:r>
            <a:r>
              <a:rPr lang="en-US" altLang="zh-CN" b="1" dirty="0">
                <a:solidFill>
                  <a:schemeClr val="accent1"/>
                </a:solidFill>
              </a:rPr>
              <a:t>Index)</a:t>
            </a:r>
          </a:p>
          <a:p>
            <a:pPr algn="ctr"/>
            <a:r>
              <a:rPr lang="en-US" altLang="zh-CN" dirty="0"/>
              <a:t>can reduce model complexity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72E57647-48E7-8D08-ADD4-B35F56899513}"/>
              </a:ext>
            </a:extLst>
          </p:cNvPr>
          <p:cNvSpPr txBox="1"/>
          <p:nvPr/>
        </p:nvSpPr>
        <p:spPr>
          <a:xfrm>
            <a:off x="5824277" y="5473366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&amp;</a:t>
            </a:r>
            <a:endParaRPr lang="zh-CN" altLang="en-US" b="1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E32A5CD3-41E9-A916-6293-D691B987D47D}"/>
              </a:ext>
            </a:extLst>
          </p:cNvPr>
          <p:cNvSpPr/>
          <p:nvPr/>
        </p:nvSpPr>
        <p:spPr bwMode="auto">
          <a:xfrm>
            <a:off x="5040940" y="2915048"/>
            <a:ext cx="2078351" cy="1436246"/>
          </a:xfrm>
          <a:prstGeom prst="rect">
            <a:avLst/>
          </a:prstGeom>
          <a:noFill/>
          <a:ln w="571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1097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5271AF-F906-0C2C-B1FD-1B85078AA0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57F098-36EE-3814-5721-963495494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918" y="207451"/>
            <a:ext cx="9535999" cy="831299"/>
          </a:xfrm>
        </p:spPr>
        <p:txBody>
          <a:bodyPr>
            <a:normAutofit/>
          </a:bodyPr>
          <a:lstStyle/>
          <a:p>
            <a:r>
              <a:rPr lang="en-US" altLang="ko-KR" dirty="0"/>
              <a:t>Get rid of the FilterBlock?</a:t>
            </a:r>
            <a:endParaRPr lang="ko-KR" altLang="en-US" sz="44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1C9A1B4-37D1-7F6C-598E-806647BCF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6</a:t>
            </a:fld>
            <a:endParaRPr kumimoji="1" lang="ko-KR" altLang="en-US" dirty="0"/>
          </a:p>
        </p:txBody>
      </p:sp>
      <p:sp>
        <p:nvSpPr>
          <p:cNvPr id="4" name="내용 개체 틀 12">
            <a:extLst>
              <a:ext uri="{FF2B5EF4-FFF2-40B4-BE49-F238E27FC236}">
                <a16:creationId xmlns:a16="http://schemas.microsoft.com/office/drawing/2014/main" id="{33337C25-B558-8FD1-A281-9B903716F01E}"/>
              </a:ext>
            </a:extLst>
          </p:cNvPr>
          <p:cNvSpPr txBox="1">
            <a:spLocks/>
          </p:cNvSpPr>
          <p:nvPr/>
        </p:nvSpPr>
        <p:spPr>
          <a:xfrm>
            <a:off x="285917" y="1038751"/>
            <a:ext cx="11572253" cy="53330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7200" indent="-4572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Tx/>
              <a:buChar char="-"/>
              <a:defRPr sz="22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</a:pPr>
            <a:r>
              <a:rPr lang="en-US" altLang="ko-KR" sz="2000" dirty="0"/>
              <a:t>Check the impact of using Error bound on the Lookup process</a:t>
            </a:r>
            <a:endParaRPr lang="en-US" altLang="ko-KR" sz="1400" dirty="0"/>
          </a:p>
        </p:txBody>
      </p: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DFC9EF9F-5A4B-9F87-4EE0-E8DAA4AEF116}"/>
              </a:ext>
            </a:extLst>
          </p:cNvPr>
          <p:cNvGrpSpPr/>
          <p:nvPr/>
        </p:nvGrpSpPr>
        <p:grpSpPr>
          <a:xfrm>
            <a:off x="7352656" y="1609271"/>
            <a:ext cx="3667115" cy="4490326"/>
            <a:chOff x="3878954" y="1744196"/>
            <a:chExt cx="3667115" cy="4490326"/>
          </a:xfrm>
        </p:grpSpPr>
        <p:pic>
          <p:nvPicPr>
            <p:cNvPr id="46" name="图片 45">
              <a:extLst>
                <a:ext uri="{FF2B5EF4-FFF2-40B4-BE49-F238E27FC236}">
                  <a16:creationId xmlns:a16="http://schemas.microsoft.com/office/drawing/2014/main" id="{474ECA63-7ACD-9FB2-F5CF-2A07E95302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48049" y="3133895"/>
              <a:ext cx="1162050" cy="1781175"/>
            </a:xfrm>
            <a:prstGeom prst="rect">
              <a:avLst/>
            </a:prstGeom>
          </p:spPr>
        </p:pic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B8762E33-F85D-BC29-6E4E-8FE561C5A4E4}"/>
                </a:ext>
              </a:extLst>
            </p:cNvPr>
            <p:cNvCxnSpPr/>
            <p:nvPr/>
          </p:nvCxnSpPr>
          <p:spPr bwMode="auto">
            <a:xfrm flipH="1">
              <a:off x="4460017" y="3277911"/>
              <a:ext cx="288032" cy="0"/>
            </a:xfrm>
            <a:prstGeom prst="line">
              <a:avLst/>
            </a:prstGeom>
            <a:solidFill>
              <a:schemeClr val="accent2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0DC345FF-62F9-3B6E-4A75-696EAF3FB161}"/>
                </a:ext>
              </a:extLst>
            </p:cNvPr>
            <p:cNvCxnSpPr/>
            <p:nvPr/>
          </p:nvCxnSpPr>
          <p:spPr bwMode="auto">
            <a:xfrm flipH="1">
              <a:off x="4460017" y="3637951"/>
              <a:ext cx="288032" cy="0"/>
            </a:xfrm>
            <a:prstGeom prst="line">
              <a:avLst/>
            </a:prstGeom>
            <a:solidFill>
              <a:schemeClr val="accent2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C62F234F-F85D-35DD-75FE-FCB2020B49F4}"/>
                </a:ext>
              </a:extLst>
            </p:cNvPr>
            <p:cNvCxnSpPr/>
            <p:nvPr/>
          </p:nvCxnSpPr>
          <p:spPr bwMode="auto">
            <a:xfrm flipV="1">
              <a:off x="4460017" y="2125783"/>
              <a:ext cx="0" cy="1512168"/>
            </a:xfrm>
            <a:prstGeom prst="straightConnector1">
              <a:avLst/>
            </a:prstGeom>
            <a:solidFill>
              <a:schemeClr val="accent2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BA1194A4-C994-F664-9D9E-73F9AF69692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589034" y="2113643"/>
              <a:ext cx="642130" cy="0"/>
            </a:xfrm>
            <a:prstGeom prst="straightConnector1">
              <a:avLst/>
            </a:prstGeom>
            <a:solidFill>
              <a:schemeClr val="accent2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pic>
          <p:nvPicPr>
            <p:cNvPr id="51" name="图片 50">
              <a:extLst>
                <a:ext uri="{FF2B5EF4-FFF2-40B4-BE49-F238E27FC236}">
                  <a16:creationId xmlns:a16="http://schemas.microsoft.com/office/drawing/2014/main" id="{3E2DBA93-84C3-0055-BE2C-1377C8A53A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62377" y="1875243"/>
              <a:ext cx="642130" cy="375668"/>
            </a:xfrm>
            <a:prstGeom prst="rect">
              <a:avLst/>
            </a:prstGeom>
          </p:spPr>
        </p:pic>
        <p:pic>
          <p:nvPicPr>
            <p:cNvPr id="52" name="图片 51">
              <a:extLst>
                <a:ext uri="{FF2B5EF4-FFF2-40B4-BE49-F238E27FC236}">
                  <a16:creationId xmlns:a16="http://schemas.microsoft.com/office/drawing/2014/main" id="{EAA635E8-C7FB-B8FA-FC75-4DB5988972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44014" y="1884789"/>
              <a:ext cx="232005" cy="217275"/>
            </a:xfrm>
            <a:prstGeom prst="rect">
              <a:avLst/>
            </a:prstGeom>
          </p:spPr>
        </p:pic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649F512E-105A-21ED-B900-F6463231335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052305" y="2977847"/>
              <a:ext cx="0" cy="1178530"/>
            </a:xfrm>
            <a:prstGeom prst="line">
              <a:avLst/>
            </a:prstGeom>
            <a:solidFill>
              <a:schemeClr val="accent2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D84F5800-E77D-E1E8-84FB-0F7660050FA6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984337" y="4156377"/>
              <a:ext cx="1067968" cy="0"/>
            </a:xfrm>
            <a:prstGeom prst="straightConnector1">
              <a:avLst/>
            </a:prstGeom>
            <a:solidFill>
              <a:schemeClr val="accent2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pic>
          <p:nvPicPr>
            <p:cNvPr id="55" name="图片 54">
              <a:extLst>
                <a:ext uri="{FF2B5EF4-FFF2-40B4-BE49-F238E27FC236}">
                  <a16:creationId xmlns:a16="http://schemas.microsoft.com/office/drawing/2014/main" id="{06579E18-794B-15B2-161D-7978777D776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t="48056" r="1629"/>
            <a:stretch/>
          </p:blipFill>
          <p:spPr>
            <a:xfrm>
              <a:off x="3878954" y="5603879"/>
              <a:ext cx="1162124" cy="304921"/>
            </a:xfrm>
            <a:prstGeom prst="rect">
              <a:avLst/>
            </a:prstGeom>
          </p:spPr>
        </p:pic>
        <p:pic>
          <p:nvPicPr>
            <p:cNvPr id="56" name="图片 55">
              <a:extLst>
                <a:ext uri="{FF2B5EF4-FFF2-40B4-BE49-F238E27FC236}">
                  <a16:creationId xmlns:a16="http://schemas.microsoft.com/office/drawing/2014/main" id="{BB238F7C-1805-5B07-16AF-C120114CD24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161920" y="5262806"/>
              <a:ext cx="1229611" cy="643102"/>
            </a:xfrm>
            <a:prstGeom prst="rect">
              <a:avLst/>
            </a:prstGeom>
          </p:spPr>
        </p:pic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C6F46009-86D1-8829-9762-4E60064194B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333117" y="5756339"/>
              <a:ext cx="696964" cy="0"/>
            </a:xfrm>
            <a:prstGeom prst="straightConnector1">
              <a:avLst/>
            </a:prstGeom>
            <a:solidFill>
              <a:schemeClr val="accent2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pic>
          <p:nvPicPr>
            <p:cNvPr id="58" name="图片 57">
              <a:extLst>
                <a:ext uri="{FF2B5EF4-FFF2-40B4-BE49-F238E27FC236}">
                  <a16:creationId xmlns:a16="http://schemas.microsoft.com/office/drawing/2014/main" id="{0ECA720D-A4FC-30CC-98F1-811C30A5091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259548" y="5912477"/>
              <a:ext cx="844102" cy="209609"/>
            </a:xfrm>
            <a:prstGeom prst="rect">
              <a:avLst/>
            </a:prstGeom>
          </p:spPr>
        </p:pic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5DED0AAB-3FA6-B5E1-1ADE-02FBB5D3977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584253" y="4156377"/>
              <a:ext cx="0" cy="877634"/>
            </a:xfrm>
            <a:prstGeom prst="line">
              <a:avLst/>
            </a:prstGeom>
            <a:solidFill>
              <a:schemeClr val="accent2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883C0FA1-A161-F037-AA7D-62843BF6C9C6}"/>
                </a:ext>
              </a:extLst>
            </p:cNvPr>
            <p:cNvCxnSpPr/>
            <p:nvPr/>
          </p:nvCxnSpPr>
          <p:spPr bwMode="auto">
            <a:xfrm flipH="1">
              <a:off x="4460016" y="5034011"/>
              <a:ext cx="2124237" cy="0"/>
            </a:xfrm>
            <a:prstGeom prst="line">
              <a:avLst/>
            </a:prstGeom>
            <a:solidFill>
              <a:schemeClr val="accent2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1" name="直接箭头连接符 60">
              <a:extLst>
                <a:ext uri="{FF2B5EF4-FFF2-40B4-BE49-F238E27FC236}">
                  <a16:creationId xmlns:a16="http://schemas.microsoft.com/office/drawing/2014/main" id="{5B34A124-5FDE-2AB9-EEA9-096BEB5FDC69}"/>
                </a:ext>
              </a:extLst>
            </p:cNvPr>
            <p:cNvCxnSpPr>
              <a:cxnSpLocks/>
              <a:endCxn id="55" idx="0"/>
            </p:cNvCxnSpPr>
            <p:nvPr/>
          </p:nvCxnSpPr>
          <p:spPr bwMode="auto">
            <a:xfrm>
              <a:off x="4460016" y="5034011"/>
              <a:ext cx="0" cy="569868"/>
            </a:xfrm>
            <a:prstGeom prst="straightConnector1">
              <a:avLst/>
            </a:prstGeom>
            <a:solidFill>
              <a:schemeClr val="accent2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pic>
          <p:nvPicPr>
            <p:cNvPr id="62" name="图片 61">
              <a:extLst>
                <a:ext uri="{FF2B5EF4-FFF2-40B4-BE49-F238E27FC236}">
                  <a16:creationId xmlns:a16="http://schemas.microsoft.com/office/drawing/2014/main" id="{5FF60A4F-67F7-78D7-5280-8A599F569BD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236644" y="1744196"/>
              <a:ext cx="1309425" cy="1111572"/>
            </a:xfrm>
            <a:prstGeom prst="rect">
              <a:avLst/>
            </a:prstGeom>
          </p:spPr>
        </p:pic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281E8E08-9152-E600-E0ED-4B304DE5C10A}"/>
                </a:ext>
              </a:extLst>
            </p:cNvPr>
            <p:cNvSpPr/>
            <p:nvPr/>
          </p:nvSpPr>
          <p:spPr bwMode="auto">
            <a:xfrm>
              <a:off x="5104039" y="5403975"/>
              <a:ext cx="1057881" cy="830547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</p:grpSp>
      <p:sp>
        <p:nvSpPr>
          <p:cNvPr id="65" name="文本框 64">
            <a:extLst>
              <a:ext uri="{FF2B5EF4-FFF2-40B4-BE49-F238E27FC236}">
                <a16:creationId xmlns:a16="http://schemas.microsoft.com/office/drawing/2014/main" id="{6FD9523D-8475-F45E-3BE4-1384910C995E}"/>
              </a:ext>
            </a:extLst>
          </p:cNvPr>
          <p:cNvSpPr txBox="1"/>
          <p:nvPr/>
        </p:nvSpPr>
        <p:spPr>
          <a:xfrm>
            <a:off x="251595" y="3652120"/>
            <a:ext cx="7293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LSM Tree still needs to check if there is a lookup key in the data block.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6055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D32DC0-9920-2E66-416D-3900040612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D06C54-E749-68AB-AA7A-005837B58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918" y="207451"/>
            <a:ext cx="9535999" cy="831299"/>
          </a:xfrm>
        </p:spPr>
        <p:txBody>
          <a:bodyPr>
            <a:normAutofit/>
          </a:bodyPr>
          <a:lstStyle/>
          <a:p>
            <a:r>
              <a:rPr lang="en-US" altLang="ko-KR" dirty="0"/>
              <a:t>Get rid of the FilterBlock?</a:t>
            </a:r>
            <a:endParaRPr lang="ko-KR" altLang="en-US" sz="44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8995999-EF80-E905-08A2-82F3DBDCB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7</a:t>
            </a:fld>
            <a:endParaRPr kumimoji="1" lang="ko-KR" altLang="en-US" dirty="0"/>
          </a:p>
        </p:txBody>
      </p:sp>
      <p:sp>
        <p:nvSpPr>
          <p:cNvPr id="4" name="내용 개체 틀 12">
            <a:extLst>
              <a:ext uri="{FF2B5EF4-FFF2-40B4-BE49-F238E27FC236}">
                <a16:creationId xmlns:a16="http://schemas.microsoft.com/office/drawing/2014/main" id="{CC8692DD-1962-BFB5-08FA-D0E585BEAC33}"/>
              </a:ext>
            </a:extLst>
          </p:cNvPr>
          <p:cNvSpPr txBox="1">
            <a:spLocks/>
          </p:cNvSpPr>
          <p:nvPr/>
        </p:nvSpPr>
        <p:spPr>
          <a:xfrm>
            <a:off x="285917" y="1038751"/>
            <a:ext cx="11572253" cy="53330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7200" indent="-4572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Tx/>
              <a:buChar char="-"/>
              <a:defRPr sz="22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</a:pPr>
            <a:r>
              <a:rPr lang="en-US" altLang="ko-KR" sz="2000" dirty="0"/>
              <a:t>Can indexes replace filters?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8DD6A21-9CD6-B2A9-1B57-A06A6A7FE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504" y="2538412"/>
            <a:ext cx="1162050" cy="178117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4BFAC63-7E4C-8D19-0579-76B561A874D7}"/>
              </a:ext>
            </a:extLst>
          </p:cNvPr>
          <p:cNvSpPr txBox="1"/>
          <p:nvPr/>
        </p:nvSpPr>
        <p:spPr>
          <a:xfrm>
            <a:off x="1915054" y="3121222"/>
            <a:ext cx="282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0</a:t>
            </a:r>
            <a:endParaRPr lang="zh-CN" altLang="en-US" sz="14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3B5818A-D36D-9A52-43DA-3B14BD2857B2}"/>
              </a:ext>
            </a:extLst>
          </p:cNvPr>
          <p:cNvSpPr txBox="1"/>
          <p:nvPr/>
        </p:nvSpPr>
        <p:spPr>
          <a:xfrm>
            <a:off x="3359554" y="3121222"/>
            <a:ext cx="4780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180</a:t>
            </a:r>
            <a:endParaRPr lang="zh-CN" altLang="en-US" sz="14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A4DAA14-18A4-674A-F934-179DC8327D39}"/>
              </a:ext>
            </a:extLst>
          </p:cNvPr>
          <p:cNvSpPr txBox="1"/>
          <p:nvPr/>
        </p:nvSpPr>
        <p:spPr>
          <a:xfrm>
            <a:off x="1786226" y="3428999"/>
            <a:ext cx="4780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300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7FC75E3-25CD-7B52-DB3E-2FFFE39FAC02}"/>
              </a:ext>
            </a:extLst>
          </p:cNvPr>
          <p:cNvSpPr txBox="1"/>
          <p:nvPr/>
        </p:nvSpPr>
        <p:spPr>
          <a:xfrm>
            <a:off x="3359554" y="3427510"/>
            <a:ext cx="4780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400</a:t>
            </a:r>
            <a:endParaRPr lang="zh-CN" altLang="en-US" sz="14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0B19DE1-A770-AC1A-7B20-FA37DF5D908D}"/>
              </a:ext>
            </a:extLst>
          </p:cNvPr>
          <p:cNvSpPr txBox="1"/>
          <p:nvPr/>
        </p:nvSpPr>
        <p:spPr>
          <a:xfrm>
            <a:off x="1692706" y="4011810"/>
            <a:ext cx="5757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1504</a:t>
            </a:r>
            <a:endParaRPr lang="zh-CN" altLang="en-US" sz="14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EB33601-B94B-BF60-63E4-C059AB83BB08}"/>
              </a:ext>
            </a:extLst>
          </p:cNvPr>
          <p:cNvSpPr txBox="1"/>
          <p:nvPr/>
        </p:nvSpPr>
        <p:spPr>
          <a:xfrm>
            <a:off x="3338386" y="4010321"/>
            <a:ext cx="5757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1709</a:t>
            </a:r>
            <a:endParaRPr lang="zh-CN" altLang="en-US" sz="14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169E15E-5CFE-B50B-A85C-ECA75E642991}"/>
              </a:ext>
            </a:extLst>
          </p:cNvPr>
          <p:cNvSpPr/>
          <p:nvPr/>
        </p:nvSpPr>
        <p:spPr>
          <a:xfrm>
            <a:off x="5713959" y="2235317"/>
            <a:ext cx="4157220" cy="265835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0DA5EB33-2468-26ED-2FE3-2A7397E0C95D}"/>
              </a:ext>
            </a:extLst>
          </p:cNvPr>
          <p:cNvSpPr/>
          <p:nvPr/>
        </p:nvSpPr>
        <p:spPr>
          <a:xfrm>
            <a:off x="5881694" y="4667930"/>
            <a:ext cx="47134" cy="565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5D659AE2-D9F4-5D79-E03A-C62B4F4A5708}"/>
              </a:ext>
            </a:extLst>
          </p:cNvPr>
          <p:cNvSpPr/>
          <p:nvPr/>
        </p:nvSpPr>
        <p:spPr>
          <a:xfrm>
            <a:off x="5780094" y="4743178"/>
            <a:ext cx="47134" cy="565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76C763DE-4177-6BF8-9532-384445194344}"/>
              </a:ext>
            </a:extLst>
          </p:cNvPr>
          <p:cNvSpPr/>
          <p:nvPr/>
        </p:nvSpPr>
        <p:spPr>
          <a:xfrm>
            <a:off x="6021394" y="4517434"/>
            <a:ext cx="47134" cy="565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CCDBC007-81B7-3CA5-9E39-202F72350D90}"/>
              </a:ext>
            </a:extLst>
          </p:cNvPr>
          <p:cNvSpPr/>
          <p:nvPr/>
        </p:nvSpPr>
        <p:spPr>
          <a:xfrm>
            <a:off x="5957894" y="4592682"/>
            <a:ext cx="47134" cy="565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07326403-A40E-834F-7835-B1B176D3201A}"/>
              </a:ext>
            </a:extLst>
          </p:cNvPr>
          <p:cNvSpPr/>
          <p:nvPr/>
        </p:nvSpPr>
        <p:spPr>
          <a:xfrm>
            <a:off x="6180144" y="4366938"/>
            <a:ext cx="47134" cy="565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74041E7D-9E32-6A21-27A3-86B15639C185}"/>
              </a:ext>
            </a:extLst>
          </p:cNvPr>
          <p:cNvSpPr/>
          <p:nvPr/>
        </p:nvSpPr>
        <p:spPr>
          <a:xfrm>
            <a:off x="6072194" y="4442186"/>
            <a:ext cx="47134" cy="565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A85D0464-CE50-8C7F-8C4E-5916F355DC7D}"/>
              </a:ext>
            </a:extLst>
          </p:cNvPr>
          <p:cNvSpPr/>
          <p:nvPr/>
        </p:nvSpPr>
        <p:spPr>
          <a:xfrm>
            <a:off x="6415094" y="4216442"/>
            <a:ext cx="47134" cy="565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239D8A94-CC85-699C-7D67-6A8E4AFFF339}"/>
              </a:ext>
            </a:extLst>
          </p:cNvPr>
          <p:cNvSpPr/>
          <p:nvPr/>
        </p:nvSpPr>
        <p:spPr>
          <a:xfrm>
            <a:off x="6326194" y="4291690"/>
            <a:ext cx="47134" cy="565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082954BF-ABE3-E953-211F-F04959E06A7F}"/>
              </a:ext>
            </a:extLst>
          </p:cNvPr>
          <p:cNvSpPr/>
          <p:nvPr/>
        </p:nvSpPr>
        <p:spPr>
          <a:xfrm>
            <a:off x="6735109" y="4063781"/>
            <a:ext cx="47134" cy="565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4F851CB4-9FA8-5CDD-82F1-B369A4A2C0F5}"/>
              </a:ext>
            </a:extLst>
          </p:cNvPr>
          <p:cNvSpPr/>
          <p:nvPr/>
        </p:nvSpPr>
        <p:spPr>
          <a:xfrm>
            <a:off x="6697009" y="4139029"/>
            <a:ext cx="47134" cy="565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5B2FE159-298B-E302-DCE3-D4C6234309C1}"/>
              </a:ext>
            </a:extLst>
          </p:cNvPr>
          <p:cNvSpPr/>
          <p:nvPr/>
        </p:nvSpPr>
        <p:spPr>
          <a:xfrm>
            <a:off x="6862109" y="3913285"/>
            <a:ext cx="47134" cy="565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603F6A83-F8F8-29F6-58ED-C6FF3E0B5F28}"/>
              </a:ext>
            </a:extLst>
          </p:cNvPr>
          <p:cNvSpPr/>
          <p:nvPr/>
        </p:nvSpPr>
        <p:spPr>
          <a:xfrm>
            <a:off x="6798609" y="3988533"/>
            <a:ext cx="47134" cy="565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F48EE44A-710F-1A66-034A-E9FEC5FCC190}"/>
              </a:ext>
            </a:extLst>
          </p:cNvPr>
          <p:cNvSpPr/>
          <p:nvPr/>
        </p:nvSpPr>
        <p:spPr>
          <a:xfrm>
            <a:off x="7071659" y="3762789"/>
            <a:ext cx="47134" cy="565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6335A43B-07EF-8896-F9A5-F3F84A0BD841}"/>
              </a:ext>
            </a:extLst>
          </p:cNvPr>
          <p:cNvSpPr/>
          <p:nvPr/>
        </p:nvSpPr>
        <p:spPr>
          <a:xfrm>
            <a:off x="6944659" y="3838037"/>
            <a:ext cx="47134" cy="565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5335180B-2C12-3952-DD7D-6403E0212D20}"/>
              </a:ext>
            </a:extLst>
          </p:cNvPr>
          <p:cNvSpPr/>
          <p:nvPr/>
        </p:nvSpPr>
        <p:spPr>
          <a:xfrm>
            <a:off x="7420909" y="3612293"/>
            <a:ext cx="47134" cy="565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0BA98991-0D79-5D71-25F7-98FA73AC49BB}"/>
              </a:ext>
            </a:extLst>
          </p:cNvPr>
          <p:cNvSpPr/>
          <p:nvPr/>
        </p:nvSpPr>
        <p:spPr>
          <a:xfrm>
            <a:off x="7236759" y="3687541"/>
            <a:ext cx="47134" cy="565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029D4B24-58AE-1822-CC6A-D0A58EF9DD23}"/>
              </a:ext>
            </a:extLst>
          </p:cNvPr>
          <p:cNvSpPr/>
          <p:nvPr/>
        </p:nvSpPr>
        <p:spPr>
          <a:xfrm>
            <a:off x="7754775" y="3461797"/>
            <a:ext cx="47134" cy="565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94605D93-D6D2-8240-D634-B618EB73123B}"/>
              </a:ext>
            </a:extLst>
          </p:cNvPr>
          <p:cNvSpPr/>
          <p:nvPr/>
        </p:nvSpPr>
        <p:spPr>
          <a:xfrm>
            <a:off x="7630459" y="3537045"/>
            <a:ext cx="47134" cy="565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A83F3770-4699-21D6-48BD-CA259A7A36AA}"/>
              </a:ext>
            </a:extLst>
          </p:cNvPr>
          <p:cNvSpPr/>
          <p:nvPr/>
        </p:nvSpPr>
        <p:spPr>
          <a:xfrm>
            <a:off x="8272536" y="3311301"/>
            <a:ext cx="47134" cy="565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825B133C-0FF8-C1F9-6882-20930E268740}"/>
              </a:ext>
            </a:extLst>
          </p:cNvPr>
          <p:cNvSpPr/>
          <p:nvPr/>
        </p:nvSpPr>
        <p:spPr>
          <a:xfrm>
            <a:off x="8120136" y="3386549"/>
            <a:ext cx="47134" cy="565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0507C6B1-D34A-8BC0-8FC9-EC5CEA29A024}"/>
              </a:ext>
            </a:extLst>
          </p:cNvPr>
          <p:cNvSpPr/>
          <p:nvPr/>
        </p:nvSpPr>
        <p:spPr>
          <a:xfrm>
            <a:off x="8424936" y="3160805"/>
            <a:ext cx="47134" cy="565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CC337B05-234A-677F-943C-71E44F1D2C1F}"/>
              </a:ext>
            </a:extLst>
          </p:cNvPr>
          <p:cNvSpPr/>
          <p:nvPr/>
        </p:nvSpPr>
        <p:spPr>
          <a:xfrm>
            <a:off x="8329686" y="3236053"/>
            <a:ext cx="47134" cy="565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44E4290C-F147-315D-9336-F4112BD19E66}"/>
              </a:ext>
            </a:extLst>
          </p:cNvPr>
          <p:cNvSpPr/>
          <p:nvPr/>
        </p:nvSpPr>
        <p:spPr>
          <a:xfrm>
            <a:off x="8659886" y="3010309"/>
            <a:ext cx="47134" cy="565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1BB21DEC-341A-9A42-B3C7-B6F4C234BAED}"/>
              </a:ext>
            </a:extLst>
          </p:cNvPr>
          <p:cNvSpPr/>
          <p:nvPr/>
        </p:nvSpPr>
        <p:spPr>
          <a:xfrm>
            <a:off x="8539236" y="3085557"/>
            <a:ext cx="47134" cy="565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6FC5AE1D-B1AF-A7FD-C4BC-F86798112F35}"/>
              </a:ext>
            </a:extLst>
          </p:cNvPr>
          <p:cNvSpPr/>
          <p:nvPr/>
        </p:nvSpPr>
        <p:spPr>
          <a:xfrm>
            <a:off x="8983567" y="2857648"/>
            <a:ext cx="47134" cy="565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BB15BE14-F4F7-13D6-E5C7-6C363007EC69}"/>
              </a:ext>
            </a:extLst>
          </p:cNvPr>
          <p:cNvSpPr/>
          <p:nvPr/>
        </p:nvSpPr>
        <p:spPr>
          <a:xfrm>
            <a:off x="8805767" y="2932896"/>
            <a:ext cx="47134" cy="565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9A45D374-B554-3A4B-FF10-DB15581D6CB1}"/>
              </a:ext>
            </a:extLst>
          </p:cNvPr>
          <p:cNvSpPr/>
          <p:nvPr/>
        </p:nvSpPr>
        <p:spPr>
          <a:xfrm>
            <a:off x="9443706" y="2707152"/>
            <a:ext cx="47134" cy="565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5A031BAA-BF99-2FE8-BF86-6AD8E6766E8D}"/>
              </a:ext>
            </a:extLst>
          </p:cNvPr>
          <p:cNvSpPr/>
          <p:nvPr/>
        </p:nvSpPr>
        <p:spPr>
          <a:xfrm>
            <a:off x="9335756" y="2782400"/>
            <a:ext cx="47134" cy="565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25CD8C4E-AEB9-D29C-A459-B84BC3D26546}"/>
              </a:ext>
            </a:extLst>
          </p:cNvPr>
          <p:cNvSpPr/>
          <p:nvPr/>
        </p:nvSpPr>
        <p:spPr>
          <a:xfrm>
            <a:off x="9596106" y="2556656"/>
            <a:ext cx="47134" cy="565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2A748884-0F39-6E69-AADD-6F9808B29448}"/>
              </a:ext>
            </a:extLst>
          </p:cNvPr>
          <p:cNvSpPr/>
          <p:nvPr/>
        </p:nvSpPr>
        <p:spPr>
          <a:xfrm>
            <a:off x="9532606" y="2631904"/>
            <a:ext cx="47134" cy="565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5538C1E1-DFBF-8E64-6323-23892421C3D0}"/>
              </a:ext>
            </a:extLst>
          </p:cNvPr>
          <p:cNvSpPr/>
          <p:nvPr/>
        </p:nvSpPr>
        <p:spPr>
          <a:xfrm>
            <a:off x="9735806" y="2406160"/>
            <a:ext cx="47134" cy="565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365E2EDF-2E4A-6419-41B9-85C9CEB106BD}"/>
              </a:ext>
            </a:extLst>
          </p:cNvPr>
          <p:cNvSpPr/>
          <p:nvPr/>
        </p:nvSpPr>
        <p:spPr>
          <a:xfrm>
            <a:off x="9659606" y="2481408"/>
            <a:ext cx="47134" cy="565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CD5AE697-5607-F335-2AA9-6E747F9C45CE}"/>
              </a:ext>
            </a:extLst>
          </p:cNvPr>
          <p:cNvSpPr txBox="1"/>
          <p:nvPr/>
        </p:nvSpPr>
        <p:spPr>
          <a:xfrm rot="16200000">
            <a:off x="4559840" y="3109929"/>
            <a:ext cx="14516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Key’s position</a:t>
            </a:r>
            <a:endParaRPr lang="zh-CN" altLang="en-US" sz="14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48946191-45D8-F945-7C52-49A063FCB424}"/>
              </a:ext>
            </a:extLst>
          </p:cNvPr>
          <p:cNvSpPr txBox="1"/>
          <p:nvPr/>
        </p:nvSpPr>
        <p:spPr>
          <a:xfrm>
            <a:off x="7603119" y="4922203"/>
            <a:ext cx="5099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Key</a:t>
            </a:r>
            <a:endParaRPr lang="zh-CN" altLang="en-US" sz="14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0" name="墨迹 89">
                <a:extLst>
                  <a:ext uri="{FF2B5EF4-FFF2-40B4-BE49-F238E27FC236}">
                    <a16:creationId xmlns:a16="http://schemas.microsoft.com/office/drawing/2014/main" id="{B614B728-A435-0222-7B67-FE0955A9D29B}"/>
                  </a:ext>
                </a:extLst>
              </p14:cNvPr>
              <p14:cNvContentPartPr/>
              <p14:nvPr/>
            </p14:nvContentPartPr>
            <p14:xfrm>
              <a:off x="5753048" y="4148008"/>
              <a:ext cx="851134" cy="666917"/>
            </p14:xfrm>
          </p:contentPart>
        </mc:Choice>
        <mc:Fallback xmlns="">
          <p:pic>
            <p:nvPicPr>
              <p:cNvPr id="90" name="墨迹 89">
                <a:extLst>
                  <a:ext uri="{FF2B5EF4-FFF2-40B4-BE49-F238E27FC236}">
                    <a16:creationId xmlns:a16="http://schemas.microsoft.com/office/drawing/2014/main" id="{B614B728-A435-0222-7B67-FE0955A9D29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17044" y="4075987"/>
                <a:ext cx="922782" cy="8105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2" name="墨迹 91">
                <a:extLst>
                  <a:ext uri="{FF2B5EF4-FFF2-40B4-BE49-F238E27FC236}">
                    <a16:creationId xmlns:a16="http://schemas.microsoft.com/office/drawing/2014/main" id="{77CBC7C8-22D8-3EEE-40DF-BFAC39EF9AD2}"/>
                  </a:ext>
                </a:extLst>
              </p14:cNvPr>
              <p14:cNvContentPartPr/>
              <p14:nvPr/>
            </p14:nvContentPartPr>
            <p14:xfrm>
              <a:off x="6701118" y="3291537"/>
              <a:ext cx="1307502" cy="828794"/>
            </p14:xfrm>
          </p:contentPart>
        </mc:Choice>
        <mc:Fallback xmlns="">
          <p:pic>
            <p:nvPicPr>
              <p:cNvPr id="92" name="墨迹 91">
                <a:extLst>
                  <a:ext uri="{FF2B5EF4-FFF2-40B4-BE49-F238E27FC236}">
                    <a16:creationId xmlns:a16="http://schemas.microsoft.com/office/drawing/2014/main" id="{77CBC7C8-22D8-3EEE-40DF-BFAC39EF9AD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65118" y="3219531"/>
                <a:ext cx="1379141" cy="9724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5" name="墨迹 94">
                <a:extLst>
                  <a:ext uri="{FF2B5EF4-FFF2-40B4-BE49-F238E27FC236}">
                    <a16:creationId xmlns:a16="http://schemas.microsoft.com/office/drawing/2014/main" id="{F2CA784F-692C-57AE-C54C-80A9BB5953D1}"/>
                  </a:ext>
                </a:extLst>
              </p14:cNvPr>
              <p14:cNvContentPartPr/>
              <p14:nvPr/>
            </p14:nvContentPartPr>
            <p14:xfrm>
              <a:off x="8121509" y="2707152"/>
              <a:ext cx="1191505" cy="722038"/>
            </p14:xfrm>
          </p:contentPart>
        </mc:Choice>
        <mc:Fallback xmlns="">
          <p:pic>
            <p:nvPicPr>
              <p:cNvPr id="95" name="墨迹 94">
                <a:extLst>
                  <a:ext uri="{FF2B5EF4-FFF2-40B4-BE49-F238E27FC236}">
                    <a16:creationId xmlns:a16="http://schemas.microsoft.com/office/drawing/2014/main" id="{F2CA784F-692C-57AE-C54C-80A9BB5953D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085501" y="2635128"/>
                <a:ext cx="1263161" cy="8657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8" name="墨迹 97">
                <a:extLst>
                  <a:ext uri="{FF2B5EF4-FFF2-40B4-BE49-F238E27FC236}">
                    <a16:creationId xmlns:a16="http://schemas.microsoft.com/office/drawing/2014/main" id="{6CC3B7E6-395F-A9E7-4FC3-718BEC9738EC}"/>
                  </a:ext>
                </a:extLst>
              </p14:cNvPr>
              <p14:cNvContentPartPr/>
              <p14:nvPr/>
            </p14:nvContentPartPr>
            <p14:xfrm>
              <a:off x="9353430" y="2438470"/>
              <a:ext cx="425880" cy="374760"/>
            </p14:xfrm>
          </p:contentPart>
        </mc:Choice>
        <mc:Fallback xmlns="">
          <p:pic>
            <p:nvPicPr>
              <p:cNvPr id="98" name="墨迹 97">
                <a:extLst>
                  <a:ext uri="{FF2B5EF4-FFF2-40B4-BE49-F238E27FC236}">
                    <a16:creationId xmlns:a16="http://schemas.microsoft.com/office/drawing/2014/main" id="{6CC3B7E6-395F-A9E7-4FC3-718BEC9738E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317430" y="2366470"/>
                <a:ext cx="497520" cy="518400"/>
              </a:xfrm>
              <a:prstGeom prst="rect">
                <a:avLst/>
              </a:prstGeom>
            </p:spPr>
          </p:pic>
        </mc:Fallback>
      </mc:AlternateContent>
      <p:cxnSp>
        <p:nvCxnSpPr>
          <p:cNvPr id="114" name="直接连接符 113">
            <a:extLst>
              <a:ext uri="{FF2B5EF4-FFF2-40B4-BE49-F238E27FC236}">
                <a16:creationId xmlns:a16="http://schemas.microsoft.com/office/drawing/2014/main" id="{952294B0-3F64-E47C-193B-A85D62FE8885}"/>
              </a:ext>
            </a:extLst>
          </p:cNvPr>
          <p:cNvCxnSpPr/>
          <p:nvPr/>
        </p:nvCxnSpPr>
        <p:spPr>
          <a:xfrm>
            <a:off x="6697009" y="3894598"/>
            <a:ext cx="0" cy="999077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文本框 114">
            <a:extLst>
              <a:ext uri="{FF2B5EF4-FFF2-40B4-BE49-F238E27FC236}">
                <a16:creationId xmlns:a16="http://schemas.microsoft.com/office/drawing/2014/main" id="{2BF08759-1F99-1CE1-620A-48582F135E7B}"/>
              </a:ext>
            </a:extLst>
          </p:cNvPr>
          <p:cNvSpPr txBox="1"/>
          <p:nvPr/>
        </p:nvSpPr>
        <p:spPr>
          <a:xfrm>
            <a:off x="6469132" y="4852653"/>
            <a:ext cx="4780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300</a:t>
            </a: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396FDFEF-26CD-5570-E888-05F56F48336A}"/>
              </a:ext>
            </a:extLst>
          </p:cNvPr>
          <p:cNvSpPr txBox="1"/>
          <p:nvPr/>
        </p:nvSpPr>
        <p:spPr>
          <a:xfrm>
            <a:off x="2857728" y="5426454"/>
            <a:ext cx="6018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RMI typically uses the first key of a segment for learning.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1437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033956-82F2-D3BC-3760-6E6FDDAACF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8C6866-50A8-EAC0-1EFC-BBF3EC06C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918" y="207451"/>
            <a:ext cx="9535999" cy="831299"/>
          </a:xfrm>
        </p:spPr>
        <p:txBody>
          <a:bodyPr>
            <a:normAutofit/>
          </a:bodyPr>
          <a:lstStyle/>
          <a:p>
            <a:r>
              <a:rPr lang="en-US" altLang="ko-KR" dirty="0"/>
              <a:t>Get rid of the FilterBlock?</a:t>
            </a:r>
            <a:endParaRPr lang="ko-KR" altLang="en-US" sz="44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E999CD6-4988-76FE-11E1-6F3B6DCDA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8</a:t>
            </a:fld>
            <a:endParaRPr kumimoji="1" lang="ko-KR" altLang="en-US" dirty="0"/>
          </a:p>
        </p:txBody>
      </p:sp>
      <p:sp>
        <p:nvSpPr>
          <p:cNvPr id="4" name="내용 개체 틀 12">
            <a:extLst>
              <a:ext uri="{FF2B5EF4-FFF2-40B4-BE49-F238E27FC236}">
                <a16:creationId xmlns:a16="http://schemas.microsoft.com/office/drawing/2014/main" id="{D6244A24-EAE5-8707-672F-6721B6D9BDA3}"/>
              </a:ext>
            </a:extLst>
          </p:cNvPr>
          <p:cNvSpPr txBox="1">
            <a:spLocks/>
          </p:cNvSpPr>
          <p:nvPr/>
        </p:nvSpPr>
        <p:spPr>
          <a:xfrm>
            <a:off x="285917" y="1038751"/>
            <a:ext cx="11572253" cy="53330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7200" indent="-4572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Tx/>
              <a:buChar char="-"/>
              <a:defRPr sz="22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</a:pPr>
            <a:r>
              <a:rPr lang="en-US" altLang="ko-KR" sz="2000" dirty="0"/>
              <a:t>Can indexes replace filters?</a:t>
            </a:r>
          </a:p>
          <a:p>
            <a:pPr lvl="1">
              <a:lnSpc>
                <a:spcPct val="125000"/>
              </a:lnSpc>
            </a:pPr>
            <a:r>
              <a:rPr lang="en-US" altLang="ko-KR" sz="1800" dirty="0"/>
              <a:t>Gap-based RMI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8FD6DE2-36BF-B726-F09B-EB64A60A0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504" y="2538412"/>
            <a:ext cx="1162050" cy="178117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A2589FA-A688-51C0-7637-EE36D0290D6C}"/>
              </a:ext>
            </a:extLst>
          </p:cNvPr>
          <p:cNvSpPr txBox="1"/>
          <p:nvPr/>
        </p:nvSpPr>
        <p:spPr>
          <a:xfrm>
            <a:off x="1915054" y="3121222"/>
            <a:ext cx="282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0</a:t>
            </a:r>
            <a:endParaRPr lang="zh-CN" altLang="en-US" sz="14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4D995E4-5CEE-C054-7992-8599EAF6E526}"/>
              </a:ext>
            </a:extLst>
          </p:cNvPr>
          <p:cNvSpPr txBox="1"/>
          <p:nvPr/>
        </p:nvSpPr>
        <p:spPr>
          <a:xfrm>
            <a:off x="3359554" y="3121222"/>
            <a:ext cx="4780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180</a:t>
            </a:r>
            <a:endParaRPr lang="zh-CN" altLang="en-US" sz="14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04EABEA-9AF8-497D-1F68-FEB73966572B}"/>
              </a:ext>
            </a:extLst>
          </p:cNvPr>
          <p:cNvSpPr txBox="1"/>
          <p:nvPr/>
        </p:nvSpPr>
        <p:spPr>
          <a:xfrm>
            <a:off x="1786226" y="3428999"/>
            <a:ext cx="4780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300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143368B-DE73-1C5A-E750-E9DF036520F9}"/>
              </a:ext>
            </a:extLst>
          </p:cNvPr>
          <p:cNvSpPr txBox="1"/>
          <p:nvPr/>
        </p:nvSpPr>
        <p:spPr>
          <a:xfrm>
            <a:off x="3359554" y="3427510"/>
            <a:ext cx="4780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400</a:t>
            </a:r>
            <a:endParaRPr lang="zh-CN" altLang="en-US" sz="14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39E1E36-5D1F-906E-965A-514A0D3AAB83}"/>
              </a:ext>
            </a:extLst>
          </p:cNvPr>
          <p:cNvSpPr txBox="1"/>
          <p:nvPr/>
        </p:nvSpPr>
        <p:spPr>
          <a:xfrm>
            <a:off x="1692706" y="4011810"/>
            <a:ext cx="5757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1504</a:t>
            </a:r>
            <a:endParaRPr lang="zh-CN" altLang="en-US" sz="14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8CA04A7-49DD-B45A-0F3F-FDDC9A30694A}"/>
              </a:ext>
            </a:extLst>
          </p:cNvPr>
          <p:cNvSpPr txBox="1"/>
          <p:nvPr/>
        </p:nvSpPr>
        <p:spPr>
          <a:xfrm>
            <a:off x="3338386" y="4010321"/>
            <a:ext cx="5757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1709</a:t>
            </a:r>
            <a:endParaRPr lang="zh-CN" altLang="en-US" sz="14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D5E2233-2896-3668-0A92-90C38699D7C2}"/>
              </a:ext>
            </a:extLst>
          </p:cNvPr>
          <p:cNvSpPr/>
          <p:nvPr/>
        </p:nvSpPr>
        <p:spPr>
          <a:xfrm>
            <a:off x="5713959" y="2235317"/>
            <a:ext cx="4157220" cy="265835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B5288759-7D51-D63C-FB94-9657DCFB296F}"/>
              </a:ext>
            </a:extLst>
          </p:cNvPr>
          <p:cNvSpPr/>
          <p:nvPr/>
        </p:nvSpPr>
        <p:spPr>
          <a:xfrm>
            <a:off x="5881694" y="4667930"/>
            <a:ext cx="47134" cy="565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C806C749-F3BA-C416-B735-EF7A45A85847}"/>
              </a:ext>
            </a:extLst>
          </p:cNvPr>
          <p:cNvSpPr/>
          <p:nvPr/>
        </p:nvSpPr>
        <p:spPr>
          <a:xfrm>
            <a:off x="5780094" y="4743178"/>
            <a:ext cx="47134" cy="565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1F083A61-C770-A45B-69B6-822854F12123}"/>
              </a:ext>
            </a:extLst>
          </p:cNvPr>
          <p:cNvSpPr/>
          <p:nvPr/>
        </p:nvSpPr>
        <p:spPr>
          <a:xfrm>
            <a:off x="6021394" y="4517434"/>
            <a:ext cx="47134" cy="565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13D683E9-6ECF-BC95-969E-9ACD16A12DD2}"/>
              </a:ext>
            </a:extLst>
          </p:cNvPr>
          <p:cNvSpPr/>
          <p:nvPr/>
        </p:nvSpPr>
        <p:spPr>
          <a:xfrm>
            <a:off x="5957894" y="4592682"/>
            <a:ext cx="47134" cy="565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B808ECB8-4373-EBB6-C457-F8BEF6ACE3F9}"/>
              </a:ext>
            </a:extLst>
          </p:cNvPr>
          <p:cNvSpPr/>
          <p:nvPr/>
        </p:nvSpPr>
        <p:spPr>
          <a:xfrm>
            <a:off x="6180144" y="4366938"/>
            <a:ext cx="47134" cy="565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FC111683-EBF4-0B81-8424-74672093514D}"/>
              </a:ext>
            </a:extLst>
          </p:cNvPr>
          <p:cNvSpPr/>
          <p:nvPr/>
        </p:nvSpPr>
        <p:spPr>
          <a:xfrm>
            <a:off x="6072194" y="4442186"/>
            <a:ext cx="47134" cy="565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9A020912-E853-4368-1A96-1780291B50C6}"/>
              </a:ext>
            </a:extLst>
          </p:cNvPr>
          <p:cNvSpPr/>
          <p:nvPr/>
        </p:nvSpPr>
        <p:spPr>
          <a:xfrm>
            <a:off x="6415094" y="4216442"/>
            <a:ext cx="47134" cy="565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AC0FA497-AE1B-0EA0-71F9-80CFE62E3517}"/>
              </a:ext>
            </a:extLst>
          </p:cNvPr>
          <p:cNvSpPr/>
          <p:nvPr/>
        </p:nvSpPr>
        <p:spPr>
          <a:xfrm>
            <a:off x="6326194" y="4291690"/>
            <a:ext cx="47134" cy="565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23345163-AAA6-6BE7-F407-719D45DE0639}"/>
              </a:ext>
            </a:extLst>
          </p:cNvPr>
          <p:cNvSpPr/>
          <p:nvPr/>
        </p:nvSpPr>
        <p:spPr>
          <a:xfrm>
            <a:off x="6735109" y="4063781"/>
            <a:ext cx="47134" cy="565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B9E81C69-41F5-9509-71C3-F40A356DA1BE}"/>
              </a:ext>
            </a:extLst>
          </p:cNvPr>
          <p:cNvSpPr/>
          <p:nvPr/>
        </p:nvSpPr>
        <p:spPr>
          <a:xfrm>
            <a:off x="6697009" y="4139029"/>
            <a:ext cx="47134" cy="565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8BFF8C64-0CAE-BC44-83CA-0C548C6E2836}"/>
              </a:ext>
            </a:extLst>
          </p:cNvPr>
          <p:cNvSpPr/>
          <p:nvPr/>
        </p:nvSpPr>
        <p:spPr>
          <a:xfrm>
            <a:off x="6862109" y="3913285"/>
            <a:ext cx="47134" cy="565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6E059C76-C8E3-2AE5-6E6F-D29ECD95CD51}"/>
              </a:ext>
            </a:extLst>
          </p:cNvPr>
          <p:cNvSpPr/>
          <p:nvPr/>
        </p:nvSpPr>
        <p:spPr>
          <a:xfrm>
            <a:off x="6798609" y="3988533"/>
            <a:ext cx="47134" cy="565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00ECF66B-D8CF-9FD7-EA66-6A7F4202EB3D}"/>
              </a:ext>
            </a:extLst>
          </p:cNvPr>
          <p:cNvSpPr/>
          <p:nvPr/>
        </p:nvSpPr>
        <p:spPr>
          <a:xfrm>
            <a:off x="7071659" y="3762789"/>
            <a:ext cx="47134" cy="565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AE641051-119C-561C-B1D7-7730C09BF973}"/>
              </a:ext>
            </a:extLst>
          </p:cNvPr>
          <p:cNvSpPr/>
          <p:nvPr/>
        </p:nvSpPr>
        <p:spPr>
          <a:xfrm>
            <a:off x="6944659" y="3838037"/>
            <a:ext cx="47134" cy="565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9DB1821D-3331-910A-950E-FCA93B887AC6}"/>
              </a:ext>
            </a:extLst>
          </p:cNvPr>
          <p:cNvSpPr/>
          <p:nvPr/>
        </p:nvSpPr>
        <p:spPr>
          <a:xfrm>
            <a:off x="7420909" y="3612293"/>
            <a:ext cx="47134" cy="565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FE90ABA0-5775-79D4-2BA2-C5DE0F0F3533}"/>
              </a:ext>
            </a:extLst>
          </p:cNvPr>
          <p:cNvSpPr/>
          <p:nvPr/>
        </p:nvSpPr>
        <p:spPr>
          <a:xfrm>
            <a:off x="7236759" y="3687541"/>
            <a:ext cx="47134" cy="565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1D3985A0-81D2-B365-1B42-164EDA1FD33A}"/>
              </a:ext>
            </a:extLst>
          </p:cNvPr>
          <p:cNvSpPr/>
          <p:nvPr/>
        </p:nvSpPr>
        <p:spPr>
          <a:xfrm>
            <a:off x="7754775" y="3461797"/>
            <a:ext cx="47134" cy="565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9A068A2D-E40A-BAB9-67E0-7B2F27D53F5E}"/>
              </a:ext>
            </a:extLst>
          </p:cNvPr>
          <p:cNvSpPr/>
          <p:nvPr/>
        </p:nvSpPr>
        <p:spPr>
          <a:xfrm>
            <a:off x="7630459" y="3537045"/>
            <a:ext cx="47134" cy="565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67139471-FC99-1604-E8FD-8D8AEB5ACBB0}"/>
              </a:ext>
            </a:extLst>
          </p:cNvPr>
          <p:cNvSpPr/>
          <p:nvPr/>
        </p:nvSpPr>
        <p:spPr>
          <a:xfrm>
            <a:off x="8272536" y="3311301"/>
            <a:ext cx="47134" cy="565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3C52439C-5718-40F1-0F23-5F86A2D330FE}"/>
              </a:ext>
            </a:extLst>
          </p:cNvPr>
          <p:cNvSpPr/>
          <p:nvPr/>
        </p:nvSpPr>
        <p:spPr>
          <a:xfrm>
            <a:off x="8120136" y="3386549"/>
            <a:ext cx="47134" cy="565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96030883-09FA-4D9F-D768-1B98AE40D4B4}"/>
              </a:ext>
            </a:extLst>
          </p:cNvPr>
          <p:cNvSpPr/>
          <p:nvPr/>
        </p:nvSpPr>
        <p:spPr>
          <a:xfrm>
            <a:off x="8424936" y="3160805"/>
            <a:ext cx="47134" cy="565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B54CF576-23AA-9508-58DF-37651571AE08}"/>
              </a:ext>
            </a:extLst>
          </p:cNvPr>
          <p:cNvSpPr/>
          <p:nvPr/>
        </p:nvSpPr>
        <p:spPr>
          <a:xfrm>
            <a:off x="8329686" y="3236053"/>
            <a:ext cx="47134" cy="565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8769DF94-4D3A-2D99-CAF3-58E12D4CC9E3}"/>
              </a:ext>
            </a:extLst>
          </p:cNvPr>
          <p:cNvSpPr/>
          <p:nvPr/>
        </p:nvSpPr>
        <p:spPr>
          <a:xfrm>
            <a:off x="8659886" y="3010309"/>
            <a:ext cx="47134" cy="565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CC3DB7D4-5C92-5A85-0436-112B1E99A7F2}"/>
              </a:ext>
            </a:extLst>
          </p:cNvPr>
          <p:cNvSpPr/>
          <p:nvPr/>
        </p:nvSpPr>
        <p:spPr>
          <a:xfrm>
            <a:off x="8539236" y="3085557"/>
            <a:ext cx="47134" cy="565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49136BBE-91A1-5094-5E09-68E4A9317255}"/>
              </a:ext>
            </a:extLst>
          </p:cNvPr>
          <p:cNvSpPr/>
          <p:nvPr/>
        </p:nvSpPr>
        <p:spPr>
          <a:xfrm>
            <a:off x="8983567" y="2857648"/>
            <a:ext cx="47134" cy="565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F40D7F28-2290-E807-44BE-D8594C68E2DB}"/>
              </a:ext>
            </a:extLst>
          </p:cNvPr>
          <p:cNvSpPr/>
          <p:nvPr/>
        </p:nvSpPr>
        <p:spPr>
          <a:xfrm>
            <a:off x="8805767" y="2932896"/>
            <a:ext cx="47134" cy="565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D7D0E002-0A55-CB78-F534-37BEB720872C}"/>
              </a:ext>
            </a:extLst>
          </p:cNvPr>
          <p:cNvSpPr/>
          <p:nvPr/>
        </p:nvSpPr>
        <p:spPr>
          <a:xfrm>
            <a:off x="9443706" y="2707152"/>
            <a:ext cx="47134" cy="565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E01347A7-C59B-27D5-3287-457AA14254AE}"/>
              </a:ext>
            </a:extLst>
          </p:cNvPr>
          <p:cNvSpPr/>
          <p:nvPr/>
        </p:nvSpPr>
        <p:spPr>
          <a:xfrm>
            <a:off x="9335756" y="2782400"/>
            <a:ext cx="47134" cy="565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675EE580-3C31-3A2D-6544-6091C255CD0D}"/>
              </a:ext>
            </a:extLst>
          </p:cNvPr>
          <p:cNvSpPr/>
          <p:nvPr/>
        </p:nvSpPr>
        <p:spPr>
          <a:xfrm>
            <a:off x="9596106" y="2556656"/>
            <a:ext cx="47134" cy="565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9A92F0FD-1F69-DEDB-43E5-A18EA2472F02}"/>
              </a:ext>
            </a:extLst>
          </p:cNvPr>
          <p:cNvSpPr/>
          <p:nvPr/>
        </p:nvSpPr>
        <p:spPr>
          <a:xfrm>
            <a:off x="9532606" y="2631904"/>
            <a:ext cx="47134" cy="565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DE6554F4-E033-1415-10B6-DF90FCC81DB7}"/>
              </a:ext>
            </a:extLst>
          </p:cNvPr>
          <p:cNvSpPr/>
          <p:nvPr/>
        </p:nvSpPr>
        <p:spPr>
          <a:xfrm>
            <a:off x="9735806" y="2406160"/>
            <a:ext cx="47134" cy="565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7B21FF68-3E3D-ED54-9607-7E54FDC6EFEB}"/>
              </a:ext>
            </a:extLst>
          </p:cNvPr>
          <p:cNvSpPr/>
          <p:nvPr/>
        </p:nvSpPr>
        <p:spPr>
          <a:xfrm>
            <a:off x="9659606" y="2481408"/>
            <a:ext cx="47134" cy="565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0975E4CE-8838-1CD3-150C-A4442AEF3B3B}"/>
              </a:ext>
            </a:extLst>
          </p:cNvPr>
          <p:cNvSpPr txBox="1"/>
          <p:nvPr/>
        </p:nvSpPr>
        <p:spPr>
          <a:xfrm rot="16200000">
            <a:off x="4559840" y="3109929"/>
            <a:ext cx="14516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Key’s position</a:t>
            </a:r>
            <a:endParaRPr lang="zh-CN" altLang="en-US" sz="14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0E697303-A2E9-90FD-071D-369F04C5ADB6}"/>
              </a:ext>
            </a:extLst>
          </p:cNvPr>
          <p:cNvSpPr txBox="1"/>
          <p:nvPr/>
        </p:nvSpPr>
        <p:spPr>
          <a:xfrm>
            <a:off x="7603119" y="4922203"/>
            <a:ext cx="5099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Key</a:t>
            </a:r>
            <a:endParaRPr lang="zh-CN" altLang="en-US" sz="14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0" name="墨迹 89">
                <a:extLst>
                  <a:ext uri="{FF2B5EF4-FFF2-40B4-BE49-F238E27FC236}">
                    <a16:creationId xmlns:a16="http://schemas.microsoft.com/office/drawing/2014/main" id="{AF190162-9637-50C0-3320-3F9610B00342}"/>
                  </a:ext>
                </a:extLst>
              </p14:cNvPr>
              <p14:cNvContentPartPr/>
              <p14:nvPr/>
            </p14:nvContentPartPr>
            <p14:xfrm>
              <a:off x="5753049" y="4291689"/>
              <a:ext cx="667764" cy="523235"/>
            </p14:xfrm>
          </p:contentPart>
        </mc:Choice>
        <mc:Fallback xmlns="">
          <p:pic>
            <p:nvPicPr>
              <p:cNvPr id="90" name="墨迹 89">
                <a:extLst>
                  <a:ext uri="{FF2B5EF4-FFF2-40B4-BE49-F238E27FC236}">
                    <a16:creationId xmlns:a16="http://schemas.microsoft.com/office/drawing/2014/main" id="{AF190162-9637-50C0-3320-3F9610B0034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17051" y="4219668"/>
                <a:ext cx="739400" cy="6669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2" name="墨迹 91">
                <a:extLst>
                  <a:ext uri="{FF2B5EF4-FFF2-40B4-BE49-F238E27FC236}">
                    <a16:creationId xmlns:a16="http://schemas.microsoft.com/office/drawing/2014/main" id="{C0E694D6-0309-13B3-F954-903C9A1046DF}"/>
                  </a:ext>
                </a:extLst>
              </p14:cNvPr>
              <p14:cNvContentPartPr/>
              <p14:nvPr/>
            </p14:nvContentPartPr>
            <p14:xfrm>
              <a:off x="6701118" y="3461797"/>
              <a:ext cx="1038901" cy="658534"/>
            </p14:xfrm>
          </p:contentPart>
        </mc:Choice>
        <mc:Fallback xmlns="">
          <p:pic>
            <p:nvPicPr>
              <p:cNvPr id="92" name="墨迹 91">
                <a:extLst>
                  <a:ext uri="{FF2B5EF4-FFF2-40B4-BE49-F238E27FC236}">
                    <a16:creationId xmlns:a16="http://schemas.microsoft.com/office/drawing/2014/main" id="{C0E694D6-0309-13B3-F954-903C9A1046D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65120" y="3389787"/>
                <a:ext cx="1110537" cy="8021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5" name="墨迹 94">
                <a:extLst>
                  <a:ext uri="{FF2B5EF4-FFF2-40B4-BE49-F238E27FC236}">
                    <a16:creationId xmlns:a16="http://schemas.microsoft.com/office/drawing/2014/main" id="{3970EA76-9319-0129-527A-0784C9D7141E}"/>
                  </a:ext>
                </a:extLst>
              </p14:cNvPr>
              <p14:cNvContentPartPr/>
              <p14:nvPr/>
            </p14:nvContentPartPr>
            <p14:xfrm>
              <a:off x="8121510" y="2906792"/>
              <a:ext cx="862058" cy="522397"/>
            </p14:xfrm>
          </p:contentPart>
        </mc:Choice>
        <mc:Fallback xmlns="">
          <p:pic>
            <p:nvPicPr>
              <p:cNvPr id="95" name="墨迹 94">
                <a:extLst>
                  <a:ext uri="{FF2B5EF4-FFF2-40B4-BE49-F238E27FC236}">
                    <a16:creationId xmlns:a16="http://schemas.microsoft.com/office/drawing/2014/main" id="{3970EA76-9319-0129-527A-0784C9D7141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085516" y="2834787"/>
                <a:ext cx="933686" cy="6660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8" name="墨迹 97">
                <a:extLst>
                  <a:ext uri="{FF2B5EF4-FFF2-40B4-BE49-F238E27FC236}">
                    <a16:creationId xmlns:a16="http://schemas.microsoft.com/office/drawing/2014/main" id="{12955646-2418-073D-D74A-D1DA0CF4A871}"/>
                  </a:ext>
                </a:extLst>
              </p14:cNvPr>
              <p14:cNvContentPartPr/>
              <p14:nvPr/>
            </p14:nvContentPartPr>
            <p14:xfrm>
              <a:off x="9353430" y="2438470"/>
              <a:ext cx="425880" cy="374760"/>
            </p14:xfrm>
          </p:contentPart>
        </mc:Choice>
        <mc:Fallback xmlns="">
          <p:pic>
            <p:nvPicPr>
              <p:cNvPr id="98" name="墨迹 97">
                <a:extLst>
                  <a:ext uri="{FF2B5EF4-FFF2-40B4-BE49-F238E27FC236}">
                    <a16:creationId xmlns:a16="http://schemas.microsoft.com/office/drawing/2014/main" id="{12955646-2418-073D-D74A-D1DA0CF4A87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317430" y="2366470"/>
                <a:ext cx="497520" cy="518400"/>
              </a:xfrm>
              <a:prstGeom prst="rect">
                <a:avLst/>
              </a:prstGeom>
            </p:spPr>
          </p:pic>
        </mc:Fallback>
      </mc:AlternateContent>
      <p:cxnSp>
        <p:nvCxnSpPr>
          <p:cNvPr id="114" name="直接连接符 113">
            <a:extLst>
              <a:ext uri="{FF2B5EF4-FFF2-40B4-BE49-F238E27FC236}">
                <a16:creationId xmlns:a16="http://schemas.microsoft.com/office/drawing/2014/main" id="{8727DF05-C7AB-1569-042C-DAE20549BFE6}"/>
              </a:ext>
            </a:extLst>
          </p:cNvPr>
          <p:cNvCxnSpPr/>
          <p:nvPr/>
        </p:nvCxnSpPr>
        <p:spPr>
          <a:xfrm>
            <a:off x="6697009" y="3894598"/>
            <a:ext cx="0" cy="999077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文本框 114">
            <a:extLst>
              <a:ext uri="{FF2B5EF4-FFF2-40B4-BE49-F238E27FC236}">
                <a16:creationId xmlns:a16="http://schemas.microsoft.com/office/drawing/2014/main" id="{DF6B16B1-AD7D-95F9-0760-2CAAFA0D981B}"/>
              </a:ext>
            </a:extLst>
          </p:cNvPr>
          <p:cNvSpPr txBox="1"/>
          <p:nvPr/>
        </p:nvSpPr>
        <p:spPr>
          <a:xfrm>
            <a:off x="6469132" y="4852653"/>
            <a:ext cx="4780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300</a:t>
            </a: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C90A15CB-1F14-A913-714C-576889B01109}"/>
              </a:ext>
            </a:extLst>
          </p:cNvPr>
          <p:cNvSpPr txBox="1"/>
          <p:nvPr/>
        </p:nvSpPr>
        <p:spPr>
          <a:xfrm>
            <a:off x="1407428" y="5332825"/>
            <a:ext cx="883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By using the last key and first key of the segment, we can construct an empty model</a:t>
            </a:r>
            <a:endParaRPr lang="zh-CN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4A3BD603-0582-C9E3-0C5A-34D35A2031FB}"/>
                  </a:ext>
                </a:extLst>
              </p14:cNvPr>
              <p14:cNvContentPartPr/>
              <p14:nvPr/>
            </p14:nvContentPartPr>
            <p14:xfrm>
              <a:off x="6500939" y="4150165"/>
              <a:ext cx="115945" cy="90850"/>
            </p14:xfrm>
          </p:contentPart>
        </mc:Choice>
        <mc:Fallback xmlns=""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4A3BD603-0582-C9E3-0C5A-34D35A2031F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465043" y="4078347"/>
                <a:ext cx="187379" cy="2341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46" name="墨迹 45">
                <a:extLst>
                  <a:ext uri="{FF2B5EF4-FFF2-40B4-BE49-F238E27FC236}">
                    <a16:creationId xmlns:a16="http://schemas.microsoft.com/office/drawing/2014/main" id="{60B8A9C8-5376-8E92-3F02-1C164A9545C8}"/>
                  </a:ext>
                </a:extLst>
              </p14:cNvPr>
              <p14:cNvContentPartPr/>
              <p14:nvPr/>
            </p14:nvContentPartPr>
            <p14:xfrm>
              <a:off x="7810240" y="3411750"/>
              <a:ext cx="230400" cy="42840"/>
            </p14:xfrm>
          </p:contentPart>
        </mc:Choice>
        <mc:Fallback xmlns="">
          <p:pic>
            <p:nvPicPr>
              <p:cNvPr id="46" name="墨迹 45">
                <a:extLst>
                  <a:ext uri="{FF2B5EF4-FFF2-40B4-BE49-F238E27FC236}">
                    <a16:creationId xmlns:a16="http://schemas.microsoft.com/office/drawing/2014/main" id="{60B8A9C8-5376-8E92-3F02-1C164A9545C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774600" y="3340110"/>
                <a:ext cx="30204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47" name="墨迹 46">
                <a:extLst>
                  <a:ext uri="{FF2B5EF4-FFF2-40B4-BE49-F238E27FC236}">
                    <a16:creationId xmlns:a16="http://schemas.microsoft.com/office/drawing/2014/main" id="{B252B752-30B9-2BB8-F4F0-D8972402D041}"/>
                  </a:ext>
                </a:extLst>
              </p14:cNvPr>
              <p14:cNvContentPartPr/>
              <p14:nvPr/>
            </p14:nvContentPartPr>
            <p14:xfrm>
              <a:off x="9042160" y="2823510"/>
              <a:ext cx="238320" cy="78840"/>
            </p14:xfrm>
          </p:contentPart>
        </mc:Choice>
        <mc:Fallback xmlns="">
          <p:pic>
            <p:nvPicPr>
              <p:cNvPr id="47" name="墨迹 46">
                <a:extLst>
                  <a:ext uri="{FF2B5EF4-FFF2-40B4-BE49-F238E27FC236}">
                    <a16:creationId xmlns:a16="http://schemas.microsoft.com/office/drawing/2014/main" id="{B252B752-30B9-2BB8-F4F0-D8972402D04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006520" y="2751510"/>
                <a:ext cx="309960" cy="222480"/>
              </a:xfrm>
              <a:prstGeom prst="rect">
                <a:avLst/>
              </a:prstGeom>
            </p:spPr>
          </p:pic>
        </mc:Fallback>
      </mc:AlternateContent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32CB0159-0D5A-AB3D-48E6-AFE13EC215D0}"/>
              </a:ext>
            </a:extLst>
          </p:cNvPr>
          <p:cNvCxnSpPr/>
          <p:nvPr/>
        </p:nvCxnSpPr>
        <p:spPr>
          <a:xfrm>
            <a:off x="6462228" y="3913285"/>
            <a:ext cx="0" cy="999077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A52C54B5-F4E8-0BA4-B888-D106413502B3}"/>
              </a:ext>
            </a:extLst>
          </p:cNvPr>
          <p:cNvSpPr txBox="1"/>
          <p:nvPr/>
        </p:nvSpPr>
        <p:spPr>
          <a:xfrm>
            <a:off x="6123437" y="4845718"/>
            <a:ext cx="4780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180</a:t>
            </a:r>
          </a:p>
        </p:txBody>
      </p:sp>
      <p:sp>
        <p:nvSpPr>
          <p:cNvPr id="54" name="箭头: 下 53">
            <a:extLst>
              <a:ext uri="{FF2B5EF4-FFF2-40B4-BE49-F238E27FC236}">
                <a16:creationId xmlns:a16="http://schemas.microsoft.com/office/drawing/2014/main" id="{4687409E-BE78-076E-2255-E624357BE9F5}"/>
              </a:ext>
            </a:extLst>
          </p:cNvPr>
          <p:cNvSpPr/>
          <p:nvPr/>
        </p:nvSpPr>
        <p:spPr>
          <a:xfrm>
            <a:off x="5751820" y="5702157"/>
            <a:ext cx="307435" cy="21499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20B4BB58-E623-CCF8-6EF6-C4405D13380E}"/>
              </a:ext>
            </a:extLst>
          </p:cNvPr>
          <p:cNvSpPr txBox="1"/>
          <p:nvPr/>
        </p:nvSpPr>
        <p:spPr>
          <a:xfrm>
            <a:off x="2195335" y="5886400"/>
            <a:ext cx="7037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We can use this method to preliminarily filter out negative readings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3235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DF2CA2-40A5-F6F0-E097-BF55880754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E6D617-5DCC-E7F6-BC41-EB52C0403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918" y="207451"/>
            <a:ext cx="9535999" cy="831299"/>
          </a:xfrm>
        </p:spPr>
        <p:txBody>
          <a:bodyPr>
            <a:normAutofit/>
          </a:bodyPr>
          <a:lstStyle/>
          <a:p>
            <a:r>
              <a:rPr lang="en-US" altLang="ko-KR" dirty="0"/>
              <a:t>Get rid of the FilterBlock?</a:t>
            </a:r>
            <a:endParaRPr lang="ko-KR" altLang="en-US" sz="44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50323E5-8A33-72C3-345E-0B95F3E5B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9</a:t>
            </a:fld>
            <a:endParaRPr kumimoji="1" lang="ko-KR" altLang="en-US" dirty="0"/>
          </a:p>
        </p:txBody>
      </p:sp>
      <p:sp>
        <p:nvSpPr>
          <p:cNvPr id="4" name="내용 개체 틀 12">
            <a:extLst>
              <a:ext uri="{FF2B5EF4-FFF2-40B4-BE49-F238E27FC236}">
                <a16:creationId xmlns:a16="http://schemas.microsoft.com/office/drawing/2014/main" id="{3C42ADF8-47E1-4843-6C07-45B46770407B}"/>
              </a:ext>
            </a:extLst>
          </p:cNvPr>
          <p:cNvSpPr txBox="1">
            <a:spLocks/>
          </p:cNvSpPr>
          <p:nvPr/>
        </p:nvSpPr>
        <p:spPr>
          <a:xfrm>
            <a:off x="285917" y="1038751"/>
            <a:ext cx="11572253" cy="53330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7200" indent="-4572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Tx/>
              <a:buChar char="-"/>
              <a:defRPr sz="22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</a:pPr>
            <a:r>
              <a:rPr lang="en-US" altLang="ko-KR" sz="2000" dirty="0"/>
              <a:t>Can indexes replace filters?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43BFC41-21A4-5096-5BB3-BDA946190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504" y="2538412"/>
            <a:ext cx="1162050" cy="178117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07138895-AC86-32DB-26FE-B741F6FE698E}"/>
              </a:ext>
            </a:extLst>
          </p:cNvPr>
          <p:cNvSpPr txBox="1"/>
          <p:nvPr/>
        </p:nvSpPr>
        <p:spPr>
          <a:xfrm>
            <a:off x="1915054" y="3121222"/>
            <a:ext cx="282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0</a:t>
            </a:r>
            <a:endParaRPr lang="zh-CN" altLang="en-US" sz="14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8AC6F10-25AB-450F-9E6A-AB7A7CCA4B75}"/>
              </a:ext>
            </a:extLst>
          </p:cNvPr>
          <p:cNvSpPr txBox="1"/>
          <p:nvPr/>
        </p:nvSpPr>
        <p:spPr>
          <a:xfrm>
            <a:off x="3359554" y="3121222"/>
            <a:ext cx="4780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180</a:t>
            </a:r>
            <a:endParaRPr lang="zh-CN" altLang="en-US" sz="14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6B44320-D5C9-7A34-6ED3-C26BDA6F7EC5}"/>
              </a:ext>
            </a:extLst>
          </p:cNvPr>
          <p:cNvSpPr txBox="1"/>
          <p:nvPr/>
        </p:nvSpPr>
        <p:spPr>
          <a:xfrm>
            <a:off x="1786226" y="3428999"/>
            <a:ext cx="4780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300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AA17F3B-3311-7EC6-C07D-16E6C2E6602E}"/>
              </a:ext>
            </a:extLst>
          </p:cNvPr>
          <p:cNvSpPr txBox="1"/>
          <p:nvPr/>
        </p:nvSpPr>
        <p:spPr>
          <a:xfrm>
            <a:off x="3359554" y="3427510"/>
            <a:ext cx="4780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400</a:t>
            </a:r>
            <a:endParaRPr lang="zh-CN" altLang="en-US" sz="14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51F8FB9-4863-66D1-32D2-D98A5CFB2D93}"/>
              </a:ext>
            </a:extLst>
          </p:cNvPr>
          <p:cNvSpPr txBox="1"/>
          <p:nvPr/>
        </p:nvSpPr>
        <p:spPr>
          <a:xfrm>
            <a:off x="1692706" y="4011810"/>
            <a:ext cx="5757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1504</a:t>
            </a:r>
            <a:endParaRPr lang="zh-CN" altLang="en-US" sz="14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A624328-1BFD-97D8-1EC6-864B06CC1BC0}"/>
              </a:ext>
            </a:extLst>
          </p:cNvPr>
          <p:cNvSpPr txBox="1"/>
          <p:nvPr/>
        </p:nvSpPr>
        <p:spPr>
          <a:xfrm>
            <a:off x="3338386" y="4010321"/>
            <a:ext cx="5757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1709</a:t>
            </a:r>
            <a:endParaRPr lang="zh-CN" altLang="en-US" sz="14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A0BAA32-9686-E50D-A15B-24F840CB88D7}"/>
              </a:ext>
            </a:extLst>
          </p:cNvPr>
          <p:cNvSpPr/>
          <p:nvPr/>
        </p:nvSpPr>
        <p:spPr>
          <a:xfrm>
            <a:off x="5713959" y="2235317"/>
            <a:ext cx="4157220" cy="265835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28EA3665-14D0-9753-C549-5A1FFCA16C4B}"/>
              </a:ext>
            </a:extLst>
          </p:cNvPr>
          <p:cNvSpPr/>
          <p:nvPr/>
        </p:nvSpPr>
        <p:spPr>
          <a:xfrm>
            <a:off x="5881694" y="4667930"/>
            <a:ext cx="47134" cy="565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9324B28F-4A04-CD25-C17A-9E7B5A437BD0}"/>
              </a:ext>
            </a:extLst>
          </p:cNvPr>
          <p:cNvSpPr/>
          <p:nvPr/>
        </p:nvSpPr>
        <p:spPr>
          <a:xfrm>
            <a:off x="5780094" y="4743178"/>
            <a:ext cx="47134" cy="565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3CF29A4A-6306-136C-CA16-E5AC6520692B}"/>
              </a:ext>
            </a:extLst>
          </p:cNvPr>
          <p:cNvSpPr/>
          <p:nvPr/>
        </p:nvSpPr>
        <p:spPr>
          <a:xfrm>
            <a:off x="6021394" y="4517434"/>
            <a:ext cx="47134" cy="565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44A2C6C4-F560-7DF7-C903-9DB379478EE8}"/>
              </a:ext>
            </a:extLst>
          </p:cNvPr>
          <p:cNvSpPr/>
          <p:nvPr/>
        </p:nvSpPr>
        <p:spPr>
          <a:xfrm>
            <a:off x="5957894" y="4592682"/>
            <a:ext cx="47134" cy="565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8EC26D2F-3CDD-50A4-4E54-FA6B3F4F726B}"/>
              </a:ext>
            </a:extLst>
          </p:cNvPr>
          <p:cNvSpPr/>
          <p:nvPr/>
        </p:nvSpPr>
        <p:spPr>
          <a:xfrm>
            <a:off x="6180144" y="4366938"/>
            <a:ext cx="47134" cy="565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6EA54026-F9F5-9390-4C7B-35ED3EBF97DB}"/>
              </a:ext>
            </a:extLst>
          </p:cNvPr>
          <p:cNvSpPr/>
          <p:nvPr/>
        </p:nvSpPr>
        <p:spPr>
          <a:xfrm>
            <a:off x="6072194" y="4442186"/>
            <a:ext cx="47134" cy="565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12ED8A54-17D5-A85B-A4ED-A58BBF5CEB84}"/>
              </a:ext>
            </a:extLst>
          </p:cNvPr>
          <p:cNvSpPr/>
          <p:nvPr/>
        </p:nvSpPr>
        <p:spPr>
          <a:xfrm>
            <a:off x="6415094" y="4216442"/>
            <a:ext cx="47134" cy="565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E7092B24-629F-2F15-17BF-64478B750F27}"/>
              </a:ext>
            </a:extLst>
          </p:cNvPr>
          <p:cNvSpPr/>
          <p:nvPr/>
        </p:nvSpPr>
        <p:spPr>
          <a:xfrm>
            <a:off x="6326194" y="4291690"/>
            <a:ext cx="47134" cy="565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873EA759-E479-34E9-9F85-614A8BF2F036}"/>
              </a:ext>
            </a:extLst>
          </p:cNvPr>
          <p:cNvSpPr/>
          <p:nvPr/>
        </p:nvSpPr>
        <p:spPr>
          <a:xfrm>
            <a:off x="6735109" y="4063781"/>
            <a:ext cx="47134" cy="565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A55B84DB-B077-DE12-71D7-3FE6466D5F1F}"/>
              </a:ext>
            </a:extLst>
          </p:cNvPr>
          <p:cNvSpPr/>
          <p:nvPr/>
        </p:nvSpPr>
        <p:spPr>
          <a:xfrm>
            <a:off x="6697009" y="4139029"/>
            <a:ext cx="47134" cy="565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6D13CC88-BC69-AFB0-9744-77DE00368E09}"/>
              </a:ext>
            </a:extLst>
          </p:cNvPr>
          <p:cNvSpPr/>
          <p:nvPr/>
        </p:nvSpPr>
        <p:spPr>
          <a:xfrm>
            <a:off x="6862109" y="3913285"/>
            <a:ext cx="47134" cy="565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7256947D-FB2A-D06F-149B-60354848CACA}"/>
              </a:ext>
            </a:extLst>
          </p:cNvPr>
          <p:cNvSpPr/>
          <p:nvPr/>
        </p:nvSpPr>
        <p:spPr>
          <a:xfrm>
            <a:off x="6798609" y="3988533"/>
            <a:ext cx="47134" cy="565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0499FF86-667F-BC37-7471-04AFED4E542D}"/>
              </a:ext>
            </a:extLst>
          </p:cNvPr>
          <p:cNvSpPr/>
          <p:nvPr/>
        </p:nvSpPr>
        <p:spPr>
          <a:xfrm>
            <a:off x="7071659" y="3762789"/>
            <a:ext cx="47134" cy="565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14396811-A493-EEDA-EF58-D1CF1D35A4AC}"/>
              </a:ext>
            </a:extLst>
          </p:cNvPr>
          <p:cNvSpPr/>
          <p:nvPr/>
        </p:nvSpPr>
        <p:spPr>
          <a:xfrm>
            <a:off x="6944659" y="3838037"/>
            <a:ext cx="47134" cy="565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9915A5E7-E5B5-D4DD-F167-CCA10C2FB914}"/>
              </a:ext>
            </a:extLst>
          </p:cNvPr>
          <p:cNvSpPr/>
          <p:nvPr/>
        </p:nvSpPr>
        <p:spPr>
          <a:xfrm>
            <a:off x="7420909" y="3612293"/>
            <a:ext cx="47134" cy="565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C26E1B41-674A-35E6-B4D2-73A9DA9FB462}"/>
              </a:ext>
            </a:extLst>
          </p:cNvPr>
          <p:cNvSpPr/>
          <p:nvPr/>
        </p:nvSpPr>
        <p:spPr>
          <a:xfrm>
            <a:off x="7236759" y="3687541"/>
            <a:ext cx="47134" cy="565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9A0512AB-F2F2-A389-A952-1179F67BB8FE}"/>
              </a:ext>
            </a:extLst>
          </p:cNvPr>
          <p:cNvSpPr/>
          <p:nvPr/>
        </p:nvSpPr>
        <p:spPr>
          <a:xfrm>
            <a:off x="7754775" y="3461797"/>
            <a:ext cx="47134" cy="565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67007FDB-6864-2D8A-D050-7AC0CC783F12}"/>
              </a:ext>
            </a:extLst>
          </p:cNvPr>
          <p:cNvSpPr/>
          <p:nvPr/>
        </p:nvSpPr>
        <p:spPr>
          <a:xfrm>
            <a:off x="7630459" y="3537045"/>
            <a:ext cx="47134" cy="565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11E748BE-DE91-AF8A-84AC-130A0CAA0CB4}"/>
              </a:ext>
            </a:extLst>
          </p:cNvPr>
          <p:cNvSpPr/>
          <p:nvPr/>
        </p:nvSpPr>
        <p:spPr>
          <a:xfrm>
            <a:off x="8272536" y="3311301"/>
            <a:ext cx="47134" cy="565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49E2B714-20C4-C104-EA4A-86ABB7E0E17B}"/>
              </a:ext>
            </a:extLst>
          </p:cNvPr>
          <p:cNvSpPr/>
          <p:nvPr/>
        </p:nvSpPr>
        <p:spPr>
          <a:xfrm>
            <a:off x="8120136" y="3386549"/>
            <a:ext cx="47134" cy="565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AB15EB10-B400-8F6B-E73B-F56C81211199}"/>
              </a:ext>
            </a:extLst>
          </p:cNvPr>
          <p:cNvSpPr/>
          <p:nvPr/>
        </p:nvSpPr>
        <p:spPr>
          <a:xfrm>
            <a:off x="8424936" y="3160805"/>
            <a:ext cx="47134" cy="565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B4C03092-BC35-524F-27B5-28BB42EB3011}"/>
              </a:ext>
            </a:extLst>
          </p:cNvPr>
          <p:cNvSpPr/>
          <p:nvPr/>
        </p:nvSpPr>
        <p:spPr>
          <a:xfrm>
            <a:off x="8329686" y="3236053"/>
            <a:ext cx="47134" cy="565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C0CA1ADA-F8B1-07AD-B6C8-7FA669C79165}"/>
              </a:ext>
            </a:extLst>
          </p:cNvPr>
          <p:cNvSpPr/>
          <p:nvPr/>
        </p:nvSpPr>
        <p:spPr>
          <a:xfrm>
            <a:off x="8659886" y="3010309"/>
            <a:ext cx="47134" cy="565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00C1E1FB-CAF5-B0CE-31C1-CC329C878D12}"/>
              </a:ext>
            </a:extLst>
          </p:cNvPr>
          <p:cNvSpPr/>
          <p:nvPr/>
        </p:nvSpPr>
        <p:spPr>
          <a:xfrm>
            <a:off x="8539236" y="3085557"/>
            <a:ext cx="47134" cy="565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766DAA77-1839-146A-13B6-22B7EF65463A}"/>
              </a:ext>
            </a:extLst>
          </p:cNvPr>
          <p:cNvSpPr/>
          <p:nvPr/>
        </p:nvSpPr>
        <p:spPr>
          <a:xfrm>
            <a:off x="8983567" y="2857648"/>
            <a:ext cx="47134" cy="565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785F263B-BB02-6CD8-D38F-80BDDD8EA381}"/>
              </a:ext>
            </a:extLst>
          </p:cNvPr>
          <p:cNvSpPr/>
          <p:nvPr/>
        </p:nvSpPr>
        <p:spPr>
          <a:xfrm>
            <a:off x="8805767" y="2932896"/>
            <a:ext cx="47134" cy="565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8D93E5F5-5E16-B3E0-04D8-29B98D84A64B}"/>
              </a:ext>
            </a:extLst>
          </p:cNvPr>
          <p:cNvSpPr/>
          <p:nvPr/>
        </p:nvSpPr>
        <p:spPr>
          <a:xfrm>
            <a:off x="9443706" y="2707152"/>
            <a:ext cx="47134" cy="565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F42450AD-3D1C-61C0-8F6D-291A2ED0875F}"/>
              </a:ext>
            </a:extLst>
          </p:cNvPr>
          <p:cNvSpPr/>
          <p:nvPr/>
        </p:nvSpPr>
        <p:spPr>
          <a:xfrm>
            <a:off x="9335756" y="2782400"/>
            <a:ext cx="47134" cy="565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A111AB00-179F-F980-D0C2-8304B17039BE}"/>
              </a:ext>
            </a:extLst>
          </p:cNvPr>
          <p:cNvSpPr/>
          <p:nvPr/>
        </p:nvSpPr>
        <p:spPr>
          <a:xfrm>
            <a:off x="9596106" y="2556656"/>
            <a:ext cx="47134" cy="565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E8590451-A3E7-3F54-237E-FBEF1473B82A}"/>
              </a:ext>
            </a:extLst>
          </p:cNvPr>
          <p:cNvSpPr/>
          <p:nvPr/>
        </p:nvSpPr>
        <p:spPr>
          <a:xfrm>
            <a:off x="9532606" y="2631904"/>
            <a:ext cx="47134" cy="565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F307372A-41C3-BFC4-5B5C-EACCAC6DA35D}"/>
              </a:ext>
            </a:extLst>
          </p:cNvPr>
          <p:cNvSpPr/>
          <p:nvPr/>
        </p:nvSpPr>
        <p:spPr>
          <a:xfrm>
            <a:off x="9735806" y="2406160"/>
            <a:ext cx="47134" cy="565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04458CE4-F428-C9D2-452E-9B2A9CFFDC18}"/>
              </a:ext>
            </a:extLst>
          </p:cNvPr>
          <p:cNvSpPr/>
          <p:nvPr/>
        </p:nvSpPr>
        <p:spPr>
          <a:xfrm>
            <a:off x="9659606" y="2481408"/>
            <a:ext cx="47134" cy="565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B48CF10A-4EB4-F597-A3B7-F8AACBAC5C37}"/>
              </a:ext>
            </a:extLst>
          </p:cNvPr>
          <p:cNvSpPr txBox="1"/>
          <p:nvPr/>
        </p:nvSpPr>
        <p:spPr>
          <a:xfrm rot="16200000">
            <a:off x="4559840" y="3109929"/>
            <a:ext cx="14516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Key’s position</a:t>
            </a:r>
            <a:endParaRPr lang="zh-CN" altLang="en-US" sz="14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CE47D444-559E-81FC-9C1E-E3D5F216A2BA}"/>
              </a:ext>
            </a:extLst>
          </p:cNvPr>
          <p:cNvSpPr txBox="1"/>
          <p:nvPr/>
        </p:nvSpPr>
        <p:spPr>
          <a:xfrm>
            <a:off x="7603119" y="4922203"/>
            <a:ext cx="5099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Key</a:t>
            </a:r>
            <a:endParaRPr lang="zh-CN" altLang="en-US" sz="14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0" name="墨迹 89">
                <a:extLst>
                  <a:ext uri="{FF2B5EF4-FFF2-40B4-BE49-F238E27FC236}">
                    <a16:creationId xmlns:a16="http://schemas.microsoft.com/office/drawing/2014/main" id="{42E103F7-1C5C-4794-89F2-818F23DDD8DA}"/>
                  </a:ext>
                </a:extLst>
              </p14:cNvPr>
              <p14:cNvContentPartPr/>
              <p14:nvPr/>
            </p14:nvContentPartPr>
            <p14:xfrm>
              <a:off x="5753049" y="4291689"/>
              <a:ext cx="667764" cy="523235"/>
            </p14:xfrm>
          </p:contentPart>
        </mc:Choice>
        <mc:Fallback xmlns="">
          <p:pic>
            <p:nvPicPr>
              <p:cNvPr id="90" name="墨迹 89">
                <a:extLst>
                  <a:ext uri="{FF2B5EF4-FFF2-40B4-BE49-F238E27FC236}">
                    <a16:creationId xmlns:a16="http://schemas.microsoft.com/office/drawing/2014/main" id="{42E103F7-1C5C-4794-89F2-818F23DDD8D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17051" y="4219668"/>
                <a:ext cx="739400" cy="6669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2" name="墨迹 91">
                <a:extLst>
                  <a:ext uri="{FF2B5EF4-FFF2-40B4-BE49-F238E27FC236}">
                    <a16:creationId xmlns:a16="http://schemas.microsoft.com/office/drawing/2014/main" id="{97AABA5D-C3E0-3D6F-0AAF-1354876DD83F}"/>
                  </a:ext>
                </a:extLst>
              </p14:cNvPr>
              <p14:cNvContentPartPr/>
              <p14:nvPr/>
            </p14:nvContentPartPr>
            <p14:xfrm>
              <a:off x="6701118" y="3461797"/>
              <a:ext cx="1038901" cy="658534"/>
            </p14:xfrm>
          </p:contentPart>
        </mc:Choice>
        <mc:Fallback xmlns="">
          <p:pic>
            <p:nvPicPr>
              <p:cNvPr id="92" name="墨迹 91">
                <a:extLst>
                  <a:ext uri="{FF2B5EF4-FFF2-40B4-BE49-F238E27FC236}">
                    <a16:creationId xmlns:a16="http://schemas.microsoft.com/office/drawing/2014/main" id="{97AABA5D-C3E0-3D6F-0AAF-1354876DD83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65120" y="3389787"/>
                <a:ext cx="1110537" cy="8021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5" name="墨迹 94">
                <a:extLst>
                  <a:ext uri="{FF2B5EF4-FFF2-40B4-BE49-F238E27FC236}">
                    <a16:creationId xmlns:a16="http://schemas.microsoft.com/office/drawing/2014/main" id="{F41CA4D3-F3E2-8486-32E0-6FB7AF5AE650}"/>
                  </a:ext>
                </a:extLst>
              </p14:cNvPr>
              <p14:cNvContentPartPr/>
              <p14:nvPr/>
            </p14:nvContentPartPr>
            <p14:xfrm>
              <a:off x="8121510" y="2906792"/>
              <a:ext cx="862058" cy="522397"/>
            </p14:xfrm>
          </p:contentPart>
        </mc:Choice>
        <mc:Fallback xmlns="">
          <p:pic>
            <p:nvPicPr>
              <p:cNvPr id="95" name="墨迹 94">
                <a:extLst>
                  <a:ext uri="{FF2B5EF4-FFF2-40B4-BE49-F238E27FC236}">
                    <a16:creationId xmlns:a16="http://schemas.microsoft.com/office/drawing/2014/main" id="{F41CA4D3-F3E2-8486-32E0-6FB7AF5AE65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085516" y="2834787"/>
                <a:ext cx="933686" cy="6660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8" name="墨迹 97">
                <a:extLst>
                  <a:ext uri="{FF2B5EF4-FFF2-40B4-BE49-F238E27FC236}">
                    <a16:creationId xmlns:a16="http://schemas.microsoft.com/office/drawing/2014/main" id="{FB350A3A-FAF4-2248-20C3-77AE420D91C6}"/>
                  </a:ext>
                </a:extLst>
              </p14:cNvPr>
              <p14:cNvContentPartPr/>
              <p14:nvPr/>
            </p14:nvContentPartPr>
            <p14:xfrm>
              <a:off x="9353430" y="2438470"/>
              <a:ext cx="425880" cy="374760"/>
            </p14:xfrm>
          </p:contentPart>
        </mc:Choice>
        <mc:Fallback xmlns="">
          <p:pic>
            <p:nvPicPr>
              <p:cNvPr id="98" name="墨迹 97">
                <a:extLst>
                  <a:ext uri="{FF2B5EF4-FFF2-40B4-BE49-F238E27FC236}">
                    <a16:creationId xmlns:a16="http://schemas.microsoft.com/office/drawing/2014/main" id="{FB350A3A-FAF4-2248-20C3-77AE420D91C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317430" y="2366470"/>
                <a:ext cx="497520" cy="518400"/>
              </a:xfrm>
              <a:prstGeom prst="rect">
                <a:avLst/>
              </a:prstGeom>
            </p:spPr>
          </p:pic>
        </mc:Fallback>
      </mc:AlternateContent>
      <p:cxnSp>
        <p:nvCxnSpPr>
          <p:cNvPr id="114" name="直接连接符 113">
            <a:extLst>
              <a:ext uri="{FF2B5EF4-FFF2-40B4-BE49-F238E27FC236}">
                <a16:creationId xmlns:a16="http://schemas.microsoft.com/office/drawing/2014/main" id="{20075EBB-4585-39A7-F0D1-8B96479D1251}"/>
              </a:ext>
            </a:extLst>
          </p:cNvPr>
          <p:cNvCxnSpPr/>
          <p:nvPr/>
        </p:nvCxnSpPr>
        <p:spPr>
          <a:xfrm>
            <a:off x="6697009" y="3894598"/>
            <a:ext cx="0" cy="999077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DE5A436F-6786-DE43-1EBA-B63B52DDFE6B}"/>
                  </a:ext>
                </a:extLst>
              </p14:cNvPr>
              <p14:cNvContentPartPr/>
              <p14:nvPr/>
            </p14:nvContentPartPr>
            <p14:xfrm>
              <a:off x="6500939" y="4150165"/>
              <a:ext cx="115945" cy="90850"/>
            </p14:xfrm>
          </p:contentPart>
        </mc:Choice>
        <mc:Fallback xmlns=""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DE5A436F-6786-DE43-1EBA-B63B52DDFE6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465043" y="4078347"/>
                <a:ext cx="187379" cy="2341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46" name="墨迹 45">
                <a:extLst>
                  <a:ext uri="{FF2B5EF4-FFF2-40B4-BE49-F238E27FC236}">
                    <a16:creationId xmlns:a16="http://schemas.microsoft.com/office/drawing/2014/main" id="{8CE60497-CAC4-D21D-E71E-11A4DD88824A}"/>
                  </a:ext>
                </a:extLst>
              </p14:cNvPr>
              <p14:cNvContentPartPr/>
              <p14:nvPr/>
            </p14:nvContentPartPr>
            <p14:xfrm>
              <a:off x="7810240" y="3411750"/>
              <a:ext cx="230400" cy="42840"/>
            </p14:xfrm>
          </p:contentPart>
        </mc:Choice>
        <mc:Fallback xmlns="">
          <p:pic>
            <p:nvPicPr>
              <p:cNvPr id="46" name="墨迹 45">
                <a:extLst>
                  <a:ext uri="{FF2B5EF4-FFF2-40B4-BE49-F238E27FC236}">
                    <a16:creationId xmlns:a16="http://schemas.microsoft.com/office/drawing/2014/main" id="{8CE60497-CAC4-D21D-E71E-11A4DD88824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774600" y="3340110"/>
                <a:ext cx="30204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47" name="墨迹 46">
                <a:extLst>
                  <a:ext uri="{FF2B5EF4-FFF2-40B4-BE49-F238E27FC236}">
                    <a16:creationId xmlns:a16="http://schemas.microsoft.com/office/drawing/2014/main" id="{C84E2136-B249-8B2E-2DBF-69F6370B9D20}"/>
                  </a:ext>
                </a:extLst>
              </p14:cNvPr>
              <p14:cNvContentPartPr/>
              <p14:nvPr/>
            </p14:nvContentPartPr>
            <p14:xfrm>
              <a:off x="9042160" y="2823510"/>
              <a:ext cx="238320" cy="78840"/>
            </p14:xfrm>
          </p:contentPart>
        </mc:Choice>
        <mc:Fallback xmlns="">
          <p:pic>
            <p:nvPicPr>
              <p:cNvPr id="47" name="墨迹 46">
                <a:extLst>
                  <a:ext uri="{FF2B5EF4-FFF2-40B4-BE49-F238E27FC236}">
                    <a16:creationId xmlns:a16="http://schemas.microsoft.com/office/drawing/2014/main" id="{C84E2136-B249-8B2E-2DBF-69F6370B9D2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006520" y="2751510"/>
                <a:ext cx="309960" cy="222480"/>
              </a:xfrm>
              <a:prstGeom prst="rect">
                <a:avLst/>
              </a:prstGeom>
            </p:spPr>
          </p:pic>
        </mc:Fallback>
      </mc:AlternateContent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CA9AC4DC-1C31-C109-10BC-917A70BDB9DB}"/>
              </a:ext>
            </a:extLst>
          </p:cNvPr>
          <p:cNvCxnSpPr/>
          <p:nvPr/>
        </p:nvCxnSpPr>
        <p:spPr>
          <a:xfrm>
            <a:off x="6462228" y="3913285"/>
            <a:ext cx="0" cy="999077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DF2297C5-F947-68F6-0CB0-D46EF4CC0445}"/>
              </a:ext>
            </a:extLst>
          </p:cNvPr>
          <p:cNvCxnSpPr>
            <a:cxnSpLocks/>
          </p:cNvCxnSpPr>
          <p:nvPr/>
        </p:nvCxnSpPr>
        <p:spPr>
          <a:xfrm flipV="1">
            <a:off x="6149988" y="4464520"/>
            <a:ext cx="0" cy="42915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69C85D42-97C6-9A17-0C75-1330C3CABB2C}"/>
              </a:ext>
            </a:extLst>
          </p:cNvPr>
          <p:cNvSpPr txBox="1"/>
          <p:nvPr/>
        </p:nvSpPr>
        <p:spPr>
          <a:xfrm>
            <a:off x="5942239" y="483361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+mj-lt"/>
              </a:rPr>
              <a:t>？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5D66121C-93AA-CBFA-C0F7-2D66CEF869E1}"/>
              </a:ext>
            </a:extLst>
          </p:cNvPr>
          <p:cNvSpPr txBox="1"/>
          <p:nvPr/>
        </p:nvSpPr>
        <p:spPr>
          <a:xfrm>
            <a:off x="828088" y="5474284"/>
            <a:ext cx="107983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But how to filter out </a:t>
            </a:r>
            <a:r>
              <a:rPr lang="zh-CN" altLang="en-US" b="1" dirty="0">
                <a:solidFill>
                  <a:srgbClr val="FF0000"/>
                </a:solidFill>
              </a:rPr>
              <a:t>negative reads </a:t>
            </a:r>
            <a:r>
              <a:rPr lang="zh-CN" altLang="en-US" dirty="0"/>
              <a:t>within the </a:t>
            </a:r>
            <a:r>
              <a:rPr lang="en-US" altLang="zh-CN" b="1" dirty="0">
                <a:solidFill>
                  <a:srgbClr val="FF0000"/>
                </a:solidFill>
              </a:rPr>
              <a:t>range</a:t>
            </a:r>
            <a:r>
              <a:rPr lang="zh-CN" altLang="en-US" b="1" dirty="0">
                <a:solidFill>
                  <a:srgbClr val="FF0000"/>
                </a:solidFill>
              </a:rPr>
              <a:t> of the data</a:t>
            </a:r>
            <a:r>
              <a:rPr lang="en-US" altLang="zh-CN" b="1" dirty="0">
                <a:solidFill>
                  <a:srgbClr val="FF0000"/>
                </a:solidFill>
              </a:rPr>
              <a:t>-</a:t>
            </a:r>
            <a:r>
              <a:rPr lang="zh-CN" altLang="en-US" b="1" dirty="0">
                <a:solidFill>
                  <a:srgbClr val="FF0000"/>
                </a:solidFill>
              </a:rPr>
              <a:t>block </a:t>
            </a:r>
            <a:r>
              <a:rPr lang="zh-CN" altLang="en-US" dirty="0"/>
              <a:t>still needs to be considered</a:t>
            </a:r>
          </a:p>
        </p:txBody>
      </p:sp>
    </p:spTree>
    <p:extLst>
      <p:ext uri="{BB962C8B-B14F-4D97-AF65-F5344CB8AC3E}">
        <p14:creationId xmlns:p14="http://schemas.microsoft.com/office/powerpoint/2010/main" val="1901884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논문 발표 ppt">
      <a:majorFont>
        <a:latin typeface="Tahoma"/>
        <a:ea typeface="맑은 고딕"/>
        <a:cs typeface=""/>
      </a:majorFont>
      <a:minorFont>
        <a:latin typeface="Tahoma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35689</TotalTime>
  <Words>728</Words>
  <Application>Microsoft Office PowerPoint</Application>
  <PresentationFormat>와이드스크린</PresentationFormat>
  <Paragraphs>137</Paragraphs>
  <Slides>18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굴림</vt:lpstr>
      <vt:lpstr>맑은 고딕</vt:lpstr>
      <vt:lpstr>Arial</vt:lpstr>
      <vt:lpstr>Tahoma</vt:lpstr>
      <vt:lpstr>Tahoma</vt:lpstr>
      <vt:lpstr>Wingdings</vt:lpstr>
      <vt:lpstr>Office 테마</vt:lpstr>
      <vt:lpstr>Advanced RocksDB </vt:lpstr>
      <vt:lpstr>Contents</vt:lpstr>
      <vt:lpstr>Multi DataBlock Access</vt:lpstr>
      <vt:lpstr>Multi DataBlock Access</vt:lpstr>
      <vt:lpstr>Multi DataBlock Access</vt:lpstr>
      <vt:lpstr>Get rid of the FilterBlock?</vt:lpstr>
      <vt:lpstr>Get rid of the FilterBlock?</vt:lpstr>
      <vt:lpstr>Get rid of the FilterBlock?</vt:lpstr>
      <vt:lpstr>Get rid of the FilterBlock?</vt:lpstr>
      <vt:lpstr>Contents</vt:lpstr>
      <vt:lpstr>Experiment Setup</vt:lpstr>
      <vt:lpstr>Compared RocksDB: Single Machine vs Ceph</vt:lpstr>
      <vt:lpstr>Compared RocksDB: Single Machine vs Ceph</vt:lpstr>
      <vt:lpstr>Compared RocksDB: Single Machine vs Ceph</vt:lpstr>
      <vt:lpstr>Compared RocksDB: Single Machine vs Ceph</vt:lpstr>
      <vt:lpstr>Compared RocksDB - Ceph File System</vt:lpstr>
      <vt:lpstr>Thank you</vt:lpstr>
      <vt:lpstr>RocksDB in Ceph Architecture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F2FS : A New File System for Flash Storage</dc:title>
  <dc:creator>최건희</dc:creator>
  <cp:lastModifiedBy>수환 신</cp:lastModifiedBy>
  <cp:revision>3821</cp:revision>
  <cp:lastPrinted>2019-08-20T01:06:00Z</cp:lastPrinted>
  <dcterms:created xsi:type="dcterms:W3CDTF">2019-06-24T08:20:15Z</dcterms:created>
  <dcterms:modified xsi:type="dcterms:W3CDTF">2025-02-25T04:37:49Z</dcterms:modified>
</cp:coreProperties>
</file>