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sldIdLst>
    <p:sldId id="265" r:id="rId5"/>
    <p:sldId id="371" r:id="rId6"/>
    <p:sldId id="391" r:id="rId7"/>
    <p:sldId id="393" r:id="rId8"/>
    <p:sldId id="394" r:id="rId9"/>
    <p:sldId id="395" r:id="rId10"/>
    <p:sldId id="399" r:id="rId11"/>
    <p:sldId id="396" r:id="rId12"/>
    <p:sldId id="404" r:id="rId13"/>
    <p:sldId id="398" r:id="rId14"/>
    <p:sldId id="401" r:id="rId15"/>
    <p:sldId id="402" r:id="rId16"/>
    <p:sldId id="397" r:id="rId17"/>
    <p:sldId id="403" r:id="rId18"/>
    <p:sldId id="400" r:id="rId19"/>
    <p:sldId id="318" r:id="rId20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ogydms@gmail.com" initials="" lastIdx="1" clrIdx="0">
    <p:extLst>
      <p:ext uri="{19B8F6BF-5375-455C-9EA6-DF929625EA0E}">
        <p15:presenceInfo xmlns:p15="http://schemas.microsoft.com/office/powerpoint/2012/main" userId="13977f978fabfca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DFB"/>
    <a:srgbClr val="6464FD"/>
    <a:srgbClr val="170060"/>
    <a:srgbClr val="F73737"/>
    <a:srgbClr val="0148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E2A266-B5AE-4033-A27F-59D9C88F36D1}" v="41" dt="2025-02-25T04:43:17.2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91869" autoAdjust="0"/>
  </p:normalViewPr>
  <p:slideViewPr>
    <p:cSldViewPr snapToGrid="0">
      <p:cViewPr varScale="1">
        <p:scale>
          <a:sx n="147" d="100"/>
          <a:sy n="147" d="100"/>
        </p:scale>
        <p:origin x="10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40B962C1-952C-8F49-B8D6-3F970CEDC503}" type="datetimeFigureOut">
              <a:rPr kumimoji="1" lang="ko-Kore-KR" altLang="en-US" smtClean="0"/>
              <a:pPr/>
              <a:t>02/25/2025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34" charset="-127"/>
              </a:defRPr>
            </a:lvl1pPr>
          </a:lstStyle>
          <a:p>
            <a:fld id="{77808EA4-1BED-E640-9046-A861B5B5EB95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7553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34" charset="-12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실험을 진행하였습니다</a:t>
            </a:r>
            <a:r>
              <a:rPr kumimoji="1" lang="en-US" altLang="ko-KR" dirty="0"/>
              <a:t>. 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1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15779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09A61-2785-7C03-8E1C-69FA2E6DA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B51F2F8-D0EA-D746-7904-BC3D0C5E7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89B60D-204B-C916-53CB-F42FB4C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2DE540-F4BB-618A-D918-EAA231FFA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18551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ycsbwkldd</a:t>
            </a:r>
            <a:r>
              <a:rPr lang="ko-KR" altLang="en-US" dirty="0"/>
              <a:t>    :      17.811 </a:t>
            </a:r>
            <a:r>
              <a:rPr lang="ko-KR" altLang="en-US" dirty="0" err="1"/>
              <a:t>micros</a:t>
            </a:r>
            <a:r>
              <a:rPr lang="ko-KR" altLang="en-US" dirty="0"/>
              <a:t>/</a:t>
            </a:r>
            <a:r>
              <a:rPr lang="ko-KR" altLang="en-US" dirty="0" err="1"/>
              <a:t>op</a:t>
            </a:r>
            <a:r>
              <a:rPr lang="ko-KR" altLang="en-US" dirty="0"/>
              <a:t> 56146 </a:t>
            </a:r>
            <a:r>
              <a:rPr lang="ko-KR" altLang="en-US" dirty="0" err="1"/>
              <a:t>ops</a:t>
            </a:r>
            <a:r>
              <a:rPr lang="ko-KR" altLang="en-US" dirty="0"/>
              <a:t>/</a:t>
            </a:r>
            <a:r>
              <a:rPr lang="ko-KR" altLang="en-US" dirty="0" err="1"/>
              <a:t>sec</a:t>
            </a:r>
            <a:r>
              <a:rPr lang="ko-KR" altLang="en-US" dirty="0"/>
              <a:t> 1800.991 </a:t>
            </a:r>
            <a:r>
              <a:rPr lang="ko-KR" altLang="en-US" dirty="0" err="1"/>
              <a:t>seconds</a:t>
            </a:r>
            <a:r>
              <a:rPr lang="ko-KR" altLang="en-US" dirty="0"/>
              <a:t> 101118999 </a:t>
            </a:r>
            <a:r>
              <a:rPr lang="ko-KR" altLang="en-US" dirty="0" err="1"/>
              <a:t>operations</a:t>
            </a:r>
            <a:r>
              <a:rPr lang="ko-KR" altLang="en-US" dirty="0"/>
              <a:t>; ( reads:96064476 writes:5054523 total:52428800 found:96064476 done:52428800)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808EA4-1BED-E640-9046-A861B5B5EB95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63844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8663344A-F89E-2719-4491-099EC99745D3}"/>
              </a:ext>
            </a:extLst>
          </p:cNvPr>
          <p:cNvSpPr/>
          <p:nvPr userDrawn="1"/>
        </p:nvSpPr>
        <p:spPr>
          <a:xfrm>
            <a:off x="-12915" y="-35604"/>
            <a:ext cx="12204915" cy="4181401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1AE8CC-2F82-BD23-45F1-2B750FA38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377" y="1041400"/>
            <a:ext cx="10053247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0319A9-0444-1716-B667-E22C9B416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376" y="3429000"/>
            <a:ext cx="10053247" cy="543759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92996A-721E-A65F-0B72-B8C2C85E1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3431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61F4-A28D-02E9-0602-649172899418}"/>
              </a:ext>
            </a:extLst>
          </p:cNvPr>
          <p:cNvSpPr/>
          <p:nvPr userDrawn="1"/>
        </p:nvSpPr>
        <p:spPr>
          <a:xfrm>
            <a:off x="347418" y="-1"/>
            <a:ext cx="361627" cy="27199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pic>
        <p:nvPicPr>
          <p:cNvPr id="1032" name="Picture 8" descr="단국대학교">
            <a:extLst>
              <a:ext uri="{FF2B5EF4-FFF2-40B4-BE49-F238E27FC236}">
                <a16:creationId xmlns:a16="http://schemas.microsoft.com/office/drawing/2014/main" id="{A6234179-357A-9666-4108-0D8AFCA5EA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00061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9872A0B2-E3FE-8B9E-D836-A383CB788933}"/>
              </a:ext>
            </a:extLst>
          </p:cNvPr>
          <p:cNvSpPr/>
          <p:nvPr userDrawn="1"/>
        </p:nvSpPr>
        <p:spPr>
          <a:xfrm>
            <a:off x="11036597" y="4424778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5" name="텍스트 개체 틀 24">
            <a:extLst>
              <a:ext uri="{FF2B5EF4-FFF2-40B4-BE49-F238E27FC236}">
                <a16:creationId xmlns:a16="http://schemas.microsoft.com/office/drawing/2014/main" id="{518728D9-5832-7A48-6A90-DA275F5CCD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83927" y="4424778"/>
            <a:ext cx="9433523" cy="1420469"/>
          </a:xfrm>
        </p:spPr>
        <p:txBody>
          <a:bodyPr anchor="b"/>
          <a:lstStyle>
            <a:lvl1pPr marL="0" indent="0" algn="r">
              <a:buFontTx/>
              <a:buNone/>
              <a:defRPr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E3F79E7-1056-CEC1-F6F3-7FD7E31004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430" y="6359850"/>
            <a:ext cx="3568217" cy="45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7604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120" y="6441433"/>
            <a:ext cx="2743200" cy="365125"/>
          </a:xfrm>
        </p:spPr>
        <p:txBody>
          <a:bodyPr/>
          <a:lstStyle>
            <a:lvl1pPr algn="l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228421" y="8831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1939" y="6441433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940" y="6479303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11958202" y="6441433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659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74505"/>
            <a:ext cx="2743200" cy="365125"/>
          </a:xfrm>
        </p:spPr>
        <p:txBody>
          <a:bodyPr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0"/>
            <a:ext cx="12192000" cy="76200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070278-5054-586C-6B3B-CA35A937097F}"/>
              </a:ext>
            </a:extLst>
          </p:cNvPr>
          <p:cNvSpPr/>
          <p:nvPr userDrawn="1"/>
        </p:nvSpPr>
        <p:spPr>
          <a:xfrm>
            <a:off x="11707648" y="0"/>
            <a:ext cx="250554" cy="5825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E35159E-AB4D-EB59-1AB1-BA5E01FE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" y="0"/>
            <a:ext cx="10515600" cy="76200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pic>
        <p:nvPicPr>
          <p:cNvPr id="8" name="Picture 8" descr="단국대학교">
            <a:extLst>
              <a:ext uri="{FF2B5EF4-FFF2-40B4-BE49-F238E27FC236}">
                <a16:creationId xmlns:a16="http://schemas.microsoft.com/office/drawing/2014/main" id="{102F8336-E3DC-999E-3F04-CFAB9756087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59" y="6456019"/>
            <a:ext cx="1910001" cy="40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170E2C2-2A39-E3E1-352C-25D887C3D8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60" y="6493889"/>
            <a:ext cx="2948940" cy="378697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08735D-0EC1-8A62-6AE7-B1BE7F35F4CE}"/>
              </a:ext>
            </a:extLst>
          </p:cNvPr>
          <p:cNvSpPr/>
          <p:nvPr userDrawn="1"/>
        </p:nvSpPr>
        <p:spPr>
          <a:xfrm>
            <a:off x="-10219" y="6448785"/>
            <a:ext cx="162678" cy="416567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41270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67D20A9-63C7-666A-50FF-6005611D49C5}"/>
              </a:ext>
            </a:extLst>
          </p:cNvPr>
          <p:cNvSpPr/>
          <p:nvPr userDrawn="1"/>
        </p:nvSpPr>
        <p:spPr>
          <a:xfrm>
            <a:off x="0" y="-1"/>
            <a:ext cx="4659085" cy="634592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4BF3-6D00-7D9F-EA35-BD24800B57EB}"/>
              </a:ext>
            </a:extLst>
          </p:cNvPr>
          <p:cNvSpPr txBox="1"/>
          <p:nvPr userDrawn="1"/>
        </p:nvSpPr>
        <p:spPr>
          <a:xfrm>
            <a:off x="1317172" y="1915885"/>
            <a:ext cx="2583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400"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rPr>
              <a:t>Contents</a:t>
            </a:r>
            <a:endParaRPr kumimoji="1" lang="ko-Kore-KR" altLang="en-US" sz="4400" b="1">
              <a:solidFill>
                <a:schemeClr val="bg1"/>
              </a:solidFill>
              <a:latin typeface="맑은 고딕" panose="020B0503020000020004" pitchFamily="34" charset="-127"/>
              <a:ea typeface="맑은 고딕" panose="020B0503020000020004" pitchFamily="34" charset="-127"/>
            </a:endParaRPr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94E5A4B2-D550-C392-4D43-BC9B1E37C7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7543" y="734898"/>
            <a:ext cx="6487886" cy="5197816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3200"/>
            </a:lvl1pPr>
            <a:lvl2pPr marL="914400" indent="-457200">
              <a:buFont typeface="+mj-lt"/>
              <a:buAutoNum type="arabicPeriod"/>
              <a:defRPr sz="2800"/>
            </a:lvl2pPr>
            <a:lvl3pPr marL="1371600" indent="-457200">
              <a:buFont typeface="+mj-lt"/>
              <a:buAutoNum type="arabicPeriod"/>
              <a:defRPr sz="2400"/>
            </a:lvl3pPr>
            <a:lvl4pPr marL="1714500" indent="-342900">
              <a:buFont typeface="+mj-lt"/>
              <a:buAutoNum type="arabicPeriod"/>
              <a:defRPr sz="2000"/>
            </a:lvl4pPr>
            <a:lvl5pPr marL="2171700" indent="-342900">
              <a:buFont typeface="+mj-lt"/>
              <a:buAutoNum type="arabicPeriod"/>
              <a:defRPr sz="2000"/>
            </a:lvl5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828978" y="-1"/>
            <a:ext cx="326572" cy="29282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1BC1DAE-8B1F-3A57-9150-021EB002FE98}"/>
              </a:ext>
            </a:extLst>
          </p:cNvPr>
          <p:cNvSpPr/>
          <p:nvPr userDrawn="1"/>
        </p:nvSpPr>
        <p:spPr>
          <a:xfrm>
            <a:off x="11865429" y="4169229"/>
            <a:ext cx="229346" cy="2176695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38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2BD51BF6-9394-CD2F-7067-199833F86A46}"/>
              </a:ext>
            </a:extLst>
          </p:cNvPr>
          <p:cNvSpPr/>
          <p:nvPr userDrawn="1"/>
        </p:nvSpPr>
        <p:spPr>
          <a:xfrm>
            <a:off x="0" y="2011680"/>
            <a:ext cx="12192000" cy="4334246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6B48C4-80D3-A762-BE38-86BFF8871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  <p:pic>
        <p:nvPicPr>
          <p:cNvPr id="4" name="Picture 8" descr="단국대학교">
            <a:extLst>
              <a:ext uri="{FF2B5EF4-FFF2-40B4-BE49-F238E27FC236}">
                <a16:creationId xmlns:a16="http://schemas.microsoft.com/office/drawing/2014/main" id="{9E2285A0-DA1B-2179-06B3-B8D062BC07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45925"/>
            <a:ext cx="2311101" cy="495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06EA359-A4C4-B4C6-F180-564EF16056C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1101" y="6406223"/>
            <a:ext cx="3243834" cy="4165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528E623-5D81-1ADA-1065-82CC84400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898" y="2778714"/>
            <a:ext cx="10567088" cy="1117691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id="{96DEF51E-F3DA-FF6E-7D97-5D590F4A8A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8114" y="3950610"/>
            <a:ext cx="10399832" cy="63091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accent4"/>
                </a:solidFill>
                <a:latin typeface="맑은 고딕" panose="020B0503020000020004" pitchFamily="34" charset="-127"/>
                <a:ea typeface="맑은 고딕" panose="020B0503020000020004" pitchFamily="34" charset="-127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1D7FC2F-66C1-A896-5AF1-189529DF367E}"/>
              </a:ext>
            </a:extLst>
          </p:cNvPr>
          <p:cNvSpPr/>
          <p:nvPr userDrawn="1"/>
        </p:nvSpPr>
        <p:spPr>
          <a:xfrm>
            <a:off x="506187" y="2956560"/>
            <a:ext cx="264196" cy="33893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  <a:latin typeface="맑은 고딕" panose="020B0503020000020004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521CD46-86FB-6158-7330-909E8DCC45C3}"/>
              </a:ext>
            </a:extLst>
          </p:cNvPr>
          <p:cNvSpPr/>
          <p:nvPr userDrawn="1"/>
        </p:nvSpPr>
        <p:spPr>
          <a:xfrm>
            <a:off x="11639406" y="0"/>
            <a:ext cx="240231" cy="1420470"/>
          </a:xfrm>
          <a:prstGeom prst="rect">
            <a:avLst/>
          </a:prstGeom>
          <a:solidFill>
            <a:srgbClr val="01489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latin typeface="맑은 고딕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05435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CF91706-B601-03E9-FA5F-348745D71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DAC844-8371-CE9D-E970-804E230FB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F90EA9-3463-EBD1-F599-64391B9B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89398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EB0214-A72F-DC42-1A41-EC37801A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83DB78-9F1E-927D-9E61-7CC2BF058A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643BAF-01A5-C952-C77A-D30E2862EA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E787C-63B1-89CB-D9D9-90F5ACB65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1A2AD-0A73-4977-FABA-43976FDE93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34" charset="-127"/>
              </a:defRPr>
            </a:lvl1pPr>
          </a:lstStyle>
          <a:p>
            <a:fld id="{617472F0-58BF-F547-BA5E-5621EFFAE10C}" type="slidenum">
              <a:rPr kumimoji="1" lang="ko-Kore-KR" altLang="en-US" smtClean="0"/>
              <a:pPr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94734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54" r:id="rId2"/>
    <p:sldLayoutId id="2147483665" r:id="rId3"/>
    <p:sldLayoutId id="2147483661" r:id="rId4"/>
    <p:sldLayoutId id="2147483663" r:id="rId5"/>
    <p:sldLayoutId id="2147483655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34" charset="-12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34" charset="-12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5CFA88E9-E615-C93A-6FC8-7F780026C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8120" y="1041400"/>
            <a:ext cx="11485481" cy="2387600"/>
          </a:xfrm>
        </p:spPr>
        <p:txBody>
          <a:bodyPr>
            <a:normAutofit/>
          </a:bodyPr>
          <a:lstStyle/>
          <a:p>
            <a:r>
              <a:rPr lang="en-US" altLang="en-US" sz="4800" b="1" dirty="0"/>
              <a:t>Final</a:t>
            </a:r>
            <a:r>
              <a:rPr lang="ko-KR" altLang="en-US" sz="4800" b="1" dirty="0"/>
              <a:t> </a:t>
            </a:r>
            <a:r>
              <a:rPr lang="en-US" altLang="ko-KR" sz="4800" b="1" dirty="0"/>
              <a:t>Presentation</a:t>
            </a:r>
            <a:endParaRPr lang="ko-Kore-KR" altLang="en-US" sz="4800" b="1" dirty="0"/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</a:t>
            </a:fld>
            <a:endParaRPr kumimoji="1" lang="ko-Kore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7318E6F-0BD8-F11C-4BEF-928FC73B95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2025.02.25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611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D9757-17FC-76FD-57DB-E873EF6DB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A63703-1CE8-CD31-EDF9-EC28C753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10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4FDBF40E-0E28-DCC0-3DE6-E310EBB2C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Setup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BA912B-956E-4B25-4A8C-2E4DAE161BD9}"/>
              </a:ext>
            </a:extLst>
          </p:cNvPr>
          <p:cNvSpPr txBox="1">
            <a:spLocks/>
          </p:cNvSpPr>
          <p:nvPr/>
        </p:nvSpPr>
        <p:spPr>
          <a:xfrm>
            <a:off x="53646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Host</a:t>
            </a: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0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/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operation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1C969B3B-2FEF-32F5-622E-712F1B76B731}"/>
              </a:ext>
            </a:extLst>
          </p:cNvPr>
          <p:cNvGraphicFramePr>
            <a:graphicFrameLocks/>
          </p:cNvGraphicFramePr>
          <p:nvPr/>
        </p:nvGraphicFramePr>
        <p:xfrm>
          <a:off x="53646" y="1402123"/>
          <a:ext cx="5974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</a:t>
                      </a:r>
                      <a:r>
                        <a:rPr lang="en-US" altLang="ko-KR" sz="1800" dirty="0"/>
                        <a:t>4</a:t>
                      </a:r>
                      <a:r>
                        <a:rPr lang="en-KR" altLang="ko-KR" sz="1800" dirty="0"/>
                        <a:t> (</a:t>
                      </a:r>
                      <a:r>
                        <a:rPr lang="en-US" altLang="ko-KR" sz="1800" dirty="0"/>
                        <a:t>32</a:t>
                      </a:r>
                      <a:r>
                        <a:rPr lang="en-KR" altLang="ko-KR" sz="1800" dirty="0"/>
                        <a:t>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sz="1800" noProof="0" dirty="0" err="1"/>
                        <a:t>Samsung</a:t>
                      </a:r>
                      <a:r>
                        <a:rPr lang="ko-KR" sz="1800" noProof="0" dirty="0"/>
                        <a:t>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BEDBF0E5-D6B8-CCCB-4282-9B5083666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3181615"/>
              </p:ext>
            </p:extLst>
          </p:nvPr>
        </p:nvGraphicFramePr>
        <p:xfrm>
          <a:off x="53646" y="4021536"/>
          <a:ext cx="5974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14" name="내용 개체 틀 3">
            <a:extLst>
              <a:ext uri="{FF2B5EF4-FFF2-40B4-BE49-F238E27FC236}">
                <a16:creationId xmlns:a16="http://schemas.microsoft.com/office/drawing/2014/main" id="{C8828D58-9FBE-6150-103C-3C84D1674C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9581119"/>
              </p:ext>
            </p:extLst>
          </p:nvPr>
        </p:nvGraphicFramePr>
        <p:xfrm>
          <a:off x="6163875" y="1683455"/>
          <a:ext cx="585029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0005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000290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Host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16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354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FEMU CPU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vCPUs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FEMU 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4 GBs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FEMU page read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 (default)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FEMU page write latency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200 </a:t>
                      </a:r>
                      <a:r>
                        <a:rPr lang="en-US" altLang="ko-K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µ</a:t>
                      </a:r>
                      <a:r>
                        <a:rPr lang="en-US" altLang="ko-KR" dirty="0"/>
                        <a:t>s (default)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FEMU page size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512*8 = 4KB (default)</a:t>
                      </a:r>
                    </a:p>
                    <a:p>
                      <a:pPr latinLnBrk="1"/>
                      <a:r>
                        <a:rPr lang="en-US" altLang="ko-KR" dirty="0"/>
                        <a:t>2048*8 = 16KB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076793"/>
                  </a:ext>
                </a:extLst>
              </a:tr>
            </a:tbl>
          </a:graphicData>
        </a:graphic>
      </p:graphicFrame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23E1A601-1871-37C4-8193-A65845F174F7}"/>
              </a:ext>
            </a:extLst>
          </p:cNvPr>
          <p:cNvSpPr txBox="1">
            <a:spLocks/>
          </p:cNvSpPr>
          <p:nvPr/>
        </p:nvSpPr>
        <p:spPr>
          <a:xfrm>
            <a:off x="6163875" y="984304"/>
            <a:ext cx="2283152" cy="83563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FEMU Settings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1E75-FB35-C534-2F77-2741F0481C81}"/>
              </a:ext>
            </a:extLst>
          </p:cNvPr>
          <p:cNvSpPr txBox="1"/>
          <p:nvPr/>
        </p:nvSpPr>
        <p:spPr>
          <a:xfrm>
            <a:off x="6163875" y="4928469"/>
            <a:ext cx="6279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200" dirty="0"/>
              <a:t> -</a:t>
            </a:r>
            <a:r>
              <a:rPr lang="ko-KR" altLang="en-US" sz="2200" dirty="0" err="1"/>
              <a:t>block_align</a:t>
            </a:r>
            <a:r>
              <a:rPr lang="ko-KR" altLang="en-US" sz="2200" dirty="0"/>
              <a:t> (</a:t>
            </a:r>
            <a:r>
              <a:rPr lang="ko-KR" altLang="en-US" sz="2200" dirty="0" err="1"/>
              <a:t>Align</a:t>
            </a:r>
            <a:r>
              <a:rPr lang="ko-KR" altLang="en-US" sz="2200" dirty="0"/>
              <a:t> </a:t>
            </a:r>
            <a:r>
              <a:rPr lang="ko-KR" altLang="en-US" sz="2200" dirty="0" err="1"/>
              <a:t>data</a:t>
            </a:r>
            <a:r>
              <a:rPr lang="ko-KR" altLang="en-US" sz="2200" dirty="0"/>
              <a:t> </a:t>
            </a:r>
            <a:r>
              <a:rPr lang="ko-KR" altLang="en-US" sz="2200" dirty="0" err="1"/>
              <a:t>blocks</a:t>
            </a:r>
            <a:r>
              <a:rPr lang="ko-KR" altLang="en-US" sz="2200" dirty="0"/>
              <a:t> </a:t>
            </a:r>
            <a:r>
              <a:rPr lang="ko-KR" altLang="en-US" sz="2200" dirty="0" err="1"/>
              <a:t>on</a:t>
            </a:r>
            <a:r>
              <a:rPr lang="ko-KR" altLang="en-US" sz="2200" dirty="0"/>
              <a:t> </a:t>
            </a:r>
            <a:r>
              <a:rPr lang="ko-KR" altLang="en-US" sz="2200" dirty="0" err="1"/>
              <a:t>page</a:t>
            </a:r>
            <a:r>
              <a:rPr lang="ko-KR" altLang="en-US" sz="2200" dirty="0"/>
              <a:t> </a:t>
            </a:r>
            <a:r>
              <a:rPr lang="ko-KR" altLang="en-US" sz="2200" dirty="0" err="1"/>
              <a:t>size</a:t>
            </a:r>
            <a:r>
              <a:rPr lang="ko-KR" altLang="en-US" sz="2200" dirty="0"/>
              <a:t>) </a:t>
            </a:r>
            <a:r>
              <a:rPr lang="ko-KR" altLang="en-US" sz="2200" dirty="0" err="1"/>
              <a:t>type</a:t>
            </a:r>
            <a:r>
              <a:rPr lang="ko-KR" altLang="en-US" sz="2200" dirty="0"/>
              <a:t>: </a:t>
            </a:r>
            <a:r>
              <a:rPr lang="ko-KR" altLang="en-US" sz="2200" dirty="0" err="1"/>
              <a:t>bool</a:t>
            </a:r>
            <a:r>
              <a:rPr lang="ko-KR" altLang="en-US" sz="2200" dirty="0"/>
              <a:t> </a:t>
            </a:r>
            <a:r>
              <a:rPr lang="ko-KR" altLang="en-US" sz="2200" dirty="0" err="1"/>
              <a:t>default</a:t>
            </a:r>
            <a:r>
              <a:rPr lang="ko-KR" altLang="en-US" sz="2200" dirty="0"/>
              <a:t>: </a:t>
            </a:r>
            <a:r>
              <a:rPr lang="ko-KR" altLang="en-US" sz="2200" dirty="0" err="1"/>
              <a:t>false</a:t>
            </a:r>
            <a:endParaRPr lang="en-US" altLang="ko-KR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Have to </a:t>
            </a:r>
            <a:r>
              <a:rPr lang="en-US" altLang="ko-KR" sz="2000" b="1" dirty="0"/>
              <a:t>turn off compression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/>
              <a:t>Using zero-fill to align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BE344-B20D-6DD1-822D-E2D4191375B8}"/>
              </a:ext>
            </a:extLst>
          </p:cNvPr>
          <p:cNvSpPr txBox="1"/>
          <p:nvPr/>
        </p:nvSpPr>
        <p:spPr>
          <a:xfrm>
            <a:off x="7372018" y="4232920"/>
            <a:ext cx="4871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sector size * number of sectors in a flash page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0203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0B5B0-49CD-FB8E-5023-23B3EDA41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8F4EB476-0BA2-B816-3D5B-16A48BBA1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1925" y="762000"/>
            <a:ext cx="5981100" cy="29905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2216E63B-C457-F8A2-B7B6-FA8DF0671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62000"/>
            <a:ext cx="5981100" cy="299055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5187CE-9EB9-2F29-9DE0-E15166A9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00" y="3752550"/>
            <a:ext cx="5981100" cy="299055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6FE7CFB-5C82-C171-1E75-05D41270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11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3D4C52-610A-EBA4-1D36-AB6F0EDAF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1427680" cy="762000"/>
          </a:xfrm>
        </p:spPr>
        <p:txBody>
          <a:bodyPr/>
          <a:lstStyle/>
          <a:p>
            <a:r>
              <a:rPr lang="en-US" altLang="ko-KR" dirty="0"/>
              <a:t>Experiment 2: </a:t>
            </a:r>
            <a:r>
              <a:rPr lang="en-US" altLang="ko-KR" dirty="0" err="1"/>
              <a:t>fillseq</a:t>
            </a:r>
            <a:r>
              <a:rPr lang="en-US" altLang="ko-KR" dirty="0"/>
              <a:t>/</a:t>
            </a:r>
            <a:r>
              <a:rPr lang="en-US" altLang="ko-KR" dirty="0" err="1"/>
              <a:t>readseq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6654A3-60B8-45F4-245B-9B3D2DC4CA50}"/>
              </a:ext>
            </a:extLst>
          </p:cNvPr>
          <p:cNvSpPr txBox="1"/>
          <p:nvPr/>
        </p:nvSpPr>
        <p:spPr>
          <a:xfrm>
            <a:off x="3736115" y="762000"/>
            <a:ext cx="3073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4KB page (no align, 4K block)</a:t>
            </a:r>
            <a:endParaRPr lang="ko-KR" altLang="en-US" sz="1600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5596DB5E-EFFA-56C6-326E-61F8B5B829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1925" y="3752550"/>
            <a:ext cx="5981100" cy="2990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445CF60-7AC1-D1DF-3B0E-733684136D7F}"/>
              </a:ext>
            </a:extLst>
          </p:cNvPr>
          <p:cNvSpPr txBox="1"/>
          <p:nvPr/>
        </p:nvSpPr>
        <p:spPr>
          <a:xfrm>
            <a:off x="3827017" y="3695669"/>
            <a:ext cx="3157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16KB page (no align, 16K block)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F65EC8-864C-7BE1-7FF8-2C09AA4A1643}"/>
              </a:ext>
            </a:extLst>
          </p:cNvPr>
          <p:cNvSpPr txBox="1"/>
          <p:nvPr/>
        </p:nvSpPr>
        <p:spPr>
          <a:xfrm>
            <a:off x="9435726" y="777389"/>
            <a:ext cx="3138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4KB page (aligned, 4K block)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6C6C4B-6469-4627-B0D5-40CD42288931}"/>
              </a:ext>
            </a:extLst>
          </p:cNvPr>
          <p:cNvSpPr txBox="1"/>
          <p:nvPr/>
        </p:nvSpPr>
        <p:spPr>
          <a:xfrm>
            <a:off x="9149457" y="3695669"/>
            <a:ext cx="3042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16KB page (aligned, 16K block)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6050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C5AB955-78FE-94D6-C63C-19403B14D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12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23A47A-BF11-2B0F-B879-8392FBD3C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2: </a:t>
            </a:r>
            <a:r>
              <a:rPr lang="en-US" altLang="ko-KR" dirty="0" err="1"/>
              <a:t>fillseq</a:t>
            </a:r>
            <a:r>
              <a:rPr lang="en-US" altLang="ko-KR" dirty="0"/>
              <a:t>/</a:t>
            </a:r>
            <a:r>
              <a:rPr lang="en-US" altLang="ko-KR" dirty="0" err="1"/>
              <a:t>readseq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7E5581F-9F3B-B72D-12EA-A9C26418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800" y="1910781"/>
            <a:ext cx="6188200" cy="30941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23536A-A161-C1BB-DC55-A34FDD4E69D9}"/>
              </a:ext>
            </a:extLst>
          </p:cNvPr>
          <p:cNvSpPr txBox="1"/>
          <p:nvPr/>
        </p:nvSpPr>
        <p:spPr>
          <a:xfrm>
            <a:off x="7576628" y="1572227"/>
            <a:ext cx="3042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16KB page (aligned, 16K block)</a:t>
            </a:r>
            <a:endParaRPr lang="ko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D59527-71FA-BF7F-0E5C-1DC001734CED}"/>
              </a:ext>
            </a:extLst>
          </p:cNvPr>
          <p:cNvSpPr txBox="1"/>
          <p:nvPr/>
        </p:nvSpPr>
        <p:spPr>
          <a:xfrm>
            <a:off x="1328164" y="1572227"/>
            <a:ext cx="349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 compression (no align 16K block)</a:t>
            </a:r>
            <a:endParaRPr lang="ko-KR" altLang="en-US" sz="1600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D36304-28E3-BDBF-CC0B-FF12ED41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0780"/>
            <a:ext cx="6154366" cy="307718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6868CA8-9C23-A0DF-8B05-33FE30A558BC}"/>
              </a:ext>
            </a:extLst>
          </p:cNvPr>
          <p:cNvSpPr txBox="1"/>
          <p:nvPr/>
        </p:nvSpPr>
        <p:spPr>
          <a:xfrm>
            <a:off x="1696535" y="5376144"/>
            <a:ext cx="2761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Throughput: 1323.9 MB/s</a:t>
            </a:r>
            <a:endParaRPr lang="ko-KR" alt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77C955-4666-1325-4617-B8C55429A398}"/>
              </a:ext>
            </a:extLst>
          </p:cNvPr>
          <p:cNvSpPr txBox="1"/>
          <p:nvPr/>
        </p:nvSpPr>
        <p:spPr>
          <a:xfrm>
            <a:off x="7857878" y="5376144"/>
            <a:ext cx="2761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Throughput: 226.9 MB/s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72118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그림 27">
            <a:extLst>
              <a:ext uri="{FF2B5EF4-FFF2-40B4-BE49-F238E27FC236}">
                <a16:creationId xmlns:a16="http://schemas.microsoft.com/office/drawing/2014/main" id="{19BE2D13-A0FC-9283-0582-9DBF93EB2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58558"/>
            <a:ext cx="6096000" cy="304800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EC1C4B52-B325-77D7-7CB2-9BB5D7DEF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0024"/>
            <a:ext cx="6096000" cy="304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19FDA56-0504-9742-3BC5-4C6E1CF0F1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259" y="763160"/>
            <a:ext cx="6167336" cy="308366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0BAFA4-97B5-9780-C456-BC7BBBE3E3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62000"/>
            <a:ext cx="6096000" cy="30480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E9FC98B-72E0-547C-93E8-6F61F278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A8EFAEA-E9B9-49A9-E318-CBFAA94CD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5" y="0"/>
            <a:ext cx="11427680" cy="762000"/>
          </a:xfrm>
        </p:spPr>
        <p:txBody>
          <a:bodyPr/>
          <a:lstStyle/>
          <a:p>
            <a:r>
              <a:rPr lang="en-US" altLang="ko-KR" dirty="0"/>
              <a:t>Experiment 2: </a:t>
            </a:r>
            <a:r>
              <a:rPr lang="en-US" altLang="ko-KR" dirty="0" err="1"/>
              <a:t>fillrandom</a:t>
            </a:r>
            <a:r>
              <a:rPr lang="en-US" altLang="ko-KR" dirty="0"/>
              <a:t>/</a:t>
            </a:r>
            <a:r>
              <a:rPr lang="en-US" altLang="ko-KR" dirty="0" err="1"/>
              <a:t>readseq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A22AF-E284-B27C-8ACA-0EA56F176F07}"/>
              </a:ext>
            </a:extLst>
          </p:cNvPr>
          <p:cNvSpPr txBox="1"/>
          <p:nvPr/>
        </p:nvSpPr>
        <p:spPr>
          <a:xfrm>
            <a:off x="3736115" y="762000"/>
            <a:ext cx="30731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4KB page (no align, 4K block)</a:t>
            </a:r>
            <a:endParaRPr lang="ko-KR" altLang="en-US" sz="1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EA2DD4-51C4-9A53-9FB7-C61EFAFC34E0}"/>
              </a:ext>
            </a:extLst>
          </p:cNvPr>
          <p:cNvSpPr txBox="1"/>
          <p:nvPr/>
        </p:nvSpPr>
        <p:spPr>
          <a:xfrm>
            <a:off x="3827017" y="3695669"/>
            <a:ext cx="31574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16KB page (no align, 16K block)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D12087-EA8A-6D55-F582-9AFAF52EB63D}"/>
              </a:ext>
            </a:extLst>
          </p:cNvPr>
          <p:cNvSpPr txBox="1"/>
          <p:nvPr/>
        </p:nvSpPr>
        <p:spPr>
          <a:xfrm>
            <a:off x="9435726" y="777389"/>
            <a:ext cx="31388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4KB page (aligned, 4K block)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A2DC1F-99F0-CADF-9A19-D5E23513D1A7}"/>
              </a:ext>
            </a:extLst>
          </p:cNvPr>
          <p:cNvSpPr txBox="1"/>
          <p:nvPr/>
        </p:nvSpPr>
        <p:spPr>
          <a:xfrm>
            <a:off x="9175305" y="3640154"/>
            <a:ext cx="3042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16KB page (aligned, 16K block)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405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8AF42-9A1F-A241-827E-2E5EF736A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896F26F-BA0A-7680-60DF-8BC4D02E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86972F-BFC5-943C-4CCA-612BFD068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2: </a:t>
            </a:r>
            <a:r>
              <a:rPr lang="en-US" altLang="ko-KR" dirty="0" err="1"/>
              <a:t>fillrandom</a:t>
            </a:r>
            <a:r>
              <a:rPr lang="en-US" altLang="ko-KR" dirty="0"/>
              <a:t>/</a:t>
            </a:r>
            <a:r>
              <a:rPr lang="en-US" altLang="ko-KR" dirty="0" err="1"/>
              <a:t>readseq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CAC11A-2B9B-6075-B4FB-DF049241E374}"/>
              </a:ext>
            </a:extLst>
          </p:cNvPr>
          <p:cNvSpPr txBox="1"/>
          <p:nvPr/>
        </p:nvSpPr>
        <p:spPr>
          <a:xfrm>
            <a:off x="7576628" y="1572227"/>
            <a:ext cx="3042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16KB page (aligned, 16K block)</a:t>
            </a:r>
            <a:endParaRPr lang="ko-KR" altLang="en-US" sz="16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6798F3E-6353-C24F-2D28-ABEDBC8309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533" y="1910780"/>
            <a:ext cx="6154366" cy="307718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77A6672-652D-FCA6-D006-5B896B9704DD}"/>
              </a:ext>
            </a:extLst>
          </p:cNvPr>
          <p:cNvSpPr txBox="1"/>
          <p:nvPr/>
        </p:nvSpPr>
        <p:spPr>
          <a:xfrm>
            <a:off x="1328164" y="1572227"/>
            <a:ext cx="349803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 compression (no align 16K block)</a:t>
            </a:r>
            <a:endParaRPr lang="ko-KR" altLang="en-US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AFEDD5-6344-AA7A-7394-AF384E80339F}"/>
              </a:ext>
            </a:extLst>
          </p:cNvPr>
          <p:cNvSpPr txBox="1"/>
          <p:nvPr/>
        </p:nvSpPr>
        <p:spPr>
          <a:xfrm>
            <a:off x="1696535" y="5376144"/>
            <a:ext cx="2761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Throughput: 820.2 MB/s</a:t>
            </a:r>
            <a:endParaRPr lang="ko-KR" alt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285DF6-F543-0750-163D-2F241FDCCD78}"/>
              </a:ext>
            </a:extLst>
          </p:cNvPr>
          <p:cNvSpPr txBox="1"/>
          <p:nvPr/>
        </p:nvSpPr>
        <p:spPr>
          <a:xfrm>
            <a:off x="7857878" y="5376144"/>
            <a:ext cx="27612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Throughput: 225.7 MB/s</a:t>
            </a:r>
            <a:endParaRPr lang="ko-KR" altLang="en-US" sz="1600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EDC201D-FC8B-10D0-80ED-E9BDDAB66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08293"/>
            <a:ext cx="6154366" cy="307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385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253A0-9745-208C-45B7-47249D268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329B35-9005-20E7-46D8-5F959626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15</a:t>
            </a:fld>
            <a:endParaRPr kumimoji="1" lang="ko-Kore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C69D210-9808-59D3-A114-E3E6F31EF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6336FA-E2A0-D30C-03E0-F70548B2CE56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Using 16KB page in SSD shows better performance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But both 4KB and 16KB pages have same latencies: not fair</a:t>
            </a:r>
          </a:p>
          <a:p>
            <a:pPr>
              <a:lnSpc>
                <a:spcPts val="3960"/>
              </a:lnSpc>
            </a:pP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block_align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option have a negative impact on performance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 compaction show similar LBA access pattern compared to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block_align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Compression doesn’t have big impact on throughput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Throughput difference is severe; Zero padding is not effective</a:t>
            </a:r>
            <a:endParaRPr lang="en-US" altLang="ko-KR" sz="24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Have to find better block align method?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7781454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37DE9CB-3079-1EB6-2A6E-77D2EEE7D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16</a:t>
            </a:fld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7E36D-4F09-65A1-1B0A-B725CA28E44B}"/>
              </a:ext>
            </a:extLst>
          </p:cNvPr>
          <p:cNvSpPr txBox="1"/>
          <p:nvPr/>
        </p:nvSpPr>
        <p:spPr>
          <a:xfrm>
            <a:off x="3097183" y="1674674"/>
            <a:ext cx="59976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Thank you!</a:t>
            </a:r>
          </a:p>
          <a:p>
            <a:pPr algn="ctr"/>
            <a:r>
              <a:rPr lang="en-US" altLang="ko-Kore-KR" sz="5400" b="1">
                <a:solidFill>
                  <a:schemeClr val="accent2"/>
                </a:solidFill>
                <a:latin typeface="맑은 고딕" panose="020B0503020000020004" pitchFamily="34" charset="-127"/>
                <a:ea typeface="맑은 고딕" panose="020B0503020000020004" pitchFamily="34" charset="-127"/>
                <a:cs typeface="Tahoma" panose="020B0604030504040204" pitchFamily="34" charset="0"/>
              </a:rPr>
              <a:t>Q &amp; A ?</a:t>
            </a:r>
            <a:endParaRPr lang="ko-Kore-KR" altLang="en-US" sz="5400" b="1">
              <a:solidFill>
                <a:schemeClr val="accent2"/>
              </a:solidFill>
              <a:latin typeface="맑은 고딕" panose="020B0503020000020004" pitchFamily="34" charset="-127"/>
              <a:cs typeface="Tahoma" panose="020B0604030504040204" pitchFamily="34" charset="0"/>
            </a:endParaRPr>
          </a:p>
        </p:txBody>
      </p:sp>
      <p:sp>
        <p:nvSpPr>
          <p:cNvPr id="4" name="텍스트 개체 틀 5">
            <a:extLst>
              <a:ext uri="{FF2B5EF4-FFF2-40B4-BE49-F238E27FC236}">
                <a16:creationId xmlns:a16="http://schemas.microsoft.com/office/drawing/2014/main" id="{18E7ECE9-B69A-B31F-5BE1-E69059AF74C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94685" y="4503708"/>
            <a:ext cx="9433523" cy="1420469"/>
          </a:xfrm>
        </p:spPr>
        <p:txBody>
          <a:bodyPr>
            <a:normAutofit/>
          </a:bodyPr>
          <a:lstStyle/>
          <a:p>
            <a:r>
              <a:rPr lang="en-US" altLang="ko-KR" sz="1200" dirty="0"/>
              <a:t>2025.02.25</a:t>
            </a:r>
          </a:p>
          <a:p>
            <a:r>
              <a:rPr lang="en-US" altLang="ko-Kore-KR" sz="1200" dirty="0"/>
              <a:t>Presentation by </a:t>
            </a:r>
            <a:r>
              <a:rPr lang="en-US" altLang="ko-Kore-KR" sz="1200" dirty="0" err="1"/>
              <a:t>Yongmin</a:t>
            </a:r>
            <a:r>
              <a:rPr lang="ko-KR" altLang="en-US" sz="1200" dirty="0"/>
              <a:t> </a:t>
            </a:r>
            <a:r>
              <a:rPr lang="en-US" altLang="ko-KR" sz="1200" dirty="0"/>
              <a:t>Lee</a:t>
            </a:r>
            <a:endParaRPr lang="en-US" altLang="ko-Kore-KR" sz="1200" dirty="0"/>
          </a:p>
          <a:p>
            <a:r>
              <a:rPr lang="en-US" altLang="en-US" sz="1200" dirty="0"/>
              <a:t>Email nascarf16@dankook.ac.kr</a:t>
            </a:r>
            <a:endParaRPr lang="en-US" altLang="ko-KR" sz="1200" dirty="0"/>
          </a:p>
          <a:p>
            <a:endParaRPr lang="ko-Kore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48222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765D0-0FE4-FAE3-FE49-9123F125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8F8F7F-41F1-0AAB-4328-C0B26EA70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84F3EAA3-001E-3252-3D53-6D2281F25A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1653" y="735479"/>
            <a:ext cx="6762577" cy="4841711"/>
          </a:xfrm>
        </p:spPr>
        <p:txBody>
          <a:bodyPr/>
          <a:lstStyle/>
          <a:p>
            <a:r>
              <a:rPr lang="en-US" altLang="ko-KR" b="1" dirty="0"/>
              <a:t>Exp. 1: Block Cache hit ratio</a:t>
            </a:r>
          </a:p>
          <a:p>
            <a:pPr marL="857250" lvl="1">
              <a:buFont typeface="Arial" panose="020B0604020202020204" pitchFamily="34" charset="0"/>
              <a:buChar char="•"/>
            </a:pPr>
            <a:r>
              <a:rPr lang="en-US" altLang="ko-KR" b="1" dirty="0"/>
              <a:t>Using YCSB 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r>
              <a:rPr lang="en-US" altLang="ko-KR" b="1" dirty="0"/>
              <a:t>Exp. 2: Block Align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ko-KR" b="1" dirty="0"/>
              <a:t>Align data block size and SSD page size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25343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998724-CAF2-4D3D-65FE-536D56A80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3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CE38E49-4617-2CB9-A074-28AD4860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Experiment 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EAD97A-D526-E523-8AB3-79B421B447D0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 cache hit ratio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Using YCSB: utilize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RocksDB’s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Read cache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Compare block cache hit ratio: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YCSB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YCSB’s cache hit ratio will be better than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and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If not, its plausible to say that there is room for cache hit improvement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4966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4C3FF-4F7C-E456-BBA3-BFDAE0B86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286A189-CDBE-D783-72DC-AF676BC48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4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7423DF-E645-5585-CE88-34FB2BB8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Setup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A1E6B3-7710-11F9-0F60-91161F9455F4}"/>
              </a:ext>
            </a:extLst>
          </p:cNvPr>
          <p:cNvSpPr txBox="1">
            <a:spLocks/>
          </p:cNvSpPr>
          <p:nvPr/>
        </p:nvSpPr>
        <p:spPr>
          <a:xfrm>
            <a:off x="53646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Host</a:t>
            </a: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0" indent="0">
              <a:lnSpc>
                <a:spcPts val="3960"/>
              </a:lnSpc>
              <a:buNone/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/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operation</a:t>
            </a: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1CEE626A-D0B1-70BD-0060-B4B32CE4E2F6}"/>
              </a:ext>
            </a:extLst>
          </p:cNvPr>
          <p:cNvGraphicFramePr>
            <a:graphicFrameLocks/>
          </p:cNvGraphicFramePr>
          <p:nvPr/>
        </p:nvGraphicFramePr>
        <p:xfrm>
          <a:off x="53646" y="1402123"/>
          <a:ext cx="5974481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CPU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Intel i7-6700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RAM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KR" altLang="ko-KR" sz="1800" dirty="0"/>
                        <a:t>DDR4 8GB * </a:t>
                      </a:r>
                      <a:r>
                        <a:rPr lang="en-US" altLang="ko-KR" sz="1800" dirty="0"/>
                        <a:t>4</a:t>
                      </a:r>
                      <a:r>
                        <a:rPr lang="en-KR" altLang="ko-KR" sz="1800" dirty="0"/>
                        <a:t> (</a:t>
                      </a:r>
                      <a:r>
                        <a:rPr lang="en-US" altLang="ko-KR" sz="1800" dirty="0"/>
                        <a:t>32</a:t>
                      </a:r>
                      <a:r>
                        <a:rPr lang="en-KR" altLang="ko-KR" sz="1800" dirty="0"/>
                        <a:t>GB) @ 2133 MT/s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10228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Storage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sz="1800" dirty="0"/>
                        <a:t>Samsung SATA SSD 850 PRO 512GB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Ubuntu 22.04.1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274021">
                <a:tc>
                  <a:txBody>
                    <a:bodyPr/>
                    <a:lstStyle/>
                    <a:p>
                      <a:pPr algn="ctr"/>
                      <a:r>
                        <a:rPr lang="en-KR" dirty="0"/>
                        <a:t>Kernel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6.8.0-51-generic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57F89021-C781-EE8A-A221-A3DB3AD5F77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190601"/>
              </p:ext>
            </p:extLst>
          </p:nvPr>
        </p:nvGraphicFramePr>
        <p:xfrm>
          <a:off x="53646" y="4021536"/>
          <a:ext cx="5974481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3319">
                  <a:extLst>
                    <a:ext uri="{9D8B030D-6E8A-4147-A177-3AD203B41FA5}">
                      <a16:colId xmlns:a16="http://schemas.microsoft.com/office/drawing/2014/main" val="3913062177"/>
                    </a:ext>
                  </a:extLst>
                </a:gridCol>
                <a:gridCol w="3561162">
                  <a:extLst>
                    <a:ext uri="{9D8B030D-6E8A-4147-A177-3AD203B41FA5}">
                      <a16:colId xmlns:a16="http://schemas.microsoft.com/office/drawing/2014/main" val="456931453"/>
                    </a:ext>
                  </a:extLst>
                </a:gridCol>
              </a:tblGrid>
              <a:tr h="3322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RocksDB</a:t>
                      </a:r>
                      <a:r>
                        <a:rPr lang="en-US" altLang="ko-KR" dirty="0"/>
                        <a:t> version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9.11.0</a:t>
                      </a:r>
                      <a:endParaRPr lang="en-KR" altLang="ko-KR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034795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16 Bytes</a:t>
                      </a:r>
                      <a:endParaRPr lang="en-KR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5549680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Value size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 </a:t>
                      </a:r>
                      <a:r>
                        <a:rPr lang="en-US" altLang="ko-KR" dirty="0"/>
                        <a:t>Bytes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792613"/>
                  </a:ext>
                </a:extLst>
              </a:tr>
              <a:tr h="33229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Num. of keys</a:t>
                      </a:r>
                      <a:endParaRPr lang="en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Million</a:t>
                      </a:r>
                      <a:endParaRPr lang="en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9982046"/>
                  </a:ext>
                </a:extLst>
              </a:tr>
            </a:tbl>
          </a:graphicData>
        </a:graphic>
      </p:graphicFrame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120BE691-0074-DBB1-C57A-7B5DF154DAAE}"/>
              </a:ext>
            </a:extLst>
          </p:cNvPr>
          <p:cNvSpPr txBox="1">
            <a:spLocks/>
          </p:cNvSpPr>
          <p:nvPr/>
        </p:nvSpPr>
        <p:spPr>
          <a:xfrm>
            <a:off x="6412294" y="2796837"/>
            <a:ext cx="5779706" cy="886703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, YCSB: 50 Million keys</a:t>
            </a:r>
          </a:p>
        </p:txBody>
      </p:sp>
    </p:spTree>
    <p:extLst>
      <p:ext uri="{BB962C8B-B14F-4D97-AF65-F5344CB8AC3E}">
        <p14:creationId xmlns:p14="http://schemas.microsoft.com/office/powerpoint/2010/main" val="3297403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D200799-BD96-431B-6A54-F52A0D5F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5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A2B501-9C18-135D-C16C-7C94E33C1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Results: </a:t>
            </a:r>
            <a:r>
              <a:rPr lang="en-US" altLang="ko-KR" dirty="0" err="1"/>
              <a:t>fillrandom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167337D-D44A-0767-9322-14CBC720B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6735" y="1083933"/>
            <a:ext cx="6735265" cy="461453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4EA3C4-2297-7E28-2057-8464473806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1" r="53992"/>
          <a:stretch/>
        </p:blipFill>
        <p:spPr>
          <a:xfrm>
            <a:off x="0" y="1823689"/>
            <a:ext cx="5456735" cy="2659944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9E390CD4-B401-68E1-888C-55D9B40F6C7C}"/>
              </a:ext>
            </a:extLst>
          </p:cNvPr>
          <p:cNvSpPr txBox="1">
            <a:spLocks/>
          </p:cNvSpPr>
          <p:nvPr/>
        </p:nvSpPr>
        <p:spPr>
          <a:xfrm>
            <a:off x="138752" y="4402824"/>
            <a:ext cx="5351136" cy="12956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Workload F: Read-modify-write workload</a:t>
            </a:r>
          </a:p>
          <a:p>
            <a:pPr marL="0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Read/read-modify-write ratio: 50/50</a:t>
            </a:r>
          </a:p>
        </p:txBody>
      </p:sp>
    </p:spTree>
    <p:extLst>
      <p:ext uri="{BB962C8B-B14F-4D97-AF65-F5344CB8AC3E}">
        <p14:creationId xmlns:p14="http://schemas.microsoft.com/office/powerpoint/2010/main" val="866704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7015816-66BB-A25F-356A-3CE5F093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6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240138-3A69-6AAE-ABBC-184823498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Results: </a:t>
            </a:r>
            <a:r>
              <a:rPr lang="en-US" altLang="ko-KR" dirty="0" err="1"/>
              <a:t>fillseq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4259EAD-E3A1-E42C-3699-11F3FAB9B5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51" r="53992"/>
          <a:stretch/>
        </p:blipFill>
        <p:spPr>
          <a:xfrm>
            <a:off x="0" y="863893"/>
            <a:ext cx="5456735" cy="2659944"/>
          </a:xfrm>
          <a:prstGeom prst="rect">
            <a:avLst/>
          </a:prstGeom>
        </p:spPr>
      </p:pic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060D3CDE-35E8-4DC5-0B64-66655D1BC0DC}"/>
              </a:ext>
            </a:extLst>
          </p:cNvPr>
          <p:cNvSpPr txBox="1">
            <a:spLocks/>
          </p:cNvSpPr>
          <p:nvPr/>
        </p:nvSpPr>
        <p:spPr>
          <a:xfrm>
            <a:off x="138752" y="3443028"/>
            <a:ext cx="5351136" cy="12956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Workload F: Read-modify-write workload</a:t>
            </a:r>
          </a:p>
          <a:p>
            <a:pPr marL="0" indent="0">
              <a:lnSpc>
                <a:spcPts val="3960"/>
              </a:lnSpc>
              <a:buNone/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Read/read-modify-write ratio: 50/50</a:t>
            </a: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C85963BB-1F07-4520-739C-94C099DD7034}"/>
              </a:ext>
            </a:extLst>
          </p:cNvPr>
          <p:cNvSpPr txBox="1">
            <a:spLocks/>
          </p:cNvSpPr>
          <p:nvPr/>
        </p:nvSpPr>
        <p:spPr>
          <a:xfrm>
            <a:off x="138752" y="4807324"/>
            <a:ext cx="5351136" cy="12956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Note: YCSB_D done 101118999 operations (reads:96,064,476 writes:5,054,523)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21EC2097-78B0-07FA-12B4-641C50DFB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888" y="1118276"/>
            <a:ext cx="6639749" cy="454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39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3C89BEE-71EF-92D5-4F64-2762D3B0B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7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51571AD-B242-B458-DC8B-DB76EBA0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1 results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61FDE0-1BC4-4D12-7972-0FE45A7CF52A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 Workload shows better hit ratio than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and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Cache make a good use of hot data.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Readrandom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shows good hit ratio on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but not in </a:t>
            </a:r>
            <a:r>
              <a:rPr lang="en-US" altLang="ko-KR" sz="2400" b="1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fillseq</a:t>
            </a:r>
            <a:endParaRPr lang="en-US" altLang="ko-KR" sz="2400" b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Non-existing keys in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fillrandom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YCSB_D performed more operation than the specified num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Code error or insert operation exaggerates operation numbers.</a:t>
            </a:r>
          </a:p>
          <a:p>
            <a:pPr lvl="1">
              <a:lnSpc>
                <a:spcPts val="3960"/>
              </a:lnSpc>
            </a:pPr>
            <a:endParaRPr lang="en-US" altLang="ko-KR" sz="2000" b="1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8664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73DCF0-5957-0260-771E-D6E319CC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8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9718AA1-A946-2C4E-07AA-20130AE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10E1A0-2221-79A0-EC63-E58259E538BA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 Align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RocksDB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default data block size: 4KB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Normal SSD’s page size: 16KB</a:t>
            </a:r>
          </a:p>
          <a:p>
            <a:pPr lvl="2">
              <a:lnSpc>
                <a:spcPts val="3960"/>
              </a:lnSpc>
            </a:pPr>
            <a:r>
              <a:rPr lang="de-DE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Samsung 850 PRO 512 GB (SATA): 16KB page size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SK Hynix Platinum P51 500 GB (PCIe 5.0): 16KB page size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Option: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block_align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(Align data blocks on page size) type: bool default: false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Align the data block size to SSD’s page size: Bigger data block size</a:t>
            </a:r>
          </a:p>
          <a:p>
            <a:pPr lvl="1">
              <a:lnSpc>
                <a:spcPts val="3960"/>
              </a:lnSpc>
            </a:pP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48321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21A54-E5FE-E525-D4D1-142CD49F4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8534639-0EC3-D2A4-10A8-9348B07C7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7472F0-58BF-F547-BA5E-5621EFFAE10C}" type="slidenum">
              <a:rPr kumimoji="1" lang="ko-Kore-KR" altLang="en-US" smtClean="0"/>
              <a:pPr/>
              <a:t>9</a:t>
            </a:fld>
            <a:endParaRPr kumimoji="1" lang="ko-Kore-KR" altLang="en-US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655FA2-5263-3B19-D2EF-2A57F6FC3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Experiment 2 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06B260-C83E-AB96-F267-56B12E9E5292}"/>
              </a:ext>
            </a:extLst>
          </p:cNvPr>
          <p:cNvSpPr txBox="1">
            <a:spLocks/>
          </p:cNvSpPr>
          <p:nvPr/>
        </p:nvSpPr>
        <p:spPr>
          <a:xfrm>
            <a:off x="478975" y="896269"/>
            <a:ext cx="11366257" cy="506546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960"/>
              </a:lnSpc>
            </a:pPr>
            <a:r>
              <a:rPr lang="en-US" altLang="ko-KR" sz="2400" b="1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Hypothesis </a:t>
            </a: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Keeping the page size and block size the same will improve performance.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Readseq</a:t>
            </a: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: spatial locality</a:t>
            </a:r>
          </a:p>
          <a:p>
            <a:pPr marL="914400" lvl="2" indent="0">
              <a:lnSpc>
                <a:spcPts val="3960"/>
              </a:lnSpc>
              <a:buNone/>
            </a:pPr>
            <a:endParaRPr lang="en-US" altLang="ko-KR" sz="16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  <a:p>
            <a:pPr lvl="1">
              <a:lnSpc>
                <a:spcPts val="3960"/>
              </a:lnSpc>
            </a:pP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Using </a:t>
            </a:r>
            <a:r>
              <a:rPr lang="en-US" altLang="ko-KR" sz="2000" dirty="0" err="1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block_align</a:t>
            </a:r>
            <a:r>
              <a:rPr lang="en-US" altLang="ko-KR" sz="20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 will help aligning pages</a:t>
            </a:r>
          </a:p>
          <a:p>
            <a:pPr lvl="2">
              <a:lnSpc>
                <a:spcPts val="3960"/>
              </a:lnSpc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Will show organized LBA access pattern</a:t>
            </a:r>
          </a:p>
          <a:p>
            <a:pPr marL="457200" lvl="1" indent="0">
              <a:lnSpc>
                <a:spcPts val="3960"/>
              </a:lnSpc>
              <a:buNone/>
            </a:pPr>
            <a:r>
              <a:rPr lang="en-US" altLang="ko-KR" sz="1600" dirty="0">
                <a:solidFill>
                  <a:srgbClr val="000000"/>
                </a:solidFill>
                <a:highlight>
                  <a:srgbClr val="FDFDFD"/>
                </a:highlight>
                <a:latin typeface="Tahoma"/>
                <a:ea typeface="+mn-lt"/>
                <a:cs typeface="Tahoma"/>
              </a:rPr>
              <a:t>	</a:t>
            </a:r>
            <a:endParaRPr lang="en-US" altLang="ko-KR" sz="2000" dirty="0">
              <a:solidFill>
                <a:srgbClr val="000000"/>
              </a:solidFill>
              <a:highlight>
                <a:srgbClr val="FDFDFD"/>
              </a:highlight>
              <a:latin typeface="Tahoma"/>
              <a:ea typeface="+mn-lt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293349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A5208E887E222F4DA0C02498086C568E" ma:contentTypeVersion="12" ma:contentTypeDescription="새 문서를 만듭니다." ma:contentTypeScope="" ma:versionID="8a9dfeb4db9fb61a4a45f141e780c694">
  <xsd:schema xmlns:xsd="http://www.w3.org/2001/XMLSchema" xmlns:xs="http://www.w3.org/2001/XMLSchema" xmlns:p="http://schemas.microsoft.com/office/2006/metadata/properties" xmlns:ns3="6caaa2dc-f20c-4b0b-99cc-85a0a8ec498b" targetNamespace="http://schemas.microsoft.com/office/2006/metadata/properties" ma:root="true" ma:fieldsID="c46e8fe70541f70e0b66fa72eb2d2c3d" ns3:_="">
    <xsd:import namespace="6caaa2dc-f20c-4b0b-99cc-85a0a8ec498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aa2dc-f20c-4b0b-99cc-85a0a8ec49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aa2dc-f20c-4b0b-99cc-85a0a8ec498b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B05E060-98E3-40C6-9FE0-A99B12D231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aa2dc-f20c-4b0b-99cc-85a0a8ec49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3D8EE67-C375-49C6-AFFA-6FF7CB28BC31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terms/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6caaa2dc-f20c-4b0b-99cc-85a0a8ec498b"/>
  </ds:schemaRefs>
</ds:datastoreItem>
</file>

<file path=customXml/itemProps3.xml><?xml version="1.0" encoding="utf-8"?>
<ds:datastoreItem xmlns:ds="http://schemas.openxmlformats.org/officeDocument/2006/customXml" ds:itemID="{30EA87AE-80F3-454D-8133-680293280F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5737</TotalTime>
  <Words>803</Words>
  <Application>Microsoft Office PowerPoint</Application>
  <PresentationFormat>와이드스크린</PresentationFormat>
  <Paragraphs>183</Paragraphs>
  <Slides>16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Tahoma</vt:lpstr>
      <vt:lpstr>Office 테마</vt:lpstr>
      <vt:lpstr>Final Presentation</vt:lpstr>
      <vt:lpstr>PowerPoint 프레젠테이션</vt:lpstr>
      <vt:lpstr>Experiment 1</vt:lpstr>
      <vt:lpstr>Experiment 1 Setup</vt:lpstr>
      <vt:lpstr>Experiment 1 Results: fillrandom</vt:lpstr>
      <vt:lpstr>Experiment 1 Results: fillseq</vt:lpstr>
      <vt:lpstr>Experiment 1 results</vt:lpstr>
      <vt:lpstr>Experiment 2 </vt:lpstr>
      <vt:lpstr>Experiment 2 </vt:lpstr>
      <vt:lpstr>Experiment 2 Setup</vt:lpstr>
      <vt:lpstr>Experiment 2: fillseq/readseq</vt:lpstr>
      <vt:lpstr>Experiment 2: fillseq/readseq</vt:lpstr>
      <vt:lpstr>Experiment 2: fillrandom/readseq</vt:lpstr>
      <vt:lpstr>Experiment 2: fillrandom/readseq</vt:lpstr>
      <vt:lpstr>Experiment 2 results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최건희</dc:creator>
  <cp:lastModifiedBy>이용민</cp:lastModifiedBy>
  <cp:revision>66</cp:revision>
  <dcterms:created xsi:type="dcterms:W3CDTF">2022-10-16T11:43:31Z</dcterms:created>
  <dcterms:modified xsi:type="dcterms:W3CDTF">2025-02-25T04:49:13Z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0x010100A5208E887E222F4DA0C02498086C568E</vt:lpwstr>
  </property>
</Properties>
</file>