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1"/>
  </p:sldMasterIdLst>
  <p:notesMasterIdLst>
    <p:notesMasterId r:id="rId37"/>
  </p:notesMasterIdLst>
  <p:handoutMasterIdLst>
    <p:handoutMasterId r:id="rId38"/>
  </p:handoutMasterIdLst>
  <p:sldIdLst>
    <p:sldId id="290" r:id="rId2"/>
    <p:sldId id="291" r:id="rId3"/>
    <p:sldId id="294" r:id="rId4"/>
    <p:sldId id="295" r:id="rId5"/>
    <p:sldId id="257" r:id="rId6"/>
    <p:sldId id="265" r:id="rId7"/>
    <p:sldId id="306" r:id="rId8"/>
    <p:sldId id="310" r:id="rId9"/>
    <p:sldId id="311" r:id="rId10"/>
    <p:sldId id="312" r:id="rId11"/>
    <p:sldId id="314" r:id="rId12"/>
    <p:sldId id="313" r:id="rId13"/>
    <p:sldId id="270" r:id="rId14"/>
    <p:sldId id="262" r:id="rId15"/>
    <p:sldId id="272" r:id="rId16"/>
    <p:sldId id="297" r:id="rId17"/>
    <p:sldId id="315" r:id="rId18"/>
    <p:sldId id="316" r:id="rId19"/>
    <p:sldId id="317" r:id="rId20"/>
    <p:sldId id="318" r:id="rId21"/>
    <p:sldId id="298" r:id="rId22"/>
    <p:sldId id="280" r:id="rId23"/>
    <p:sldId id="271" r:id="rId24"/>
    <p:sldId id="267" r:id="rId25"/>
    <p:sldId id="319" r:id="rId26"/>
    <p:sldId id="286" r:id="rId27"/>
    <p:sldId id="287" r:id="rId28"/>
    <p:sldId id="282" r:id="rId29"/>
    <p:sldId id="305" r:id="rId30"/>
    <p:sldId id="275" r:id="rId31"/>
    <p:sldId id="276" r:id="rId32"/>
    <p:sldId id="320" r:id="rId33"/>
    <p:sldId id="321" r:id="rId34"/>
    <p:sldId id="322" r:id="rId35"/>
    <p:sldId id="26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74"/>
    <a:srgbClr val="FFC000"/>
    <a:srgbClr val="FFFFCC"/>
    <a:srgbClr val="8ED973"/>
    <a:srgbClr val="61CBF3"/>
    <a:srgbClr val="99FF33"/>
    <a:srgbClr val="0B2D86"/>
    <a:srgbClr val="DAE3F3"/>
    <a:srgbClr val="FFFFFF"/>
    <a:srgbClr val="FFD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1412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98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love\Desktop\RocsDB_&#49892;&#54744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love\Desktop\RocsDB_&#49892;&#54744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love\Desktop\RocsDB_&#49892;&#54744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love\Desktop\RocsDB_&#49892;&#54744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ove\Desktop\RocsDB_&#49892;&#5474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love\Desktop\RocsDB_&#49892;&#5474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defRPr>
            </a:pPr>
            <a:r>
              <a:rPr lang="ko-KR" altLang="en-US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쓰기속도 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(</a:t>
            </a:r>
            <a:r>
              <a:rPr lang="en-US" altLang="ko-KR" sz="1400" b="0" i="0" u="none" strike="noStrike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fillseq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 and </a:t>
            </a:r>
            <a:r>
              <a:rPr lang="en-US" altLang="ko-KR" sz="1400" b="0" i="0" u="none" strike="noStrike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fillrandom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)</a:t>
            </a:r>
            <a:endParaRPr lang="en-US" altLang="ko-KR" sz="1400" b="0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effectLst/>
              <a:cs typeface="+mn-ea"/>
              <a:sym typeface="+mn-ea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'첫 번째 실험'!$A$3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rnd" cmpd="sng">
                <a:solidFill>
                  <a:schemeClr val="accent1"/>
                </a:solidFill>
              </a:ln>
              <a:effectLst/>
            </c:spPr>
          </c:marker>
          <c:cat>
            <c:strRef>
              <c:f>'첫 번째 실험'!$B$2:$J$2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실험'!$B$3:$J$3</c:f>
              <c:numCache>
                <c:formatCode>General</c:formatCode>
                <c:ptCount val="9"/>
                <c:pt idx="0">
                  <c:v>254.6</c:v>
                </c:pt>
                <c:pt idx="1">
                  <c:v>264.89999999999998</c:v>
                </c:pt>
                <c:pt idx="2">
                  <c:v>242.8</c:v>
                </c:pt>
                <c:pt idx="3">
                  <c:v>268</c:v>
                </c:pt>
                <c:pt idx="4">
                  <c:v>283.3</c:v>
                </c:pt>
                <c:pt idx="5">
                  <c:v>286.8</c:v>
                </c:pt>
                <c:pt idx="6">
                  <c:v>176</c:v>
                </c:pt>
                <c:pt idx="7">
                  <c:v>175.1</c:v>
                </c:pt>
                <c:pt idx="8">
                  <c:v>166.6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4B-4BFE-AD31-4FE01A578DF4}"/>
            </c:ext>
          </c:extLst>
        </c:ser>
        <c:ser>
          <c:idx val="1"/>
          <c:order val="1"/>
          <c:tx>
            <c:strRef>
              <c:f>'첫 번째 실험'!$A$4</c:f>
              <c:strCache>
                <c:ptCount val="1"/>
                <c:pt idx="0">
                  <c:v>Rand-1thread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rnd" cmpd="sng">
                <a:solidFill>
                  <a:schemeClr val="accent2"/>
                </a:solidFill>
              </a:ln>
              <a:effectLst/>
            </c:spPr>
          </c:marker>
          <c:cat>
            <c:strRef>
              <c:f>'첫 번째 실험'!$B$2:$J$2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실험'!$B$4:$J$4</c:f>
              <c:numCache>
                <c:formatCode>General</c:formatCode>
                <c:ptCount val="9"/>
                <c:pt idx="0">
                  <c:v>160.80000000000001</c:v>
                </c:pt>
                <c:pt idx="1">
                  <c:v>213.1</c:v>
                </c:pt>
                <c:pt idx="2">
                  <c:v>128.5</c:v>
                </c:pt>
                <c:pt idx="3">
                  <c:v>85.3</c:v>
                </c:pt>
                <c:pt idx="4">
                  <c:v>83.9</c:v>
                </c:pt>
                <c:pt idx="5">
                  <c:v>64</c:v>
                </c:pt>
                <c:pt idx="6">
                  <c:v>71.3</c:v>
                </c:pt>
                <c:pt idx="7">
                  <c:v>52</c:v>
                </c:pt>
                <c:pt idx="8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4B-4BFE-AD31-4FE01A578DF4}"/>
            </c:ext>
          </c:extLst>
        </c:ser>
        <c:ser>
          <c:idx val="2"/>
          <c:order val="2"/>
          <c:tx>
            <c:strRef>
              <c:f>'첫 번째 실험'!$A$5</c:f>
              <c:strCache>
                <c:ptCount val="1"/>
                <c:pt idx="0">
                  <c:v>Rand-8threads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 cap="rnd" cmpd="sng">
                <a:solidFill>
                  <a:schemeClr val="accent3"/>
                </a:solidFill>
              </a:ln>
              <a:effectLst/>
            </c:spPr>
          </c:marker>
          <c:cat>
            <c:strRef>
              <c:f>'첫 번째 실험'!$B$2:$J$2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실험'!$B$5:$J$5</c:f>
              <c:numCache>
                <c:formatCode>General</c:formatCode>
                <c:ptCount val="9"/>
                <c:pt idx="0">
                  <c:v>67</c:v>
                </c:pt>
                <c:pt idx="1">
                  <c:v>62</c:v>
                </c:pt>
                <c:pt idx="2">
                  <c:v>75</c:v>
                </c:pt>
                <c:pt idx="3">
                  <c:v>46.7</c:v>
                </c:pt>
                <c:pt idx="4">
                  <c:v>33.200000000000003</c:v>
                </c:pt>
                <c:pt idx="5">
                  <c:v>18.2</c:v>
                </c:pt>
                <c:pt idx="6">
                  <c:v>29</c:v>
                </c:pt>
                <c:pt idx="7">
                  <c:v>21.6</c:v>
                </c:pt>
                <c:pt idx="8">
                  <c:v>15.1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4B-4BFE-AD31-4FE01A578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80335"/>
        <c:axId val="47683215"/>
      </c:lineChart>
      <c:catAx>
        <c:axId val="4768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7683215"/>
        <c:crosses val="autoZero"/>
        <c:auto val="1"/>
        <c:lblAlgn val="ctr"/>
        <c:lblOffset val="100"/>
        <c:tickMarkSkip val="1"/>
        <c:noMultiLvlLbl val="0"/>
      </c:catAx>
      <c:valAx>
        <c:axId val="4768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7680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 lang="ko-KR"/>
        </a:p>
      </c:txPr>
    </c:legend>
    <c:plotVisOnly val="0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defRPr>
            </a:pPr>
            <a:r>
              <a:rPr lang="ko-KR" altLang="en-US" sz="1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rPr>
              <a:t>읽기속도 </a:t>
            </a:r>
            <a:r>
              <a:rPr lang="en-US" altLang="ko-KR" sz="1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rPr>
              <a:t>(</a:t>
            </a:r>
            <a:r>
              <a:rPr lang="en-US" altLang="ko-KR" sz="1400" b="0" i="0" u="non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rPr>
              <a:t>readseq</a:t>
            </a:r>
            <a:r>
              <a:rPr lang="en-US" altLang="ko-KR" sz="1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rPr>
              <a:t> and </a:t>
            </a:r>
            <a:r>
              <a:rPr lang="en-US" sz="1400" b="0" i="0" u="non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rPr>
              <a:t>readrandom</a:t>
            </a:r>
            <a:r>
              <a:rPr lang="en-US" sz="1400" b="0" i="0" u="non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rPr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'첫 번째 실험'!$L$3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rnd" cmpd="sng">
                <a:solidFill>
                  <a:schemeClr val="accent1"/>
                </a:solidFill>
              </a:ln>
              <a:effectLst/>
            </c:spPr>
          </c:marker>
          <c:cat>
            <c:strRef>
              <c:f>'첫 번째 실험'!$M$2:$U$2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실험'!$M$3:$U$3</c:f>
              <c:numCache>
                <c:formatCode>General</c:formatCode>
                <c:ptCount val="9"/>
                <c:pt idx="0">
                  <c:v>853.2</c:v>
                </c:pt>
                <c:pt idx="1">
                  <c:v>976.7</c:v>
                </c:pt>
                <c:pt idx="2">
                  <c:v>1027.4000000000001</c:v>
                </c:pt>
                <c:pt idx="3">
                  <c:v>1531.6</c:v>
                </c:pt>
                <c:pt idx="4">
                  <c:v>2039.9</c:v>
                </c:pt>
                <c:pt idx="5">
                  <c:v>2451.8000000000002</c:v>
                </c:pt>
                <c:pt idx="6">
                  <c:v>2818.6</c:v>
                </c:pt>
                <c:pt idx="7">
                  <c:v>484.3</c:v>
                </c:pt>
                <c:pt idx="8">
                  <c:v>453.6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3F-4D2A-BD24-876DD495ABA5}"/>
            </c:ext>
          </c:extLst>
        </c:ser>
        <c:ser>
          <c:idx val="1"/>
          <c:order val="1"/>
          <c:tx>
            <c:strRef>
              <c:f>'첫 번째 실험'!$L$4</c:f>
              <c:strCache>
                <c:ptCount val="1"/>
                <c:pt idx="0">
                  <c:v>Rand-1thread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rnd" cmpd="sng">
                <a:solidFill>
                  <a:schemeClr val="accent2"/>
                </a:solidFill>
              </a:ln>
              <a:effectLst/>
            </c:spPr>
          </c:marker>
          <c:cat>
            <c:strRef>
              <c:f>'첫 번째 실험'!$M$2:$U$2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실험'!$M$4:$U$4</c:f>
              <c:numCache>
                <c:formatCode>General</c:formatCode>
                <c:ptCount val="9"/>
                <c:pt idx="0">
                  <c:v>31.4</c:v>
                </c:pt>
                <c:pt idx="1">
                  <c:v>60.5</c:v>
                </c:pt>
                <c:pt idx="2">
                  <c:v>127.6</c:v>
                </c:pt>
                <c:pt idx="3">
                  <c:v>292.3</c:v>
                </c:pt>
                <c:pt idx="4">
                  <c:v>283.89999999999998</c:v>
                </c:pt>
                <c:pt idx="5">
                  <c:v>361.3</c:v>
                </c:pt>
                <c:pt idx="6">
                  <c:v>240.1</c:v>
                </c:pt>
                <c:pt idx="7">
                  <c:v>173.4</c:v>
                </c:pt>
                <c:pt idx="8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3F-4D2A-BD24-876DD495ABA5}"/>
            </c:ext>
          </c:extLst>
        </c:ser>
        <c:ser>
          <c:idx val="2"/>
          <c:order val="2"/>
          <c:tx>
            <c:strRef>
              <c:f>'첫 번째 실험'!$L$5</c:f>
              <c:strCache>
                <c:ptCount val="1"/>
                <c:pt idx="0">
                  <c:v>Rand-8threads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 cap="rnd" cmpd="sng">
                <a:solidFill>
                  <a:schemeClr val="accent3"/>
                </a:solidFill>
              </a:ln>
              <a:effectLst/>
            </c:spPr>
          </c:marker>
          <c:cat>
            <c:strRef>
              <c:f>'첫 번째 실험'!$M$2:$U$2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실험'!$M$5:$U$5</c:f>
              <c:numCache>
                <c:formatCode>General</c:formatCode>
                <c:ptCount val="9"/>
                <c:pt idx="0">
                  <c:v>251</c:v>
                </c:pt>
                <c:pt idx="1">
                  <c:v>456</c:v>
                </c:pt>
                <c:pt idx="2">
                  <c:v>258</c:v>
                </c:pt>
                <c:pt idx="3">
                  <c:v>832.8</c:v>
                </c:pt>
                <c:pt idx="4">
                  <c:v>1097</c:v>
                </c:pt>
                <c:pt idx="5">
                  <c:v>385.2</c:v>
                </c:pt>
                <c:pt idx="6">
                  <c:v>1209</c:v>
                </c:pt>
                <c:pt idx="7">
                  <c:v>1059.7</c:v>
                </c:pt>
                <c:pt idx="8">
                  <c:v>1338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3F-4D2A-BD24-876DD495A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5511327"/>
        <c:axId val="1825497407"/>
      </c:lineChart>
      <c:catAx>
        <c:axId val="182551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825497407"/>
        <c:crosses val="autoZero"/>
        <c:auto val="1"/>
        <c:lblAlgn val="ctr"/>
        <c:lblOffset val="100"/>
        <c:tickMarkSkip val="1"/>
        <c:noMultiLvlLbl val="0"/>
      </c:catAx>
      <c:valAx>
        <c:axId val="182549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82551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 lang="ko-KR"/>
        </a:p>
      </c:txPr>
    </c:legend>
    <c:plotVisOnly val="0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defRPr>
            </a:pPr>
            <a:r>
              <a:rPr lang="ko-KR" altLang="en-US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읽기속도 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(</a:t>
            </a:r>
            <a:r>
              <a:rPr lang="en-US" altLang="ko-KR" sz="1400" b="0" i="0" u="none" strike="noStrike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readseq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 and </a:t>
            </a:r>
            <a:r>
              <a:rPr lang="en-US" altLang="ko-KR" sz="1400" b="0" i="0" u="none" strike="noStrike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readrandom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)</a:t>
            </a:r>
            <a:endParaRPr lang="en-US" altLang="ko-KR" sz="1400" b="0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effectLst/>
              <a:cs typeface="+mn-ea"/>
              <a:sym typeface="+mn-ea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'첫 번째 실험'!$L$3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rnd" cmpd="sng">
                <a:solidFill>
                  <a:schemeClr val="accent1"/>
                </a:solidFill>
              </a:ln>
              <a:effectLst/>
            </c:spPr>
          </c:marker>
          <c:cat>
            <c:strRef>
              <c:f>'첫 번째 실험'!$M$2:$U$2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실험'!$M$3:$U$3</c:f>
              <c:numCache>
                <c:formatCode>General</c:formatCode>
                <c:ptCount val="9"/>
                <c:pt idx="0">
                  <c:v>853.2</c:v>
                </c:pt>
                <c:pt idx="1">
                  <c:v>976.7</c:v>
                </c:pt>
                <c:pt idx="2">
                  <c:v>1027.4000000000001</c:v>
                </c:pt>
                <c:pt idx="3">
                  <c:v>1531.6</c:v>
                </c:pt>
                <c:pt idx="4">
                  <c:v>2039.9</c:v>
                </c:pt>
                <c:pt idx="5">
                  <c:v>2451.8000000000002</c:v>
                </c:pt>
                <c:pt idx="6">
                  <c:v>2818.6</c:v>
                </c:pt>
                <c:pt idx="7">
                  <c:v>484.3</c:v>
                </c:pt>
                <c:pt idx="8">
                  <c:v>453.6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3F-4D2A-BD24-876DD495ABA5}"/>
            </c:ext>
          </c:extLst>
        </c:ser>
        <c:ser>
          <c:idx val="1"/>
          <c:order val="1"/>
          <c:tx>
            <c:strRef>
              <c:f>'첫 번째 실험'!$L$4</c:f>
              <c:strCache>
                <c:ptCount val="1"/>
                <c:pt idx="0">
                  <c:v>Rand-1thread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rnd" cmpd="sng">
                <a:solidFill>
                  <a:schemeClr val="accent2"/>
                </a:solidFill>
              </a:ln>
              <a:effectLst/>
            </c:spPr>
          </c:marker>
          <c:cat>
            <c:strRef>
              <c:f>'첫 번째 실험'!$M$2:$U$2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실험'!$M$4:$U$4</c:f>
              <c:numCache>
                <c:formatCode>General</c:formatCode>
                <c:ptCount val="9"/>
                <c:pt idx="0">
                  <c:v>31.4</c:v>
                </c:pt>
                <c:pt idx="1">
                  <c:v>60.5</c:v>
                </c:pt>
                <c:pt idx="2">
                  <c:v>127.6</c:v>
                </c:pt>
                <c:pt idx="3">
                  <c:v>292.3</c:v>
                </c:pt>
                <c:pt idx="4">
                  <c:v>283.89999999999998</c:v>
                </c:pt>
                <c:pt idx="5">
                  <c:v>361.3</c:v>
                </c:pt>
                <c:pt idx="6">
                  <c:v>240.1</c:v>
                </c:pt>
                <c:pt idx="7">
                  <c:v>173.4</c:v>
                </c:pt>
                <c:pt idx="8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3F-4D2A-BD24-876DD495ABA5}"/>
            </c:ext>
          </c:extLst>
        </c:ser>
        <c:ser>
          <c:idx val="2"/>
          <c:order val="2"/>
          <c:tx>
            <c:strRef>
              <c:f>'첫 번째 실험'!$L$5</c:f>
              <c:strCache>
                <c:ptCount val="1"/>
                <c:pt idx="0">
                  <c:v>Rand-8threads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 cap="rnd" cmpd="sng">
                <a:solidFill>
                  <a:schemeClr val="accent3"/>
                </a:solidFill>
              </a:ln>
              <a:effectLst/>
            </c:spPr>
          </c:marker>
          <c:cat>
            <c:strRef>
              <c:f>'첫 번째 실험'!$M$2:$U$2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실험'!$M$5:$U$5</c:f>
              <c:numCache>
                <c:formatCode>General</c:formatCode>
                <c:ptCount val="9"/>
                <c:pt idx="0">
                  <c:v>251</c:v>
                </c:pt>
                <c:pt idx="1">
                  <c:v>456</c:v>
                </c:pt>
                <c:pt idx="2">
                  <c:v>258</c:v>
                </c:pt>
                <c:pt idx="3">
                  <c:v>832.8</c:v>
                </c:pt>
                <c:pt idx="4">
                  <c:v>1097</c:v>
                </c:pt>
                <c:pt idx="5">
                  <c:v>385.2</c:v>
                </c:pt>
                <c:pt idx="6">
                  <c:v>1209</c:v>
                </c:pt>
                <c:pt idx="7">
                  <c:v>1059.7</c:v>
                </c:pt>
                <c:pt idx="8">
                  <c:v>1338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3F-4D2A-BD24-876DD495AB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5511327"/>
        <c:axId val="1825497407"/>
      </c:lineChart>
      <c:catAx>
        <c:axId val="182551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825497407"/>
        <c:crosses val="autoZero"/>
        <c:auto val="1"/>
        <c:lblAlgn val="ctr"/>
        <c:lblOffset val="100"/>
        <c:tickMarkSkip val="1"/>
        <c:noMultiLvlLbl val="0"/>
      </c:catAx>
      <c:valAx>
        <c:axId val="182549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182551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 lang="ko-KR"/>
        </a:p>
      </c:txPr>
    </c:legend>
    <c:plotVisOnly val="0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400" b="0" i="0" u="none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ea"/>
                <a:sym typeface="+mn-ea"/>
              </a:defRPr>
            </a:pPr>
            <a:r>
              <a:rPr lang="ko-KR" altLang="en-US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쓰기속도 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(</a:t>
            </a:r>
            <a:r>
              <a:rPr lang="en-US" altLang="ko-KR" sz="1400" b="0" i="0" u="none" strike="noStrike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fillseq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 and </a:t>
            </a:r>
            <a:r>
              <a:rPr lang="en-US" altLang="ko-KR" sz="1400" b="0" i="0" u="none" strike="noStrike" kern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fillrandom</a:t>
            </a:r>
            <a:r>
              <a:rPr lang="en-US" altLang="ko-KR" sz="1400" b="0" i="0" u="none" strike="noStrik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ea"/>
              </a:rPr>
              <a:t>)</a:t>
            </a:r>
            <a:endParaRPr lang="en-US" altLang="ko-KR" sz="1400" b="0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effectLst/>
              <a:cs typeface="+mn-ea"/>
              <a:sym typeface="+mn-ea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'첫 번째 실험'!$A$3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 cmpd="sng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 cap="rnd" cmpd="sng">
                <a:solidFill>
                  <a:schemeClr val="accent1"/>
                </a:solidFill>
              </a:ln>
              <a:effectLst/>
            </c:spPr>
          </c:marker>
          <c:cat>
            <c:strRef>
              <c:f>'첫 번째 실험'!$B$2:$J$2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실험'!$B$3:$J$3</c:f>
              <c:numCache>
                <c:formatCode>General</c:formatCode>
                <c:ptCount val="9"/>
                <c:pt idx="0">
                  <c:v>254.6</c:v>
                </c:pt>
                <c:pt idx="1">
                  <c:v>264.89999999999998</c:v>
                </c:pt>
                <c:pt idx="2">
                  <c:v>242.8</c:v>
                </c:pt>
                <c:pt idx="3">
                  <c:v>268</c:v>
                </c:pt>
                <c:pt idx="4">
                  <c:v>283.3</c:v>
                </c:pt>
                <c:pt idx="5">
                  <c:v>286.8</c:v>
                </c:pt>
                <c:pt idx="6">
                  <c:v>176</c:v>
                </c:pt>
                <c:pt idx="7">
                  <c:v>175.1</c:v>
                </c:pt>
                <c:pt idx="8">
                  <c:v>166.6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17-48DC-9B25-B89ABE21D074}"/>
            </c:ext>
          </c:extLst>
        </c:ser>
        <c:ser>
          <c:idx val="1"/>
          <c:order val="1"/>
          <c:tx>
            <c:strRef>
              <c:f>'첫 번째 실험'!$A$4</c:f>
              <c:strCache>
                <c:ptCount val="1"/>
                <c:pt idx="0">
                  <c:v>Rand-1thread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 cap="rnd" cmpd="sng">
                <a:solidFill>
                  <a:schemeClr val="accent2"/>
                </a:solidFill>
              </a:ln>
              <a:effectLst/>
            </c:spPr>
          </c:marker>
          <c:cat>
            <c:strRef>
              <c:f>'첫 번째 실험'!$B$2:$J$2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실험'!$B$4:$J$4</c:f>
              <c:numCache>
                <c:formatCode>General</c:formatCode>
                <c:ptCount val="9"/>
                <c:pt idx="0">
                  <c:v>160.80000000000001</c:v>
                </c:pt>
                <c:pt idx="1">
                  <c:v>213.1</c:v>
                </c:pt>
                <c:pt idx="2">
                  <c:v>128.5</c:v>
                </c:pt>
                <c:pt idx="3">
                  <c:v>85.3</c:v>
                </c:pt>
                <c:pt idx="4">
                  <c:v>83.9</c:v>
                </c:pt>
                <c:pt idx="5">
                  <c:v>64</c:v>
                </c:pt>
                <c:pt idx="6">
                  <c:v>71.3</c:v>
                </c:pt>
                <c:pt idx="7">
                  <c:v>52</c:v>
                </c:pt>
                <c:pt idx="8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17-48DC-9B25-B89ABE21D074}"/>
            </c:ext>
          </c:extLst>
        </c:ser>
        <c:ser>
          <c:idx val="2"/>
          <c:order val="2"/>
          <c:tx>
            <c:strRef>
              <c:f>'첫 번째 실험'!$A$5</c:f>
              <c:strCache>
                <c:ptCount val="1"/>
                <c:pt idx="0">
                  <c:v>Rand-8threads</c:v>
                </c:pt>
              </c:strCache>
            </c:strRef>
          </c:tx>
          <c:spPr>
            <a:ln w="28575" cap="rnd" cmpd="sng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 cap="rnd" cmpd="sng">
                <a:solidFill>
                  <a:schemeClr val="accent3"/>
                </a:solidFill>
              </a:ln>
              <a:effectLst/>
            </c:spPr>
          </c:marker>
          <c:cat>
            <c:strRef>
              <c:f>'첫 번째 실험'!$B$2:$J$2</c:f>
              <c:strCache>
                <c:ptCount val="9"/>
                <c:pt idx="0">
                  <c:v>1KB</c:v>
                </c:pt>
                <c:pt idx="1">
                  <c:v>2KB</c:v>
                </c:pt>
                <c:pt idx="2">
                  <c:v>4KB</c:v>
                </c:pt>
                <c:pt idx="3">
                  <c:v>8KB</c:v>
                </c:pt>
                <c:pt idx="4">
                  <c:v>16KB</c:v>
                </c:pt>
                <c:pt idx="5">
                  <c:v>32KB</c:v>
                </c:pt>
                <c:pt idx="6">
                  <c:v>64KB</c:v>
                </c:pt>
                <c:pt idx="7">
                  <c:v>128KB</c:v>
                </c:pt>
                <c:pt idx="8">
                  <c:v>256KB</c:v>
                </c:pt>
              </c:strCache>
            </c:strRef>
          </c:cat>
          <c:val>
            <c:numRef>
              <c:f>'첫 번째 실험'!$B$5:$J$5</c:f>
              <c:numCache>
                <c:formatCode>General</c:formatCode>
                <c:ptCount val="9"/>
                <c:pt idx="0">
                  <c:v>67</c:v>
                </c:pt>
                <c:pt idx="1">
                  <c:v>62</c:v>
                </c:pt>
                <c:pt idx="2">
                  <c:v>75</c:v>
                </c:pt>
                <c:pt idx="3">
                  <c:v>46.7</c:v>
                </c:pt>
                <c:pt idx="4">
                  <c:v>33.200000000000003</c:v>
                </c:pt>
                <c:pt idx="5">
                  <c:v>18.2</c:v>
                </c:pt>
                <c:pt idx="6">
                  <c:v>29</c:v>
                </c:pt>
                <c:pt idx="7">
                  <c:v>21.6</c:v>
                </c:pt>
                <c:pt idx="8">
                  <c:v>15.1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17-48DC-9B25-B89ABE21D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680335"/>
        <c:axId val="47683215"/>
      </c:lineChart>
      <c:catAx>
        <c:axId val="4768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7683215"/>
        <c:crosses val="autoZero"/>
        <c:auto val="1"/>
        <c:lblAlgn val="ctr"/>
        <c:lblOffset val="100"/>
        <c:tickMarkSkip val="1"/>
        <c:noMultiLvlLbl val="0"/>
      </c:catAx>
      <c:valAx>
        <c:axId val="4768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lstStyle/>
          <a:p>
            <a:pPr algn="l">
              <a:defRPr sz="9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ea"/>
              </a:defRPr>
            </a:pPr>
            <a:endParaRPr lang="ko-KR"/>
          </a:p>
        </c:txPr>
        <c:crossAx val="47680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lstStyle/>
        <a:p>
          <a:pPr algn="l">
            <a:defRPr sz="900" b="0" i="0" u="none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ea"/>
            </a:defRPr>
          </a:pPr>
          <a:endParaRPr lang="ko-KR"/>
        </a:p>
      </c:txPr>
    </c:legend>
    <c:plotVisOnly val="0"/>
    <c:dispBlanksAs val="gap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 rot="0" vert="horz" wrap="none" lIns="0" tIns="0" rIns="0" bIns="0" anchor="ctr" anchorCtr="1"/>
    <a:lstStyle/>
    <a:p>
      <a:pPr algn="l">
        <a:defRPr b="0" i="0" u="none"/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-1" styleIndex="-1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fillseq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'두 번째 실험'!$A$3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'두 번째 실험'!$G$2:$J$2</c:f>
              <c:strCache>
                <c:ptCount val="4"/>
                <c:pt idx="0">
                  <c:v>32KB</c:v>
                </c:pt>
                <c:pt idx="1">
                  <c:v>64KB</c:v>
                </c:pt>
                <c:pt idx="2">
                  <c:v>128KB</c:v>
                </c:pt>
                <c:pt idx="3">
                  <c:v>256KB</c:v>
                </c:pt>
              </c:strCache>
              <c:extLst/>
            </c:strRef>
          </c:cat>
          <c:val>
            <c:numRef>
              <c:f>'두 번째 실험'!$G$3:$J$3</c:f>
              <c:numCache>
                <c:formatCode>General</c:formatCode>
                <c:ptCount val="4"/>
                <c:pt idx="0">
                  <c:v>286.8</c:v>
                </c:pt>
                <c:pt idx="1">
                  <c:v>176</c:v>
                </c:pt>
                <c:pt idx="2">
                  <c:v>175.1</c:v>
                </c:pt>
                <c:pt idx="3">
                  <c:v>166.6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D074-4A5C-8EA4-17A885E12691}"/>
            </c:ext>
          </c:extLst>
        </c:ser>
        <c:ser>
          <c:idx val="1"/>
          <c:order val="1"/>
          <c:tx>
            <c:strRef>
              <c:f>'두 번째 실험'!$A$4</c:f>
              <c:strCache>
                <c:ptCount val="1"/>
                <c:pt idx="0">
                  <c:v>Sequential (edit)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'두 번째 실험'!$G$2:$J$2</c:f>
              <c:strCache>
                <c:ptCount val="4"/>
                <c:pt idx="0">
                  <c:v>32KB</c:v>
                </c:pt>
                <c:pt idx="1">
                  <c:v>64KB</c:v>
                </c:pt>
                <c:pt idx="2">
                  <c:v>128KB</c:v>
                </c:pt>
                <c:pt idx="3">
                  <c:v>256KB</c:v>
                </c:pt>
              </c:strCache>
              <c:extLst/>
            </c:strRef>
          </c:cat>
          <c:val>
            <c:numRef>
              <c:f>'두 번째 실험'!$G$4:$J$4</c:f>
              <c:numCache>
                <c:formatCode>General</c:formatCode>
                <c:ptCount val="4"/>
                <c:pt idx="0">
                  <c:v>335.6</c:v>
                </c:pt>
                <c:pt idx="1">
                  <c:v>296.8</c:v>
                </c:pt>
                <c:pt idx="2">
                  <c:v>278.3</c:v>
                </c:pt>
                <c:pt idx="3">
                  <c:v>253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D074-4A5C-8EA4-17A885E12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3164992"/>
        <c:axId val="386891568"/>
      </c:lineChart>
      <c:catAx>
        <c:axId val="32316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6891568"/>
        <c:crosses val="autoZero"/>
        <c:auto val="1"/>
        <c:lblAlgn val="ctr"/>
        <c:lblOffset val="100"/>
        <c:noMultiLvlLbl val="0"/>
      </c:catAx>
      <c:valAx>
        <c:axId val="38689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316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readseq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'두 번째 실험'!$L$3</c:f>
              <c:strCache>
                <c:ptCount val="1"/>
                <c:pt idx="0">
                  <c:v>Sequential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'두 번째 실험'!$R$2:$U$2</c:f>
              <c:strCache>
                <c:ptCount val="4"/>
                <c:pt idx="0">
                  <c:v>32KB</c:v>
                </c:pt>
                <c:pt idx="1">
                  <c:v>64KB</c:v>
                </c:pt>
                <c:pt idx="2">
                  <c:v>128KB</c:v>
                </c:pt>
                <c:pt idx="3">
                  <c:v>256KB</c:v>
                </c:pt>
              </c:strCache>
              <c:extLst/>
            </c:strRef>
          </c:cat>
          <c:val>
            <c:numRef>
              <c:f>'두 번째 실험'!$R$3:$U$3</c:f>
              <c:numCache>
                <c:formatCode>General</c:formatCode>
                <c:ptCount val="4"/>
                <c:pt idx="0">
                  <c:v>2451.8000000000002</c:v>
                </c:pt>
                <c:pt idx="1">
                  <c:v>2818.6</c:v>
                </c:pt>
                <c:pt idx="2">
                  <c:v>484.3</c:v>
                </c:pt>
                <c:pt idx="3">
                  <c:v>453.6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5127-47A6-924C-1260CB840680}"/>
            </c:ext>
          </c:extLst>
        </c:ser>
        <c:ser>
          <c:idx val="1"/>
          <c:order val="1"/>
          <c:tx>
            <c:strRef>
              <c:f>'두 번째 실험'!$L$4</c:f>
              <c:strCache>
                <c:ptCount val="1"/>
                <c:pt idx="0">
                  <c:v>Sequential (edit)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'두 번째 실험'!$R$2:$U$2</c:f>
              <c:strCache>
                <c:ptCount val="4"/>
                <c:pt idx="0">
                  <c:v>32KB</c:v>
                </c:pt>
                <c:pt idx="1">
                  <c:v>64KB</c:v>
                </c:pt>
                <c:pt idx="2">
                  <c:v>128KB</c:v>
                </c:pt>
                <c:pt idx="3">
                  <c:v>256KB</c:v>
                </c:pt>
              </c:strCache>
              <c:extLst/>
            </c:strRef>
          </c:cat>
          <c:val>
            <c:numRef>
              <c:f>'두 번째 실험'!$R$4:$U$4</c:f>
              <c:numCache>
                <c:formatCode>General</c:formatCode>
                <c:ptCount val="4"/>
                <c:pt idx="0">
                  <c:v>2305.8000000000002</c:v>
                </c:pt>
                <c:pt idx="1">
                  <c:v>3107.1</c:v>
                </c:pt>
                <c:pt idx="2">
                  <c:v>2930.9</c:v>
                </c:pt>
                <c:pt idx="3">
                  <c:v>3044.2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5127-47A6-924C-1260CB8406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5608736"/>
        <c:axId val="435604416"/>
      </c:lineChart>
      <c:catAx>
        <c:axId val="43560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604416"/>
        <c:crosses val="autoZero"/>
        <c:auto val="1"/>
        <c:lblAlgn val="ctr"/>
        <c:lblOffset val="100"/>
        <c:noMultiLvlLbl val="0"/>
      </c:catAx>
      <c:valAx>
        <c:axId val="43560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560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2025-02-25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2025-02-25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632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EBAC-A148-99BB-C528-E7D4A349D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FCBC7E-4C3F-CD1C-4C41-A6F19B085A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DF534E-9912-8FAE-57A8-85762C8B5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4CCD11-08E4-B0CC-51D6-7F54663DE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2224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65A8E-3760-CFF3-96CC-60913EB78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C119E0-3A89-63CE-E55C-4182FF736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B1BFE6-4A50-4A5D-93C3-7D6DB0B94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E1CB4-1CF6-119E-B0F5-A3A6088CA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1736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4B75-5F49-C27B-5300-6A9BA392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788347-46F0-35C5-E69A-F64B4D50F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E6EEAC-8656-7936-5066-4EE92A50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DF465-C541-65EF-C71E-FD686C29D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58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4C68D-1A61-DF6C-3116-D71A0453F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B23B34-274B-481A-718C-9022A0C9A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C78382-33F8-07E1-4058-FDA05420D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4F7448-2F6E-687E-C8D9-0436DCF1D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0947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13C4B-B7BA-C7BF-5CD1-6E626E5AD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0A3EE1-E242-B90F-4A97-85F6F5970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230001-1B17-57A2-E2A8-8C8212C16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6ADCC0-6B80-33A1-90A1-5D647C5EA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244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28527-AB25-EC89-1E07-D2990981E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26902E-CDD0-6D19-EB2D-58727D6C1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B2A858-808A-6927-4FDB-DF1CA5D7E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3DC78-9D00-A9B6-7535-62CCD1BC2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1380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C9BE8-37B9-9242-D55F-BEC94A1D1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B8D02C-F568-6731-5566-6533D65D9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B852F5-AC2E-5B20-78BD-BBEC8AB60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60F5B-CA4A-01E6-BF6F-89C4FFFB3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7000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60637-C83D-2C9B-03FF-AD285FC5F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104BE1-CCBC-366A-998B-0F4931FF2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2C7A27-53F8-C024-A785-95316046A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396E62-85AE-A5CB-94AD-43DD99913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1223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639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3D3CE-9D3A-6F74-425B-599E473F1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89E73C-26C3-23DA-CB7D-DE9FB974B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EB1B91-DABC-70C7-4454-C24D03524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DD5463-DC85-E909-D44C-15F4F3FF50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871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/>
              <a:t>WiscKey</a:t>
            </a:r>
            <a:r>
              <a:rPr lang="en-US" altLang="ko-KR" dirty="0"/>
              <a:t> </a:t>
            </a:r>
            <a:r>
              <a:rPr lang="ko-KR" altLang="en-US" dirty="0"/>
              <a:t>논문에 나오는 </a:t>
            </a:r>
            <a:r>
              <a:rPr lang="en-US" altLang="ko-KR" dirty="0" err="1"/>
              <a:t>LevelDB</a:t>
            </a:r>
            <a:r>
              <a:rPr lang="ko-KR" altLang="en-US" dirty="0"/>
              <a:t>의 </a:t>
            </a:r>
            <a:r>
              <a:rPr lang="en-US" altLang="ko-KR" dirty="0"/>
              <a:t>Sequential and Random Reads on SSD</a:t>
            </a:r>
            <a:r>
              <a:rPr lang="ko-KR" altLang="en-US" dirty="0"/>
              <a:t>의 일부 실험을 </a:t>
            </a:r>
            <a:r>
              <a:rPr lang="en-US" altLang="ko-KR" dirty="0" err="1"/>
              <a:t>RocksDB</a:t>
            </a:r>
            <a:r>
              <a:rPr lang="ko-KR" altLang="en-US" dirty="0"/>
              <a:t>에서 최대한 유사하게 하여 실험을 진행해보았다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/>
              <a:t>RocksDB</a:t>
            </a:r>
            <a:r>
              <a:rPr lang="ko-KR" altLang="en-US" dirty="0"/>
              <a:t>에서도 </a:t>
            </a:r>
            <a:r>
              <a:rPr lang="en-US" altLang="ko-KR" dirty="0"/>
              <a:t>Figure3</a:t>
            </a:r>
            <a:r>
              <a:rPr lang="ko-KR" altLang="en-US" dirty="0"/>
              <a:t>과 유사한 그래프가 나올 것으로 예상하였다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	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63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3010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CDDEF-B0D1-418F-F0A0-3ADBAA2E7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C81ED7-544C-D88F-8ED2-254ECEBF3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E894A9-2D27-6DF2-A29C-9406DAE15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Compaction</a:t>
            </a:r>
            <a:r>
              <a:rPr lang="ko-KR" altLang="en-US" dirty="0"/>
              <a:t>이 잘 안되고 있다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실험을 여러 방면에서 수정해 봤는데</a:t>
            </a:r>
            <a:r>
              <a:rPr lang="en-US" altLang="ko-KR" dirty="0"/>
              <a:t>, </a:t>
            </a:r>
            <a:r>
              <a:rPr lang="ko-KR" altLang="en-US" dirty="0"/>
              <a:t>마땅한 결과가 없어서 포기</a:t>
            </a:r>
            <a:r>
              <a:rPr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Block</a:t>
            </a:r>
            <a:r>
              <a:rPr lang="ko-KR" altLang="en-US" dirty="0"/>
              <a:t>과 </a:t>
            </a:r>
            <a:r>
              <a:rPr lang="en-US" altLang="ko-KR" dirty="0"/>
              <a:t>Cache</a:t>
            </a:r>
            <a:r>
              <a:rPr lang="ko-KR" altLang="en-US" dirty="0"/>
              <a:t>의 크기가 작아서 그렇다</a:t>
            </a:r>
            <a:r>
              <a:rPr lang="en-US" altLang="ko-KR" dirty="0"/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중점 분석</a:t>
            </a:r>
            <a:endParaRPr lang="en-US" altLang="ko-KR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ko-KR" dirty="0"/>
              <a:t>&lt;</a:t>
            </a:r>
            <a:r>
              <a:rPr lang="ko-KR" altLang="en-US" dirty="0"/>
              <a:t>원인분석</a:t>
            </a:r>
            <a:r>
              <a:rPr lang="en-US" altLang="ko-KR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L3</a:t>
            </a:r>
            <a:r>
              <a:rPr lang="ko-KR" altLang="en-US" dirty="0"/>
              <a:t>에서 파일의 수가 너무 많다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CompMerge</a:t>
            </a:r>
            <a:r>
              <a:rPr lang="en-US" altLang="ko-KR" dirty="0"/>
              <a:t> </a:t>
            </a:r>
            <a:r>
              <a:rPr lang="ko-KR" altLang="en-US" dirty="0"/>
              <a:t>하는데 시간이 </a:t>
            </a:r>
            <a:r>
              <a:rPr lang="ko-KR" altLang="en-US" dirty="0" err="1"/>
              <a:t>오래걸린다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Font typeface="+mj-lt"/>
              <a:buNone/>
            </a:pPr>
            <a:r>
              <a:rPr lang="en-US" altLang="ko-KR" dirty="0"/>
              <a:t>&lt;</a:t>
            </a:r>
            <a:r>
              <a:rPr lang="ko-KR" altLang="en-US" dirty="0"/>
              <a:t>해결책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b="1" dirty="0" err="1"/>
              <a:t>Blcok</a:t>
            </a:r>
            <a:r>
              <a:rPr lang="ko-KR" altLang="en-US" b="1" dirty="0"/>
              <a:t>과 </a:t>
            </a:r>
            <a:r>
              <a:rPr lang="en-US" altLang="ko-KR" b="1" dirty="0"/>
              <a:t>Cache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크기를 늘리자</a:t>
            </a:r>
            <a:r>
              <a:rPr lang="en-US" altLang="ko-KR" b="1" dirty="0"/>
              <a:t>-!</a:t>
            </a:r>
            <a:endParaRPr lang="ko-KR" altLang="en-US" b="1" dirty="0"/>
          </a:p>
          <a:p>
            <a:pPr marL="0" indent="0">
              <a:buFont typeface="+mj-lt"/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2614E-2022-E7DB-B4D2-E4CB2A3A5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445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0E26D-F3BC-3B65-41DC-B5F9BF2BA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8E3F01-9008-DD75-E9CF-5FD86BD955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5ABF4C-3E78-76BA-D4B6-E40554BDF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Compaction</a:t>
            </a:r>
            <a:r>
              <a:rPr lang="ko-KR" altLang="en-US" dirty="0"/>
              <a:t>이 잘 안되고 있다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실험을 여러 방면에서 수정해 봤는데</a:t>
            </a:r>
            <a:r>
              <a:rPr lang="en-US" altLang="ko-KR" dirty="0"/>
              <a:t>, </a:t>
            </a:r>
            <a:r>
              <a:rPr lang="ko-KR" altLang="en-US" dirty="0"/>
              <a:t>마땅한 결과가 없어서 포기</a:t>
            </a:r>
            <a:r>
              <a:rPr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Block</a:t>
            </a:r>
            <a:r>
              <a:rPr lang="ko-KR" altLang="en-US" dirty="0"/>
              <a:t>과 </a:t>
            </a:r>
            <a:r>
              <a:rPr lang="en-US" altLang="ko-KR" dirty="0"/>
              <a:t>Cache</a:t>
            </a:r>
            <a:r>
              <a:rPr lang="ko-KR" altLang="en-US" dirty="0"/>
              <a:t>의 크기가 작아서 그렇다</a:t>
            </a:r>
            <a:r>
              <a:rPr lang="en-US" altLang="ko-KR" dirty="0"/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중점 분석</a:t>
            </a:r>
            <a:endParaRPr lang="en-US" altLang="ko-KR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ko-KR" dirty="0"/>
              <a:t>&lt;</a:t>
            </a:r>
            <a:r>
              <a:rPr lang="ko-KR" altLang="en-US" dirty="0"/>
              <a:t>원인분석</a:t>
            </a:r>
            <a:r>
              <a:rPr lang="en-US" altLang="ko-KR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L3</a:t>
            </a:r>
            <a:r>
              <a:rPr lang="ko-KR" altLang="en-US" dirty="0"/>
              <a:t>에서 파일의 수가 너무 많다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CompMerge</a:t>
            </a:r>
            <a:r>
              <a:rPr lang="en-US" altLang="ko-KR" dirty="0"/>
              <a:t> </a:t>
            </a:r>
            <a:r>
              <a:rPr lang="ko-KR" altLang="en-US" dirty="0"/>
              <a:t>하는데 시간이 </a:t>
            </a:r>
            <a:r>
              <a:rPr lang="ko-KR" altLang="en-US" dirty="0" err="1"/>
              <a:t>오래걸린다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Font typeface="+mj-lt"/>
              <a:buNone/>
            </a:pPr>
            <a:r>
              <a:rPr lang="en-US" altLang="ko-KR" dirty="0"/>
              <a:t>&lt;</a:t>
            </a:r>
            <a:r>
              <a:rPr lang="ko-KR" altLang="en-US" dirty="0"/>
              <a:t>해결책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b="1" dirty="0" err="1"/>
              <a:t>Blcok</a:t>
            </a:r>
            <a:r>
              <a:rPr lang="ko-KR" altLang="en-US" b="1" dirty="0"/>
              <a:t>과 </a:t>
            </a:r>
            <a:r>
              <a:rPr lang="en-US" altLang="ko-KR" b="1" dirty="0"/>
              <a:t>Cache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크기를 늘리자</a:t>
            </a:r>
            <a:r>
              <a:rPr lang="en-US" altLang="ko-KR" b="1" dirty="0"/>
              <a:t>-!</a:t>
            </a:r>
            <a:endParaRPr lang="ko-KR" altLang="en-US" b="1" dirty="0"/>
          </a:p>
          <a:p>
            <a:pPr marL="0" indent="0">
              <a:buFont typeface="+mj-lt"/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DABE5-FB4D-411D-4728-4CEEC943B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191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13187-23CF-21CE-358D-2634317B9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41F21F-131A-7998-EB87-653C00D2E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5DFA31-650A-A7E4-0008-C0115E93E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Compaction</a:t>
            </a:r>
            <a:r>
              <a:rPr lang="ko-KR" altLang="en-US" dirty="0"/>
              <a:t>이 잘 안되고 있다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실험을 여러 방면에서 수정해 봤는데</a:t>
            </a:r>
            <a:r>
              <a:rPr lang="en-US" altLang="ko-KR" dirty="0"/>
              <a:t>, </a:t>
            </a:r>
            <a:r>
              <a:rPr lang="ko-KR" altLang="en-US" dirty="0"/>
              <a:t>마땅한 결과가 없어서 포기</a:t>
            </a:r>
            <a:r>
              <a:rPr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Block</a:t>
            </a:r>
            <a:r>
              <a:rPr lang="ko-KR" altLang="en-US" dirty="0"/>
              <a:t>과 </a:t>
            </a:r>
            <a:r>
              <a:rPr lang="en-US" altLang="ko-KR" dirty="0"/>
              <a:t>Cache</a:t>
            </a:r>
            <a:r>
              <a:rPr lang="ko-KR" altLang="en-US" dirty="0"/>
              <a:t>의 크기가 작아서 그렇다</a:t>
            </a:r>
            <a:r>
              <a:rPr lang="en-US" altLang="ko-KR" dirty="0"/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중점 분석</a:t>
            </a:r>
            <a:endParaRPr lang="en-US" altLang="ko-KR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ko-KR" dirty="0"/>
              <a:t>&lt;</a:t>
            </a:r>
            <a:r>
              <a:rPr lang="ko-KR" altLang="en-US" dirty="0"/>
              <a:t>원인분석</a:t>
            </a:r>
            <a:r>
              <a:rPr lang="en-US" altLang="ko-KR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L3</a:t>
            </a:r>
            <a:r>
              <a:rPr lang="ko-KR" altLang="en-US" dirty="0"/>
              <a:t>에서 파일의 수가 너무 많다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CompMerge</a:t>
            </a:r>
            <a:r>
              <a:rPr lang="en-US" altLang="ko-KR" dirty="0"/>
              <a:t> </a:t>
            </a:r>
            <a:r>
              <a:rPr lang="ko-KR" altLang="en-US" dirty="0"/>
              <a:t>하는데 시간이 </a:t>
            </a:r>
            <a:r>
              <a:rPr lang="ko-KR" altLang="en-US" dirty="0" err="1"/>
              <a:t>오래걸린다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Font typeface="+mj-lt"/>
              <a:buNone/>
            </a:pPr>
            <a:r>
              <a:rPr lang="en-US" altLang="ko-KR" dirty="0"/>
              <a:t>&lt;</a:t>
            </a:r>
            <a:r>
              <a:rPr lang="ko-KR" altLang="en-US" dirty="0"/>
              <a:t>해결책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b="1" dirty="0" err="1"/>
              <a:t>Blcok</a:t>
            </a:r>
            <a:r>
              <a:rPr lang="ko-KR" altLang="en-US" b="1" dirty="0"/>
              <a:t>과 </a:t>
            </a:r>
            <a:r>
              <a:rPr lang="en-US" altLang="ko-KR" b="1" dirty="0"/>
              <a:t>Cache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크기를 늘리자</a:t>
            </a:r>
            <a:r>
              <a:rPr lang="en-US" altLang="ko-KR" b="1" dirty="0"/>
              <a:t>-!</a:t>
            </a:r>
            <a:endParaRPr lang="ko-KR" altLang="en-US" b="1" dirty="0"/>
          </a:p>
          <a:p>
            <a:pPr marL="0" indent="0">
              <a:buFont typeface="+mj-lt"/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64D0F-2FD8-2412-06EB-EBA0EAC71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60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E4225-67BA-00DE-2AFF-7907F87B4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4AC8F4-B3E8-B803-4B7F-808110E65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684BDC-2436-206C-7878-F08E7292C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Compaction</a:t>
            </a:r>
            <a:r>
              <a:rPr lang="ko-KR" altLang="en-US" dirty="0"/>
              <a:t>이 잘 안되고 있다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실험을 여러 방면에서 수정해 봤는데</a:t>
            </a:r>
            <a:r>
              <a:rPr lang="en-US" altLang="ko-KR" dirty="0"/>
              <a:t>, </a:t>
            </a:r>
            <a:r>
              <a:rPr lang="ko-KR" altLang="en-US" dirty="0"/>
              <a:t>마땅한 결과가 없어서 포기</a:t>
            </a:r>
            <a:r>
              <a:rPr lang="en-US" altLang="ko-K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Block</a:t>
            </a:r>
            <a:r>
              <a:rPr lang="ko-KR" altLang="en-US" dirty="0"/>
              <a:t>과 </a:t>
            </a:r>
            <a:r>
              <a:rPr lang="en-US" altLang="ko-KR" dirty="0"/>
              <a:t>Cache</a:t>
            </a:r>
            <a:r>
              <a:rPr lang="ko-KR" altLang="en-US" dirty="0"/>
              <a:t>의 크기가 작아서 그렇다</a:t>
            </a:r>
            <a:r>
              <a:rPr lang="en-US" altLang="ko-KR" dirty="0"/>
              <a:t>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ko-KR" altLang="en-US" dirty="0"/>
              <a:t>중점 분석</a:t>
            </a:r>
            <a:endParaRPr lang="en-US" altLang="ko-KR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ko-KR" dirty="0"/>
              <a:t>&lt;</a:t>
            </a:r>
            <a:r>
              <a:rPr lang="ko-KR" altLang="en-US" dirty="0"/>
              <a:t>원인분석</a:t>
            </a:r>
            <a:r>
              <a:rPr lang="en-US" altLang="ko-KR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L3</a:t>
            </a:r>
            <a:r>
              <a:rPr lang="ko-KR" altLang="en-US" dirty="0"/>
              <a:t>에서 파일의 수가 너무 많다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CompMerge</a:t>
            </a:r>
            <a:r>
              <a:rPr lang="en-US" altLang="ko-KR" dirty="0"/>
              <a:t> </a:t>
            </a:r>
            <a:r>
              <a:rPr lang="ko-KR" altLang="en-US" dirty="0"/>
              <a:t>하는데 시간이 </a:t>
            </a:r>
            <a:r>
              <a:rPr lang="ko-KR" altLang="en-US" dirty="0" err="1"/>
              <a:t>오래걸린다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Font typeface="+mj-lt"/>
              <a:buNone/>
            </a:pPr>
            <a:r>
              <a:rPr lang="en-US" altLang="ko-KR" dirty="0"/>
              <a:t>&lt;</a:t>
            </a:r>
            <a:r>
              <a:rPr lang="ko-KR" altLang="en-US" dirty="0"/>
              <a:t>해결책</a:t>
            </a:r>
            <a:r>
              <a:rPr lang="en-US" altLang="ko-KR" dirty="0"/>
              <a:t>&gt;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b="1" dirty="0" err="1"/>
              <a:t>Blcok</a:t>
            </a:r>
            <a:r>
              <a:rPr lang="ko-KR" altLang="en-US" b="1" dirty="0"/>
              <a:t>과 </a:t>
            </a:r>
            <a:r>
              <a:rPr lang="en-US" altLang="ko-KR" b="1" dirty="0"/>
              <a:t>Cache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크기를 늘리자</a:t>
            </a:r>
            <a:r>
              <a:rPr lang="en-US" altLang="ko-KR" b="1" dirty="0"/>
              <a:t>-!</a:t>
            </a:r>
            <a:endParaRPr lang="ko-KR" altLang="en-US" b="1" dirty="0"/>
          </a:p>
          <a:p>
            <a:pPr marL="0" indent="0">
              <a:buFont typeface="+mj-lt"/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6E127-178E-3A44-5F5C-499A19D08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1965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FFF19-D9EA-A910-4821-69409FD2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EE843C-E99F-866C-C0DF-0B56AB984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301C92-C237-7AF4-9C0D-77FB1385B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1A4B8-C133-9B1F-A907-559E8E5DB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454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87BF1-4D69-CC47-57D3-0715C6030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444A38-1640-B87D-7E6A-D46B040000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949992-7875-7F9E-CC51-FDC2E8DD3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CA5C0-4176-18CF-C6E2-DAAC5791F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155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69F95-3C6F-A74A-220B-D7DB4CD92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5886E-0DAD-27B5-7D0D-0411AA02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55945-CD70-E280-51A6-74D35C5E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BE667-AE36-BBB9-D2E0-E9EC5BC4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A2109-5499-FDE8-FF9B-24E98F90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7880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4A965-8E33-14A3-6CDE-EA77819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9C0117-37DE-7900-D38B-A079F205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A56AE-05A4-50B1-4CCB-DCD390F9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4B217-68C6-9EA8-5DF0-682D567C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C1478-A90B-DECF-12B4-64B4BE48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2636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8CC997-F988-4378-F81E-064117087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B0379B-9426-04C8-4E61-298C74FA1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3F5B8-AE22-CF19-7C6C-930F0EA0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044DB-A228-8FA9-1911-A01BBB6C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D1CCB-9E44-F8ED-D3D4-FE36CEFE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2308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AB4CFB-C687-B6C1-BA9D-7C18CAF7389A}"/>
              </a:ext>
            </a:extLst>
          </p:cNvPr>
          <p:cNvCxnSpPr/>
          <p:nvPr userDrawn="1"/>
        </p:nvCxnSpPr>
        <p:spPr>
          <a:xfrm>
            <a:off x="627529" y="1177363"/>
            <a:ext cx="8092141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4533B4-08A7-7567-A91D-673D8CF690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529" y="2671852"/>
            <a:ext cx="7106210" cy="65704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저자명 및 </a:t>
            </a:r>
            <a:r>
              <a:rPr lang="ko-KR" altLang="en-US" dirty="0" err="1"/>
              <a:t>학회명</a:t>
            </a:r>
            <a:endParaRPr lang="en-US" altLang="ko-KR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8E92D22-E36A-B20B-F2EB-1E1607F3C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529" y="1297453"/>
            <a:ext cx="10515600" cy="1325563"/>
          </a:xfrm>
        </p:spPr>
        <p:txBody>
          <a:bodyPr/>
          <a:lstStyle>
            <a:lvl1pPr>
              <a:defRPr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 err="1"/>
              <a:t>논문명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D94981A-27BD-94CB-7B88-9C534E740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05929" y="4674480"/>
            <a:ext cx="5892800" cy="961326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altLang="ko-KR" dirty="0"/>
              <a:t>1) </a:t>
            </a:r>
            <a:r>
              <a:rPr lang="ko-KR" altLang="en-US" dirty="0"/>
              <a:t>학과 및 학교 및 연구실</a:t>
            </a:r>
            <a:r>
              <a:rPr lang="en-US" altLang="ko-KR" dirty="0"/>
              <a:t>, 2) </a:t>
            </a:r>
            <a:r>
              <a:rPr lang="ko-KR" altLang="en-US" dirty="0"/>
              <a:t>이름</a:t>
            </a:r>
            <a:r>
              <a:rPr lang="en-US" altLang="ko-KR" dirty="0"/>
              <a:t>, 3) </a:t>
            </a:r>
            <a:r>
              <a:rPr lang="ko-KR" altLang="en-US" dirty="0"/>
              <a:t>발표 날짜</a:t>
            </a:r>
          </a:p>
        </p:txBody>
      </p:sp>
      <p:pic>
        <p:nvPicPr>
          <p:cNvPr id="1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8ECFA25-0D22-B235-ACF6-3DC3CA1479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98590F-A98C-E0D2-640C-1D53C3CA19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5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6" y="650227"/>
            <a:ext cx="5313083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2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ABD3913-E45C-8DA3-C581-ADB7736A85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590340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2CC387F-9CD4-D4C7-9613-6629EF293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9" y="528172"/>
            <a:ext cx="2867213" cy="1092574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4B28DC-3C67-8C36-3286-518E74D0C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CA7BF9-762F-18E1-DF5F-2CC2E8BE5EF9}"/>
              </a:ext>
            </a:extLst>
          </p:cNvPr>
          <p:cNvCxnSpPr>
            <a:cxnSpLocks/>
          </p:cNvCxnSpPr>
          <p:nvPr userDrawn="1"/>
        </p:nvCxnSpPr>
        <p:spPr>
          <a:xfrm>
            <a:off x="718669" y="591668"/>
            <a:ext cx="0" cy="926355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1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FFD626-9741-9545-AAE0-26D58490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/>
          <a:lstStyle>
            <a:lvl1pPr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2C9B1959-C8EC-FDB7-82D2-5EE153352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D4C20-3B79-9F72-E345-CE82A233A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166F1E-4A4D-D5C0-ACF5-01804E43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4816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638158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CBF692E7-394A-C496-40B3-8ED0A3303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59BDD-A769-A3DD-92D7-234EDD4877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33DE4CCB-4A5D-8068-017C-D873082B64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5223" y="5628243"/>
            <a:ext cx="5892800" cy="455808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F74F7A-8932-4C6E-05C2-92B54BFC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6239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59A9E-F002-38E6-02CF-C171FFE3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281E2-0353-5D4C-6041-9778382F8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20F06-88E0-4504-AE84-40F48985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29B3E-846F-008F-BD1A-C247226A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D66F6C-75FC-29C3-DFF3-14E909A0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34427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18BDD-DE52-E0B2-3DD1-5F880F6D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7C52B-3BC3-309B-3C07-027DD542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CCB69-A408-F3E7-E0F5-E6E045E5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9952F-78BA-EA6A-4CC1-F2407D5B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A3924-BA0B-A6CF-4208-328A0931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17297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E5B8D-CE4E-8E67-2E86-A7DD1D11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020D4-8116-A6DB-B94C-F3539E626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A8BC0-B3E4-5312-C7F4-E243A566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79954-AF5F-1CA5-D77B-E6FF8D1D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C41FE-A12A-B903-2BCF-629B1CD3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03AD8D-1756-BB45-613A-642265B8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54669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6B127-6CC1-D113-7BA8-77E97570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30B2D-377B-2BD6-7FD4-4255D0AC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095800-DEE9-1FCA-42EA-59BD53F5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B9C4AF-F667-69A3-D365-9F5A778FD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92C71A-123B-AE95-0EFD-C1FFE6345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2DDF27-F953-43F1-FDCD-B653673F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EEE553-5E9F-D148-3CAD-935F3737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650A31-8C09-36F8-F378-AED7BFBF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84745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1BEF-8839-4FFF-3758-9FAD2C63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A47658-3AF4-37EB-9506-8F89A20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B85D63-B384-236B-B3BB-AB4D866A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267EC-5F21-E64B-BB0B-B299B2B8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4059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16E49-E731-FC03-494E-7D1D4231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379044-1F80-9BC6-4420-46D15DD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378B25-65E9-4D13-6D97-2565CF6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07606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9FA24-AFF7-CAFD-3E90-A0C08A57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C5801-8C65-0A67-274B-DD9CE6D1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5FAE0D-FD60-59EC-4113-0A3B946E2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D1CCB-0CDA-7A38-D7D3-CC9F64B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01E11-874E-15EF-813D-2CA5726D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E6426-A821-FF66-4E86-B19A5901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07470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BA337-83E9-49E2-C6B7-E0771A5D8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BEF66-001D-C725-9172-792C9AC32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0475D-44E3-9A10-DB78-0D64C377F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7887F-AB35-9ABE-3329-92B9459C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C4CF8-6F4B-2EE7-4B31-73BF9270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5199C-0CB8-814B-C5A1-4C660085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63394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520AAA-CF02-BF81-BAE1-6D0D7B1B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19887-D1D1-231D-0393-32A019671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2DB58-4FC5-DFDC-D7E3-D0FC84EF7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C9A5A-A16A-7F0B-C8F2-494D6C315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08F68-8409-A5F5-EC19-28FB4C440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450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linkedin.com/distributed-systems/log-what-every-software-engineer-should-know-about-real-time-datas-unify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ocksdb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cebook/rocksd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hyperlink" Target="https://github.com/facebook/rocksdb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92D3D3-3849-C3F3-FFA2-4AEA9FBD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1297453"/>
            <a:ext cx="11007008" cy="199833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Cache and WAL</a:t>
            </a:r>
            <a:endParaRPr lang="ko-KR" altLang="en-US" dirty="0">
              <a:latin typeface="+mj-lt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712295A-32E6-15B6-268C-00F2657ED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1737" y="4504150"/>
            <a:ext cx="5892800" cy="143944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System</a:t>
            </a:r>
            <a:r>
              <a:rPr lang="ko-KR" altLang="en-US" sz="2400" dirty="0"/>
              <a:t> </a:t>
            </a:r>
            <a:r>
              <a:rPr lang="en-US" altLang="ko-KR" sz="2400" dirty="0"/>
              <a:t>Software Lab.</a:t>
            </a:r>
          </a:p>
          <a:p>
            <a:r>
              <a:rPr lang="en-US" altLang="ko-KR" sz="2400" b="1" dirty="0"/>
              <a:t>Name: </a:t>
            </a:r>
            <a:r>
              <a:rPr lang="ko-KR" altLang="en-US" sz="2400" dirty="0" err="1"/>
              <a:t>이대은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하경준</a:t>
            </a:r>
            <a:endParaRPr lang="en-US" altLang="ko-KR" sz="2400" dirty="0"/>
          </a:p>
          <a:p>
            <a:r>
              <a:rPr lang="en-US" altLang="ko-KR" sz="2400" b="1" dirty="0"/>
              <a:t>Date: </a:t>
            </a:r>
            <a:r>
              <a:rPr lang="en-US" altLang="ko-KR" sz="2400" dirty="0"/>
              <a:t>2025/02/03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5468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81FD-C978-8C84-0DCA-891EA9F13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A93018-C786-1AE7-AEB7-C3211751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6DA6F2-79E2-8656-AFF8-9738688F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guess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9B51C-A0FD-67FF-1B68-23DD4397D2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771" y="1351209"/>
            <a:ext cx="11631613" cy="5331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 Compaction is not working well.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C4A2CD96-A34B-71BF-DA4A-D3ED6E1EE8E2}"/>
              </a:ext>
            </a:extLst>
          </p:cNvPr>
          <p:cNvSpPr txBox="1">
            <a:spLocks/>
          </p:cNvSpPr>
          <p:nvPr/>
        </p:nvSpPr>
        <p:spPr>
          <a:xfrm>
            <a:off x="290947" y="1825096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 Block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Cache size are small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EF40B558-5677-686E-00C4-B03BA2F3227E}"/>
              </a:ext>
            </a:extLst>
          </p:cNvPr>
          <p:cNvSpPr txBox="1">
            <a:spLocks/>
          </p:cNvSpPr>
          <p:nvPr/>
        </p:nvSpPr>
        <p:spPr>
          <a:xfrm>
            <a:off x="286771" y="2221660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Focus analysis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104FC9-00A5-AF57-7A0C-7861F9B8F4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993"/>
          <a:stretch/>
        </p:blipFill>
        <p:spPr>
          <a:xfrm>
            <a:off x="3487526" y="2917391"/>
            <a:ext cx="2350072" cy="1600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3218BF-868A-A8DC-BCAE-95BD6CE8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26502"/>
          <a:stretch/>
        </p:blipFill>
        <p:spPr>
          <a:xfrm>
            <a:off x="887967" y="2881433"/>
            <a:ext cx="2350073" cy="1600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FCCF9D-8D91-6A48-D631-07F02F71A924}"/>
              </a:ext>
            </a:extLst>
          </p:cNvPr>
          <p:cNvSpPr txBox="1"/>
          <p:nvPr/>
        </p:nvSpPr>
        <p:spPr>
          <a:xfrm>
            <a:off x="1708579" y="575209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64KB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FEEE8-02A0-49AA-12D1-1632070B1774}"/>
              </a:ext>
            </a:extLst>
          </p:cNvPr>
          <p:cNvSpPr txBox="1"/>
          <p:nvPr/>
        </p:nvSpPr>
        <p:spPr>
          <a:xfrm>
            <a:off x="4143428" y="578193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128KB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E10FA90-B17C-23A6-E798-56F990EAEB67}"/>
              </a:ext>
            </a:extLst>
          </p:cNvPr>
          <p:cNvCxnSpPr/>
          <p:nvPr/>
        </p:nvCxnSpPr>
        <p:spPr>
          <a:xfrm>
            <a:off x="1891553" y="4254151"/>
            <a:ext cx="2857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F4F441-9B87-2159-7AA6-02B6FAE80C33}"/>
              </a:ext>
            </a:extLst>
          </p:cNvPr>
          <p:cNvCxnSpPr>
            <a:cxnSpLocks/>
          </p:cNvCxnSpPr>
          <p:nvPr/>
        </p:nvCxnSpPr>
        <p:spPr>
          <a:xfrm>
            <a:off x="4383336" y="4295775"/>
            <a:ext cx="3556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3C962E-0771-1DBC-8488-9D8B8429D14A}"/>
              </a:ext>
            </a:extLst>
          </p:cNvPr>
          <p:cNvSpPr txBox="1"/>
          <p:nvPr/>
        </p:nvSpPr>
        <p:spPr>
          <a:xfrm>
            <a:off x="7172659" y="3281959"/>
            <a:ext cx="45357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&lt;Analysis&gt;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The number of files in L3 is too many.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CompMerge</a:t>
            </a:r>
            <a:r>
              <a:rPr lang="en-US" altLang="ko-KR" dirty="0"/>
              <a:t> takes a long time.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F05852D-9FBB-19D8-C1BB-B0B7EBB29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79" y="4656057"/>
            <a:ext cx="2226397" cy="9708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C05629-7C03-4F97-FC14-47DF7E2D0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526" y="4554203"/>
            <a:ext cx="2350072" cy="103240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432739-B861-4555-A40C-00F9395AB87A}"/>
              </a:ext>
            </a:extLst>
          </p:cNvPr>
          <p:cNvSpPr/>
          <p:nvPr/>
        </p:nvSpPr>
        <p:spPr>
          <a:xfrm>
            <a:off x="723900" y="2798028"/>
            <a:ext cx="5248275" cy="2912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408378-C1C9-37EC-CF46-639EDD0D11D0}"/>
              </a:ext>
            </a:extLst>
          </p:cNvPr>
          <p:cNvCxnSpPr>
            <a:cxnSpLocks/>
          </p:cNvCxnSpPr>
          <p:nvPr/>
        </p:nvCxnSpPr>
        <p:spPr>
          <a:xfrm>
            <a:off x="3357562" y="2957656"/>
            <a:ext cx="0" cy="2669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61F8A92-5A05-37A0-BD94-AE3FFB26FAA9}"/>
              </a:ext>
            </a:extLst>
          </p:cNvPr>
          <p:cNvSpPr/>
          <p:nvPr/>
        </p:nvSpPr>
        <p:spPr>
          <a:xfrm>
            <a:off x="6106754" y="3715435"/>
            <a:ext cx="895350" cy="3905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5240794-0820-F273-6397-E7B3D5E99C68}"/>
              </a:ext>
            </a:extLst>
          </p:cNvPr>
          <p:cNvSpPr/>
          <p:nvPr/>
        </p:nvSpPr>
        <p:spPr>
          <a:xfrm rot="5400000">
            <a:off x="9218078" y="4358941"/>
            <a:ext cx="444952" cy="3905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F6F91-5F17-EE54-0B9B-5141A2882E3E}"/>
              </a:ext>
            </a:extLst>
          </p:cNvPr>
          <p:cNvSpPr txBox="1"/>
          <p:nvPr/>
        </p:nvSpPr>
        <p:spPr>
          <a:xfrm>
            <a:off x="7502755" y="4896707"/>
            <a:ext cx="39564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en-US" altLang="ko-KR" sz="2000" b="1" dirty="0" err="1"/>
              <a:t>Soultion</a:t>
            </a:r>
            <a:r>
              <a:rPr lang="en-US" altLang="ko-KR" sz="2000" b="1" dirty="0"/>
              <a:t>&gt;</a:t>
            </a:r>
          </a:p>
          <a:p>
            <a:pPr algn="ctr"/>
            <a:r>
              <a:rPr lang="en-US" altLang="ko-KR" dirty="0"/>
              <a:t>Increase Block size and Cache size-!</a:t>
            </a:r>
          </a:p>
        </p:txBody>
      </p:sp>
    </p:spTree>
    <p:extLst>
      <p:ext uri="{BB962C8B-B14F-4D97-AF65-F5344CB8AC3E}">
        <p14:creationId xmlns:p14="http://schemas.microsoft.com/office/powerpoint/2010/main" val="354773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614F1-A991-16BE-7748-3280CAA12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58158F-D464-2F67-0DB3-83B414E1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E56B96-D82A-3F08-B859-2692AA64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 experimental command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4E0DA-3231-FE81-5EF6-DE77A659CB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Block size and</a:t>
            </a:r>
            <a:r>
              <a:rPr lang="ko-KR" altLang="en-US" dirty="0"/>
              <a:t> </a:t>
            </a:r>
            <a:r>
              <a:rPr lang="en-US" altLang="ko-KR" dirty="0"/>
              <a:t>Cache</a:t>
            </a:r>
            <a:r>
              <a:rPr lang="ko-KR" altLang="en-US" dirty="0"/>
              <a:t> </a:t>
            </a:r>
            <a:r>
              <a:rPr lang="en-US" altLang="ko-KR" dirty="0"/>
              <a:t>size modify for new experiment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DEF3FE-8058-25AC-4F72-942AC3F97BCA}"/>
              </a:ext>
            </a:extLst>
          </p:cNvPr>
          <p:cNvSpPr/>
          <p:nvPr/>
        </p:nvSpPr>
        <p:spPr>
          <a:xfrm>
            <a:off x="274469" y="1922464"/>
            <a:ext cx="5638801" cy="4245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0" latinLnBrk="0">
              <a:lnSpc>
                <a:spcPct val="10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time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./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db_bench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benchmarks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fillseq,readseq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num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=100000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value_size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=OOO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compression_type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="snappy"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write_buffer_size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=64MB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max_write_buffer_number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=2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max_bytes_for_level_base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=256MB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max_bytes_for_level_multiplier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=10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block_size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=4KB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cache_size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=32MB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target_file_size_base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=64MB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BA98CC-EEE1-B506-7DE9-48CDC420E66A}"/>
              </a:ext>
            </a:extLst>
          </p:cNvPr>
          <p:cNvSpPr/>
          <p:nvPr/>
        </p:nvSpPr>
        <p:spPr>
          <a:xfrm>
            <a:off x="6267281" y="1922464"/>
            <a:ext cx="5638801" cy="4245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eaLnBrk="0" latinLnBrk="0">
              <a:lnSpc>
                <a:spcPct val="100000"/>
              </a:lnSpc>
            </a:pP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time ./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db_bench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\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--benchmarks="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fillseq,readseq,levelstats,stats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"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--num=100000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value_size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=OOO</a:t>
            </a: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compression_type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="snappy"</a:t>
            </a:r>
          </a:p>
          <a:p>
            <a:pPr lvl="1" eaLnBrk="0" latinLnBrk="0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write_buffer_size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=256MB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max_write_buffer_number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=6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max_bytes_for_level_base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=1024MB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max_bytes_for_level_multiplier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=6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block_size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=128MB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cache_size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=2048MB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target_file_size_base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=256MB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D4116-C824-1EB6-6D4C-D2C31BDDC735}"/>
              </a:ext>
            </a:extLst>
          </p:cNvPr>
          <p:cNvSpPr txBox="1"/>
          <p:nvPr/>
        </p:nvSpPr>
        <p:spPr>
          <a:xfrm>
            <a:off x="2665739" y="5761880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39999-4572-A9DC-D5DE-290BA2B89843}"/>
              </a:ext>
            </a:extLst>
          </p:cNvPr>
          <p:cNvSpPr txBox="1"/>
          <p:nvPr/>
        </p:nvSpPr>
        <p:spPr>
          <a:xfrm>
            <a:off x="8827672" y="5798352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4DB2A4-A977-B4C8-3D62-1B9E0F5F2894}"/>
              </a:ext>
            </a:extLst>
          </p:cNvPr>
          <p:cNvSpPr/>
          <p:nvPr/>
        </p:nvSpPr>
        <p:spPr>
          <a:xfrm>
            <a:off x="12508208" y="3362325"/>
            <a:ext cx="5638801" cy="2805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memtable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크기 설정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동시에 유지할 수 있는 최대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memtable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개수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L1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에서 허용할 수 있는 데이터 크기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RocksDB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의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Level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간 데이터 크기 증가 비율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SST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파일 내에서 한 번에 읽어올 블록 크기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Block Cache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크기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SST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파일의 기본 크기</a:t>
            </a:r>
          </a:p>
        </p:txBody>
      </p:sp>
      <p:sp>
        <p:nvSpPr>
          <p:cNvPr id="14" name="제목 2">
            <a:extLst>
              <a:ext uri="{FF2B5EF4-FFF2-40B4-BE49-F238E27FC236}">
                <a16:creationId xmlns:a16="http://schemas.microsoft.com/office/drawing/2014/main" id="{1F2840A8-2172-A5E0-AF11-CD1CBD36A794}"/>
              </a:ext>
            </a:extLst>
          </p:cNvPr>
          <p:cNvSpPr txBox="1">
            <a:spLocks/>
          </p:cNvSpPr>
          <p:nvPr/>
        </p:nvSpPr>
        <p:spPr>
          <a:xfrm>
            <a:off x="12630318" y="326278"/>
            <a:ext cx="10515600" cy="961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B2D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Command explain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64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F9875E-0D27-4978-6A01-F5E559BF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CCDA68-F769-EF2C-A591-4B59B5AA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44722" y="173878"/>
            <a:ext cx="8400882" cy="961651"/>
          </a:xfrm>
        </p:spPr>
        <p:txBody>
          <a:bodyPr/>
          <a:lstStyle/>
          <a:p>
            <a:r>
              <a:rPr lang="en-US" altLang="ko-KR" dirty="0"/>
              <a:t>Modify experimental command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B09E7A-F7BF-2562-1A52-3C66296C0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Block size and</a:t>
            </a:r>
            <a:r>
              <a:rPr lang="ko-KR" altLang="en-US" dirty="0"/>
              <a:t> </a:t>
            </a:r>
            <a:r>
              <a:rPr lang="en-US" altLang="ko-KR" dirty="0"/>
              <a:t>Cache</a:t>
            </a:r>
            <a:r>
              <a:rPr lang="ko-KR" altLang="en-US" dirty="0"/>
              <a:t> </a:t>
            </a:r>
            <a:r>
              <a:rPr lang="en-US" altLang="ko-KR" dirty="0"/>
              <a:t>size modify for new experiment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966FD6-7ADB-57C6-820C-761EA58D90EC}"/>
              </a:ext>
            </a:extLst>
          </p:cNvPr>
          <p:cNvSpPr/>
          <p:nvPr/>
        </p:nvSpPr>
        <p:spPr>
          <a:xfrm>
            <a:off x="-6164431" y="1922464"/>
            <a:ext cx="5638801" cy="4245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0" latinLnBrk="0">
              <a:lnSpc>
                <a:spcPct val="100000"/>
              </a:lnSpc>
            </a:pP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time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./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db_bench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 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benchmarks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fillseq,readseq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num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=100000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value_size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=OOO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compression_type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="snappy"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write_buffer_size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=64MB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max_write_buffer_number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=2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max_bytes_for_level_base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=256MB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max_bytes_for_level_multiplier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=10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block_size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=4KB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cache_size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=32MB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	--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target_file_size_base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=64MB</a:t>
            </a:r>
            <a:endParaRPr lang="ko-KR" altLang="en-US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0FF3A7-2653-81B9-EA2B-CA3979BDCF98}"/>
              </a:ext>
            </a:extLst>
          </p:cNvPr>
          <p:cNvSpPr/>
          <p:nvPr/>
        </p:nvSpPr>
        <p:spPr>
          <a:xfrm>
            <a:off x="1500851" y="1922464"/>
            <a:ext cx="9190298" cy="4245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eaLnBrk="0" latinLnBrk="0">
              <a:lnSpc>
                <a:spcPct val="100000"/>
              </a:lnSpc>
            </a:pP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time ./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db_bench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 \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--benchmarks="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fillseq,readseq,levelstats,stats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"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--num=100000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ko-KR" altLang="en-US" sz="1600" dirty="0" err="1">
                <a:solidFill>
                  <a:srgbClr val="000000"/>
                </a:solidFill>
                <a:latin typeface="맑은 고딕"/>
                <a:ea typeface="맑은 고딕"/>
              </a:rPr>
              <a:t>value_size</a:t>
            </a:r>
            <a:r>
              <a:rPr lang="ko-KR" altLang="en-US" sz="1600" dirty="0">
                <a:solidFill>
                  <a:srgbClr val="000000"/>
                </a:solidFill>
                <a:latin typeface="맑은 고딕"/>
                <a:ea typeface="맑은 고딕"/>
              </a:rPr>
              <a:t>=OOO</a:t>
            </a:r>
            <a:endParaRPr lang="en-US" altLang="ko-KR" sz="160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compression_type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="snappy"</a:t>
            </a:r>
          </a:p>
          <a:p>
            <a:pPr lvl="1" eaLnBrk="0" latinLnBrk="0"/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write_buffer_size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=256MB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max_write_buffer_number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=6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max_bytes_for_level_base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=1024MB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max_bytes_for_level_multiplier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=6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block_size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=128MB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cache_size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=2048MB</a:t>
            </a: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	--</a:t>
            </a:r>
            <a:r>
              <a:rPr lang="en-US" altLang="ko-KR" sz="1600" dirty="0" err="1">
                <a:solidFill>
                  <a:srgbClr val="000000"/>
                </a:solidFill>
                <a:latin typeface="맑은 고딕"/>
                <a:ea typeface="맑은 고딕"/>
              </a:rPr>
              <a:t>target_file_size_base</a:t>
            </a:r>
            <a:r>
              <a:rPr lang="en-US" altLang="ko-KR" sz="1600" dirty="0">
                <a:solidFill>
                  <a:srgbClr val="000000"/>
                </a:solidFill>
                <a:latin typeface="맑은 고딕"/>
                <a:ea typeface="맑은 고딕"/>
              </a:rPr>
              <a:t>=256MB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A66F4-A5F2-5EA4-816C-72459BA29593}"/>
              </a:ext>
            </a:extLst>
          </p:cNvPr>
          <p:cNvSpPr txBox="1"/>
          <p:nvPr/>
        </p:nvSpPr>
        <p:spPr>
          <a:xfrm>
            <a:off x="-3773161" y="5761880"/>
            <a:ext cx="856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159A4-8C98-20E9-4296-6EA0D7972F1A}"/>
              </a:ext>
            </a:extLst>
          </p:cNvPr>
          <p:cNvSpPr txBox="1"/>
          <p:nvPr/>
        </p:nvSpPr>
        <p:spPr>
          <a:xfrm>
            <a:off x="5746706" y="5798352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After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DE5C1-002D-7410-3ACF-830B0C57D74E}"/>
              </a:ext>
            </a:extLst>
          </p:cNvPr>
          <p:cNvSpPr/>
          <p:nvPr/>
        </p:nvSpPr>
        <p:spPr>
          <a:xfrm>
            <a:off x="5985488" y="3362325"/>
            <a:ext cx="5638801" cy="2805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memtable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크기 설정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동시에 유지할 수 있는 최대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memtable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개수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L1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에서 허용할 수 있는 데이터 크기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</a:t>
            </a:r>
            <a:r>
              <a:rPr lang="en-US" altLang="ko-KR" sz="1600" dirty="0" err="1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RocksDB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의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Level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간 데이터 크기 증가 비율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SST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파일 내에서 한 번에 읽어올 블록 크기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Block Cache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크기</a:t>
            </a:r>
            <a:endParaRPr lang="en-US" altLang="ko-KR" sz="1600" dirty="0">
              <a:solidFill>
                <a:schemeClr val="bg2">
                  <a:lumMod val="50000"/>
                </a:schemeClr>
              </a:solidFill>
              <a:latin typeface="맑은 고딕"/>
              <a:ea typeface="맑은 고딕"/>
            </a:endParaRPr>
          </a:p>
          <a:p>
            <a:pPr algn="l" eaLnBrk="0" latinLnBrk="0">
              <a:lnSpc>
                <a:spcPct val="100000"/>
              </a:lnSpc>
            </a:pP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// SST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맑은 고딕"/>
                <a:ea typeface="맑은 고딕"/>
              </a:rPr>
              <a:t>파일의 기본 크기</a:t>
            </a:r>
          </a:p>
        </p:txBody>
      </p:sp>
      <p:sp>
        <p:nvSpPr>
          <p:cNvPr id="13" name="제목 2">
            <a:extLst>
              <a:ext uri="{FF2B5EF4-FFF2-40B4-BE49-F238E27FC236}">
                <a16:creationId xmlns:a16="http://schemas.microsoft.com/office/drawing/2014/main" id="{186CFB0D-2938-C0C3-E10D-46F95BED8000}"/>
              </a:ext>
            </a:extLst>
          </p:cNvPr>
          <p:cNvSpPr txBox="1">
            <a:spLocks/>
          </p:cNvSpPr>
          <p:nvPr/>
        </p:nvSpPr>
        <p:spPr>
          <a:xfrm>
            <a:off x="285918" y="173878"/>
            <a:ext cx="10515600" cy="961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B2D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Command explain</a:t>
            </a:r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6E748E33-78AC-340A-3D35-C0B6C70EB709}"/>
              </a:ext>
            </a:extLst>
          </p:cNvPr>
          <p:cNvSpPr txBox="1">
            <a:spLocks/>
          </p:cNvSpPr>
          <p:nvPr/>
        </p:nvSpPr>
        <p:spPr>
          <a:xfrm>
            <a:off x="167640" y="1351209"/>
            <a:ext cx="11902291" cy="49688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write_buffer_size</a:t>
            </a:r>
            <a:r>
              <a:rPr lang="en-US" altLang="ko-KR" sz="2000" dirty="0"/>
              <a:t>=256MB		: </a:t>
            </a:r>
            <a:r>
              <a:rPr lang="en-US" altLang="ko-KR" sz="2000" dirty="0" err="1"/>
              <a:t>memtable</a:t>
            </a:r>
            <a:r>
              <a:rPr lang="en-US" altLang="ko-KR" sz="2000" dirty="0"/>
              <a:t> </a:t>
            </a:r>
            <a:r>
              <a:rPr lang="ko-KR" altLang="en-US" sz="2000" dirty="0"/>
              <a:t>크기 설정</a:t>
            </a:r>
            <a:endParaRPr lang="en-US" altLang="ko-KR" sz="2000" dirty="0"/>
          </a:p>
          <a:p>
            <a:r>
              <a:rPr lang="en-US" altLang="ko-KR" sz="2000" dirty="0" err="1"/>
              <a:t>max_write_buffer_number</a:t>
            </a:r>
            <a:r>
              <a:rPr lang="en-US" altLang="ko-KR" sz="2000" dirty="0"/>
              <a:t>=6		: </a:t>
            </a:r>
            <a:r>
              <a:rPr lang="ko-KR" altLang="en-US" sz="2000" dirty="0"/>
              <a:t>동시에 유지할 수 있는 최대 </a:t>
            </a:r>
            <a:r>
              <a:rPr lang="en-US" altLang="ko-KR" sz="2000" dirty="0" err="1"/>
              <a:t>memtable</a:t>
            </a:r>
            <a:r>
              <a:rPr lang="en-US" altLang="ko-KR" sz="2000" dirty="0"/>
              <a:t> </a:t>
            </a:r>
            <a:r>
              <a:rPr lang="ko-KR" altLang="en-US" sz="2000" dirty="0"/>
              <a:t>개수</a:t>
            </a:r>
            <a:endParaRPr lang="en-US" altLang="ko-KR" sz="2000" dirty="0"/>
          </a:p>
          <a:p>
            <a:r>
              <a:rPr lang="en-US" altLang="ko-KR" sz="2000" dirty="0" err="1"/>
              <a:t>max_bytes_for_level_base</a:t>
            </a:r>
            <a:r>
              <a:rPr lang="en-US" altLang="ko-KR" sz="2000" dirty="0"/>
              <a:t>=1024MB	: L1</a:t>
            </a:r>
            <a:r>
              <a:rPr lang="ko-KR" altLang="en-US" sz="2000" dirty="0"/>
              <a:t>에서 허용할 수 있는 데이터 크기</a:t>
            </a:r>
            <a:endParaRPr lang="en-US" altLang="ko-KR" sz="2000" dirty="0"/>
          </a:p>
          <a:p>
            <a:r>
              <a:rPr lang="en-US" altLang="ko-KR" sz="2000" dirty="0" err="1"/>
              <a:t>max_bytes_for_level_multiplier</a:t>
            </a:r>
            <a:r>
              <a:rPr lang="en-US" altLang="ko-KR" sz="2000" dirty="0"/>
              <a:t>=6	: </a:t>
            </a:r>
            <a:r>
              <a:rPr lang="en-US" altLang="ko-KR" sz="2000" dirty="0" err="1"/>
              <a:t>RocksDB</a:t>
            </a:r>
            <a:r>
              <a:rPr lang="ko-KR" altLang="en-US" sz="2000" dirty="0"/>
              <a:t>의 </a:t>
            </a:r>
            <a:r>
              <a:rPr lang="en-US" altLang="ko-KR" sz="2000" dirty="0"/>
              <a:t>Level </a:t>
            </a:r>
            <a:r>
              <a:rPr lang="ko-KR" altLang="en-US" sz="2000" dirty="0"/>
              <a:t>간 데이터 크기 증가 비율</a:t>
            </a:r>
            <a:endParaRPr lang="en-US" altLang="ko-KR" sz="2000" dirty="0"/>
          </a:p>
          <a:p>
            <a:r>
              <a:rPr lang="en-US" altLang="ko-KR" sz="2000" dirty="0" err="1"/>
              <a:t>block_size</a:t>
            </a:r>
            <a:r>
              <a:rPr lang="en-US" altLang="ko-KR" sz="2000" dirty="0"/>
              <a:t>=128MB			: SST </a:t>
            </a:r>
            <a:r>
              <a:rPr lang="ko-KR" altLang="en-US" sz="2000" dirty="0"/>
              <a:t>파일 내에서 한 번에 읽어올 블록 크기</a:t>
            </a:r>
            <a:endParaRPr lang="en-US" altLang="ko-KR" sz="2000" dirty="0"/>
          </a:p>
          <a:p>
            <a:r>
              <a:rPr lang="en-US" altLang="ko-KR" sz="2000" dirty="0" err="1"/>
              <a:t>cache_size</a:t>
            </a:r>
            <a:r>
              <a:rPr lang="en-US" altLang="ko-KR" sz="2000" dirty="0"/>
              <a:t>=2048MB			: Block Cache </a:t>
            </a:r>
            <a:r>
              <a:rPr lang="ko-KR" altLang="en-US" sz="2000" dirty="0"/>
              <a:t>크기</a:t>
            </a:r>
            <a:endParaRPr lang="en-US" altLang="ko-KR" sz="2000" dirty="0"/>
          </a:p>
          <a:p>
            <a:r>
              <a:rPr lang="en-US" altLang="ko-KR" sz="2000" dirty="0" err="1"/>
              <a:t>target_file_size_base</a:t>
            </a:r>
            <a:r>
              <a:rPr lang="en-US" altLang="ko-KR" sz="2000" dirty="0"/>
              <a:t>=256MB		: SST </a:t>
            </a:r>
            <a:r>
              <a:rPr lang="ko-KR" altLang="en-US" sz="2000" dirty="0"/>
              <a:t>파일의 기본 크기</a:t>
            </a:r>
          </a:p>
        </p:txBody>
      </p:sp>
    </p:spTree>
    <p:extLst>
      <p:ext uri="{BB962C8B-B14F-4D97-AF65-F5344CB8AC3E}">
        <p14:creationId xmlns:p14="http://schemas.microsoft.com/office/powerpoint/2010/main" val="3094474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F58AE5-FFC3-811C-C1A9-DCF08C6F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15E523-A11F-9E7A-A866-342CC73B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 (after modify) </a:t>
            </a:r>
            <a:endParaRPr lang="ko-KR" altLang="en-US" dirty="0"/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B6F66351-A304-40AB-9191-5C997574F7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147532"/>
              </p:ext>
            </p:extLst>
          </p:nvPr>
        </p:nvGraphicFramePr>
        <p:xfrm>
          <a:off x="285918" y="2430412"/>
          <a:ext cx="5352969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7BDEF74C-9201-4DDC-9613-8BAED2B47D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36055"/>
              </p:ext>
            </p:extLst>
          </p:nvPr>
        </p:nvGraphicFramePr>
        <p:xfrm>
          <a:off x="6410494" y="2420889"/>
          <a:ext cx="5371931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7F85A50-E13C-563D-F8F0-040FDF73AB15}"/>
              </a:ext>
            </a:extLst>
          </p:cNvPr>
          <p:cNvGraphicFramePr>
            <a:graphicFrameLocks noGrp="1"/>
          </p:cNvGraphicFramePr>
          <p:nvPr/>
        </p:nvGraphicFramePr>
        <p:xfrm>
          <a:off x="1199333" y="1504532"/>
          <a:ext cx="3696793" cy="623472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tableStyleId>{5C22544A-7EE6-4342-B048-85BDC9FD1C3A}</a:tableStyleId>
              </a:tblPr>
              <a:tblGrid>
                <a:gridCol w="1084393">
                  <a:extLst>
                    <a:ext uri="{9D8B030D-6E8A-4147-A177-3AD203B41FA5}">
                      <a16:colId xmlns:a16="http://schemas.microsoft.com/office/drawing/2014/main" val="2623017780"/>
                    </a:ext>
                  </a:extLst>
                </a:gridCol>
                <a:gridCol w="653100">
                  <a:extLst>
                    <a:ext uri="{9D8B030D-6E8A-4147-A177-3AD203B41FA5}">
                      <a16:colId xmlns:a16="http://schemas.microsoft.com/office/drawing/2014/main" val="3488401166"/>
                    </a:ext>
                  </a:extLst>
                </a:gridCol>
                <a:gridCol w="653100">
                  <a:extLst>
                    <a:ext uri="{9D8B030D-6E8A-4147-A177-3AD203B41FA5}">
                      <a16:colId xmlns:a16="http://schemas.microsoft.com/office/drawing/2014/main" val="2805823438"/>
                    </a:ext>
                  </a:extLst>
                </a:gridCol>
                <a:gridCol w="653100">
                  <a:extLst>
                    <a:ext uri="{9D8B030D-6E8A-4147-A177-3AD203B41FA5}">
                      <a16:colId xmlns:a16="http://schemas.microsoft.com/office/drawing/2014/main" val="510926664"/>
                    </a:ext>
                  </a:extLst>
                </a:gridCol>
                <a:gridCol w="653100">
                  <a:extLst>
                    <a:ext uri="{9D8B030D-6E8A-4147-A177-3AD203B41FA5}">
                      <a16:colId xmlns:a16="http://schemas.microsoft.com/office/drawing/2014/main" val="3029120151"/>
                    </a:ext>
                  </a:extLst>
                </a:gridCol>
              </a:tblGrid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64KB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256KB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31760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37456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 (modify)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335.6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278.3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543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F39B09C-03A5-62A8-8F6A-52D63617DBA3}"/>
              </a:ext>
            </a:extLst>
          </p:cNvPr>
          <p:cNvGraphicFramePr>
            <a:graphicFrameLocks noGrp="1"/>
          </p:cNvGraphicFramePr>
          <p:nvPr/>
        </p:nvGraphicFramePr>
        <p:xfrm>
          <a:off x="7117773" y="1489248"/>
          <a:ext cx="3683744" cy="617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564">
                  <a:extLst>
                    <a:ext uri="{9D8B030D-6E8A-4147-A177-3AD203B41FA5}">
                      <a16:colId xmlns:a16="http://schemas.microsoft.com/office/drawing/2014/main" val="2623017780"/>
                    </a:ext>
                  </a:extLst>
                </a:gridCol>
                <a:gridCol w="650795">
                  <a:extLst>
                    <a:ext uri="{9D8B030D-6E8A-4147-A177-3AD203B41FA5}">
                      <a16:colId xmlns:a16="http://schemas.microsoft.com/office/drawing/2014/main" val="3488401166"/>
                    </a:ext>
                  </a:extLst>
                </a:gridCol>
                <a:gridCol w="650795">
                  <a:extLst>
                    <a:ext uri="{9D8B030D-6E8A-4147-A177-3AD203B41FA5}">
                      <a16:colId xmlns:a16="http://schemas.microsoft.com/office/drawing/2014/main" val="2805823438"/>
                    </a:ext>
                  </a:extLst>
                </a:gridCol>
                <a:gridCol w="650795">
                  <a:extLst>
                    <a:ext uri="{9D8B030D-6E8A-4147-A177-3AD203B41FA5}">
                      <a16:colId xmlns:a16="http://schemas.microsoft.com/office/drawing/2014/main" val="510926664"/>
                    </a:ext>
                  </a:extLst>
                </a:gridCol>
                <a:gridCol w="650795">
                  <a:extLst>
                    <a:ext uri="{9D8B030D-6E8A-4147-A177-3AD203B41FA5}">
                      <a16:colId xmlns:a16="http://schemas.microsoft.com/office/drawing/2014/main" val="3029120151"/>
                    </a:ext>
                  </a:extLst>
                </a:gridCol>
              </a:tblGrid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64KB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256KB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31760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2451.8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2818.6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484.3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453.6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37456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 (modify)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2305.8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3107.1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2930.9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3044.2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54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DFB04D-DBF9-BF50-FE5C-89215BED371D}"/>
              </a:ext>
            </a:extLst>
          </p:cNvPr>
          <p:cNvSpPr txBox="1"/>
          <p:nvPr/>
        </p:nvSpPr>
        <p:spPr>
          <a:xfrm>
            <a:off x="266954" y="2684754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(MB/s)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1B704-69D3-1113-4164-182BE3E42913}"/>
              </a:ext>
            </a:extLst>
          </p:cNvPr>
          <p:cNvSpPr txBox="1"/>
          <p:nvPr/>
        </p:nvSpPr>
        <p:spPr>
          <a:xfrm>
            <a:off x="6410494" y="2669272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(MB/s)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D6606-C909-58F0-068C-CF71A552CB7B}"/>
              </a:ext>
            </a:extLst>
          </p:cNvPr>
          <p:cNvSpPr txBox="1"/>
          <p:nvPr/>
        </p:nvSpPr>
        <p:spPr>
          <a:xfrm>
            <a:off x="7117773" y="5651715"/>
            <a:ext cx="5293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Block size and cache size have a greater impact than compaction.</a:t>
            </a:r>
            <a:endParaRPr lang="ko-KR" altLang="en-US" sz="20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6863643-C814-DB8F-D9E9-E8AE1E83DE73}"/>
              </a:ext>
            </a:extLst>
          </p:cNvPr>
          <p:cNvSpPr/>
          <p:nvPr/>
        </p:nvSpPr>
        <p:spPr>
          <a:xfrm>
            <a:off x="6096000" y="5832235"/>
            <a:ext cx="895350" cy="3905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73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FA0E37-7DED-A856-AEED-E40D042E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329" y="528172"/>
            <a:ext cx="5898777" cy="58820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What is WAL(Write Ahead Log)?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How does it work?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WAL Overhead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Hypothesis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Design and Experiment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Result</a:t>
            </a:r>
            <a:r>
              <a:rPr lang="ko-KR" altLang="en-US" dirty="0"/>
              <a:t> </a:t>
            </a:r>
            <a:r>
              <a:rPr lang="en-US" altLang="ko-KR" dirty="0"/>
              <a:t>and Discussion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Code-Level Analysis (ongoing)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Summary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References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31B9C4B-0E19-1C38-E394-C7BCCDF2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9" y="528172"/>
            <a:ext cx="3836398" cy="10925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Contents: WAL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9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9DB1-6D22-0BBE-B47B-4155F2C8E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AB4BD0-C3CE-E416-FE83-6656AA4C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A9E701-7A7A-696F-D306-88718065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WAL(Write Ahead Log)?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81FBA6-F8EF-FDDA-D135-187A16F00E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9"/>
            <a:ext cx="6769304" cy="4816475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300" b="1" i="0" dirty="0">
                <a:effectLst/>
                <a:latin typeface="-apple-system"/>
              </a:rPr>
              <a:t> Journals or </a:t>
            </a:r>
            <a:r>
              <a:rPr lang="en-US" sz="2300" b="1" i="0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Logs</a:t>
            </a:r>
            <a:r>
              <a:rPr lang="en-US" sz="2300" b="1" i="0" dirty="0">
                <a:effectLst/>
                <a:latin typeface="-apple-system"/>
              </a:rPr>
              <a:t>:</a:t>
            </a:r>
            <a:endParaRPr lang="en-US" sz="2300" b="1" dirty="0">
              <a:latin typeface="-apple-system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300" dirty="0">
                <a:latin typeface="-apple-system"/>
              </a:rPr>
              <a:t>T</a:t>
            </a:r>
            <a:r>
              <a:rPr lang="en-US" sz="2300" b="0" i="0" dirty="0">
                <a:effectLst/>
                <a:latin typeface="-apple-system"/>
              </a:rPr>
              <a:t>he metadata that describes a data system's hist-</a:t>
            </a:r>
            <a:r>
              <a:rPr lang="en-US" sz="2300" b="0" i="0" dirty="0" err="1">
                <a:effectLst/>
                <a:latin typeface="-apple-system"/>
              </a:rPr>
              <a:t>ory</a:t>
            </a:r>
            <a:r>
              <a:rPr lang="en-US" sz="2300" b="0" i="0" dirty="0">
                <a:effectLst/>
                <a:latin typeface="-apple-system"/>
              </a:rPr>
              <a:t> of state.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300" dirty="0">
                <a:latin typeface="-apple-system"/>
              </a:rPr>
              <a:t>Key to </a:t>
            </a:r>
            <a:r>
              <a:rPr lang="en-US" sz="2300" dirty="0" err="1">
                <a:latin typeface="-apple-system"/>
              </a:rPr>
              <a:t>RocksDB</a:t>
            </a:r>
            <a:r>
              <a:rPr lang="en-US" sz="2300" dirty="0">
                <a:latin typeface="-apple-system"/>
              </a:rPr>
              <a:t>’ integrity and recovery.</a:t>
            </a:r>
          </a:p>
          <a:p>
            <a:pPr marL="457200" lvl="1" indent="0">
              <a:buNone/>
            </a:pPr>
            <a:endParaRPr lang="en-US" sz="2300" b="0" i="0" dirty="0">
              <a:effectLst/>
              <a:latin typeface="-apple-system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300" b="0" i="0" dirty="0">
                <a:effectLst/>
                <a:latin typeface="-apple-system"/>
              </a:rPr>
              <a:t> </a:t>
            </a:r>
            <a:r>
              <a:rPr lang="en-US" sz="2300" b="1" i="0" dirty="0" err="1">
                <a:effectLst/>
                <a:latin typeface="-apple-system"/>
              </a:rPr>
              <a:t>RocksDB</a:t>
            </a:r>
            <a:r>
              <a:rPr lang="en-US" sz="2300" b="1" i="0" dirty="0">
                <a:effectLst/>
                <a:latin typeface="-apple-system"/>
              </a:rPr>
              <a:t> has </a:t>
            </a:r>
            <a:r>
              <a:rPr lang="en-US" sz="2300" b="1" i="0" u="sng" dirty="0">
                <a:solidFill>
                  <a:srgbClr val="FF0000"/>
                </a:solidFill>
                <a:effectLst/>
                <a:latin typeface="-apple-system"/>
              </a:rPr>
              <a:t>two types of journals</a:t>
            </a:r>
            <a:r>
              <a:rPr lang="en-US" sz="2300" b="1" i="0" dirty="0">
                <a:effectLst/>
                <a:latin typeface="-apple-system"/>
              </a:rPr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300" b="0" i="0" dirty="0">
                <a:effectLst/>
                <a:latin typeface="-apple-system"/>
              </a:rPr>
              <a:t>Write Ahead Log (WAL)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300" b="0" i="0" dirty="0">
                <a:effectLst/>
                <a:latin typeface="-apple-system"/>
              </a:rPr>
              <a:t>MANIFEST</a:t>
            </a:r>
          </a:p>
          <a:p>
            <a:pPr marL="800100" lvl="1" indent="-342900">
              <a:buFont typeface="+mj-lt"/>
              <a:buAutoNum type="arabicPeriod"/>
            </a:pPr>
            <a:endParaRPr lang="en-US" sz="2300" b="0" i="0" dirty="0">
              <a:effectLst/>
              <a:latin typeface="-apple-system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300" b="0" i="0" dirty="0">
                <a:effectLst/>
                <a:latin typeface="-apple-system"/>
              </a:rPr>
              <a:t> WAL is for journaling the </a:t>
            </a:r>
            <a:r>
              <a:rPr lang="en-US" sz="2300" b="0" i="0" u="sng" dirty="0">
                <a:solidFill>
                  <a:srgbClr val="FF0000"/>
                </a:solidFill>
                <a:effectLst/>
                <a:latin typeface="-apple-system"/>
              </a:rPr>
              <a:t>in-m</a:t>
            </a:r>
            <a:r>
              <a:rPr lang="en-US" sz="2300" u="sng" dirty="0">
                <a:solidFill>
                  <a:srgbClr val="FF0000"/>
                </a:solidFill>
                <a:latin typeface="-apple-system"/>
              </a:rPr>
              <a:t>emory state updates</a:t>
            </a:r>
            <a:r>
              <a:rPr lang="en-US" sz="2300" dirty="0">
                <a:latin typeface="-apple-system"/>
              </a:rPr>
              <a:t>, </a:t>
            </a:r>
            <a:r>
              <a:rPr lang="en-US" sz="2300" b="0" i="0" dirty="0">
                <a:effectLst/>
                <a:latin typeface="-apple-system"/>
              </a:rPr>
              <a:t> while MANIFEST is for journaling the </a:t>
            </a:r>
            <a:r>
              <a:rPr lang="en-US" sz="2300" b="0" i="0" u="sng" dirty="0">
                <a:solidFill>
                  <a:srgbClr val="FF0000"/>
                </a:solidFill>
                <a:effectLst/>
                <a:latin typeface="-apple-system"/>
              </a:rPr>
              <a:t>on-disk state updates</a:t>
            </a:r>
            <a:r>
              <a:rPr lang="en-US" sz="2300" b="0" i="0" dirty="0">
                <a:solidFill>
                  <a:srgbClr val="FF0000"/>
                </a:solidFill>
                <a:effectLst/>
                <a:latin typeface="-apple-system"/>
              </a:rPr>
              <a:t>.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EAA9F3F-74A3-7ABF-7E29-8CDB037DC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224" y="1135529"/>
            <a:ext cx="5005010" cy="481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BC8519-54CB-A316-31CF-B69C2578BEC8}"/>
              </a:ext>
            </a:extLst>
          </p:cNvPr>
          <p:cNvSpPr/>
          <p:nvPr/>
        </p:nvSpPr>
        <p:spPr>
          <a:xfrm>
            <a:off x="7136296" y="3091070"/>
            <a:ext cx="1550504" cy="108336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056218-544F-C27F-F553-FE63F177B128}"/>
              </a:ext>
            </a:extLst>
          </p:cNvPr>
          <p:cNvSpPr/>
          <p:nvPr/>
        </p:nvSpPr>
        <p:spPr>
          <a:xfrm>
            <a:off x="7822095" y="4594403"/>
            <a:ext cx="960381" cy="124980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97EA5-CF02-8F8C-A52A-A8703526854D}"/>
              </a:ext>
            </a:extLst>
          </p:cNvPr>
          <p:cNvSpPr txBox="1"/>
          <p:nvPr/>
        </p:nvSpPr>
        <p:spPr>
          <a:xfrm>
            <a:off x="7335445" y="5943029"/>
            <a:ext cx="47247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sz="1100" dirty="0"/>
              <a:t>Ref: https://github.com/facebook/rocksdb/wiki/RocksDB-Overview</a:t>
            </a:r>
          </a:p>
        </p:txBody>
      </p:sp>
    </p:spTree>
    <p:extLst>
      <p:ext uri="{BB962C8B-B14F-4D97-AF65-F5344CB8AC3E}">
        <p14:creationId xmlns:p14="http://schemas.microsoft.com/office/powerpoint/2010/main" val="2678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93543-4826-6813-57E3-B4237C5D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6014BE-47F5-982F-E5E2-B5D95FF2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03D13E-449A-8D5F-097A-9FFAC8DE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669C1-999F-E6FA-793B-754E105406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9"/>
            <a:ext cx="6634834" cy="26302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000" dirty="0"/>
              <a:t>For example, a </a:t>
            </a:r>
            <a:r>
              <a:rPr lang="en-US" altLang="ko-KR" sz="2000" dirty="0" err="1"/>
              <a:t>RocksDB</a:t>
            </a:r>
            <a:r>
              <a:rPr lang="en-US" altLang="ko-KR" sz="2000" dirty="0"/>
              <a:t> instance </a:t>
            </a:r>
            <a:r>
              <a:rPr lang="en-US" altLang="ko-KR" sz="2000" dirty="0" err="1"/>
              <a:t>db</a:t>
            </a:r>
            <a:r>
              <a:rPr lang="en-US" altLang="ko-KR" sz="2000" dirty="0"/>
              <a:t> is created with two column families ”default” and ”</a:t>
            </a:r>
            <a:r>
              <a:rPr lang="en-US" altLang="ko-KR" sz="2000" dirty="0" err="1"/>
              <a:t>new_cf</a:t>
            </a:r>
            <a:r>
              <a:rPr lang="en-US" altLang="ko-KR" sz="2000" dirty="0"/>
              <a:t>” (kind of logical </a:t>
            </a:r>
            <a:r>
              <a:rPr lang="en-US" altLang="ko-KR" sz="2000" dirty="0" err="1"/>
              <a:t>partion</a:t>
            </a:r>
            <a:r>
              <a:rPr lang="en-US" altLang="ko-KR" sz="2000" dirty="0"/>
              <a:t>). 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altLang="ko-KR" sz="2000" dirty="0"/>
              <a:t>Once the </a:t>
            </a:r>
            <a:r>
              <a:rPr lang="en-US" altLang="ko-KR" sz="2000" dirty="0" err="1"/>
              <a:t>db</a:t>
            </a:r>
            <a:r>
              <a:rPr lang="en-US" altLang="ko-KR" sz="2000" dirty="0"/>
              <a:t> is opened, </a:t>
            </a:r>
            <a:r>
              <a:rPr lang="en-US" altLang="ko-KR" sz="2000" dirty="0">
                <a:solidFill>
                  <a:srgbClr val="FF0000"/>
                </a:solidFill>
              </a:rPr>
              <a:t>a new WAL will be created on disk</a:t>
            </a:r>
            <a:r>
              <a:rPr lang="en-US" altLang="ko-KR" sz="2000" dirty="0"/>
              <a:t> to persist all writes.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BCCCEF-5EB9-C46D-0B33-C12EE8F6769E}"/>
              </a:ext>
            </a:extLst>
          </p:cNvPr>
          <p:cNvGrpSpPr/>
          <p:nvPr/>
        </p:nvGrpSpPr>
        <p:grpSpPr>
          <a:xfrm>
            <a:off x="7198658" y="1135529"/>
            <a:ext cx="4473390" cy="4880958"/>
            <a:chOff x="3980329" y="1376321"/>
            <a:chExt cx="4473390" cy="48809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09E3B7A-688D-53EA-3C46-C60B6DC31DFA}"/>
                </a:ext>
              </a:extLst>
            </p:cNvPr>
            <p:cNvGrpSpPr/>
            <p:nvPr/>
          </p:nvGrpSpPr>
          <p:grpSpPr>
            <a:xfrm>
              <a:off x="3980329" y="1376321"/>
              <a:ext cx="4473390" cy="4880958"/>
              <a:chOff x="3173505" y="1815592"/>
              <a:chExt cx="4473390" cy="488095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8558D40-2FA5-4464-72BD-F3C0CA0F22B1}"/>
                  </a:ext>
                </a:extLst>
              </p:cNvPr>
              <p:cNvGrpSpPr/>
              <p:nvPr/>
            </p:nvGrpSpPr>
            <p:grpSpPr>
              <a:xfrm>
                <a:off x="3173505" y="1815592"/>
                <a:ext cx="1550895" cy="1781595"/>
                <a:chOff x="1066799" y="1681021"/>
                <a:chExt cx="1999129" cy="193175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DCF3888-F574-00C3-B354-667CEACC4769}"/>
                    </a:ext>
                  </a:extLst>
                </p:cNvPr>
                <p:cNvSpPr/>
                <p:nvPr/>
              </p:nvSpPr>
              <p:spPr>
                <a:xfrm>
                  <a:off x="1066799" y="2021541"/>
                  <a:ext cx="19991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1EEC4E9-7A96-8797-09C0-BA7EF57CE9F5}"/>
                    </a:ext>
                  </a:extLst>
                </p:cNvPr>
                <p:cNvSpPr txBox="1"/>
                <p:nvPr/>
              </p:nvSpPr>
              <p:spPr>
                <a:xfrm>
                  <a:off x="1452465" y="1681021"/>
                  <a:ext cx="1127371" cy="333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400" dirty="0"/>
                    <a:t>“default”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E76CBB6-AB1A-D5EB-3DDC-20F368481B32}"/>
                  </a:ext>
                </a:extLst>
              </p:cNvPr>
              <p:cNvGrpSpPr/>
              <p:nvPr/>
            </p:nvGrpSpPr>
            <p:grpSpPr>
              <a:xfrm>
                <a:off x="3989148" y="4661524"/>
                <a:ext cx="2867729" cy="2035026"/>
                <a:chOff x="3791132" y="2136409"/>
                <a:chExt cx="2867729" cy="2035026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07F0DB0-DE91-82B9-731A-93CBE05265E6}"/>
                    </a:ext>
                  </a:extLst>
                </p:cNvPr>
                <p:cNvSpPr/>
                <p:nvPr/>
              </p:nvSpPr>
              <p:spPr>
                <a:xfrm>
                  <a:off x="3791132" y="2136409"/>
                  <a:ext cx="28677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08A6BA0-C70F-D8CB-4D80-E5E0998D2540}"/>
                    </a:ext>
                  </a:extLst>
                </p:cNvPr>
                <p:cNvSpPr txBox="1"/>
                <p:nvPr/>
              </p:nvSpPr>
              <p:spPr>
                <a:xfrm>
                  <a:off x="4628710" y="3771325"/>
                  <a:ext cx="11925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2000" dirty="0"/>
                    <a:t>WAL File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9E46AA7-C083-3EAE-1319-05348EDBF8E2}"/>
                  </a:ext>
                </a:extLst>
              </p:cNvPr>
              <p:cNvGrpSpPr/>
              <p:nvPr/>
            </p:nvGrpSpPr>
            <p:grpSpPr>
              <a:xfrm>
                <a:off x="6096000" y="1828231"/>
                <a:ext cx="1550895" cy="1781595"/>
                <a:chOff x="1066799" y="1681021"/>
                <a:chExt cx="1999129" cy="1931755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C2EADF3-2241-1926-F756-F41F6970D0B6}"/>
                    </a:ext>
                  </a:extLst>
                </p:cNvPr>
                <p:cNvSpPr/>
                <p:nvPr/>
              </p:nvSpPr>
              <p:spPr>
                <a:xfrm>
                  <a:off x="1066799" y="2021541"/>
                  <a:ext cx="19991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18FCD4-2C3A-15F8-5D2C-ACA409695B4A}"/>
                    </a:ext>
                  </a:extLst>
                </p:cNvPr>
                <p:cNvSpPr txBox="1"/>
                <p:nvPr/>
              </p:nvSpPr>
              <p:spPr>
                <a:xfrm>
                  <a:off x="1452465" y="1681021"/>
                  <a:ext cx="1124480" cy="333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400" dirty="0"/>
                    <a:t>“new_cf”</a:t>
                  </a:r>
                </a:p>
              </p:txBody>
            </p:sp>
          </p:grp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C27752-7E6D-21E4-D357-4E304DBEDC9C}"/>
                </a:ext>
              </a:extLst>
            </p:cNvPr>
            <p:cNvCxnSpPr>
              <a:stCxn id="17" idx="2"/>
              <a:endCxn id="15" idx="0"/>
            </p:cNvCxnSpPr>
            <p:nvPr/>
          </p:nvCxnSpPr>
          <p:spPr>
            <a:xfrm>
              <a:off x="4755777" y="3157916"/>
              <a:ext cx="1474060" cy="10643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F238AD-C96E-ECAF-F9CA-3E6BA90D343E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6229837" y="3170555"/>
              <a:ext cx="1448435" cy="10516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3F89BFD-7462-D8FD-1BC9-17A504ADEDD8}"/>
              </a:ext>
            </a:extLst>
          </p:cNvPr>
          <p:cNvSpPr txBox="1"/>
          <p:nvPr/>
        </p:nvSpPr>
        <p:spPr>
          <a:xfrm>
            <a:off x="-137570" y="4584718"/>
            <a:ext cx="86305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900" b="1" dirty="0">
                <a:solidFill>
                  <a:srgbClr val="FF0000"/>
                </a:solidFill>
              </a:rPr>
              <a:t>Key Point: </a:t>
            </a:r>
            <a:r>
              <a:rPr lang="en-US" altLang="ko-KR" sz="1900" dirty="0"/>
              <a:t>A single WAL captures write logs for all column families!</a:t>
            </a:r>
          </a:p>
        </p:txBody>
      </p:sp>
    </p:spTree>
    <p:extLst>
      <p:ext uri="{BB962C8B-B14F-4D97-AF65-F5344CB8AC3E}">
        <p14:creationId xmlns:p14="http://schemas.microsoft.com/office/powerpoint/2010/main" val="916618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7E6AE-6BBD-6999-1E51-5B272C4BA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828E40-10E6-2D10-FD8C-FAA418C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17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4E0A0D-13DE-5868-BB5E-5E7A5FF6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44A32-8D71-639A-B6BF-F80DE11CA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8"/>
            <a:ext cx="6898167" cy="4265169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3.   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-&gt;Put(”</a:t>
            </a:r>
            <a:r>
              <a:rPr lang="en-US" altLang="ko-KR" sz="1900" dirty="0" err="1"/>
              <a:t>new_cf</a:t>
            </a:r>
            <a:r>
              <a:rPr lang="en-US" altLang="ko-KR" sz="1900" dirty="0"/>
              <a:t>”, “key1”, “value1”);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     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-&gt;Put(“default”, “key2”, “value2”);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     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-&gt;Put(“</a:t>
            </a:r>
            <a:r>
              <a:rPr lang="en-US" altLang="ko-KR" sz="1900" dirty="0" err="1"/>
              <a:t>new_cf</a:t>
            </a:r>
            <a:r>
              <a:rPr lang="en-US" altLang="ko-KR" sz="1900" dirty="0"/>
              <a:t>”, “key3”, “value3”);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     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-&gt;Put(“default”, “key4”, “value4”);</a:t>
            </a:r>
          </a:p>
          <a:p>
            <a:pPr marL="914400" lvl="1" indent="-457200">
              <a:lnSpc>
                <a:spcPct val="110000"/>
              </a:lnSpc>
              <a:buAutoNum type="arabicPeriod" startAt="4"/>
            </a:pPr>
            <a:r>
              <a:rPr lang="en-US" altLang="ko-KR" sz="1900" dirty="0"/>
              <a:t>At this point the WAL should have recorded all writes. </a:t>
            </a:r>
          </a:p>
          <a:p>
            <a:pPr marL="914400" lvl="1" indent="-457200">
              <a:lnSpc>
                <a:spcPct val="110000"/>
              </a:lnSpc>
              <a:buAutoNum type="arabicPeriod" startAt="4"/>
            </a:pPr>
            <a:endParaRPr lang="en-US" altLang="ko-KR" sz="1900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sz="2000" dirty="0"/>
          </a:p>
          <a:p>
            <a:pPr marL="0" lvl="1">
              <a:lnSpc>
                <a:spcPct val="110000"/>
              </a:lnSpc>
              <a:buFont typeface="Wingdings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sz="2200" dirty="0"/>
              <a:t>Note that the WAL will stay open and keep recording future writes until its size reaches </a:t>
            </a:r>
            <a:r>
              <a:rPr lang="en-US" altLang="ko-KR" sz="2200" dirty="0">
                <a:solidFill>
                  <a:srgbClr val="FF0000"/>
                </a:solidFill>
              </a:rPr>
              <a:t>-</a:t>
            </a:r>
            <a:r>
              <a:rPr lang="en-US" altLang="ko-KR" sz="2200" dirty="0" err="1">
                <a:solidFill>
                  <a:srgbClr val="FF0000"/>
                </a:solidFill>
              </a:rPr>
              <a:t>max_total_wal_size</a:t>
            </a:r>
            <a:r>
              <a:rPr lang="en-US" altLang="ko-KR" sz="2200" dirty="0">
                <a:solidFill>
                  <a:srgbClr val="FF0000"/>
                </a:solidFill>
              </a:rPr>
              <a:t>.</a:t>
            </a:r>
            <a:br>
              <a:rPr lang="en-US" altLang="ko-KR" dirty="0"/>
            </a:br>
            <a:endParaRPr lang="en-US" altLang="ko-K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032666-5670-7C72-0D70-2132945A3FF6}"/>
              </a:ext>
            </a:extLst>
          </p:cNvPr>
          <p:cNvGrpSpPr/>
          <p:nvPr/>
        </p:nvGrpSpPr>
        <p:grpSpPr>
          <a:xfrm>
            <a:off x="6657436" y="1135529"/>
            <a:ext cx="5588315" cy="5149524"/>
            <a:chOff x="3439107" y="1376321"/>
            <a:chExt cx="5588315" cy="51495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3BFBCC-14CD-654C-C2B9-9027AB017420}"/>
                </a:ext>
              </a:extLst>
            </p:cNvPr>
            <p:cNvGrpSpPr/>
            <p:nvPr/>
          </p:nvGrpSpPr>
          <p:grpSpPr>
            <a:xfrm>
              <a:off x="3439107" y="1376321"/>
              <a:ext cx="5588315" cy="5149524"/>
              <a:chOff x="2632283" y="1815592"/>
              <a:chExt cx="5588315" cy="514952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BFB976E-CE3F-BC92-E7CD-3A7478B85040}"/>
                  </a:ext>
                </a:extLst>
              </p:cNvPr>
              <p:cNvGrpSpPr/>
              <p:nvPr/>
            </p:nvGrpSpPr>
            <p:grpSpPr>
              <a:xfrm>
                <a:off x="3173505" y="1815592"/>
                <a:ext cx="1550895" cy="1781595"/>
                <a:chOff x="1066799" y="1681021"/>
                <a:chExt cx="1999129" cy="1931755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8766E5C-8021-9791-854E-69A0CA9F790C}"/>
                    </a:ext>
                  </a:extLst>
                </p:cNvPr>
                <p:cNvSpPr/>
                <p:nvPr/>
              </p:nvSpPr>
              <p:spPr>
                <a:xfrm>
                  <a:off x="1066799" y="2021541"/>
                  <a:ext cx="19991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E4DAA87-17DD-0E57-A359-80B762794CE9}"/>
                    </a:ext>
                  </a:extLst>
                </p:cNvPr>
                <p:cNvSpPr txBox="1"/>
                <p:nvPr/>
              </p:nvSpPr>
              <p:spPr>
                <a:xfrm>
                  <a:off x="1452465" y="1681021"/>
                  <a:ext cx="1127371" cy="333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400" dirty="0"/>
                    <a:t>“default”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333D290-4C55-6C58-959C-5245ABF9500A}"/>
                  </a:ext>
                </a:extLst>
              </p:cNvPr>
              <p:cNvGrpSpPr/>
              <p:nvPr/>
            </p:nvGrpSpPr>
            <p:grpSpPr>
              <a:xfrm>
                <a:off x="2632283" y="4661524"/>
                <a:ext cx="5588315" cy="2303592"/>
                <a:chOff x="2434267" y="2136409"/>
                <a:chExt cx="5588315" cy="2303592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FB05F0D-D14A-AB42-5EAE-71CA7B977FB0}"/>
                    </a:ext>
                  </a:extLst>
                </p:cNvPr>
                <p:cNvSpPr/>
                <p:nvPr/>
              </p:nvSpPr>
              <p:spPr>
                <a:xfrm>
                  <a:off x="3870862" y="2136409"/>
                  <a:ext cx="2715126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17126D2-1A2D-DF15-6B56-9A87B320822F}"/>
                    </a:ext>
                  </a:extLst>
                </p:cNvPr>
                <p:cNvSpPr txBox="1"/>
                <p:nvPr/>
              </p:nvSpPr>
              <p:spPr>
                <a:xfrm>
                  <a:off x="2434267" y="3732115"/>
                  <a:ext cx="558831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KR" sz="2000" dirty="0"/>
                    <a:t>WAL File(.log)</a:t>
                  </a:r>
                </a:p>
                <a:p>
                  <a:pPr algn="ctr"/>
                  <a:r>
                    <a:rPr lang="en-US" altLang="ko-KR" sz="1200" dirty="0"/>
                    <a:t>(default size: [sum of all </a:t>
                  </a:r>
                  <a:r>
                    <a:rPr lang="en-US" altLang="ko-KR" sz="1200" dirty="0" err="1"/>
                    <a:t>write_buffer_size</a:t>
                  </a:r>
                  <a:r>
                    <a:rPr lang="en-US" altLang="ko-KR" sz="1200" dirty="0"/>
                    <a:t> * </a:t>
                  </a:r>
                  <a:r>
                    <a:rPr lang="en-US" altLang="ko-KR" sz="1200" dirty="0" err="1"/>
                    <a:t>max_write_buffer_number</a:t>
                  </a:r>
                  <a:r>
                    <a:rPr lang="en-US" altLang="ko-KR" sz="1200" dirty="0"/>
                    <a:t>] * 4)</a:t>
                  </a:r>
                  <a:r>
                    <a:rPr lang="en-US" altLang="ko-KR" sz="2000" dirty="0"/>
                    <a:t> </a:t>
                  </a:r>
                  <a:endParaRPr lang="en-KR" sz="2000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9AADC76-1351-348F-74D3-C8622B48A1F6}"/>
                  </a:ext>
                </a:extLst>
              </p:cNvPr>
              <p:cNvGrpSpPr/>
              <p:nvPr/>
            </p:nvGrpSpPr>
            <p:grpSpPr>
              <a:xfrm>
                <a:off x="6096000" y="1828231"/>
                <a:ext cx="1550895" cy="1781595"/>
                <a:chOff x="1066799" y="1681021"/>
                <a:chExt cx="1999129" cy="1931755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8990B81-73C0-BAA5-AD41-E556428B908E}"/>
                    </a:ext>
                  </a:extLst>
                </p:cNvPr>
                <p:cNvSpPr/>
                <p:nvPr/>
              </p:nvSpPr>
              <p:spPr>
                <a:xfrm>
                  <a:off x="1066799" y="2021541"/>
                  <a:ext cx="1999129" cy="159123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BFA7B80-E30C-C080-EF8C-27C7B68A4CFD}"/>
                    </a:ext>
                  </a:extLst>
                </p:cNvPr>
                <p:cNvSpPr txBox="1"/>
                <p:nvPr/>
              </p:nvSpPr>
              <p:spPr>
                <a:xfrm>
                  <a:off x="1452465" y="1681021"/>
                  <a:ext cx="1124480" cy="333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sz="1400" dirty="0"/>
                    <a:t>“new_cf”</a:t>
                  </a:r>
                </a:p>
              </p:txBody>
            </p:sp>
          </p:grp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92F7DF-5F91-D9D7-8B94-6309812EBAF2}"/>
                </a:ext>
              </a:extLst>
            </p:cNvPr>
            <p:cNvCxnSpPr>
              <a:cxnSpLocks/>
              <a:stCxn id="17" idx="2"/>
              <a:endCxn id="15" idx="0"/>
            </p:cNvCxnSpPr>
            <p:nvPr/>
          </p:nvCxnSpPr>
          <p:spPr>
            <a:xfrm>
              <a:off x="4755777" y="3157916"/>
              <a:ext cx="1477488" cy="10643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FF3442-34B4-46B8-0F8B-8CC8F9F92BAD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 flipH="1">
              <a:off x="6233265" y="3170555"/>
              <a:ext cx="1445007" cy="10516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7BA614-C2E3-E26D-029E-3E1B93A64A47}"/>
              </a:ext>
            </a:extLst>
          </p:cNvPr>
          <p:cNvGrpSpPr/>
          <p:nvPr/>
        </p:nvGrpSpPr>
        <p:grpSpPr>
          <a:xfrm>
            <a:off x="8095357" y="3976170"/>
            <a:ext cx="2715126" cy="400110"/>
            <a:chOff x="8014301" y="3984558"/>
            <a:chExt cx="2715126" cy="400110"/>
          </a:xfrm>
          <a:noFill/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A3E0FD1-DC7E-1EF8-1D5F-BD9C02061FE6}"/>
                </a:ext>
              </a:extLst>
            </p:cNvPr>
            <p:cNvGrpSpPr/>
            <p:nvPr/>
          </p:nvGrpSpPr>
          <p:grpSpPr>
            <a:xfrm>
              <a:off x="8919343" y="3984558"/>
              <a:ext cx="905042" cy="400110"/>
              <a:chOff x="4007224" y="5456299"/>
              <a:chExt cx="905042" cy="40011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F0F60DB-28CE-B310-DBBC-5CD031C6724A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F16B6C-0EF8-5F70-EF51-F90160679E29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KR" dirty="0">
                    <a:highlight>
                      <a:srgbClr val="FFC000"/>
                    </a:highlight>
                  </a:rPr>
                  <a:t>Put(2)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7F53A7-409F-DC51-C23F-54B618D20B90}"/>
                </a:ext>
              </a:extLst>
            </p:cNvPr>
            <p:cNvGrpSpPr/>
            <p:nvPr/>
          </p:nvGrpSpPr>
          <p:grpSpPr>
            <a:xfrm>
              <a:off x="8014301" y="3984558"/>
              <a:ext cx="905042" cy="400110"/>
              <a:chOff x="4007224" y="5456299"/>
              <a:chExt cx="905042" cy="400110"/>
            </a:xfrm>
            <a:grpFill/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1697AAD-A83E-30D5-57F6-DAC020722A0C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FF5064-E982-7A94-D99A-D82FE144D8A6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KR" dirty="0">
                    <a:highlight>
                      <a:srgbClr val="FFC000"/>
                    </a:highlight>
                  </a:rPr>
                  <a:t>Put(1)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3E9ED6-460E-B73C-D2DF-6485A4B31E23}"/>
                </a:ext>
              </a:extLst>
            </p:cNvPr>
            <p:cNvGrpSpPr/>
            <p:nvPr/>
          </p:nvGrpSpPr>
          <p:grpSpPr>
            <a:xfrm>
              <a:off x="9824385" y="3984558"/>
              <a:ext cx="905042" cy="400110"/>
              <a:chOff x="4007224" y="5456299"/>
              <a:chExt cx="905042" cy="400110"/>
            </a:xfrm>
            <a:grpFill/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9B44EFE-5476-AEB8-67F5-45FF0A7351A7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133084-BDC7-5E5A-441F-B0AAB8264C9A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KR" dirty="0">
                    <a:highlight>
                      <a:srgbClr val="FFC000"/>
                    </a:highlight>
                  </a:rPr>
                  <a:t>Put(3)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5EE85C-C137-F7BB-0DE6-61D7115AC29A}"/>
              </a:ext>
            </a:extLst>
          </p:cNvPr>
          <p:cNvGrpSpPr/>
          <p:nvPr/>
        </p:nvGrpSpPr>
        <p:grpSpPr>
          <a:xfrm>
            <a:off x="8095357" y="4376968"/>
            <a:ext cx="905042" cy="400110"/>
            <a:chOff x="4007224" y="5456299"/>
            <a:chExt cx="905042" cy="40011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233548-4084-A0C3-4063-4ACCEA0D3A1C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7FC232-34AF-FBEC-C892-3A45AEFB8EED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dirty="0">
                  <a:highlight>
                    <a:srgbClr val="FFC000"/>
                  </a:highlight>
                </a:rPr>
                <a:t>Put(4)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9B0B64-482D-850D-77E8-B5F36ABCB327}"/>
              </a:ext>
            </a:extLst>
          </p:cNvPr>
          <p:cNvGrpSpPr/>
          <p:nvPr/>
        </p:nvGrpSpPr>
        <p:grpSpPr>
          <a:xfrm>
            <a:off x="7280818" y="1557302"/>
            <a:ext cx="1353063" cy="400110"/>
            <a:chOff x="4070369" y="5437240"/>
            <a:chExt cx="1353063" cy="400110"/>
          </a:xfrm>
          <a:solidFill>
            <a:schemeClr val="bg1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55E8EB7-AB01-15A8-1BEA-E712FBFE87E6}"/>
                </a:ext>
              </a:extLst>
            </p:cNvPr>
            <p:cNvSpPr/>
            <p:nvPr/>
          </p:nvSpPr>
          <p:spPr>
            <a:xfrm>
              <a:off x="4105812" y="5437240"/>
              <a:ext cx="1317620" cy="4001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4FCE96-F834-FCC3-E3E0-F184F0D8B9A8}"/>
                </a:ext>
              </a:extLst>
            </p:cNvPr>
            <p:cNvSpPr txBox="1"/>
            <p:nvPr/>
          </p:nvSpPr>
          <p:spPr>
            <a:xfrm>
              <a:off x="4070369" y="5487077"/>
              <a:ext cx="1353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(”key2”, “value2”)</a:t>
              </a:r>
              <a:endParaRPr lang="en-KR" sz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D19E0FF-5756-C38B-C667-DB6484BCC819}"/>
              </a:ext>
            </a:extLst>
          </p:cNvPr>
          <p:cNvGrpSpPr/>
          <p:nvPr/>
        </p:nvGrpSpPr>
        <p:grpSpPr>
          <a:xfrm>
            <a:off x="7280818" y="2037158"/>
            <a:ext cx="1353063" cy="400110"/>
            <a:chOff x="4070369" y="5437240"/>
            <a:chExt cx="1353063" cy="40011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53B072-0354-9032-BAB5-B81D99B93362}"/>
                </a:ext>
              </a:extLst>
            </p:cNvPr>
            <p:cNvSpPr/>
            <p:nvPr/>
          </p:nvSpPr>
          <p:spPr>
            <a:xfrm>
              <a:off x="4105812" y="5437240"/>
              <a:ext cx="1317620" cy="4001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D272F4-1DA8-6C4E-0D0E-373CBCB41528}"/>
                </a:ext>
              </a:extLst>
            </p:cNvPr>
            <p:cNvSpPr txBox="1"/>
            <p:nvPr/>
          </p:nvSpPr>
          <p:spPr>
            <a:xfrm>
              <a:off x="4070369" y="5487077"/>
              <a:ext cx="1353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(”key4”, “value4”)</a:t>
              </a:r>
              <a:endParaRPr lang="en-KR" sz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5FBCFB7-6591-1C71-66FC-7940BA8420BA}"/>
              </a:ext>
            </a:extLst>
          </p:cNvPr>
          <p:cNvGrpSpPr/>
          <p:nvPr/>
        </p:nvGrpSpPr>
        <p:grpSpPr>
          <a:xfrm>
            <a:off x="10220068" y="1557302"/>
            <a:ext cx="1353063" cy="400110"/>
            <a:chOff x="4070369" y="5437240"/>
            <a:chExt cx="1353063" cy="40011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66B8AF-069D-0A7A-EEE6-356D6AAAFE94}"/>
                </a:ext>
              </a:extLst>
            </p:cNvPr>
            <p:cNvSpPr/>
            <p:nvPr/>
          </p:nvSpPr>
          <p:spPr>
            <a:xfrm>
              <a:off x="4105812" y="5437240"/>
              <a:ext cx="1317620" cy="4001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27BE2E4-1FAB-8FBF-5DC7-531D5749E680}"/>
                </a:ext>
              </a:extLst>
            </p:cNvPr>
            <p:cNvSpPr txBox="1"/>
            <p:nvPr/>
          </p:nvSpPr>
          <p:spPr>
            <a:xfrm>
              <a:off x="4070369" y="5487077"/>
              <a:ext cx="1353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(”key1”, “value1”)</a:t>
              </a:r>
              <a:endParaRPr lang="en-KR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C6AD8E-9CF2-4661-4690-355C7F3C1717}"/>
              </a:ext>
            </a:extLst>
          </p:cNvPr>
          <p:cNvGrpSpPr/>
          <p:nvPr/>
        </p:nvGrpSpPr>
        <p:grpSpPr>
          <a:xfrm>
            <a:off x="10220068" y="2037158"/>
            <a:ext cx="1353063" cy="400110"/>
            <a:chOff x="4070369" y="5437240"/>
            <a:chExt cx="1353063" cy="4001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D815964-0EEA-646D-B011-E8836BBF5538}"/>
                </a:ext>
              </a:extLst>
            </p:cNvPr>
            <p:cNvSpPr/>
            <p:nvPr/>
          </p:nvSpPr>
          <p:spPr>
            <a:xfrm>
              <a:off x="4105812" y="5437240"/>
              <a:ext cx="1317620" cy="40011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C493E2-6D85-CE4C-B5D1-025792B2FACE}"/>
                </a:ext>
              </a:extLst>
            </p:cNvPr>
            <p:cNvSpPr txBox="1"/>
            <p:nvPr/>
          </p:nvSpPr>
          <p:spPr>
            <a:xfrm>
              <a:off x="4070369" y="5487077"/>
              <a:ext cx="1353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(”key3”, “value3”)</a:t>
              </a:r>
              <a:endParaRPr lang="en-KR" sz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653B3B-1E4C-61C0-5B8E-A553C119CEEB}"/>
              </a:ext>
            </a:extLst>
          </p:cNvPr>
          <p:cNvGrpSpPr/>
          <p:nvPr/>
        </p:nvGrpSpPr>
        <p:grpSpPr>
          <a:xfrm>
            <a:off x="10233772" y="239947"/>
            <a:ext cx="1373511" cy="307777"/>
            <a:chOff x="764771" y="4536770"/>
            <a:chExt cx="2276127" cy="54721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B7D71FE-62B3-75F0-2D44-A3FB72151679}"/>
                </a:ext>
              </a:extLst>
            </p:cNvPr>
            <p:cNvSpPr/>
            <p:nvPr/>
          </p:nvSpPr>
          <p:spPr>
            <a:xfrm>
              <a:off x="764771" y="4672455"/>
              <a:ext cx="565265" cy="3127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45E9F8-7D97-9DDB-EF74-4FE985F868BF}"/>
                </a:ext>
              </a:extLst>
            </p:cNvPr>
            <p:cNvSpPr txBox="1"/>
            <p:nvPr/>
          </p:nvSpPr>
          <p:spPr>
            <a:xfrm>
              <a:off x="1321656" y="4536770"/>
              <a:ext cx="1719242" cy="547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: new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444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9C01F-0C96-A5FF-AB6D-290CD4BE6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2719F3-1C65-06E6-05B6-1DEAB65C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655075F-B303-F4B8-7869-101E400B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D13F5-C922-59FD-A94D-E5E29C816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8"/>
            <a:ext cx="5512267" cy="515312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5.	</a:t>
            </a:r>
            <a:r>
              <a:rPr lang="en-US" altLang="ko-KR" sz="2000" dirty="0"/>
              <a:t>If user decides to </a:t>
            </a:r>
            <a:r>
              <a:rPr lang="en-US" altLang="ko-KR" sz="2000" dirty="0">
                <a:solidFill>
                  <a:srgbClr val="FF0000"/>
                </a:solidFill>
              </a:rPr>
              <a:t>flush the </a:t>
            </a:r>
            <a:r>
              <a:rPr lang="en-US" altLang="ko-KR" sz="2000" dirty="0" err="1">
                <a:solidFill>
                  <a:srgbClr val="FF0000"/>
                </a:solidFill>
              </a:rPr>
              <a:t>new_cf</a:t>
            </a:r>
            <a:r>
              <a:rPr lang="en-US" altLang="ko-KR" sz="2000" dirty="0"/>
              <a:t>, 	</a:t>
            </a:r>
            <a:r>
              <a:rPr lang="en-US" altLang="ko-KR" sz="2000" dirty="0" err="1"/>
              <a:t>new_cf’s</a:t>
            </a:r>
            <a:r>
              <a:rPr lang="en-US" altLang="ko-KR" sz="2000" dirty="0"/>
              <a:t> data(key1 and key3) is 	flushed to a new SST file.</a:t>
            </a:r>
          </a:p>
          <a:p>
            <a:pPr marL="914400" lvl="1" indent="-457200">
              <a:lnSpc>
                <a:spcPct val="110000"/>
              </a:lnSpc>
              <a:buAutoNum type="arabicPeriod" startAt="6"/>
            </a:pPr>
            <a:r>
              <a:rPr lang="en-US" altLang="ko-KR" sz="2000" dirty="0"/>
              <a:t>And then, </a:t>
            </a:r>
            <a:r>
              <a:rPr lang="en-US" altLang="ko-KR" sz="2000" dirty="0">
                <a:solidFill>
                  <a:srgbClr val="FF0000"/>
                </a:solidFill>
              </a:rPr>
              <a:t>a new WAL is created</a:t>
            </a:r>
            <a:r>
              <a:rPr lang="en-US" altLang="ko-KR" sz="2000" dirty="0"/>
              <a:t> and all future writes to all column families now go to the new WAL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000" dirty="0"/>
              <a:t>The older WAL will not accept new writes but the deletion may be delayed.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8DEC63-977D-4BC1-2135-A670F5BBBC83}"/>
              </a:ext>
            </a:extLst>
          </p:cNvPr>
          <p:cNvGrpSpPr/>
          <p:nvPr/>
        </p:nvGrpSpPr>
        <p:grpSpPr>
          <a:xfrm>
            <a:off x="5798186" y="3876838"/>
            <a:ext cx="2715126" cy="800908"/>
            <a:chOff x="8095357" y="3976170"/>
            <a:chExt cx="2715126" cy="8009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8E14CDC-C5E1-047A-F7EC-5867BDE0E976}"/>
                </a:ext>
              </a:extLst>
            </p:cNvPr>
            <p:cNvGrpSpPr/>
            <p:nvPr/>
          </p:nvGrpSpPr>
          <p:grpSpPr>
            <a:xfrm>
              <a:off x="8095357" y="3976170"/>
              <a:ext cx="2715126" cy="400110"/>
              <a:chOff x="8014301" y="3984558"/>
              <a:chExt cx="2715126" cy="400110"/>
            </a:xfrm>
            <a:no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D02C698-94BF-29CC-26BA-B49B9520F85B}"/>
                  </a:ext>
                </a:extLst>
              </p:cNvPr>
              <p:cNvGrpSpPr/>
              <p:nvPr/>
            </p:nvGrpSpPr>
            <p:grpSpPr>
              <a:xfrm>
                <a:off x="8919343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4EAF005-D4F1-3A22-A85C-DDFB9C60AE44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74DE3A-B558-3A45-586F-6F0C646A0ACD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Put(2)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113AFE1-0E1D-540A-E2E2-85EFA01E9ED6}"/>
                  </a:ext>
                </a:extLst>
              </p:cNvPr>
              <p:cNvGrpSpPr/>
              <p:nvPr/>
            </p:nvGrpSpPr>
            <p:grpSpPr>
              <a:xfrm>
                <a:off x="8014301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0013143-690B-2A1E-D790-6C9F98CA8EA8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4EAD9C0-41CB-40B9-F09F-F99F1E4DBF77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Put(1)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F255D96-325C-87DF-1352-B95D8C66660A}"/>
                  </a:ext>
                </a:extLst>
              </p:cNvPr>
              <p:cNvGrpSpPr/>
              <p:nvPr/>
            </p:nvGrpSpPr>
            <p:grpSpPr>
              <a:xfrm>
                <a:off x="9824385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5CF7F67-29F7-A89B-747B-27497969BC2F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9854380-D82A-B8E0-1788-04F6E056777C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Put(3)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7D122F2-E8E5-01C6-8C6A-9C5BD51DEA7F}"/>
                </a:ext>
              </a:extLst>
            </p:cNvPr>
            <p:cNvGrpSpPr/>
            <p:nvPr/>
          </p:nvGrpSpPr>
          <p:grpSpPr>
            <a:xfrm>
              <a:off x="8095357" y="4376968"/>
              <a:ext cx="905042" cy="400110"/>
              <a:chOff x="4007224" y="5456299"/>
              <a:chExt cx="905042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2A1DE0B-6ED7-2B07-6165-B9CC5355AE65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6F7E90-9C45-EF7E-D7ED-E64E89A110C9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Put(4)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110DE87-6FA8-C841-47A2-E8DC0FBDA2C2}"/>
              </a:ext>
            </a:extLst>
          </p:cNvPr>
          <p:cNvSpPr/>
          <p:nvPr/>
        </p:nvSpPr>
        <p:spPr>
          <a:xfrm>
            <a:off x="9331919" y="3878928"/>
            <a:ext cx="2715126" cy="1591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C18F6B-BF2C-D8D7-8440-C9061DB892BB}"/>
              </a:ext>
            </a:extLst>
          </p:cNvPr>
          <p:cNvSpPr txBox="1"/>
          <p:nvPr/>
        </p:nvSpPr>
        <p:spPr>
          <a:xfrm>
            <a:off x="9446690" y="5438721"/>
            <a:ext cx="248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/>
              <a:t>a new WAL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52062A-13AA-DFBC-2D27-F38913858C16}"/>
              </a:ext>
            </a:extLst>
          </p:cNvPr>
          <p:cNvGrpSpPr/>
          <p:nvPr/>
        </p:nvGrpSpPr>
        <p:grpSpPr>
          <a:xfrm>
            <a:off x="5798186" y="1135529"/>
            <a:ext cx="5873862" cy="5037648"/>
            <a:chOff x="1773033" y="1815592"/>
            <a:chExt cx="5873862" cy="50376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9D54FF-64CF-07C4-886E-CAFAB398BB7F}"/>
                </a:ext>
              </a:extLst>
            </p:cNvPr>
            <p:cNvGrpSpPr/>
            <p:nvPr/>
          </p:nvGrpSpPr>
          <p:grpSpPr>
            <a:xfrm>
              <a:off x="3173505" y="1815592"/>
              <a:ext cx="1550895" cy="1781596"/>
              <a:chOff x="1066799" y="1681021"/>
              <a:chExt cx="1999129" cy="19317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1FE565-63FD-CC3D-D9BA-C8B7C84CA1B8}"/>
                  </a:ext>
                </a:extLst>
              </p:cNvPr>
              <p:cNvSpPr/>
              <p:nvPr/>
            </p:nvSpPr>
            <p:spPr>
              <a:xfrm>
                <a:off x="1066799" y="2021542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8FE854-1FA5-6E9A-D578-4BFED1EA7B1F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7371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“default”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DFFB875-C36A-6C7C-BDBA-85CC13ACDAE5}"/>
                </a:ext>
              </a:extLst>
            </p:cNvPr>
            <p:cNvGrpSpPr/>
            <p:nvPr/>
          </p:nvGrpSpPr>
          <p:grpSpPr>
            <a:xfrm>
              <a:off x="1773033" y="4556901"/>
              <a:ext cx="2715126" cy="2296339"/>
              <a:chOff x="1575017" y="2031786"/>
              <a:chExt cx="2715126" cy="22963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6872FC-B0C6-A283-2855-78F0AF09E8F9}"/>
                  </a:ext>
                </a:extLst>
              </p:cNvPr>
              <p:cNvSpPr/>
              <p:nvPr/>
            </p:nvSpPr>
            <p:spPr>
              <a:xfrm>
                <a:off x="1575017" y="2031786"/>
                <a:ext cx="2715126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27FB54-5547-B52D-A727-0C3A501EC82C}"/>
                  </a:ext>
                </a:extLst>
              </p:cNvPr>
              <p:cNvSpPr txBox="1"/>
              <p:nvPr/>
            </p:nvSpPr>
            <p:spPr>
              <a:xfrm>
                <a:off x="1718125" y="3620239"/>
                <a:ext cx="24855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sz="2000" dirty="0"/>
                  <a:t>the older WAL</a:t>
                </a:r>
              </a:p>
              <a:p>
                <a:pPr algn="ctr"/>
                <a:r>
                  <a:rPr lang="en-KR" sz="2000" dirty="0"/>
                  <a:t>(Immutable)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83ADA2-210A-8898-03BE-DB5C21FB12AD}"/>
                </a:ext>
              </a:extLst>
            </p:cNvPr>
            <p:cNvGrpSpPr/>
            <p:nvPr/>
          </p:nvGrpSpPr>
          <p:grpSpPr>
            <a:xfrm>
              <a:off x="6096000" y="1828231"/>
              <a:ext cx="1550895" cy="1781595"/>
              <a:chOff x="1066799" y="1681021"/>
              <a:chExt cx="1999129" cy="193175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DDD930F-4570-E5BF-0407-6578AA8B5AED}"/>
                  </a:ext>
                </a:extLst>
              </p:cNvPr>
              <p:cNvSpPr/>
              <p:nvPr/>
            </p:nvSpPr>
            <p:spPr>
              <a:xfrm>
                <a:off x="1066799" y="2021541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04215C-537A-FD31-591D-4F53AAD2764F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4480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“new_cf”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2173E-E811-6D46-B3AB-5898306C5DC4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7974106" y="2917125"/>
            <a:ext cx="2715376" cy="9618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26BA69-65B2-43D7-CADE-634D521CB2D0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10689482" y="2929763"/>
            <a:ext cx="207119" cy="9491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8B01A07-0710-68D0-2156-1F69184F22D7}"/>
              </a:ext>
            </a:extLst>
          </p:cNvPr>
          <p:cNvSpPr/>
          <p:nvPr/>
        </p:nvSpPr>
        <p:spPr>
          <a:xfrm>
            <a:off x="7316261" y="1557302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5A66C7-D0E5-3A07-F08F-84F51CC1A2EA}"/>
              </a:ext>
            </a:extLst>
          </p:cNvPr>
          <p:cNvSpPr txBox="1"/>
          <p:nvPr/>
        </p:nvSpPr>
        <p:spPr>
          <a:xfrm>
            <a:off x="7280818" y="1607139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(”key2”, “value2”)</a:t>
            </a:r>
            <a:endParaRPr lang="en-KR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3C8D3A-D882-8CC5-51D8-30F0E6214584}"/>
              </a:ext>
            </a:extLst>
          </p:cNvPr>
          <p:cNvSpPr/>
          <p:nvPr/>
        </p:nvSpPr>
        <p:spPr>
          <a:xfrm>
            <a:off x="7316261" y="2037158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D765A7-FC3E-BB24-B2AA-4EC332E69030}"/>
              </a:ext>
            </a:extLst>
          </p:cNvPr>
          <p:cNvSpPr txBox="1"/>
          <p:nvPr/>
        </p:nvSpPr>
        <p:spPr>
          <a:xfrm>
            <a:off x="7280818" y="2086995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(”key4”, “value4”)</a:t>
            </a:r>
            <a:endParaRPr lang="en-KR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AE4DD6-0E03-262B-3339-89210F686D61}"/>
              </a:ext>
            </a:extLst>
          </p:cNvPr>
          <p:cNvSpPr/>
          <p:nvPr/>
        </p:nvSpPr>
        <p:spPr>
          <a:xfrm>
            <a:off x="10255511" y="1557302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059224-1C5C-DDC7-5A58-83501F89141D}"/>
              </a:ext>
            </a:extLst>
          </p:cNvPr>
          <p:cNvSpPr txBox="1"/>
          <p:nvPr/>
        </p:nvSpPr>
        <p:spPr>
          <a:xfrm>
            <a:off x="10220068" y="1607139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(”key1”, “value1”)</a:t>
            </a:r>
            <a:endParaRPr lang="en-KR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AE254F-955B-26DC-D99D-0F14AC44840D}"/>
              </a:ext>
            </a:extLst>
          </p:cNvPr>
          <p:cNvSpPr/>
          <p:nvPr/>
        </p:nvSpPr>
        <p:spPr>
          <a:xfrm>
            <a:off x="10255511" y="2037158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BC9567-34FE-16D2-6C4A-5B9C8D411134}"/>
              </a:ext>
            </a:extLst>
          </p:cNvPr>
          <p:cNvSpPr txBox="1"/>
          <p:nvPr/>
        </p:nvSpPr>
        <p:spPr>
          <a:xfrm>
            <a:off x="10220068" y="2086995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(”key3”, “value3”)</a:t>
            </a:r>
            <a:endParaRPr lang="en-KR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72AE29-2F48-2D0F-EC45-E19B6A2EE770}"/>
              </a:ext>
            </a:extLst>
          </p:cNvPr>
          <p:cNvCxnSpPr/>
          <p:nvPr/>
        </p:nvCxnSpPr>
        <p:spPr>
          <a:xfrm flipH="1">
            <a:off x="10255511" y="1557302"/>
            <a:ext cx="1317620" cy="8799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B91F68-73E0-9736-47E4-FB257B71D79A}"/>
              </a:ext>
            </a:extLst>
          </p:cNvPr>
          <p:cNvSpPr txBox="1"/>
          <p:nvPr/>
        </p:nvSpPr>
        <p:spPr>
          <a:xfrm>
            <a:off x="10220067" y="2471282"/>
            <a:ext cx="135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600" b="1" dirty="0">
                <a:solidFill>
                  <a:srgbClr val="FF0000"/>
                </a:solidFill>
              </a:rPr>
              <a:t>FLUSHED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D24A74-A828-D27B-481C-EA6F4EA2A778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7155749" y="2917125"/>
            <a:ext cx="818357" cy="9597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C15B1A-E188-3B3A-1002-AE3D0EE4286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155749" y="2929763"/>
            <a:ext cx="3740852" cy="9470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Multiply 40">
            <a:extLst>
              <a:ext uri="{FF2B5EF4-FFF2-40B4-BE49-F238E27FC236}">
                <a16:creationId xmlns:a16="http://schemas.microsoft.com/office/drawing/2014/main" id="{DBBEEF0B-6E6D-AB75-3FF2-33E5BB9927AB}"/>
              </a:ext>
            </a:extLst>
          </p:cNvPr>
          <p:cNvSpPr/>
          <p:nvPr/>
        </p:nvSpPr>
        <p:spPr>
          <a:xfrm>
            <a:off x="7434900" y="3195037"/>
            <a:ext cx="328731" cy="335743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4" name="Multiply 43">
            <a:extLst>
              <a:ext uri="{FF2B5EF4-FFF2-40B4-BE49-F238E27FC236}">
                <a16:creationId xmlns:a16="http://schemas.microsoft.com/office/drawing/2014/main" id="{03A365BA-91C1-D23C-D597-CE558511CD59}"/>
              </a:ext>
            </a:extLst>
          </p:cNvPr>
          <p:cNvSpPr/>
          <p:nvPr/>
        </p:nvSpPr>
        <p:spPr>
          <a:xfrm>
            <a:off x="8450060" y="3351683"/>
            <a:ext cx="353615" cy="315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1145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B06AC-6504-0F12-940B-050D6E5DC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89C3F0-35B9-71EF-4D2B-533E07D7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CE80427-E787-2893-0F47-B8385D3E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AB79B-1B56-3FF9-AC2D-009B15544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8"/>
            <a:ext cx="5196066" cy="46641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1900" dirty="0"/>
              <a:t>7.	</a:t>
            </a:r>
            <a:r>
              <a:rPr lang="en-US" altLang="ko-KR" sz="1900" dirty="0" err="1"/>
              <a:t>db</a:t>
            </a:r>
            <a:r>
              <a:rPr lang="en-US" altLang="ko-KR" sz="1900" dirty="0"/>
              <a:t>-&gt;Put(“</a:t>
            </a:r>
            <a:r>
              <a:rPr lang="en-US" altLang="ko-KR" sz="1900" dirty="0" err="1"/>
              <a:t>new_cf</a:t>
            </a:r>
            <a:r>
              <a:rPr lang="en-US" altLang="ko-KR" sz="1900" dirty="0"/>
              <a:t>”, “key5”, “value5”);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ko-KR" sz="2000" dirty="0"/>
              <a:t>	</a:t>
            </a:r>
            <a:r>
              <a:rPr lang="en-US" altLang="ko-KR" sz="2000" dirty="0" err="1"/>
              <a:t>db</a:t>
            </a:r>
            <a:r>
              <a:rPr lang="en-US" altLang="ko-KR" sz="2000" dirty="0"/>
              <a:t>-&gt;Put(“default”, “key6”, “value6”);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Because the older WAL </a:t>
            </a:r>
            <a:r>
              <a:rPr lang="en-US" altLang="ko-KR" sz="2400" dirty="0">
                <a:solidFill>
                  <a:srgbClr val="FF0000"/>
                </a:solidFill>
              </a:rPr>
              <a:t>still contains live data</a:t>
            </a:r>
            <a:r>
              <a:rPr lang="en-US" altLang="ko-KR" sz="2400" dirty="0"/>
              <a:t> for at least one column family (default), it cannot be deleted yet.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49508F-3685-5E14-7C11-B57FE8174A3E}"/>
              </a:ext>
            </a:extLst>
          </p:cNvPr>
          <p:cNvGrpSpPr/>
          <p:nvPr/>
        </p:nvGrpSpPr>
        <p:grpSpPr>
          <a:xfrm>
            <a:off x="5798186" y="3876838"/>
            <a:ext cx="2715126" cy="800908"/>
            <a:chOff x="8095357" y="3976170"/>
            <a:chExt cx="2715126" cy="8009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1711AF4-9592-9D3B-5C2B-EDF05A1B0CAC}"/>
                </a:ext>
              </a:extLst>
            </p:cNvPr>
            <p:cNvGrpSpPr/>
            <p:nvPr/>
          </p:nvGrpSpPr>
          <p:grpSpPr>
            <a:xfrm>
              <a:off x="8095357" y="3976170"/>
              <a:ext cx="2715126" cy="400110"/>
              <a:chOff x="8014301" y="3984558"/>
              <a:chExt cx="2715126" cy="400110"/>
            </a:xfrm>
            <a:no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124E21-A852-73C8-EDC5-34CCAB135BBA}"/>
                  </a:ext>
                </a:extLst>
              </p:cNvPr>
              <p:cNvGrpSpPr/>
              <p:nvPr/>
            </p:nvGrpSpPr>
            <p:grpSpPr>
              <a:xfrm>
                <a:off x="8919343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DAC3A81-7A16-3D8D-06B9-A07AD4615804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04B6AB-B8AC-670C-E335-16D4B35D3A52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>
                      <a:highlight>
                        <a:srgbClr val="FF0000"/>
                      </a:highlight>
                    </a:rPr>
                    <a:t>Put(2)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C9AC958-2D71-D926-D9D2-341DBC260FBE}"/>
                  </a:ext>
                </a:extLst>
              </p:cNvPr>
              <p:cNvGrpSpPr/>
              <p:nvPr/>
            </p:nvGrpSpPr>
            <p:grpSpPr>
              <a:xfrm>
                <a:off x="8014301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3B81CA2-82B1-FD72-CB54-F2B882A1F5AA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8B8FEF-6553-8249-729D-95495A7D2FD8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Put(1)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E9B5236-7C59-D7D0-6FC4-97F95938BDBD}"/>
                  </a:ext>
                </a:extLst>
              </p:cNvPr>
              <p:cNvGrpSpPr/>
              <p:nvPr/>
            </p:nvGrpSpPr>
            <p:grpSpPr>
              <a:xfrm>
                <a:off x="9824385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B454BE4-7916-F612-A275-DA055935315F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95AF1F8-E067-EE41-1C32-62773819BB53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Put(3)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FB721DA-3CAC-5587-9EF0-45783EA7B963}"/>
                </a:ext>
              </a:extLst>
            </p:cNvPr>
            <p:cNvGrpSpPr/>
            <p:nvPr/>
          </p:nvGrpSpPr>
          <p:grpSpPr>
            <a:xfrm>
              <a:off x="8095357" y="4376968"/>
              <a:ext cx="905042" cy="400110"/>
              <a:chOff x="4007224" y="5456299"/>
              <a:chExt cx="905042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CD6382-1D82-5EBA-9C13-DE05D4FFADFE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DE2D84-02DE-143E-1993-85BD73C1BC14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>
                    <a:highlight>
                      <a:srgbClr val="FF0000"/>
                    </a:highlight>
                  </a:rPr>
                  <a:t>Put(4)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4FD2D90-064C-FCCB-B324-9505AB65F172}"/>
              </a:ext>
            </a:extLst>
          </p:cNvPr>
          <p:cNvSpPr/>
          <p:nvPr/>
        </p:nvSpPr>
        <p:spPr>
          <a:xfrm>
            <a:off x="9331919" y="3878928"/>
            <a:ext cx="2715126" cy="1591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858303-ED01-8FF6-5E4D-792F33392A31}"/>
              </a:ext>
            </a:extLst>
          </p:cNvPr>
          <p:cNvSpPr txBox="1"/>
          <p:nvPr/>
        </p:nvSpPr>
        <p:spPr>
          <a:xfrm>
            <a:off x="9446690" y="5438721"/>
            <a:ext cx="248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/>
              <a:t>a new WAL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91B150-B80A-F72D-1BF8-D1A49253F342}"/>
              </a:ext>
            </a:extLst>
          </p:cNvPr>
          <p:cNvGrpSpPr/>
          <p:nvPr/>
        </p:nvGrpSpPr>
        <p:grpSpPr>
          <a:xfrm>
            <a:off x="5798186" y="1135529"/>
            <a:ext cx="5873862" cy="5037648"/>
            <a:chOff x="1773033" y="1815592"/>
            <a:chExt cx="5873862" cy="50376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B38BDC-D982-56A9-FBD7-379FC4AFEAC9}"/>
                </a:ext>
              </a:extLst>
            </p:cNvPr>
            <p:cNvGrpSpPr/>
            <p:nvPr/>
          </p:nvGrpSpPr>
          <p:grpSpPr>
            <a:xfrm>
              <a:off x="3173505" y="1815592"/>
              <a:ext cx="1550895" cy="1781596"/>
              <a:chOff x="1066799" y="1681021"/>
              <a:chExt cx="1999129" cy="19317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171A91C-5536-9088-DAB2-E4496EF08FD9}"/>
                  </a:ext>
                </a:extLst>
              </p:cNvPr>
              <p:cNvSpPr/>
              <p:nvPr/>
            </p:nvSpPr>
            <p:spPr>
              <a:xfrm>
                <a:off x="1066799" y="2021542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E8554-A1C1-1461-293E-2EC2F63D2B66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7371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“default”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AD3290-737A-EACA-44C6-6C03773EBB04}"/>
                </a:ext>
              </a:extLst>
            </p:cNvPr>
            <p:cNvGrpSpPr/>
            <p:nvPr/>
          </p:nvGrpSpPr>
          <p:grpSpPr>
            <a:xfrm>
              <a:off x="1773033" y="4556901"/>
              <a:ext cx="2715126" cy="2296339"/>
              <a:chOff x="1575017" y="2031786"/>
              <a:chExt cx="2715126" cy="22963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8416A1-4D6F-1ECA-0352-D6DB44769F12}"/>
                  </a:ext>
                </a:extLst>
              </p:cNvPr>
              <p:cNvSpPr/>
              <p:nvPr/>
            </p:nvSpPr>
            <p:spPr>
              <a:xfrm>
                <a:off x="1575017" y="2031786"/>
                <a:ext cx="2715126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73D314-2607-E4E9-C72D-A640218E9EF7}"/>
                  </a:ext>
                </a:extLst>
              </p:cNvPr>
              <p:cNvSpPr txBox="1"/>
              <p:nvPr/>
            </p:nvSpPr>
            <p:spPr>
              <a:xfrm>
                <a:off x="1718125" y="3620239"/>
                <a:ext cx="24855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sz="2000" dirty="0"/>
                  <a:t>the older WAL</a:t>
                </a:r>
              </a:p>
              <a:p>
                <a:pPr algn="ctr"/>
                <a:r>
                  <a:rPr lang="en-KR" sz="2000" dirty="0"/>
                  <a:t>(Immutable)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D8A4A0-5F30-FF0C-B649-154C42333B77}"/>
                </a:ext>
              </a:extLst>
            </p:cNvPr>
            <p:cNvGrpSpPr/>
            <p:nvPr/>
          </p:nvGrpSpPr>
          <p:grpSpPr>
            <a:xfrm>
              <a:off x="6096000" y="1828231"/>
              <a:ext cx="1550895" cy="1781595"/>
              <a:chOff x="1066799" y="1681021"/>
              <a:chExt cx="1999129" cy="193175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44A8F8-1FE1-0561-0C6E-172DF7371E46}"/>
                  </a:ext>
                </a:extLst>
              </p:cNvPr>
              <p:cNvSpPr/>
              <p:nvPr/>
            </p:nvSpPr>
            <p:spPr>
              <a:xfrm>
                <a:off x="1066799" y="2021541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D4033B-4CC1-0630-F8D9-6DCD0B37F33D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4480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“new_cf”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DC6B73-E2CC-EB9D-0C4A-B05A4D0C35AF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7974106" y="2917125"/>
            <a:ext cx="2715376" cy="9618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73539E-6D38-3046-793F-301316B186FD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10689482" y="2929763"/>
            <a:ext cx="207119" cy="9491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5E5C565-B84E-CC04-19DC-3FCF382C6EA7}"/>
              </a:ext>
            </a:extLst>
          </p:cNvPr>
          <p:cNvSpPr/>
          <p:nvPr/>
        </p:nvSpPr>
        <p:spPr>
          <a:xfrm>
            <a:off x="7307127" y="1510860"/>
            <a:ext cx="1317620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3F8274-6F1C-A78E-9FD3-67EFD74ED536}"/>
              </a:ext>
            </a:extLst>
          </p:cNvPr>
          <p:cNvSpPr txBox="1"/>
          <p:nvPr/>
        </p:nvSpPr>
        <p:spPr>
          <a:xfrm>
            <a:off x="7298385" y="155311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(”key2”, “value2”)</a:t>
            </a:r>
            <a:endParaRPr lang="en-KR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1D64D4-DE20-839A-FE23-18C63CD5C89B}"/>
              </a:ext>
            </a:extLst>
          </p:cNvPr>
          <p:cNvSpPr/>
          <p:nvPr/>
        </p:nvSpPr>
        <p:spPr>
          <a:xfrm>
            <a:off x="7316261" y="1990716"/>
            <a:ext cx="1317620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highlight>
                <a:srgbClr val="FF00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DA61B6-9E30-4CF1-4C0F-B79E95ACAF2A}"/>
              </a:ext>
            </a:extLst>
          </p:cNvPr>
          <p:cNvSpPr txBox="1"/>
          <p:nvPr/>
        </p:nvSpPr>
        <p:spPr>
          <a:xfrm>
            <a:off x="7298632" y="2042162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(”key4”, “value4”)</a:t>
            </a:r>
            <a:endParaRPr lang="en-KR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134855-BA7B-C87E-AC57-E4E00FFF9C5F}"/>
              </a:ext>
            </a:extLst>
          </p:cNvPr>
          <p:cNvSpPr/>
          <p:nvPr/>
        </p:nvSpPr>
        <p:spPr>
          <a:xfrm>
            <a:off x="10255511" y="1557302"/>
            <a:ext cx="131762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3B3F57-E17A-EF0C-FB0F-22AEE00E1679}"/>
              </a:ext>
            </a:extLst>
          </p:cNvPr>
          <p:cNvSpPr txBox="1"/>
          <p:nvPr/>
        </p:nvSpPr>
        <p:spPr>
          <a:xfrm>
            <a:off x="10220068" y="1607139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(”key5”, “value5”)</a:t>
            </a:r>
            <a:endParaRPr lang="en-KR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5879D-83F9-A4D4-D3B4-5F955F688C4F}"/>
              </a:ext>
            </a:extLst>
          </p:cNvPr>
          <p:cNvSpPr/>
          <p:nvPr/>
        </p:nvSpPr>
        <p:spPr>
          <a:xfrm>
            <a:off x="7316261" y="2459324"/>
            <a:ext cx="1317620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1FC83-1CC3-B50E-1E6A-572C99F2409D}"/>
              </a:ext>
            </a:extLst>
          </p:cNvPr>
          <p:cNvSpPr txBox="1"/>
          <p:nvPr/>
        </p:nvSpPr>
        <p:spPr>
          <a:xfrm>
            <a:off x="7316261" y="250197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(”key6”, “value6”)</a:t>
            </a:r>
            <a:endParaRPr lang="en-KR" sz="1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0B4260C-0BD6-F59C-C4CA-E8D82C96FB09}"/>
              </a:ext>
            </a:extLst>
          </p:cNvPr>
          <p:cNvGrpSpPr/>
          <p:nvPr/>
        </p:nvGrpSpPr>
        <p:grpSpPr>
          <a:xfrm>
            <a:off x="10236836" y="3880511"/>
            <a:ext cx="905042" cy="400110"/>
            <a:chOff x="4007224" y="5456299"/>
            <a:chExt cx="905042" cy="400110"/>
          </a:xfrm>
          <a:noFill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4190B5A-7009-B980-BAAA-F1C401101512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CE259C-74B0-8867-D2FF-7F520775117A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KR" dirty="0">
                  <a:highlight>
                    <a:srgbClr val="FFC000"/>
                  </a:highlight>
                </a:rPr>
                <a:t>Put(6)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393D1F-FE96-231D-BD73-CBB0E1FCF68A}"/>
              </a:ext>
            </a:extLst>
          </p:cNvPr>
          <p:cNvGrpSpPr/>
          <p:nvPr/>
        </p:nvGrpSpPr>
        <p:grpSpPr>
          <a:xfrm>
            <a:off x="9331794" y="3880511"/>
            <a:ext cx="905042" cy="400110"/>
            <a:chOff x="4007224" y="5456299"/>
            <a:chExt cx="905042" cy="400110"/>
          </a:xfrm>
          <a:noFill/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B1FBC07-BC85-48E2-CC6D-BCAE94C1DBBE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052DDCF-64AD-4518-75DD-C3F3799CFE9C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KR" dirty="0">
                  <a:highlight>
                    <a:srgbClr val="FFC000"/>
                  </a:highlight>
                </a:rPr>
                <a:t>Put(5)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497B50-6990-DC2D-7B98-5EF4D3B1B302}"/>
              </a:ext>
            </a:extLst>
          </p:cNvPr>
          <p:cNvGrpSpPr/>
          <p:nvPr/>
        </p:nvGrpSpPr>
        <p:grpSpPr>
          <a:xfrm>
            <a:off x="10233772" y="239947"/>
            <a:ext cx="1373511" cy="572934"/>
            <a:chOff x="10233772" y="239947"/>
            <a:chExt cx="1373511" cy="57293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B5FCA94-EDA7-3030-8279-0321273D4F05}"/>
                </a:ext>
              </a:extLst>
            </p:cNvPr>
            <p:cNvGrpSpPr/>
            <p:nvPr/>
          </p:nvGrpSpPr>
          <p:grpSpPr>
            <a:xfrm>
              <a:off x="10233772" y="239947"/>
              <a:ext cx="1373511" cy="307777"/>
              <a:chOff x="764771" y="4536770"/>
              <a:chExt cx="2276127" cy="54721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3DF2545-A661-8C7D-A57D-21F837BAFFB4}"/>
                  </a:ext>
                </a:extLst>
              </p:cNvPr>
              <p:cNvSpPr/>
              <p:nvPr/>
            </p:nvSpPr>
            <p:spPr>
              <a:xfrm>
                <a:off x="764771" y="4672455"/>
                <a:ext cx="565265" cy="31278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2529521-D3EE-2B2B-1CCB-2A9DAB90CE51}"/>
                  </a:ext>
                </a:extLst>
              </p:cNvPr>
              <p:cNvSpPr txBox="1"/>
              <p:nvPr/>
            </p:nvSpPr>
            <p:spPr>
              <a:xfrm>
                <a:off x="1321656" y="4536770"/>
                <a:ext cx="1719242" cy="547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: new data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2A97CBD-85F1-AD54-7F3A-0AF1C5959C56}"/>
                </a:ext>
              </a:extLst>
            </p:cNvPr>
            <p:cNvGrpSpPr/>
            <p:nvPr/>
          </p:nvGrpSpPr>
          <p:grpSpPr>
            <a:xfrm>
              <a:off x="10233772" y="505104"/>
              <a:ext cx="1314649" cy="307777"/>
              <a:chOff x="764771" y="4536770"/>
              <a:chExt cx="2178583" cy="54721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391A693-5386-57EF-6C15-B528A6EFE169}"/>
                  </a:ext>
                </a:extLst>
              </p:cNvPr>
              <p:cNvSpPr/>
              <p:nvPr/>
            </p:nvSpPr>
            <p:spPr>
              <a:xfrm>
                <a:off x="764771" y="4672455"/>
                <a:ext cx="565265" cy="31278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217CCF0-8EDB-0B89-EE8A-4704AC071E75}"/>
                  </a:ext>
                </a:extLst>
              </p:cNvPr>
              <p:cNvSpPr txBox="1"/>
              <p:nvPr/>
            </p:nvSpPr>
            <p:spPr>
              <a:xfrm>
                <a:off x="1321656" y="4536770"/>
                <a:ext cx="1621698" cy="547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: live 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069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31B9C4B-0E19-1C38-E394-C7BCCDF2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69" y="528172"/>
            <a:ext cx="4848413" cy="109257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Contents: Compaction</a:t>
            </a:r>
            <a:endParaRPr lang="ko-KR" altLang="en-US" sz="3600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3462B680-ABE0-DD6A-5C75-8C78400F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16741"/>
            <a:ext cx="5898777" cy="342451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/>
              <a:t>Motivation</a:t>
            </a:r>
          </a:p>
          <a:p>
            <a:pPr>
              <a:lnSpc>
                <a:spcPct val="200000"/>
              </a:lnSpc>
            </a:pPr>
            <a:r>
              <a:rPr lang="en-US" altLang="ko-KR" sz="3200" dirty="0"/>
              <a:t>Experiment</a:t>
            </a:r>
          </a:p>
          <a:p>
            <a:pPr>
              <a:lnSpc>
                <a:spcPct val="200000"/>
              </a:lnSpc>
            </a:pPr>
            <a:r>
              <a:rPr lang="en-US" altLang="ko-KR" sz="3200" dirty="0"/>
              <a:t>Result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400137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C8808-F087-19E3-9E82-9445F1121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1BDB11-2F9C-6C8A-0295-B8A1D2C1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484E74-BC19-5C1F-7C6E-EA487768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E97927-C68D-15B1-60A0-C03661828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8"/>
            <a:ext cx="5196066" cy="466411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</a:t>
            </a:r>
            <a:r>
              <a:rPr lang="en-US" altLang="ko-KR" sz="2400" b="1" dirty="0"/>
              <a:t>Life Cycle of a WAL</a:t>
            </a:r>
          </a:p>
          <a:p>
            <a:pPr marL="914400" lvl="1" indent="-457200">
              <a:lnSpc>
                <a:spcPct val="110000"/>
              </a:lnSpc>
              <a:buAutoNum type="arabicPeriod" startAt="8"/>
            </a:pPr>
            <a:r>
              <a:rPr lang="en-US" altLang="ko-KR" sz="1900" dirty="0" err="1"/>
              <a:t>db</a:t>
            </a:r>
            <a:r>
              <a:rPr lang="en-US" altLang="ko-KR" sz="1900" dirty="0"/>
              <a:t>-&gt;Flush(“default”) or Auto Flush</a:t>
            </a:r>
          </a:p>
          <a:p>
            <a:pPr marL="914400" lvl="1" indent="-457200">
              <a:lnSpc>
                <a:spcPct val="110000"/>
              </a:lnSpc>
              <a:buAutoNum type="arabicPeriod" startAt="8"/>
            </a:pPr>
            <a:r>
              <a:rPr lang="en-US" altLang="ko-KR" sz="1900" dirty="0"/>
              <a:t>The older WAL will be archived and purged separately.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2AF9B3-1751-A86A-2DFE-D041E16A9083}"/>
              </a:ext>
            </a:extLst>
          </p:cNvPr>
          <p:cNvGrpSpPr/>
          <p:nvPr/>
        </p:nvGrpSpPr>
        <p:grpSpPr>
          <a:xfrm>
            <a:off x="5798186" y="3876838"/>
            <a:ext cx="2715126" cy="800908"/>
            <a:chOff x="8095357" y="3976170"/>
            <a:chExt cx="2715126" cy="80090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5E4217-312A-E2A9-3C7D-6EAB30EC63FA}"/>
                </a:ext>
              </a:extLst>
            </p:cNvPr>
            <p:cNvGrpSpPr/>
            <p:nvPr/>
          </p:nvGrpSpPr>
          <p:grpSpPr>
            <a:xfrm>
              <a:off x="8095357" y="3976170"/>
              <a:ext cx="2715126" cy="400110"/>
              <a:chOff x="8014301" y="3984558"/>
              <a:chExt cx="2715126" cy="400110"/>
            </a:xfrm>
            <a:noFill/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04B0CED-E821-CC39-007E-FCF6B44C364C}"/>
                  </a:ext>
                </a:extLst>
              </p:cNvPr>
              <p:cNvGrpSpPr/>
              <p:nvPr/>
            </p:nvGrpSpPr>
            <p:grpSpPr>
              <a:xfrm>
                <a:off x="8919343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3CC517C-68D8-0355-A49E-E140DEB68B48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C63D0D3-8C63-6CEF-38F8-23DCF822E3B2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Put(2)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66382A4-739F-85B0-E229-B0B814A2D3DF}"/>
                  </a:ext>
                </a:extLst>
              </p:cNvPr>
              <p:cNvGrpSpPr/>
              <p:nvPr/>
            </p:nvGrpSpPr>
            <p:grpSpPr>
              <a:xfrm>
                <a:off x="8014301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C47957F-6C6B-586B-0576-64773BA8100F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8EB36C0-4032-840B-9C9D-C2373B38033B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Put(1)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C833025-E980-D7FC-D476-E5368B06840F}"/>
                  </a:ext>
                </a:extLst>
              </p:cNvPr>
              <p:cNvGrpSpPr/>
              <p:nvPr/>
            </p:nvGrpSpPr>
            <p:grpSpPr>
              <a:xfrm>
                <a:off x="9824385" y="3984558"/>
                <a:ext cx="905042" cy="400110"/>
                <a:chOff x="4007224" y="5456299"/>
                <a:chExt cx="905042" cy="400110"/>
              </a:xfrm>
              <a:grpFill/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E352552-34D8-882E-B00D-8A0B3CCFA11D}"/>
                    </a:ext>
                  </a:extLst>
                </p:cNvPr>
                <p:cNvSpPr/>
                <p:nvPr/>
              </p:nvSpPr>
              <p:spPr>
                <a:xfrm>
                  <a:off x="4007224" y="5456299"/>
                  <a:ext cx="905042" cy="40011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R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D3A73E3-97ED-85F3-56D3-9541943DD3BA}"/>
                    </a:ext>
                  </a:extLst>
                </p:cNvPr>
                <p:cNvSpPr txBox="1"/>
                <p:nvPr/>
              </p:nvSpPr>
              <p:spPr>
                <a:xfrm>
                  <a:off x="4070369" y="5487077"/>
                  <a:ext cx="797013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KR" dirty="0"/>
                    <a:t>Put(3)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DCA933-A069-3CD2-B012-842D531BFB53}"/>
                </a:ext>
              </a:extLst>
            </p:cNvPr>
            <p:cNvGrpSpPr/>
            <p:nvPr/>
          </p:nvGrpSpPr>
          <p:grpSpPr>
            <a:xfrm>
              <a:off x="8095357" y="4376968"/>
              <a:ext cx="905042" cy="400110"/>
              <a:chOff x="4007224" y="5456299"/>
              <a:chExt cx="905042" cy="40011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ACB571F-7D24-78DC-B00E-DB65FA794765}"/>
                  </a:ext>
                </a:extLst>
              </p:cNvPr>
              <p:cNvSpPr/>
              <p:nvPr/>
            </p:nvSpPr>
            <p:spPr>
              <a:xfrm>
                <a:off x="4007224" y="5456299"/>
                <a:ext cx="905042" cy="4001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7C67BE-284F-E03A-453A-40EFBC8753D5}"/>
                  </a:ext>
                </a:extLst>
              </p:cNvPr>
              <p:cNvSpPr txBox="1"/>
              <p:nvPr/>
            </p:nvSpPr>
            <p:spPr>
              <a:xfrm>
                <a:off x="4070369" y="5487077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dirty="0"/>
                  <a:t>Put(4)</a:t>
                </a:r>
              </a:p>
            </p:txBody>
          </p:sp>
        </p:grp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BA6125D-0237-E0EC-3423-957C9BE1893F}"/>
              </a:ext>
            </a:extLst>
          </p:cNvPr>
          <p:cNvSpPr/>
          <p:nvPr/>
        </p:nvSpPr>
        <p:spPr>
          <a:xfrm>
            <a:off x="9331919" y="3878928"/>
            <a:ext cx="2715126" cy="1591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AD9900-5C37-6281-5CA4-9B6607962D6E}"/>
              </a:ext>
            </a:extLst>
          </p:cNvPr>
          <p:cNvSpPr txBox="1"/>
          <p:nvPr/>
        </p:nvSpPr>
        <p:spPr>
          <a:xfrm>
            <a:off x="8972620" y="5438721"/>
            <a:ext cx="329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2000" dirty="0"/>
              <a:t>a new WAL</a:t>
            </a:r>
          </a:p>
          <a:p>
            <a:pPr algn="ctr"/>
            <a:r>
              <a:rPr lang="en-KR" sz="1600" dirty="0"/>
              <a:t>(may be immutable too)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9D82F8-0CD8-8650-3B9E-2FCDEF8BAD14}"/>
              </a:ext>
            </a:extLst>
          </p:cNvPr>
          <p:cNvGrpSpPr/>
          <p:nvPr/>
        </p:nvGrpSpPr>
        <p:grpSpPr>
          <a:xfrm>
            <a:off x="5798186" y="1135529"/>
            <a:ext cx="5873862" cy="5037648"/>
            <a:chOff x="1773033" y="1815592"/>
            <a:chExt cx="5873862" cy="50376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061B06-A356-8B61-7E62-7B75211D2753}"/>
                </a:ext>
              </a:extLst>
            </p:cNvPr>
            <p:cNvGrpSpPr/>
            <p:nvPr/>
          </p:nvGrpSpPr>
          <p:grpSpPr>
            <a:xfrm>
              <a:off x="3173505" y="1815592"/>
              <a:ext cx="1550895" cy="1781596"/>
              <a:chOff x="1066799" y="1681021"/>
              <a:chExt cx="1999129" cy="193175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1CEA1D7-F0EE-8115-2D68-20AEDB72762C}"/>
                  </a:ext>
                </a:extLst>
              </p:cNvPr>
              <p:cNvSpPr/>
              <p:nvPr/>
            </p:nvSpPr>
            <p:spPr>
              <a:xfrm>
                <a:off x="1066799" y="2021542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EACA94-C923-46F8-ECB0-E940B84081B7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7371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“default”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DCCF425-4513-C07D-DBA4-842CD3BFA2A2}"/>
                </a:ext>
              </a:extLst>
            </p:cNvPr>
            <p:cNvGrpSpPr/>
            <p:nvPr/>
          </p:nvGrpSpPr>
          <p:grpSpPr>
            <a:xfrm>
              <a:off x="1773033" y="4556901"/>
              <a:ext cx="2715126" cy="2296339"/>
              <a:chOff x="1575017" y="2031786"/>
              <a:chExt cx="2715126" cy="2296339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690EE5-7716-7743-1B23-4FD17DD55E85}"/>
                  </a:ext>
                </a:extLst>
              </p:cNvPr>
              <p:cNvSpPr/>
              <p:nvPr/>
            </p:nvSpPr>
            <p:spPr>
              <a:xfrm>
                <a:off x="1575017" y="2031786"/>
                <a:ext cx="2715126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B88F1B-0F34-E1B5-54F5-09DB61CBB6D3}"/>
                  </a:ext>
                </a:extLst>
              </p:cNvPr>
              <p:cNvSpPr txBox="1"/>
              <p:nvPr/>
            </p:nvSpPr>
            <p:spPr>
              <a:xfrm>
                <a:off x="1718125" y="3620239"/>
                <a:ext cx="24855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KR" sz="2000" dirty="0"/>
                  <a:t>the older WAL</a:t>
                </a:r>
              </a:p>
              <a:p>
                <a:pPr algn="ctr"/>
                <a:r>
                  <a:rPr lang="en-KR" sz="2000" dirty="0"/>
                  <a:t>(Immutable)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4B511F7-665E-00BC-2B01-91716C043DE0}"/>
                </a:ext>
              </a:extLst>
            </p:cNvPr>
            <p:cNvGrpSpPr/>
            <p:nvPr/>
          </p:nvGrpSpPr>
          <p:grpSpPr>
            <a:xfrm>
              <a:off x="6096000" y="1828231"/>
              <a:ext cx="1550895" cy="1781595"/>
              <a:chOff x="1066799" y="1681021"/>
              <a:chExt cx="1999129" cy="193175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90F3DA-7244-D360-5523-E3E69AE0BC90}"/>
                  </a:ext>
                </a:extLst>
              </p:cNvPr>
              <p:cNvSpPr/>
              <p:nvPr/>
            </p:nvSpPr>
            <p:spPr>
              <a:xfrm>
                <a:off x="1066799" y="2021541"/>
                <a:ext cx="1999129" cy="15912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B6C063-AC49-8349-844B-15510DA8284A}"/>
                  </a:ext>
                </a:extLst>
              </p:cNvPr>
              <p:cNvSpPr txBox="1"/>
              <p:nvPr/>
            </p:nvSpPr>
            <p:spPr>
              <a:xfrm>
                <a:off x="1452465" y="1681021"/>
                <a:ext cx="1124480" cy="333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KR" sz="1400" dirty="0"/>
                  <a:t>“new_cf”</a:t>
                </a:r>
              </a:p>
            </p:txBody>
          </p:sp>
        </p:grp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CD79A4-2F10-91A3-D741-3FCFA6D20828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7974106" y="2917125"/>
            <a:ext cx="2715376" cy="9618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855420-408A-CBEA-6493-6EBCFDD90EB1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10689482" y="2929763"/>
            <a:ext cx="207119" cy="9491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546BDC3-BD15-36BC-C2F9-9147441F589A}"/>
              </a:ext>
            </a:extLst>
          </p:cNvPr>
          <p:cNvSpPr/>
          <p:nvPr/>
        </p:nvSpPr>
        <p:spPr>
          <a:xfrm>
            <a:off x="7307127" y="1510860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201379-08BF-9123-2A56-4E74509B31DF}"/>
              </a:ext>
            </a:extLst>
          </p:cNvPr>
          <p:cNvSpPr txBox="1"/>
          <p:nvPr/>
        </p:nvSpPr>
        <p:spPr>
          <a:xfrm>
            <a:off x="7298385" y="155311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(”key2”, “value2”)</a:t>
            </a:r>
            <a:endParaRPr lang="en-KR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771F35-8CD2-A4CF-0482-8C6296FC5670}"/>
              </a:ext>
            </a:extLst>
          </p:cNvPr>
          <p:cNvSpPr/>
          <p:nvPr/>
        </p:nvSpPr>
        <p:spPr>
          <a:xfrm>
            <a:off x="7316261" y="1990716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highlight>
                <a:srgbClr val="FF00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F8B669-865C-655F-9CE6-AEDF0B5D86EB}"/>
              </a:ext>
            </a:extLst>
          </p:cNvPr>
          <p:cNvSpPr txBox="1"/>
          <p:nvPr/>
        </p:nvSpPr>
        <p:spPr>
          <a:xfrm>
            <a:off x="7298632" y="2042162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(”key4”, “value4”)</a:t>
            </a:r>
            <a:endParaRPr lang="en-KR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2E7108-96DF-1254-B976-53C5072794A6}"/>
              </a:ext>
            </a:extLst>
          </p:cNvPr>
          <p:cNvSpPr/>
          <p:nvPr/>
        </p:nvSpPr>
        <p:spPr>
          <a:xfrm>
            <a:off x="10255511" y="1557302"/>
            <a:ext cx="1317620" cy="400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DDD06-D2CE-3FD7-C47F-F824CF58DFA3}"/>
              </a:ext>
            </a:extLst>
          </p:cNvPr>
          <p:cNvSpPr txBox="1"/>
          <p:nvPr/>
        </p:nvSpPr>
        <p:spPr>
          <a:xfrm>
            <a:off x="10220068" y="1607139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(”key5”, “value5”)</a:t>
            </a:r>
            <a:endParaRPr lang="en-KR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4444A-2207-6478-6462-9C290C1B1D5C}"/>
              </a:ext>
            </a:extLst>
          </p:cNvPr>
          <p:cNvSpPr/>
          <p:nvPr/>
        </p:nvSpPr>
        <p:spPr>
          <a:xfrm>
            <a:off x="7316261" y="2459324"/>
            <a:ext cx="1317620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E0D236-BCB7-A00E-A6E6-E90FB661B111}"/>
              </a:ext>
            </a:extLst>
          </p:cNvPr>
          <p:cNvSpPr txBox="1"/>
          <p:nvPr/>
        </p:nvSpPr>
        <p:spPr>
          <a:xfrm>
            <a:off x="7316261" y="2501971"/>
            <a:ext cx="1353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(”key6”, “value6”)</a:t>
            </a:r>
            <a:endParaRPr lang="en-KR" sz="1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420229-480C-BD2C-6C4C-336FE37CF170}"/>
              </a:ext>
            </a:extLst>
          </p:cNvPr>
          <p:cNvGrpSpPr/>
          <p:nvPr/>
        </p:nvGrpSpPr>
        <p:grpSpPr>
          <a:xfrm>
            <a:off x="10236836" y="3880511"/>
            <a:ext cx="905042" cy="400110"/>
            <a:chOff x="4007224" y="5456299"/>
            <a:chExt cx="905042" cy="400110"/>
          </a:xfrm>
          <a:noFill/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895889F-4F81-38E9-50DC-F02BF2DE2266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DC7CCC-227A-A817-4A87-189C88EFD125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KR" dirty="0"/>
                <a:t>Put(6)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33B53A-2ADC-97F5-FB45-EB3304327478}"/>
              </a:ext>
            </a:extLst>
          </p:cNvPr>
          <p:cNvGrpSpPr/>
          <p:nvPr/>
        </p:nvGrpSpPr>
        <p:grpSpPr>
          <a:xfrm>
            <a:off x="9331794" y="3880511"/>
            <a:ext cx="905042" cy="400110"/>
            <a:chOff x="4007224" y="5456299"/>
            <a:chExt cx="905042" cy="400110"/>
          </a:xfrm>
          <a:noFill/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E13215-D770-5A5E-9A33-A0DAAF93BF10}"/>
                </a:ext>
              </a:extLst>
            </p:cNvPr>
            <p:cNvSpPr/>
            <p:nvPr/>
          </p:nvSpPr>
          <p:spPr>
            <a:xfrm>
              <a:off x="4007224" y="5456299"/>
              <a:ext cx="905042" cy="400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0F86F0E-FDC7-4EDE-089F-805CCA11B28B}"/>
                </a:ext>
              </a:extLst>
            </p:cNvPr>
            <p:cNvSpPr txBox="1"/>
            <p:nvPr/>
          </p:nvSpPr>
          <p:spPr>
            <a:xfrm>
              <a:off x="4070369" y="5487077"/>
              <a:ext cx="79701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KR" dirty="0">
                  <a:highlight>
                    <a:srgbClr val="FF0000"/>
                  </a:highlight>
                </a:rPr>
                <a:t>Put(5)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6E4638-B647-CA2E-126C-1077A8613E58}"/>
              </a:ext>
            </a:extLst>
          </p:cNvPr>
          <p:cNvCxnSpPr>
            <a:cxnSpLocks/>
          </p:cNvCxnSpPr>
          <p:nvPr/>
        </p:nvCxnSpPr>
        <p:spPr>
          <a:xfrm flipH="1">
            <a:off x="7333828" y="1511417"/>
            <a:ext cx="1290919" cy="1319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717232-2740-AC66-B510-13106A4DED95}"/>
              </a:ext>
            </a:extLst>
          </p:cNvPr>
          <p:cNvSpPr txBox="1"/>
          <p:nvPr/>
        </p:nvSpPr>
        <p:spPr>
          <a:xfrm>
            <a:off x="6823517" y="2893410"/>
            <a:ext cx="135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1. </a:t>
            </a:r>
            <a:r>
              <a:rPr lang="en-KR" sz="1600" b="1" dirty="0">
                <a:solidFill>
                  <a:srgbClr val="FF0000"/>
                </a:solidFill>
              </a:rPr>
              <a:t>FLUSHED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1E6286-86AF-6854-1F7D-252F095E8FC3}"/>
              </a:ext>
            </a:extLst>
          </p:cNvPr>
          <p:cNvCxnSpPr>
            <a:cxnSpLocks/>
          </p:cNvCxnSpPr>
          <p:nvPr/>
        </p:nvCxnSpPr>
        <p:spPr>
          <a:xfrm flipH="1">
            <a:off x="5798061" y="3876150"/>
            <a:ext cx="2698703" cy="15952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470276-952E-57BE-03DC-C70C78C152CD}"/>
              </a:ext>
            </a:extLst>
          </p:cNvPr>
          <p:cNvSpPr txBox="1"/>
          <p:nvPr/>
        </p:nvSpPr>
        <p:spPr>
          <a:xfrm>
            <a:off x="7174743" y="4588690"/>
            <a:ext cx="1353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2. </a:t>
            </a:r>
            <a:r>
              <a:rPr lang="en-KR" sz="1400" b="1" dirty="0">
                <a:solidFill>
                  <a:srgbClr val="FF0000"/>
                </a:solidFill>
              </a:rPr>
              <a:t>ARCHIVED</a:t>
            </a:r>
          </a:p>
          <a:p>
            <a:pPr algn="ctr"/>
            <a:r>
              <a:rPr lang="en-KR" sz="1400" b="1" dirty="0">
                <a:solidFill>
                  <a:srgbClr val="FF0000"/>
                </a:solidFill>
              </a:rPr>
              <a:t>OR</a:t>
            </a:r>
          </a:p>
          <a:p>
            <a:pPr algn="ctr"/>
            <a:r>
              <a:rPr lang="en-KR" sz="1400" b="1" dirty="0">
                <a:solidFill>
                  <a:srgbClr val="FF0000"/>
                </a:solidFill>
              </a:rPr>
              <a:t>DELETED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BC7BBF7-A957-4E78-5B34-83C7724C92CC}"/>
              </a:ext>
            </a:extLst>
          </p:cNvPr>
          <p:cNvGrpSpPr/>
          <p:nvPr/>
        </p:nvGrpSpPr>
        <p:grpSpPr>
          <a:xfrm>
            <a:off x="10236836" y="348617"/>
            <a:ext cx="1356327" cy="307777"/>
            <a:chOff x="764771" y="4536770"/>
            <a:chExt cx="2247649" cy="54721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C31CF0-6317-BE86-FD45-D7B21823830E}"/>
                </a:ext>
              </a:extLst>
            </p:cNvPr>
            <p:cNvSpPr/>
            <p:nvPr/>
          </p:nvSpPr>
          <p:spPr>
            <a:xfrm>
              <a:off x="764771" y="4672455"/>
              <a:ext cx="565265" cy="31278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21990BB-4DA5-1816-3C77-0170268BD3E5}"/>
                </a:ext>
              </a:extLst>
            </p:cNvPr>
            <p:cNvSpPr txBox="1"/>
            <p:nvPr/>
          </p:nvSpPr>
          <p:spPr>
            <a:xfrm>
              <a:off x="1321656" y="4536770"/>
              <a:ext cx="1690764" cy="547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: Live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779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9192A-CBEE-5DF9-99AE-2701135B7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409213-6796-9CCE-09BE-E111E655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F10631-FF0C-8AD9-389B-CB3FC4F2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does it work?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C4307-7641-B44F-AD8A-28F4159439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135529"/>
            <a:ext cx="11278551" cy="50321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b="1" dirty="0"/>
              <a:t>To summarize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dirty="0"/>
              <a:t> WAL is </a:t>
            </a:r>
            <a:r>
              <a:rPr lang="en-US" altLang="ko-KR" dirty="0">
                <a:solidFill>
                  <a:srgbClr val="FF0000"/>
                </a:solidFill>
              </a:rPr>
              <a:t>created </a:t>
            </a:r>
            <a:r>
              <a:rPr lang="en-US" altLang="ko-KR" dirty="0"/>
              <a:t>when: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A new DB is opened.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A column family is flushed.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v"/>
            </a:pPr>
            <a:r>
              <a:rPr lang="en-US" altLang="ko-KR" dirty="0"/>
              <a:t> WAL is </a:t>
            </a:r>
            <a:r>
              <a:rPr lang="en-US" altLang="ko-KR" dirty="0">
                <a:solidFill>
                  <a:srgbClr val="FF0000"/>
                </a:solidFill>
              </a:rPr>
              <a:t>deleted</a:t>
            </a:r>
            <a:r>
              <a:rPr lang="en-US" altLang="ko-KR" dirty="0"/>
              <a:t> (or archived if archival is enabled) when: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All data in the WAL have been persisted to SST files.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b="1" dirty="0"/>
              <a:t> So, why use WAL?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/>
              <a:t> In the event of a failure, It can be used to </a:t>
            </a:r>
            <a:r>
              <a:rPr lang="en-US" altLang="ko-KR" dirty="0">
                <a:solidFill>
                  <a:srgbClr val="FF0000"/>
                </a:solidFill>
              </a:rPr>
              <a:t>completely recover the data in the </a:t>
            </a:r>
            <a:r>
              <a:rPr lang="en-US" altLang="ko-KR" dirty="0" err="1">
                <a:solidFill>
                  <a:srgbClr val="FF0000"/>
                </a:solidFill>
              </a:rPr>
              <a:t>Memtable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172136"/>
                </a:solidFill>
                <a:latin typeface="Inter"/>
              </a:rPr>
              <a:t>E</a:t>
            </a:r>
            <a:r>
              <a:rPr lang="en-US" b="0" i="0" dirty="0">
                <a:solidFill>
                  <a:srgbClr val="172136"/>
                </a:solidFill>
                <a:effectLst/>
                <a:latin typeface="Inter"/>
              </a:rPr>
              <a:t>nsure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data integrity </a:t>
            </a:r>
            <a:r>
              <a:rPr lang="en-US" b="0" i="0" dirty="0">
                <a:solidFill>
                  <a:srgbClr val="172136"/>
                </a:solidFill>
                <a:effectLst/>
                <a:latin typeface="Inter"/>
              </a:rPr>
              <a:t>and </a:t>
            </a:r>
            <a:r>
              <a:rPr lang="en-US" b="0" i="0" dirty="0">
                <a:solidFill>
                  <a:srgbClr val="FF0000"/>
                </a:solidFill>
                <a:effectLst/>
                <a:latin typeface="Inter"/>
              </a:rPr>
              <a:t>durability.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/>
              <a:t> But, </a:t>
            </a:r>
            <a:r>
              <a:rPr lang="en-US" altLang="ko-KR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rade-off </a:t>
            </a:r>
            <a:r>
              <a:rPr lang="en-US" dirty="0"/>
              <a:t>may occur between performance and reliability.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96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A453-6F4B-7002-9A5A-12D10F3D5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731CFE-A1CB-73FF-C729-0289F14A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D6B0C0C-1ACD-B0B8-3919-30316A37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WAL Overhead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0D5B3-8542-1899-361F-198B57A81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135529"/>
            <a:ext cx="10366840" cy="503215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400" dirty="0"/>
              <a:t> As you can see in the previous slides, </a:t>
            </a:r>
            <a:r>
              <a:rPr lang="en-US" altLang="ko-KR" sz="2400" dirty="0">
                <a:solidFill>
                  <a:srgbClr val="FF0000"/>
                </a:solidFill>
              </a:rPr>
              <a:t>additional file write operations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e.g</a:t>
            </a:r>
            <a:r>
              <a:rPr lang="en-US" altLang="ko-KR" sz="2400" dirty="0"/>
              <a:t>, flush, write, </a:t>
            </a:r>
            <a:r>
              <a:rPr lang="en-US" altLang="ko-KR" sz="2400" dirty="0" err="1"/>
              <a:t>fsync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fdatasync</a:t>
            </a:r>
            <a:r>
              <a:rPr lang="en-US" altLang="ko-KR" sz="2400" dirty="0"/>
              <a:t>, etc.) will occur when </a:t>
            </a:r>
            <a:r>
              <a:rPr lang="en-US" altLang="ko-KR" sz="2400" dirty="0">
                <a:solidFill>
                  <a:srgbClr val="FF0000"/>
                </a:solidFill>
              </a:rPr>
              <a:t>WAL is enabled.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9C8804-F184-04DA-3F1A-0105A1FE09D0}"/>
              </a:ext>
            </a:extLst>
          </p:cNvPr>
          <p:cNvGrpSpPr/>
          <p:nvPr/>
        </p:nvGrpSpPr>
        <p:grpSpPr>
          <a:xfrm>
            <a:off x="2912289" y="1943494"/>
            <a:ext cx="6367421" cy="4560834"/>
            <a:chOff x="6070122" y="1636009"/>
            <a:chExt cx="5890230" cy="48255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C49FEE-F474-5424-AC42-DE1BF5828297}"/>
                </a:ext>
              </a:extLst>
            </p:cNvPr>
            <p:cNvGrpSpPr/>
            <p:nvPr/>
          </p:nvGrpSpPr>
          <p:grpSpPr>
            <a:xfrm>
              <a:off x="6858537" y="1636009"/>
              <a:ext cx="4473390" cy="4825528"/>
              <a:chOff x="3980329" y="1388960"/>
              <a:chExt cx="4473390" cy="48255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3862D80-F841-787C-B347-063DB1DB5B1D}"/>
                  </a:ext>
                </a:extLst>
              </p:cNvPr>
              <p:cNvGrpSpPr/>
              <p:nvPr/>
            </p:nvGrpSpPr>
            <p:grpSpPr>
              <a:xfrm>
                <a:off x="3980329" y="1388960"/>
                <a:ext cx="4473390" cy="4825528"/>
                <a:chOff x="3173505" y="1828231"/>
                <a:chExt cx="4473390" cy="482552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D83BBB9-3E41-8DAA-4DF6-ACE5BCE503F6}"/>
                    </a:ext>
                  </a:extLst>
                </p:cNvPr>
                <p:cNvGrpSpPr/>
                <p:nvPr/>
              </p:nvGrpSpPr>
              <p:grpSpPr>
                <a:xfrm>
                  <a:off x="3173505" y="1828231"/>
                  <a:ext cx="1550895" cy="1768955"/>
                  <a:chOff x="1066799" y="1694726"/>
                  <a:chExt cx="1999129" cy="1918050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BEB6EF8-79D0-B276-D69D-926F6416AADC}"/>
                      </a:ext>
                    </a:extLst>
                  </p:cNvPr>
                  <p:cNvSpPr/>
                  <p:nvPr/>
                </p:nvSpPr>
                <p:spPr>
                  <a:xfrm>
                    <a:off x="1066799" y="2021541"/>
                    <a:ext cx="1999129" cy="159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D9DF547-0202-69C8-0316-5BB04C661FA9}"/>
                      </a:ext>
                    </a:extLst>
                  </p:cNvPr>
                  <p:cNvSpPr txBox="1"/>
                  <p:nvPr/>
                </p:nvSpPr>
                <p:spPr>
                  <a:xfrm>
                    <a:off x="1602094" y="1694726"/>
                    <a:ext cx="1417199" cy="4018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1200" dirty="0"/>
                      <a:t>“default”</a:t>
                    </a:r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CFDE43F-AA13-BAF0-4CF1-4BEBBD002330}"/>
                    </a:ext>
                  </a:extLst>
                </p:cNvPr>
                <p:cNvGrpSpPr/>
                <p:nvPr/>
              </p:nvGrpSpPr>
              <p:grpSpPr>
                <a:xfrm>
                  <a:off x="3472699" y="4661524"/>
                  <a:ext cx="3981215" cy="1992235"/>
                  <a:chOff x="3274683" y="2136409"/>
                  <a:chExt cx="3981215" cy="1992235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9CFF2F82-1EB0-7C01-6E6D-B0050E690188}"/>
                      </a:ext>
                    </a:extLst>
                  </p:cNvPr>
                  <p:cNvSpPr/>
                  <p:nvPr/>
                </p:nvSpPr>
                <p:spPr>
                  <a:xfrm>
                    <a:off x="3274683" y="2136409"/>
                    <a:ext cx="3981215" cy="159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CD8B01A-A821-096A-557A-DFF5921FC107}"/>
                      </a:ext>
                    </a:extLst>
                  </p:cNvPr>
                  <p:cNvSpPr txBox="1"/>
                  <p:nvPr/>
                </p:nvSpPr>
                <p:spPr>
                  <a:xfrm>
                    <a:off x="4733674" y="3707160"/>
                    <a:ext cx="1164311" cy="4214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KR" dirty="0"/>
                      <a:t>WAL File</a:t>
                    </a:r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96E0F668-B4D2-0B93-5D4E-84DFA1455459}"/>
                    </a:ext>
                  </a:extLst>
                </p:cNvPr>
                <p:cNvGrpSpPr/>
                <p:nvPr/>
              </p:nvGrpSpPr>
              <p:grpSpPr>
                <a:xfrm>
                  <a:off x="6096000" y="1828231"/>
                  <a:ext cx="1550895" cy="1781595"/>
                  <a:chOff x="1066799" y="1681021"/>
                  <a:chExt cx="1999129" cy="1931755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47C6EC2-3371-AE4C-5BDA-940E26DA9F47}"/>
                      </a:ext>
                    </a:extLst>
                  </p:cNvPr>
                  <p:cNvSpPr/>
                  <p:nvPr/>
                </p:nvSpPr>
                <p:spPr>
                  <a:xfrm>
                    <a:off x="1066799" y="2021541"/>
                    <a:ext cx="1999129" cy="159123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R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CCF9EA9-17C5-EFC0-2F6B-2F2E03C2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64178" y="1681021"/>
                    <a:ext cx="1425068" cy="4018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KR" sz="1200" dirty="0"/>
                      <a:t>“new_cf”</a:t>
                    </a:r>
                  </a:p>
                </p:txBody>
              </p:sp>
            </p:grp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F2619E3-3409-C591-B34B-3DA8CB4F6B42}"/>
                  </a:ext>
                </a:extLst>
              </p:cNvPr>
              <p:cNvCxnSpPr>
                <a:cxnSpLocks/>
                <a:stCxn id="16" idx="2"/>
                <a:endCxn id="14" idx="0"/>
              </p:cNvCxnSpPr>
              <p:nvPr/>
            </p:nvCxnSpPr>
            <p:spPr>
              <a:xfrm>
                <a:off x="4755777" y="3157916"/>
                <a:ext cx="1514354" cy="106433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80D617D-0350-26E8-7945-19284C778487}"/>
                  </a:ext>
                </a:extLst>
              </p:cNvPr>
              <p:cNvCxnSpPr>
                <a:cxnSpLocks/>
                <a:stCxn id="12" idx="2"/>
                <a:endCxn id="14" idx="0"/>
              </p:cNvCxnSpPr>
              <p:nvPr/>
            </p:nvCxnSpPr>
            <p:spPr>
              <a:xfrm flipH="1">
                <a:off x="6270131" y="3170555"/>
                <a:ext cx="1408141" cy="105169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BC3763-40B6-5CE8-C990-41F56E67E170}"/>
                </a:ext>
              </a:extLst>
            </p:cNvPr>
            <p:cNvCxnSpPr/>
            <p:nvPr/>
          </p:nvCxnSpPr>
          <p:spPr>
            <a:xfrm>
              <a:off x="6096000" y="3937133"/>
              <a:ext cx="5864352" cy="0"/>
            </a:xfrm>
            <a:prstGeom prst="line">
              <a:avLst/>
            </a:prstGeom>
            <a:ln w="38100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0C527C-0236-1884-254C-B440F8C0F0C2}"/>
                </a:ext>
              </a:extLst>
            </p:cNvPr>
            <p:cNvSpPr txBox="1"/>
            <p:nvPr/>
          </p:nvSpPr>
          <p:spPr>
            <a:xfrm>
              <a:off x="6070123" y="4018552"/>
              <a:ext cx="1595360" cy="411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On-Storage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4E8385-07AC-CC26-282B-C72241E96AB7}"/>
                </a:ext>
              </a:extLst>
            </p:cNvPr>
            <p:cNvSpPr txBox="1"/>
            <p:nvPr/>
          </p:nvSpPr>
          <p:spPr>
            <a:xfrm>
              <a:off x="6070122" y="3486383"/>
              <a:ext cx="1560466" cy="411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R" sz="1400" dirty="0"/>
                <a:t>In-Memory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E80FF0-7CB6-56B2-04DD-AEDA8956A5B9}"/>
                </a:ext>
              </a:extLst>
            </p:cNvPr>
            <p:cNvSpPr txBox="1"/>
            <p:nvPr/>
          </p:nvSpPr>
          <p:spPr>
            <a:xfrm>
              <a:off x="7804165" y="4481940"/>
              <a:ext cx="2688347" cy="351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sz="1400" dirty="0">
                  <a:solidFill>
                    <a:srgbClr val="FF0000"/>
                  </a:solidFill>
                </a:rPr>
                <a:t>flush, write, fsync, fdatasync,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40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14280B-60B0-1BE0-B48B-AD92EB2F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25F40A-14CE-F66F-1381-03801B25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9CFBF-F7DB-1A40-E565-30F3A6875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9534737" cy="481647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 When using WAL, every update request logs to WAL, causing additional file writes that </a:t>
            </a:r>
            <a:r>
              <a:rPr lang="en-US" dirty="0">
                <a:solidFill>
                  <a:srgbClr val="FF0000"/>
                </a:solidFill>
              </a:rPr>
              <a:t>negatively impact write performance (</a:t>
            </a:r>
            <a:r>
              <a:rPr lang="en-US" altLang="ko-KR" dirty="0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rite latency).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Thus, writes with WAL enabled will always have higher latency than those without it.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Let’s prove it now!</a:t>
            </a:r>
          </a:p>
        </p:txBody>
      </p:sp>
    </p:spTree>
    <p:extLst>
      <p:ext uri="{BB962C8B-B14F-4D97-AF65-F5344CB8AC3E}">
        <p14:creationId xmlns:p14="http://schemas.microsoft.com/office/powerpoint/2010/main" val="434516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FC4179-7304-F56E-7EB2-3A0C84B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0AD2F2-420E-B8A0-1D15-5F1A4E0B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Environment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2DEF32-9F59-092D-AE07-3AD42FA49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92725"/>
              </p:ext>
            </p:extLst>
          </p:nvPr>
        </p:nvGraphicFramePr>
        <p:xfrm>
          <a:off x="1078276" y="1329263"/>
          <a:ext cx="10035448" cy="463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512">
                  <a:extLst>
                    <a:ext uri="{9D8B030D-6E8A-4147-A177-3AD203B41FA5}">
                      <a16:colId xmlns:a16="http://schemas.microsoft.com/office/drawing/2014/main" val="4055023858"/>
                    </a:ext>
                  </a:extLst>
                </a:gridCol>
                <a:gridCol w="8011936">
                  <a:extLst>
                    <a:ext uri="{9D8B030D-6E8A-4147-A177-3AD203B41FA5}">
                      <a16:colId xmlns:a16="http://schemas.microsoft.com/office/drawing/2014/main" val="932913564"/>
                    </a:ext>
                  </a:extLst>
                </a:gridCol>
              </a:tblGrid>
              <a:tr h="772044">
                <a:tc gridSpan="2">
                  <a:txBody>
                    <a:bodyPr/>
                    <a:lstStyle/>
                    <a:p>
                      <a:pPr algn="ctr"/>
                      <a:r>
                        <a:rPr lang="en-KR" sz="3000" dirty="0"/>
                        <a:t>Version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48344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Ubuntu 20.04.5 LTS(64-bit)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24527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Linux 5.15.0-131-generic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78338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* 11th Gen Intel(R) Core(TM) i5-1155G7 @ 2.50GHz</a:t>
                      </a:r>
                      <a:endParaRPr lang="en-K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73170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MEM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3000" dirty="0"/>
                        <a:t>16GB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253088"/>
                  </a:ext>
                </a:extLst>
              </a:tr>
              <a:tr h="772044">
                <a:tc>
                  <a:txBody>
                    <a:bodyPr/>
                    <a:lstStyle/>
                    <a:p>
                      <a:pPr algn="ctr"/>
                      <a:r>
                        <a:rPr lang="en-KR" sz="3000" b="1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imation</a:t>
                      </a:r>
                      <a:r>
                        <a:rPr lang="en-US" sz="3000" dirty="0"/>
                        <a:t> M.2 PCIe 1TB SSD X831B</a:t>
                      </a:r>
                      <a:endParaRPr lang="en-KR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3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19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D14F-EFA2-A9D2-F58E-2F7A1830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F1CA0D-0567-984C-C82C-066B3727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A8B07E-BE3A-0DE0-522D-4B8E6E9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and Experiment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71C4D0-4DB1-F6AB-7F15-1D53A670369C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2483138"/>
          <a:ext cx="6883941" cy="26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600">
                  <a:extLst>
                    <a:ext uri="{9D8B030D-6E8A-4147-A177-3AD203B41FA5}">
                      <a16:colId xmlns:a16="http://schemas.microsoft.com/office/drawing/2014/main" val="3413083960"/>
                    </a:ext>
                  </a:extLst>
                </a:gridCol>
                <a:gridCol w="3469341">
                  <a:extLst>
                    <a:ext uri="{9D8B030D-6E8A-4147-A177-3AD203B41FA5}">
                      <a16:colId xmlns:a16="http://schemas.microsoft.com/office/drawing/2014/main" val="3435243598"/>
                    </a:ext>
                  </a:extLst>
                </a:gridCol>
              </a:tblGrid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</a:t>
                      </a:r>
                      <a:endParaRPr lang="en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7680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-use_direct_io_for_flush_and_compaction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 O_DIRECT </a:t>
                      </a:r>
                    </a:p>
                    <a:p>
                      <a:pPr algn="ctr"/>
                      <a:r>
                        <a:rPr lang="en-US" sz="1200" dirty="0"/>
                        <a:t>for background flush and compaction writes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92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rgbClr val="FF0000"/>
                          </a:solidFill>
                        </a:rPr>
                        <a:t>-value_size_distribution_type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 size distribution type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53989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-value_size_min/-value_size_max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Min/Max size of random value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1094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-disable_wal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 ON(false) / WAL OFF(true)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6132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Print histogram of operation timings.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0797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--benchmarks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Comma-separated list of operations </a:t>
                      </a:r>
                    </a:p>
                    <a:p>
                      <a:pPr algn="ctr"/>
                      <a:r>
                        <a:rPr lang="en-US" sz="1200" dirty="0"/>
                        <a:t>to run in the specified order. 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91823"/>
                  </a:ext>
                </a:extLst>
              </a:tr>
            </a:tbl>
          </a:graphicData>
        </a:graphic>
      </p:graphicFrame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29A38139-7341-5FC7-F75F-2D9436F9BE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159433"/>
            <a:ext cx="11771610" cy="50531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500" b="1" dirty="0"/>
              <a:t>$</a:t>
            </a:r>
            <a:r>
              <a:rPr lang="en-US" altLang="ko-KR" sz="1500" dirty="0"/>
              <a:t> ./</a:t>
            </a:r>
            <a:r>
              <a:rPr lang="en-US" altLang="ko-KR" sz="1500" dirty="0" err="1"/>
              <a:t>db_bench</a:t>
            </a:r>
            <a:r>
              <a:rPr lang="en-US" altLang="ko-KR" sz="1500" dirty="0"/>
              <a:t> -</a:t>
            </a:r>
            <a:r>
              <a:rPr lang="en-US" altLang="ko-KR" sz="1500" dirty="0" err="1"/>
              <a:t>use_direct_io_for_flush_and_compaction</a:t>
            </a:r>
            <a:r>
              <a:rPr lang="en-US" altLang="ko-KR" sz="1500" dirty="0"/>
              <a:t>=true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</a:t>
            </a:r>
            <a:r>
              <a:rPr lang="en-US" altLang="ko-KR" sz="1500" dirty="0">
                <a:solidFill>
                  <a:srgbClr val="FF0000"/>
                </a:solidFill>
              </a:rPr>
              <a:t>-</a:t>
            </a:r>
            <a:r>
              <a:rPr lang="en-US" altLang="ko-KR" sz="1500" dirty="0" err="1">
                <a:solidFill>
                  <a:srgbClr val="FF0000"/>
                </a:solidFill>
              </a:rPr>
              <a:t>value_size_distribution_type</a:t>
            </a:r>
            <a:r>
              <a:rPr lang="en-US" altLang="ko-KR" sz="1500" dirty="0">
                <a:solidFill>
                  <a:srgbClr val="FF0000"/>
                </a:solidFill>
              </a:rPr>
              <a:t>=$DISTRIBUTION_TYPE </a:t>
            </a:r>
            <a:r>
              <a:rPr lang="en-US" altLang="ko-KR" sz="1500" dirty="0"/>
              <a:t>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value_size_min</a:t>
            </a:r>
            <a:r>
              <a:rPr lang="en-US" altLang="ko-KR" sz="1500" dirty="0"/>
              <a:t>=100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value_size_max</a:t>
            </a:r>
            <a:r>
              <a:rPr lang="en-US" altLang="ko-KR" sz="1500" dirty="0"/>
              <a:t>=8192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disable_wal</a:t>
            </a:r>
            <a:r>
              <a:rPr lang="en-US" altLang="ko-KR" sz="1500" dirty="0"/>
              <a:t>=$BOOL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-histogram \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/>
              <a:t>	     --benchmarks=$FILL_TYPE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To create a more realistic workload with varying value sizes(instead of a fixed value size workload)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D4FF06-6DFC-E3CC-961A-E26AA870E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655" y="173878"/>
            <a:ext cx="4125997" cy="220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05DEEF-B06E-AD0C-91F4-9819498F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12" y="3918066"/>
            <a:ext cx="3797300" cy="106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2FA8E1-E9B9-9D91-E157-52CCD11E2705}"/>
              </a:ext>
            </a:extLst>
          </p:cNvPr>
          <p:cNvSpPr txBox="1"/>
          <p:nvPr/>
        </p:nvSpPr>
        <p:spPr>
          <a:xfrm>
            <a:off x="418239" y="4899712"/>
            <a:ext cx="4081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Lu, </a:t>
            </a:r>
            <a:r>
              <a:rPr lang="en-US" altLang="ko-KR" sz="800" dirty="0" err="1"/>
              <a:t>Lanyue</a:t>
            </a:r>
            <a:r>
              <a:rPr lang="en-US" altLang="ko-KR" sz="800" dirty="0"/>
              <a:t>, et al. "</a:t>
            </a:r>
            <a:r>
              <a:rPr lang="en-US" altLang="ko-KR" sz="800" dirty="0" err="1"/>
              <a:t>Wisckey</a:t>
            </a:r>
            <a:r>
              <a:rPr lang="en-US" altLang="ko-KR" sz="800" dirty="0"/>
              <a:t>: Separating keys from values in </a:t>
            </a:r>
            <a:r>
              <a:rPr lang="en-US" altLang="ko-KR" sz="800" dirty="0" err="1"/>
              <a:t>ssd</a:t>
            </a:r>
            <a:r>
              <a:rPr lang="en-US" altLang="ko-KR" sz="800" dirty="0"/>
              <a:t>-conscious storage." </a:t>
            </a:r>
          </a:p>
          <a:p>
            <a:pPr algn="ctr"/>
            <a:r>
              <a:rPr lang="en-US" altLang="ko-KR" sz="800" i="1" dirty="0"/>
              <a:t>ACM Transactions On Storage (TOS) </a:t>
            </a:r>
            <a:r>
              <a:rPr lang="en-US" altLang="ko-KR" sz="800" dirty="0"/>
              <a:t>13.1 (2017): 1-28.</a:t>
            </a:r>
            <a:endParaRPr lang="en-KR" sz="800" dirty="0"/>
          </a:p>
        </p:txBody>
      </p:sp>
    </p:spTree>
    <p:extLst>
      <p:ext uri="{BB962C8B-B14F-4D97-AF65-F5344CB8AC3E}">
        <p14:creationId xmlns:p14="http://schemas.microsoft.com/office/powerpoint/2010/main" val="3910291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0BB0A-209E-C765-3399-70940A51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49707A-E27E-EC70-50C1-E0EA5E41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9C291B5-55C3-284A-66C9-DABB4A82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and Experiment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780575-8352-7533-12FD-B4C34DCE9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18682"/>
              </p:ext>
            </p:extLst>
          </p:nvPr>
        </p:nvGraphicFramePr>
        <p:xfrm>
          <a:off x="4724400" y="2483138"/>
          <a:ext cx="6883941" cy="26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600">
                  <a:extLst>
                    <a:ext uri="{9D8B030D-6E8A-4147-A177-3AD203B41FA5}">
                      <a16:colId xmlns:a16="http://schemas.microsoft.com/office/drawing/2014/main" val="3413083960"/>
                    </a:ext>
                  </a:extLst>
                </a:gridCol>
                <a:gridCol w="3469341">
                  <a:extLst>
                    <a:ext uri="{9D8B030D-6E8A-4147-A177-3AD203B41FA5}">
                      <a16:colId xmlns:a16="http://schemas.microsoft.com/office/drawing/2014/main" val="3435243598"/>
                    </a:ext>
                  </a:extLst>
                </a:gridCol>
              </a:tblGrid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</a:t>
                      </a:r>
                      <a:endParaRPr lang="en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7680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-use_direct_io_for_flush_and_compaction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 O_DIRECT </a:t>
                      </a:r>
                    </a:p>
                    <a:p>
                      <a:pPr algn="ctr"/>
                      <a:r>
                        <a:rPr lang="en-US" sz="1200" dirty="0"/>
                        <a:t>for background flush and compaction writes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92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-value_size_distribution_type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 size distribution type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53989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-value_size_min/-value_size_max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Min/Max size of random value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1094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rgbClr val="FF0000"/>
                          </a:solidFill>
                        </a:rPr>
                        <a:t>-disable_wal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 ON(false) / WAL OFF(true)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6132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Print histogram of operation timings.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0797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--benchmarks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Comma-separated list of operations </a:t>
                      </a:r>
                    </a:p>
                    <a:p>
                      <a:pPr algn="ctr"/>
                      <a:r>
                        <a:rPr lang="en-US" sz="1200" dirty="0"/>
                        <a:t>to run in the specified order. 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91823"/>
                  </a:ext>
                </a:extLst>
              </a:tr>
            </a:tbl>
          </a:graphicData>
        </a:graphic>
      </p:graphicFrame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208B5CF2-B790-5409-9C02-A2997E0213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159434"/>
            <a:ext cx="11798505" cy="513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$</a:t>
            </a:r>
            <a:r>
              <a:rPr lang="en-US" altLang="ko-KR" sz="1500" dirty="0"/>
              <a:t> ./</a:t>
            </a:r>
            <a:r>
              <a:rPr lang="en-US" altLang="ko-KR" sz="1500" dirty="0" err="1"/>
              <a:t>db_bench</a:t>
            </a:r>
            <a:r>
              <a:rPr lang="en-US" altLang="ko-KR" sz="1500" dirty="0"/>
              <a:t> -</a:t>
            </a:r>
            <a:r>
              <a:rPr lang="en-US" altLang="ko-KR" sz="1500" dirty="0" err="1"/>
              <a:t>use_direct_io_for_flush_and_compaction</a:t>
            </a:r>
            <a:r>
              <a:rPr lang="en-US" altLang="ko-KR" sz="1500" dirty="0"/>
              <a:t>=true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value_size_distribution_type</a:t>
            </a:r>
            <a:r>
              <a:rPr lang="en-US" altLang="ko-KR" sz="1500" dirty="0"/>
              <a:t>=$DISTRIBUTION_TYPE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value_size_min</a:t>
            </a:r>
            <a:r>
              <a:rPr lang="en-US" altLang="ko-KR" sz="1500" dirty="0"/>
              <a:t>=100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value_size_max</a:t>
            </a:r>
            <a:r>
              <a:rPr lang="en-US" altLang="ko-KR" sz="1500" dirty="0"/>
              <a:t>=8192 \</a:t>
            </a:r>
          </a:p>
          <a:p>
            <a:pPr marL="0" indent="0">
              <a:buNone/>
            </a:pPr>
            <a:r>
              <a:rPr lang="en-US" altLang="ko-KR" sz="1500" dirty="0"/>
              <a:t>	     </a:t>
            </a:r>
            <a:r>
              <a:rPr lang="en-US" altLang="ko-KR" sz="1500" dirty="0">
                <a:solidFill>
                  <a:srgbClr val="FF0000"/>
                </a:solidFill>
              </a:rPr>
              <a:t>-</a:t>
            </a:r>
            <a:r>
              <a:rPr lang="en-US" altLang="ko-KR" sz="1500" dirty="0" err="1">
                <a:solidFill>
                  <a:srgbClr val="FF0000"/>
                </a:solidFill>
              </a:rPr>
              <a:t>disable_wal</a:t>
            </a:r>
            <a:r>
              <a:rPr lang="en-US" altLang="ko-KR" sz="1500" dirty="0">
                <a:solidFill>
                  <a:srgbClr val="FF0000"/>
                </a:solidFill>
              </a:rPr>
              <a:t>=$BOOL </a:t>
            </a:r>
            <a:r>
              <a:rPr lang="en-US" altLang="ko-KR" sz="1500" dirty="0"/>
              <a:t>\</a:t>
            </a:r>
          </a:p>
          <a:p>
            <a:pPr marL="0" indent="0">
              <a:buNone/>
            </a:pPr>
            <a:r>
              <a:rPr lang="en-US" altLang="ko-KR" sz="1500" dirty="0"/>
              <a:t>	     -histogram \</a:t>
            </a:r>
          </a:p>
          <a:p>
            <a:pPr marL="0" indent="0">
              <a:buNone/>
            </a:pPr>
            <a:r>
              <a:rPr lang="en-US" altLang="ko-KR" sz="1500" dirty="0"/>
              <a:t>	     --benchmarks=$FILL_TYPE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>
              <a:buFont typeface="Wingdings" pitchFamily="2" charset="2"/>
              <a:buChar char="v"/>
            </a:pPr>
            <a:endParaRPr lang="en-US" altLang="ko-KR" sz="20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Enable or Disable WAL</a:t>
            </a:r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31439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90782-8975-04F0-81D3-ABE53BEFF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687746-E3FD-2D0F-D821-2C925A5B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27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277719-D7C7-1734-21AE-4908F213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and Experiment</a:t>
            </a:r>
            <a:endParaRPr lang="ko-KR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101DF5-E216-B504-0D08-CA3BD3941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583120"/>
              </p:ext>
            </p:extLst>
          </p:nvPr>
        </p:nvGraphicFramePr>
        <p:xfrm>
          <a:off x="4724400" y="2483138"/>
          <a:ext cx="6883941" cy="267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600">
                  <a:extLst>
                    <a:ext uri="{9D8B030D-6E8A-4147-A177-3AD203B41FA5}">
                      <a16:colId xmlns:a16="http://schemas.microsoft.com/office/drawing/2014/main" val="3413083960"/>
                    </a:ext>
                  </a:extLst>
                </a:gridCol>
                <a:gridCol w="3469341">
                  <a:extLst>
                    <a:ext uri="{9D8B030D-6E8A-4147-A177-3AD203B41FA5}">
                      <a16:colId xmlns:a16="http://schemas.microsoft.com/office/drawing/2014/main" val="3435243598"/>
                    </a:ext>
                  </a:extLst>
                </a:gridCol>
              </a:tblGrid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OPTION</a:t>
                      </a:r>
                      <a:endParaRPr lang="en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7680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-use_direct_io_for_flush_and_compaction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 O_DIRECT </a:t>
                      </a:r>
                    </a:p>
                    <a:p>
                      <a:pPr algn="ctr"/>
                      <a:r>
                        <a:rPr lang="en-US" sz="1200" dirty="0"/>
                        <a:t>for background flush and compaction writes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92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-value_size_distribution_type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 size distribution type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53989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/>
                        <a:t>-value_size_min/-value_size_max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Min/Max size of random value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10941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-disable_wal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WAL ON(false) / WAL OFF(true)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56132"/>
                  </a:ext>
                </a:extLst>
              </a:tr>
              <a:tr h="351227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-histogram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Print histogram of operation timings.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07974"/>
                  </a:ext>
                </a:extLst>
              </a:tr>
              <a:tr h="458723">
                <a:tc>
                  <a:txBody>
                    <a:bodyPr/>
                    <a:lstStyle/>
                    <a:p>
                      <a:pPr algn="ctr"/>
                      <a:r>
                        <a:rPr lang="en-KR" sz="1200" b="1" dirty="0">
                          <a:solidFill>
                            <a:srgbClr val="FF0000"/>
                          </a:solidFill>
                        </a:rPr>
                        <a:t>--benchmarks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Comma-separated list of operations </a:t>
                      </a:r>
                    </a:p>
                    <a:p>
                      <a:pPr algn="ctr"/>
                      <a:r>
                        <a:rPr lang="en-US" sz="1200" dirty="0"/>
                        <a:t>to run in the specified order. </a:t>
                      </a:r>
                      <a:endParaRPr lang="en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591823"/>
                  </a:ext>
                </a:extLst>
              </a:tr>
            </a:tbl>
          </a:graphicData>
        </a:graphic>
      </p:graphicFrame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F21E4FC7-B56B-4DE9-6E86-B648B683B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159434"/>
            <a:ext cx="11681963" cy="5008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$</a:t>
            </a:r>
            <a:r>
              <a:rPr lang="en-US" altLang="ko-KR" sz="1500" dirty="0"/>
              <a:t> ./</a:t>
            </a:r>
            <a:r>
              <a:rPr lang="en-US" altLang="ko-KR" sz="1500" dirty="0" err="1"/>
              <a:t>db_bench</a:t>
            </a:r>
            <a:r>
              <a:rPr lang="en-US" altLang="ko-KR" sz="1500" dirty="0"/>
              <a:t> -</a:t>
            </a:r>
            <a:r>
              <a:rPr lang="en-US" altLang="ko-KR" sz="1500" dirty="0" err="1"/>
              <a:t>use_direct_io_for_flush_and_compaction</a:t>
            </a:r>
            <a:r>
              <a:rPr lang="en-US" altLang="ko-KR" sz="1500" dirty="0"/>
              <a:t>=true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value_size_distribution_type</a:t>
            </a:r>
            <a:r>
              <a:rPr lang="en-US" altLang="ko-KR" sz="1500" dirty="0"/>
              <a:t>=$DISTRIBUTION_TYPE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value_size_min</a:t>
            </a:r>
            <a:r>
              <a:rPr lang="en-US" altLang="ko-KR" sz="1500" dirty="0"/>
              <a:t>=100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value_size_max</a:t>
            </a:r>
            <a:r>
              <a:rPr lang="en-US" altLang="ko-KR" sz="1500" dirty="0"/>
              <a:t>=8192 \</a:t>
            </a:r>
          </a:p>
          <a:p>
            <a:pPr marL="0" indent="0">
              <a:buNone/>
            </a:pPr>
            <a:r>
              <a:rPr lang="en-US" altLang="ko-KR" sz="1500" dirty="0"/>
              <a:t>	     -</a:t>
            </a:r>
            <a:r>
              <a:rPr lang="en-US" altLang="ko-KR" sz="1500" dirty="0" err="1"/>
              <a:t>disable_wal</a:t>
            </a:r>
            <a:r>
              <a:rPr lang="en-US" altLang="ko-KR" sz="1500" dirty="0"/>
              <a:t>=$BOOL \</a:t>
            </a:r>
          </a:p>
          <a:p>
            <a:pPr marL="0" indent="0">
              <a:buNone/>
            </a:pPr>
            <a:r>
              <a:rPr lang="en-US" altLang="ko-KR" sz="1500" dirty="0"/>
              <a:t>	     -histogram \</a:t>
            </a:r>
          </a:p>
          <a:p>
            <a:pPr marL="0" indent="0">
              <a:buNone/>
            </a:pPr>
            <a:r>
              <a:rPr lang="en-US" altLang="ko-KR" sz="1500" dirty="0"/>
              <a:t>	     </a:t>
            </a:r>
            <a:r>
              <a:rPr lang="en-US" altLang="ko-KR" sz="1500" dirty="0">
                <a:solidFill>
                  <a:srgbClr val="FF0000"/>
                </a:solidFill>
              </a:rPr>
              <a:t>--benchmarks=$FILL_TYPE</a:t>
            </a: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v"/>
            </a:pPr>
            <a:r>
              <a:rPr lang="en-US" altLang="ko-KR" sz="2400" dirty="0"/>
              <a:t> ”</a:t>
            </a:r>
            <a:r>
              <a:rPr lang="en-US" altLang="ko-KR" sz="2400" dirty="0" err="1"/>
              <a:t>fillseq</a:t>
            </a:r>
            <a:r>
              <a:rPr lang="en-US" altLang="ko-KR" sz="2400" dirty="0"/>
              <a:t>” for performing sequential writes, “</a:t>
            </a:r>
            <a:r>
              <a:rPr lang="en-US" altLang="ko-KR" sz="2400" dirty="0" err="1"/>
              <a:t>fillrandom</a:t>
            </a:r>
            <a:r>
              <a:rPr lang="en-US" altLang="ko-KR" sz="2400" dirty="0"/>
              <a:t>” for random writes</a:t>
            </a:r>
          </a:p>
          <a:p>
            <a:pPr marL="0" indent="0">
              <a:buNone/>
            </a:pPr>
            <a:endParaRPr lang="en-US" altLang="ko-KR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245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C9268-91C4-526D-2226-3B8CB1D10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19BD2B-0CF0-D02D-AC03-FB242E0E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28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4FA89E-D4BE-9945-62F1-080B83AC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and Discussion</a:t>
            </a:r>
            <a:endParaRPr lang="ko-KR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169753-E5CF-11B0-05DA-C093EB906F47}"/>
              </a:ext>
            </a:extLst>
          </p:cNvPr>
          <p:cNvGrpSpPr/>
          <p:nvPr/>
        </p:nvGrpSpPr>
        <p:grpSpPr>
          <a:xfrm>
            <a:off x="180151" y="2072356"/>
            <a:ext cx="11831698" cy="4114789"/>
            <a:chOff x="180151" y="1048856"/>
            <a:chExt cx="11831698" cy="411478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936FEA0-EE04-B255-DAE4-F47D6ABD7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51" y="1356633"/>
              <a:ext cx="5915849" cy="380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12B265C-E428-EAD6-7FA1-EEE9FBA63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356633"/>
              <a:ext cx="5915849" cy="380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AC4092-4054-239D-56DD-22492581E033}"/>
                </a:ext>
              </a:extLst>
            </p:cNvPr>
            <p:cNvSpPr txBox="1"/>
            <p:nvPr/>
          </p:nvSpPr>
          <p:spPr>
            <a:xfrm>
              <a:off x="2213376" y="1101132"/>
              <a:ext cx="19229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ko-KR" sz="1200" b="1" dirty="0"/>
                <a:t>Value Size: </a:t>
              </a:r>
              <a:r>
                <a:rPr lang="en-US" altLang="ko-KR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Normal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B3993F-D5E0-CBFC-A67D-42F0774647C3}"/>
                </a:ext>
              </a:extLst>
            </p:cNvPr>
            <p:cNvSpPr txBox="1"/>
            <p:nvPr/>
          </p:nvSpPr>
          <p:spPr>
            <a:xfrm>
              <a:off x="8092459" y="1048856"/>
              <a:ext cx="19229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ko-KR" sz="1200" b="1" dirty="0"/>
                <a:t>Value Size: </a:t>
              </a:r>
              <a:r>
                <a:rPr lang="en-US" altLang="ko-KR" sz="1200" b="1" dirty="0">
                  <a:solidFill>
                    <a:schemeClr val="accent5"/>
                  </a:solidFill>
                </a:rPr>
                <a:t>Uniform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FD9C21-CE59-B2A5-B538-A09331CB6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88268"/>
              </p:ext>
            </p:extLst>
          </p:nvPr>
        </p:nvGraphicFramePr>
        <p:xfrm>
          <a:off x="6944976" y="173878"/>
          <a:ext cx="4217896" cy="158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948">
                  <a:extLst>
                    <a:ext uri="{9D8B030D-6E8A-4147-A177-3AD203B41FA5}">
                      <a16:colId xmlns:a16="http://schemas.microsoft.com/office/drawing/2014/main" val="3413083960"/>
                    </a:ext>
                  </a:extLst>
                </a:gridCol>
                <a:gridCol w="2108948">
                  <a:extLst>
                    <a:ext uri="{9D8B030D-6E8A-4147-A177-3AD203B41FA5}">
                      <a16:colId xmlns:a16="http://schemas.microsoft.com/office/drawing/2014/main" val="3435243598"/>
                    </a:ext>
                  </a:extLst>
                </a:gridCol>
              </a:tblGrid>
              <a:tr h="395324">
                <a:tc>
                  <a:txBody>
                    <a:bodyPr/>
                    <a:lstStyle/>
                    <a:p>
                      <a:pPr algn="ctr"/>
                      <a:r>
                        <a:rPr lang="en-KR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76804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$DISTRIBUTION_TYPE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fixed</a:t>
                      </a:r>
                      <a:r>
                        <a:rPr lang="en-KR" sz="1400" dirty="0"/>
                        <a:t> | </a:t>
                      </a:r>
                      <a:r>
                        <a:rPr lang="en-KR" sz="1400" dirty="0">
                          <a:solidFill>
                            <a:srgbClr val="0070C0"/>
                          </a:solidFill>
                        </a:rPr>
                        <a:t>normal </a:t>
                      </a:r>
                      <a:r>
                        <a:rPr lang="en-KR" sz="1400" dirty="0"/>
                        <a:t>| </a:t>
                      </a:r>
                      <a:r>
                        <a:rPr lang="en-KR" sz="1400" dirty="0">
                          <a:solidFill>
                            <a:schemeClr val="accent5"/>
                          </a:solidFill>
                        </a:rPr>
                        <a:t>uniform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8921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$BOOL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/>
                        <a:t>true |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53989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pPr algn="ctr"/>
                      <a:r>
                        <a:rPr lang="en-KR" sz="1400" b="1" dirty="0"/>
                        <a:t>$FILL_TYPE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”fillseq” </a:t>
                      </a:r>
                      <a:r>
                        <a:rPr lang="en-KR" sz="1400" dirty="0"/>
                        <a:t>| </a:t>
                      </a:r>
                      <a:r>
                        <a:rPr lang="en-KR" sz="1400" dirty="0">
                          <a:solidFill>
                            <a:srgbClr val="FF0000"/>
                          </a:solidFill>
                        </a:rPr>
                        <a:t>“fillrandom”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81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11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4A777-E859-20A6-60BC-6E60AD3D0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1D835B-91AE-D862-B01D-6479DF1B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29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9A405B-E1A8-5F81-49A2-5FCDB1CA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 and Discussion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EB250-25AD-8A80-FC91-54001FFB03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926" y="1180311"/>
            <a:ext cx="9991938" cy="117195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400" dirty="0"/>
              <a:t> Regardless of sequential or random, write operations with WAL ON have higher average latency.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ED2DF-5578-8CB9-1A97-6F94F9FC836B}"/>
              </a:ext>
            </a:extLst>
          </p:cNvPr>
          <p:cNvGrpSpPr/>
          <p:nvPr/>
        </p:nvGrpSpPr>
        <p:grpSpPr>
          <a:xfrm>
            <a:off x="180151" y="2196079"/>
            <a:ext cx="11831698" cy="4114789"/>
            <a:chOff x="180151" y="1048856"/>
            <a:chExt cx="11831698" cy="411478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AF194B-59D5-DD3B-FD18-D711F8A0A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51" y="1356633"/>
              <a:ext cx="5915849" cy="380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E83D416-B523-1DE7-7E63-84EE0804B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356633"/>
              <a:ext cx="5915849" cy="3807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C93940-75E1-9CA9-BAE1-2A65C9EB6B89}"/>
                </a:ext>
              </a:extLst>
            </p:cNvPr>
            <p:cNvSpPr txBox="1"/>
            <p:nvPr/>
          </p:nvSpPr>
          <p:spPr>
            <a:xfrm>
              <a:off x="2213376" y="1101132"/>
              <a:ext cx="19229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ko-KR" sz="1200" b="1" dirty="0"/>
                <a:t>Value Size: </a:t>
              </a:r>
              <a:r>
                <a:rPr lang="en-US" altLang="ko-KR" sz="1200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Normal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2A3764-9BF3-7579-62D0-2BA61708745C}"/>
                </a:ext>
              </a:extLst>
            </p:cNvPr>
            <p:cNvSpPr txBox="1"/>
            <p:nvPr/>
          </p:nvSpPr>
          <p:spPr>
            <a:xfrm>
              <a:off x="8092459" y="1048856"/>
              <a:ext cx="192293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ko-KR" sz="1200" b="1" dirty="0"/>
                <a:t>Value Size: </a:t>
              </a:r>
              <a:r>
                <a:rPr lang="en-US" altLang="ko-KR" sz="1200" b="1" dirty="0">
                  <a:solidFill>
                    <a:schemeClr val="accent5"/>
                  </a:solidFill>
                </a:rPr>
                <a:t>Uniform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95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4B934B-6C3C-7ADC-BB15-C5947C42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536710-A6C6-1229-BB1F-0194A122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8D1212-115C-D773-7926-A91926F6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585" y="1358045"/>
            <a:ext cx="4895415" cy="4148746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F01182-271A-6620-2548-27486487E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20" y="1351209"/>
            <a:ext cx="7340928" cy="4816475"/>
          </a:xfrm>
        </p:spPr>
        <p:txBody>
          <a:bodyPr>
            <a:normAutofit/>
          </a:bodyPr>
          <a:lstStyle/>
          <a:p>
            <a:r>
              <a:rPr lang="en-US" altLang="ko-KR" dirty="0"/>
              <a:t>I tried to make some of the experiments in </a:t>
            </a:r>
            <a:r>
              <a:rPr lang="en-US" altLang="ko-KR" dirty="0" err="1"/>
              <a:t>RocksDB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Experiments on </a:t>
            </a:r>
            <a:r>
              <a:rPr lang="en-US" altLang="ko-KR" dirty="0" err="1"/>
              <a:t>LevelDB's</a:t>
            </a:r>
            <a:r>
              <a:rPr lang="en-US" altLang="ko-KR" dirty="0"/>
              <a:t> </a:t>
            </a:r>
            <a:r>
              <a:rPr lang="en-US" altLang="ko-KR" b="1" dirty="0"/>
              <a:t>Sequential and Random Read</a:t>
            </a:r>
            <a:r>
              <a:rPr lang="en-US" altLang="ko-KR" dirty="0"/>
              <a:t> on SSD in the </a:t>
            </a:r>
            <a:r>
              <a:rPr lang="en-US" altLang="ko-KR" dirty="0" err="1"/>
              <a:t>WiscKey</a:t>
            </a:r>
            <a:r>
              <a:rPr lang="en-US" altLang="ko-KR" dirty="0"/>
              <a:t> paper are as similar as possible in </a:t>
            </a:r>
            <a:r>
              <a:rPr lang="en-US" altLang="ko-KR" dirty="0" err="1"/>
              <a:t>RocksDB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It was expected that a graph similar to Figure 3 would appear in </a:t>
            </a:r>
            <a:r>
              <a:rPr lang="en-US" altLang="ko-KR" dirty="0" err="1"/>
              <a:t>RocksDB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298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7379A-E878-3237-136E-09F6190D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7FEA80-335A-BE8D-BB05-70D34B80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30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2BA891-96DA-D47E-31CE-7C03619A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4023"/>
            <a:ext cx="10515600" cy="961651"/>
          </a:xfrm>
        </p:spPr>
        <p:txBody>
          <a:bodyPr/>
          <a:lstStyle/>
          <a:p>
            <a:r>
              <a:rPr lang="en-US" altLang="ko-KR" dirty="0"/>
              <a:t>Code-Level Analysis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D1A56-23E3-B56B-803C-9BF8EE6D86AE}"/>
              </a:ext>
            </a:extLst>
          </p:cNvPr>
          <p:cNvSpPr txBox="1"/>
          <p:nvPr/>
        </p:nvSpPr>
        <p:spPr>
          <a:xfrm>
            <a:off x="285918" y="839274"/>
            <a:ext cx="8849117" cy="738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 6.11.4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commit: f15414b6562f39953281e5dd0e95dd8c506d5c87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Anaysis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tool: </a:t>
            </a:r>
            <a:r>
              <a:rPr lang="en-US" sz="15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ftracer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(https://</a:t>
            </a:r>
            <a:r>
              <a:rPr lang="en-US" sz="15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github.com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sz="15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finaldie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sz="15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ftracer</a:t>
            </a:r>
            <a:r>
              <a:rPr lang="en-US" sz="15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7428AB-40E2-CC68-9EA2-2D2ABAD0D2F7}"/>
              </a:ext>
            </a:extLst>
          </p:cNvPr>
          <p:cNvGrpSpPr/>
          <p:nvPr/>
        </p:nvGrpSpPr>
        <p:grpSpPr>
          <a:xfrm>
            <a:off x="2600589" y="1638873"/>
            <a:ext cx="6990821" cy="4935679"/>
            <a:chOff x="2977932" y="1443306"/>
            <a:chExt cx="6236136" cy="46005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60C41C-2C50-DF75-4400-3525CA19F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7932" y="1443306"/>
              <a:ext cx="6236136" cy="423543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AC0C48-CEE9-9FC1-882A-E7D7C92523DC}"/>
                </a:ext>
              </a:extLst>
            </p:cNvPr>
            <p:cNvSpPr/>
            <p:nvPr/>
          </p:nvSpPr>
          <p:spPr>
            <a:xfrm>
              <a:off x="3198963" y="4043399"/>
              <a:ext cx="3578355" cy="3882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FB9B7E-8499-C0FF-256A-6CB9CFBA9B09}"/>
                </a:ext>
              </a:extLst>
            </p:cNvPr>
            <p:cNvSpPr txBox="1"/>
            <p:nvPr/>
          </p:nvSpPr>
          <p:spPr>
            <a:xfrm>
              <a:off x="5205894" y="5736079"/>
              <a:ext cx="17802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effectLst/>
                  <a:latin typeface="Helvetica Neue" panose="02000503000000020004" pitchFamily="2" charset="0"/>
                </a:rPr>
                <a:t>simple_example.cc</a:t>
              </a:r>
              <a:endParaRPr lang="en-US" sz="1400" dirty="0">
                <a:effectLst/>
                <a:latin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5013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BBF8B-ADF6-2CDF-20A3-05B2CC8A6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88B7E5-414F-674C-569B-1D1537D4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31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1A4FDB-A852-F816-7100-1ED23427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70" y="0"/>
            <a:ext cx="10515600" cy="961651"/>
          </a:xfrm>
        </p:spPr>
        <p:txBody>
          <a:bodyPr/>
          <a:lstStyle/>
          <a:p>
            <a:r>
              <a:rPr lang="en-US" altLang="ko-KR" dirty="0"/>
              <a:t>Code-Level Analysis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137FA-E094-1DB8-BAEA-B5C1B4C1359E}"/>
              </a:ext>
            </a:extLst>
          </p:cNvPr>
          <p:cNvSpPr txBox="1"/>
          <p:nvPr/>
        </p:nvSpPr>
        <p:spPr>
          <a:xfrm>
            <a:off x="273670" y="941908"/>
            <a:ext cx="8307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 6.11.4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commit: f15414b6562f39953281e5dd0e95dd8c506d5c87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1CFF13-1378-1A05-2340-FF42E87D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87" y="1355543"/>
            <a:ext cx="10398566" cy="3058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385CF8B-DFCE-87B0-CC62-B2AAA80CB3BA}"/>
              </a:ext>
            </a:extLst>
          </p:cNvPr>
          <p:cNvGrpSpPr/>
          <p:nvPr/>
        </p:nvGrpSpPr>
        <p:grpSpPr>
          <a:xfrm>
            <a:off x="2055380" y="1817147"/>
            <a:ext cx="8081239" cy="4617701"/>
            <a:chOff x="2066808" y="1987342"/>
            <a:chExt cx="7716335" cy="43668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71993FA-EE13-A858-6400-68A1B25A1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8857" y="2080533"/>
              <a:ext cx="7374286" cy="37918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88C4E2-39D6-F533-9526-831843D46212}"/>
                </a:ext>
              </a:extLst>
            </p:cNvPr>
            <p:cNvSpPr txBox="1"/>
            <p:nvPr/>
          </p:nvSpPr>
          <p:spPr>
            <a:xfrm>
              <a:off x="3947831" y="6046388"/>
              <a:ext cx="42265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Ref: </a:t>
              </a:r>
              <a:r>
                <a:rPr lang="en-KR" sz="1400" dirty="0"/>
                <a:t>https://finaldie.com/learning/rocksdb_6_11_4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01501A-E63C-6801-41AA-B8C56B0092C4}"/>
                </a:ext>
              </a:extLst>
            </p:cNvPr>
            <p:cNvSpPr/>
            <p:nvPr/>
          </p:nvSpPr>
          <p:spPr>
            <a:xfrm>
              <a:off x="2467620" y="2067956"/>
              <a:ext cx="901745" cy="2081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25A94B-113C-0CF1-FDC0-649C6D1EE16E}"/>
                </a:ext>
              </a:extLst>
            </p:cNvPr>
            <p:cNvSpPr/>
            <p:nvPr/>
          </p:nvSpPr>
          <p:spPr>
            <a:xfrm>
              <a:off x="2673626" y="4446494"/>
              <a:ext cx="6515198" cy="3854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86EDB5-F8A3-6CAB-A56A-A8A77BD4BF62}"/>
                </a:ext>
              </a:extLst>
            </p:cNvPr>
            <p:cNvSpPr/>
            <p:nvPr/>
          </p:nvSpPr>
          <p:spPr>
            <a:xfrm>
              <a:off x="2876233" y="5045944"/>
              <a:ext cx="6662213" cy="3854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5778FD-E7F3-0083-6DD0-E440D40F7118}"/>
                </a:ext>
              </a:extLst>
            </p:cNvPr>
            <p:cNvSpPr txBox="1"/>
            <p:nvPr/>
          </p:nvSpPr>
          <p:spPr>
            <a:xfrm>
              <a:off x="2066808" y="1987342"/>
              <a:ext cx="4954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1.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endParaRPr lang="en-KR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B42DD3-FD6C-2DB6-BCC5-F139F5A403DE}"/>
                </a:ext>
              </a:extLst>
            </p:cNvPr>
            <p:cNvSpPr txBox="1"/>
            <p:nvPr/>
          </p:nvSpPr>
          <p:spPr>
            <a:xfrm>
              <a:off x="2283980" y="4425859"/>
              <a:ext cx="495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2.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endParaRPr lang="en-KR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42A7B8-7F43-30D3-38C6-AD000BDD019C}"/>
                </a:ext>
              </a:extLst>
            </p:cNvPr>
            <p:cNvSpPr txBox="1"/>
            <p:nvPr/>
          </p:nvSpPr>
          <p:spPr>
            <a:xfrm>
              <a:off x="2467621" y="5029021"/>
              <a:ext cx="495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3.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  <a:endParaRPr lang="en-KR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998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4B934B-6C3C-7ADC-BB15-C5947C42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32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536710-A6C6-1229-BB1F-0194A122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91" y="0"/>
            <a:ext cx="10515600" cy="961651"/>
          </a:xfrm>
        </p:spPr>
        <p:txBody>
          <a:bodyPr/>
          <a:lstStyle/>
          <a:p>
            <a:r>
              <a:rPr lang="en-US" altLang="ko-KR" dirty="0"/>
              <a:t>Code-Level Analysis(ongoing)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0EFEF-43D9-D30B-12C5-6D256821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87" y="1905041"/>
            <a:ext cx="11654986" cy="4137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F8562-16E4-0C3A-866E-1F533C76FEFD}"/>
              </a:ext>
            </a:extLst>
          </p:cNvPr>
          <p:cNvSpPr txBox="1"/>
          <p:nvPr/>
        </p:nvSpPr>
        <p:spPr>
          <a:xfrm>
            <a:off x="2692915" y="6042663"/>
            <a:ext cx="6933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Ref: https://</a:t>
            </a:r>
            <a:r>
              <a:rPr lang="en-US" sz="1200" dirty="0" err="1"/>
              <a:t>github.com</a:t>
            </a:r>
            <a:r>
              <a:rPr lang="en-US" sz="1200" dirty="0"/>
              <a:t>/DKU-</a:t>
            </a:r>
            <a:r>
              <a:rPr lang="en-US" sz="1200" dirty="0" err="1"/>
              <a:t>StarLab</a:t>
            </a:r>
            <a:r>
              <a:rPr lang="en-US" sz="1200" dirty="0"/>
              <a:t>/</a:t>
            </a:r>
            <a:r>
              <a:rPr lang="en-US" sz="1200" dirty="0" err="1"/>
              <a:t>leveldb</a:t>
            </a:r>
            <a:r>
              <a:rPr lang="en-US" sz="1200" dirty="0"/>
              <a:t>-study/blob/main/analysis </a:t>
            </a:r>
          </a:p>
          <a:p>
            <a:pPr algn="ctr"/>
            <a:r>
              <a:rPr lang="en-US" sz="1200" dirty="0"/>
              <a:t>[analysis]WAL,Manifest_week5.pdf</a:t>
            </a:r>
            <a:endParaRPr lang="en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2996A-93E4-AFCA-54E8-548F0E8F6FF3}"/>
              </a:ext>
            </a:extLst>
          </p:cNvPr>
          <p:cNvSpPr txBox="1"/>
          <p:nvPr/>
        </p:nvSpPr>
        <p:spPr>
          <a:xfrm>
            <a:off x="293891" y="869006"/>
            <a:ext cx="83257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 6.11.4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commit: f15414b6562f39953281e5dd0e95dd8c506d5c87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AEBF66-D36A-7D2D-0D21-9BB10FF4F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87" y="1289107"/>
            <a:ext cx="10477304" cy="3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17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CC798-EC09-2029-F0E6-B8ECAA820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660264-CB31-40BE-A11E-CD967BF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33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F18D5-111B-D39E-D0E2-66155B9E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CFB91-075F-1061-D014-4630A4BBC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9" y="1351209"/>
            <a:ext cx="10515599" cy="48164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b="1" dirty="0"/>
              <a:t> </a:t>
            </a:r>
            <a:r>
              <a:rPr lang="en-US" altLang="ko-KR" sz="3200" b="1"/>
              <a:t>Last weeks</a:t>
            </a:r>
            <a:endParaRPr lang="en-US" altLang="ko-KR" sz="3200" b="1" dirty="0"/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Learn how to use </a:t>
            </a:r>
            <a:r>
              <a:rPr lang="en-US" altLang="ko-KR" sz="2800" dirty="0" err="1"/>
              <a:t>db_bench</a:t>
            </a:r>
            <a:endParaRPr lang="en-US" altLang="ko-KR" sz="2800" dirty="0"/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Studied </a:t>
            </a:r>
            <a:r>
              <a:rPr lang="en-US" altLang="ko-KR" sz="2800" dirty="0" err="1"/>
              <a:t>RocksDB</a:t>
            </a:r>
            <a:r>
              <a:rPr lang="en-US" altLang="ko-KR" sz="2800" dirty="0"/>
              <a:t>’ key mechanisms, Compaction and WAL </a:t>
            </a:r>
          </a:p>
          <a:p>
            <a:pPr marL="457200" lvl="1" indent="0">
              <a:buNone/>
            </a:pPr>
            <a:endParaRPr lang="en-US" altLang="ko-KR" dirty="0"/>
          </a:p>
          <a:p>
            <a:pPr>
              <a:buFont typeface="Wingdings" pitchFamily="2" charset="2"/>
              <a:buChar char="v"/>
            </a:pPr>
            <a:r>
              <a:rPr lang="en-US" altLang="ko-KR" sz="3200" b="1" dirty="0"/>
              <a:t> This week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Code-Level Analysis(ongoing) 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Try to improve WAL overhead</a:t>
            </a:r>
          </a:p>
          <a:p>
            <a:pPr lvl="1">
              <a:buFont typeface="Wingdings" pitchFamily="2" charset="2"/>
              <a:buChar char="v"/>
            </a:pPr>
            <a:r>
              <a:rPr lang="en-US" altLang="ko-KR" sz="2800" dirty="0"/>
              <a:t> Advanced experiments on WAL trade-off</a:t>
            </a:r>
          </a:p>
        </p:txBody>
      </p:sp>
    </p:spTree>
    <p:extLst>
      <p:ext uri="{BB962C8B-B14F-4D97-AF65-F5344CB8AC3E}">
        <p14:creationId xmlns:p14="http://schemas.microsoft.com/office/powerpoint/2010/main" val="1242094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EFDDC-8D74-CBB1-B484-0F41E221A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5601C7-C2C6-DE98-E5BB-C52A9801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34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A08A09-2695-6142-94EA-23703FD3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FCE10043-3A7B-C2AE-01D4-B798D733C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159434"/>
            <a:ext cx="11681963" cy="50082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FF0000"/>
                </a:solidFill>
              </a:rPr>
              <a:t>[1] </a:t>
            </a:r>
            <a:r>
              <a:rPr lang="ko-KR" altLang="en-US" sz="1800" dirty="0" err="1">
                <a:solidFill>
                  <a:srgbClr val="FF0000"/>
                </a:solidFill>
              </a:rPr>
              <a:t>신호진</a:t>
            </a:r>
            <a:r>
              <a:rPr lang="en-US" altLang="ko-KR" sz="1800" dirty="0">
                <a:solidFill>
                  <a:srgbClr val="FF0000"/>
                </a:solidFill>
              </a:rPr>
              <a:t>, and </a:t>
            </a:r>
            <a:r>
              <a:rPr lang="ko-KR" altLang="en-US" sz="1800" dirty="0" err="1">
                <a:solidFill>
                  <a:srgbClr val="FF0000"/>
                </a:solidFill>
              </a:rPr>
              <a:t>최종무</a:t>
            </a:r>
            <a:r>
              <a:rPr lang="en-US" altLang="ko-KR" sz="1800" dirty="0">
                <a:solidFill>
                  <a:srgbClr val="FF0000"/>
                </a:solidFill>
              </a:rPr>
              <a:t>. "</a:t>
            </a:r>
            <a:r>
              <a:rPr lang="en-US" altLang="ko-KR" sz="1800" dirty="0" err="1">
                <a:solidFill>
                  <a:srgbClr val="FF0000"/>
                </a:solidFill>
              </a:rPr>
              <a:t>RocksDB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에서 집약과 </a:t>
            </a:r>
            <a:r>
              <a:rPr lang="en-US" altLang="ko-KR" sz="1800" dirty="0">
                <a:solidFill>
                  <a:srgbClr val="FF0000"/>
                </a:solidFill>
              </a:rPr>
              <a:t>WAL </a:t>
            </a:r>
            <a:r>
              <a:rPr lang="ko-KR" altLang="en-US" sz="1800" dirty="0">
                <a:solidFill>
                  <a:srgbClr val="FF0000"/>
                </a:solidFill>
              </a:rPr>
              <a:t>의 성능 특성 분석</a:t>
            </a:r>
            <a:r>
              <a:rPr lang="en-US" altLang="ko-KR" sz="1800" dirty="0">
                <a:solidFill>
                  <a:srgbClr val="FF0000"/>
                </a:solidFill>
              </a:rPr>
              <a:t>." </a:t>
            </a:r>
            <a:r>
              <a:rPr lang="ko-KR" altLang="en-US" sz="1800" dirty="0">
                <a:solidFill>
                  <a:srgbClr val="FF0000"/>
                </a:solidFill>
              </a:rPr>
              <a:t>한국정보과학회 학술발표논문집 </a:t>
            </a:r>
            <a:r>
              <a:rPr lang="en-US" altLang="ko-KR" sz="1800" dirty="0">
                <a:solidFill>
                  <a:srgbClr val="FF0000"/>
                </a:solidFill>
              </a:rPr>
              <a:t>(2021): 1470-1472.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[2] SSLAB at </a:t>
            </a:r>
            <a:r>
              <a:rPr lang="en-US" altLang="ko-KR" sz="1800" dirty="0" err="1"/>
              <a:t>DkU</a:t>
            </a:r>
            <a:r>
              <a:rPr lang="en-US" altLang="ko-KR" sz="1800" dirty="0"/>
              <a:t>. </a:t>
            </a:r>
            <a:r>
              <a:rPr lang="en-US" altLang="ko-KR" sz="1800" i="1" dirty="0" err="1"/>
              <a:t>LevelDB</a:t>
            </a:r>
            <a:r>
              <a:rPr lang="en-US" altLang="ko-KR" sz="1800" i="1" dirty="0"/>
              <a:t> Wiki</a:t>
            </a:r>
            <a:r>
              <a:rPr lang="en-US" altLang="ko-KR" sz="1800" dirty="0"/>
              <a:t>. Accessed 4 Feb. 2025, https://</a:t>
            </a:r>
            <a:r>
              <a:rPr lang="en-US" altLang="ko-KR" sz="1800" dirty="0" err="1"/>
              <a:t>sslab.dankook.ac.kr</a:t>
            </a:r>
            <a:r>
              <a:rPr lang="en-US" altLang="ko-KR" sz="1800" dirty="0"/>
              <a:t>/</a:t>
            </a:r>
            <a:r>
              <a:rPr lang="en-US" altLang="ko-KR" sz="1800" dirty="0" err="1"/>
              <a:t>leveldb</a:t>
            </a:r>
            <a:r>
              <a:rPr lang="en-US" altLang="ko-KR" sz="1800" dirty="0"/>
              <a:t>-wiki/.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[3] SSLAB at DKU. DKU-</a:t>
            </a:r>
            <a:r>
              <a:rPr lang="en-US" altLang="ko-KR" sz="1800" dirty="0" err="1"/>
              <a:t>StarLab</a:t>
            </a:r>
            <a:r>
              <a:rPr lang="en-US" altLang="ko-KR" sz="1800" dirty="0"/>
              <a:t> GitHub Repository. Accessed 4 Feb. 2025, https://</a:t>
            </a:r>
            <a:r>
              <a:rPr lang="en-US" altLang="ko-KR" sz="1800" dirty="0" err="1"/>
              <a:t>github.com</a:t>
            </a:r>
            <a:r>
              <a:rPr lang="en-US" altLang="ko-KR" sz="1800" dirty="0"/>
              <a:t>/DKU-</a:t>
            </a:r>
            <a:r>
              <a:rPr lang="en-US" altLang="ko-KR" sz="1800" dirty="0" err="1"/>
              <a:t>StarLab</a:t>
            </a:r>
            <a:r>
              <a:rPr lang="en-US" altLang="ko-KR" sz="1800" dirty="0"/>
              <a:t>/.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[4] </a:t>
            </a:r>
            <a:r>
              <a:rPr lang="en-US" altLang="ko-KR" sz="1800" dirty="0" err="1"/>
              <a:t>Finaldie</a:t>
            </a:r>
            <a:r>
              <a:rPr lang="en-US" altLang="ko-KR" sz="1800" dirty="0"/>
              <a:t>. </a:t>
            </a:r>
            <a:r>
              <a:rPr lang="en-US" altLang="ko-KR" sz="1800" i="1" dirty="0"/>
              <a:t>Learning </a:t>
            </a:r>
            <a:r>
              <a:rPr lang="en-US" altLang="ko-KR" sz="1800" i="1" dirty="0" err="1"/>
              <a:t>RocksDB</a:t>
            </a:r>
            <a:r>
              <a:rPr lang="en-US" altLang="ko-KR" sz="1800" i="1" dirty="0"/>
              <a:t> 6.11.4</a:t>
            </a:r>
            <a:r>
              <a:rPr lang="en-US" altLang="ko-KR" sz="1800" dirty="0"/>
              <a:t>. Accessed 4 Feb. 2025, https://</a:t>
            </a:r>
            <a:r>
              <a:rPr lang="en-US" altLang="ko-KR" sz="1800" dirty="0" err="1"/>
              <a:t>finaldie.com</a:t>
            </a:r>
            <a:r>
              <a:rPr lang="en-US" altLang="ko-KR" sz="1800" dirty="0"/>
              <a:t>/learning/rocksdb_6_11_4.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[5] Facebook. </a:t>
            </a:r>
            <a:r>
              <a:rPr lang="en-US" altLang="ko-KR" sz="1800" i="1" dirty="0" err="1"/>
              <a:t>RocksDB</a:t>
            </a:r>
            <a:r>
              <a:rPr lang="en-US" altLang="ko-KR" sz="1800" i="1" dirty="0"/>
              <a:t> Wiki</a:t>
            </a:r>
            <a:r>
              <a:rPr lang="en-US" altLang="ko-KR" sz="1800" dirty="0"/>
              <a:t>. Accessed 4 Feb. 2025, https://</a:t>
            </a:r>
            <a:r>
              <a:rPr lang="en-US" altLang="ko-KR" sz="1800" dirty="0" err="1"/>
              <a:t>github.com</a:t>
            </a:r>
            <a:r>
              <a:rPr lang="en-US" altLang="ko-KR" sz="1800" dirty="0"/>
              <a:t>/</a:t>
            </a:r>
            <a:r>
              <a:rPr lang="en-US" altLang="ko-KR" sz="1800" dirty="0" err="1"/>
              <a:t>facebook</a:t>
            </a:r>
            <a:r>
              <a:rPr lang="en-US" altLang="ko-KR" sz="1800" dirty="0"/>
              <a:t>/</a:t>
            </a:r>
            <a:r>
              <a:rPr lang="en-US" altLang="ko-KR" sz="1800" dirty="0" err="1"/>
              <a:t>rocksdb</a:t>
            </a:r>
            <a:r>
              <a:rPr lang="en-US" altLang="ko-KR" sz="1800" dirty="0"/>
              <a:t>/wiki.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[6] Lu, </a:t>
            </a:r>
            <a:r>
              <a:rPr lang="en-US" altLang="ko-KR" sz="1800" dirty="0" err="1"/>
              <a:t>Lanyue</a:t>
            </a:r>
            <a:r>
              <a:rPr lang="en-US" altLang="ko-KR" sz="1800" dirty="0"/>
              <a:t>, et al. "</a:t>
            </a:r>
            <a:r>
              <a:rPr lang="en-US" altLang="ko-KR" sz="1800" dirty="0" err="1"/>
              <a:t>Wisckey</a:t>
            </a:r>
            <a:r>
              <a:rPr lang="en-US" altLang="ko-KR" sz="1800" dirty="0"/>
              <a:t>: Separating keys from values in </a:t>
            </a:r>
            <a:r>
              <a:rPr lang="en-US" altLang="ko-KR" sz="1800" dirty="0" err="1"/>
              <a:t>ssd</a:t>
            </a:r>
            <a:r>
              <a:rPr lang="en-US" altLang="ko-KR" sz="1800" dirty="0"/>
              <a:t>-conscious storage." </a:t>
            </a:r>
            <a:r>
              <a:rPr lang="en-US" altLang="ko-KR" sz="1800" i="1" dirty="0"/>
              <a:t>ACM Transactions On Storage (TOS) </a:t>
            </a:r>
            <a:r>
              <a:rPr lang="en-US" altLang="ko-KR" sz="1800" dirty="0"/>
              <a:t>13.1 (2017): 1-28.</a:t>
            </a:r>
          </a:p>
        </p:txBody>
      </p:sp>
    </p:spTree>
    <p:extLst>
      <p:ext uri="{BB962C8B-B14F-4D97-AF65-F5344CB8AC3E}">
        <p14:creationId xmlns:p14="http://schemas.microsoft.com/office/powerpoint/2010/main" val="2368935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E27D25E-B4DA-412C-3AC0-431EA2EB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06" y="2018588"/>
            <a:ext cx="10416988" cy="2820823"/>
          </a:xfrm>
        </p:spPr>
        <p:txBody>
          <a:bodyPr>
            <a:normAutofit/>
          </a:bodyPr>
          <a:lstStyle/>
          <a:p>
            <a:r>
              <a:rPr lang="en-US" altLang="ko-KR" sz="5000" b="1" dirty="0"/>
              <a:t>Thank you</a:t>
            </a:r>
            <a:br>
              <a:rPr lang="en-US" altLang="ko-KR" sz="5000" b="1" dirty="0"/>
            </a:br>
            <a:r>
              <a:rPr lang="en-US" altLang="ko-KR" sz="5000" b="1" dirty="0"/>
              <a:t> </a:t>
            </a:r>
            <a:br>
              <a:rPr lang="en-US" altLang="ko-KR" sz="5000" b="1" dirty="0"/>
            </a:br>
            <a:r>
              <a:rPr lang="en-US" altLang="ko-KR" sz="5000" b="1" dirty="0" err="1"/>
              <a:t>QnA</a:t>
            </a:r>
            <a:r>
              <a:rPr lang="en-US" altLang="ko-KR" sz="5000" b="1" dirty="0"/>
              <a:t>?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103652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CFC4179-7304-F56E-7EB2-3A0C84BD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89BEA-E209-1202-3E8B-34E5237C6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Linux Kernel: 6.6.72-1-lts </a:t>
            </a:r>
          </a:p>
          <a:p>
            <a:r>
              <a:rPr lang="en-US" altLang="ko-KR" dirty="0"/>
              <a:t>CPU: Intel i7-7700 (8) @ 4.200GHz </a:t>
            </a:r>
          </a:p>
          <a:p>
            <a:r>
              <a:rPr lang="en-US" altLang="ko-KR" dirty="0"/>
              <a:t>Memory: 32GB</a:t>
            </a:r>
          </a:p>
          <a:p>
            <a:r>
              <a:rPr lang="en-US" altLang="ko-KR" dirty="0"/>
              <a:t>Disk: SAMSUNG SSD 840 Pro 512GB</a:t>
            </a:r>
          </a:p>
          <a:p>
            <a:r>
              <a:rPr lang="en-US" altLang="ko-KR" dirty="0" err="1"/>
              <a:t>RocksDB</a:t>
            </a:r>
            <a:r>
              <a:rPr lang="en-US" altLang="ko-KR" dirty="0"/>
              <a:t>: 9.9.3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EB54DE1-7617-AAF1-1B88-C4BCD078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796233" cy="831299"/>
          </a:xfrm>
        </p:spPr>
        <p:txBody>
          <a:bodyPr/>
          <a:lstStyle/>
          <a:p>
            <a:r>
              <a:rPr lang="en-US" altLang="ko-KR" dirty="0"/>
              <a:t>Experimental configuration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38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34FE0464-626B-1688-9D0B-12CC65324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095435"/>
              </p:ext>
            </p:extLst>
          </p:nvPr>
        </p:nvGraphicFramePr>
        <p:xfrm>
          <a:off x="266954" y="2430413"/>
          <a:ext cx="5371933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796233" cy="831299"/>
          </a:xfrm>
        </p:spPr>
        <p:txBody>
          <a:bodyPr/>
          <a:lstStyle/>
          <a:p>
            <a:r>
              <a:rPr lang="en-US" altLang="ko-KR" dirty="0"/>
              <a:t>Experimental result (before modify)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8D9A45-58F6-4A83-3B36-E3FF309E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6878"/>
          <a:stretch/>
        </p:blipFill>
        <p:spPr>
          <a:xfrm>
            <a:off x="9579886" y="165533"/>
            <a:ext cx="2202539" cy="1178226"/>
          </a:xfrm>
          <a:prstGeom prst="rect">
            <a:avLst/>
          </a:prstGeom>
        </p:spPr>
      </p:pic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063251"/>
              </p:ext>
            </p:extLst>
          </p:nvPr>
        </p:nvGraphicFramePr>
        <p:xfrm>
          <a:off x="6410494" y="2420889"/>
          <a:ext cx="5371931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A8C5694-5F1E-FAAE-6CE5-672B7787CC11}"/>
              </a:ext>
            </a:extLst>
          </p:cNvPr>
          <p:cNvGraphicFramePr>
            <a:graphicFrameLocks noGrp="1"/>
          </p:cNvGraphicFramePr>
          <p:nvPr/>
        </p:nvGraphicFramePr>
        <p:xfrm>
          <a:off x="285918" y="1495882"/>
          <a:ext cx="5371934" cy="831296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tableStyleId>{5C22544A-7EE6-4342-B048-85BDC9FD1C3A}</a:tableStyleId>
              </a:tblPr>
              <a:tblGrid>
                <a:gridCol w="836690">
                  <a:extLst>
                    <a:ext uri="{9D8B030D-6E8A-4147-A177-3AD203B41FA5}">
                      <a16:colId xmlns:a16="http://schemas.microsoft.com/office/drawing/2014/main" val="2623017780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881562048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2996097879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951775172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319191359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2992832034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488401166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2805823438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510926664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029120151"/>
                    </a:ext>
                  </a:extLst>
                </a:gridCol>
              </a:tblGrid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64KB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256KB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31760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254.6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264.9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242.8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283.3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286.8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175.1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166.6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37456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Rand-1thread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160.8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213.1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128.5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85.3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83.9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71.3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5439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Rand-8threads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46.7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33.2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18.2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21.6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04999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SpPr/>
          <p:nvPr/>
        </p:nvSpPr>
        <p:spPr>
          <a:xfrm>
            <a:off x="4129088" y="1471728"/>
            <a:ext cx="1528762" cy="8554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68222337-69FF-F5B6-48B4-3350492BF912}"/>
              </a:ext>
            </a:extLst>
          </p:cNvPr>
          <p:cNvSpPr/>
          <p:nvPr/>
        </p:nvSpPr>
        <p:spPr>
          <a:xfrm>
            <a:off x="5327737" y="873827"/>
            <a:ext cx="2743200" cy="531899"/>
          </a:xfrm>
          <a:prstGeom prst="wedgeRoundRectCallout">
            <a:avLst>
              <a:gd name="adj1" fmla="val -35868"/>
              <a:gd name="adj2" fmla="val 727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num</a:t>
            </a:r>
            <a:r>
              <a:rPr lang="ko-KR" altLang="en-US" sz="800" b="1" dirty="0">
                <a:solidFill>
                  <a:schemeClr val="tx1"/>
                </a:solidFill>
              </a:rPr>
              <a:t>값을 </a:t>
            </a:r>
            <a:r>
              <a:rPr lang="en-US" altLang="ko-KR" sz="800" b="1" dirty="0">
                <a:solidFill>
                  <a:schemeClr val="tx1"/>
                </a:solidFill>
              </a:rPr>
              <a:t>1,000,000 </a:t>
            </a:r>
            <a:r>
              <a:rPr lang="ko-KR" altLang="en-US" sz="800" b="1" dirty="0">
                <a:solidFill>
                  <a:schemeClr val="tx1"/>
                </a:solidFill>
              </a:rPr>
              <a:t>에서 </a:t>
            </a:r>
            <a:r>
              <a:rPr lang="en-US" altLang="ko-KR" sz="800" b="1" dirty="0">
                <a:solidFill>
                  <a:schemeClr val="tx1"/>
                </a:solidFill>
              </a:rPr>
              <a:t>100,000 </a:t>
            </a:r>
            <a:r>
              <a:rPr lang="ko-KR" altLang="en-US" sz="800" b="1" dirty="0">
                <a:solidFill>
                  <a:schemeClr val="tx1"/>
                </a:solidFill>
              </a:rPr>
              <a:t>으로 조절</a:t>
            </a:r>
            <a:r>
              <a:rPr lang="en-US" altLang="ko-KR" sz="8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조절한 이유</a:t>
            </a:r>
          </a:p>
          <a:p>
            <a:r>
              <a:rPr lang="ko-KR" altLang="en-US" sz="600" dirty="0">
                <a:solidFill>
                  <a:schemeClr val="tx1"/>
                </a:solidFill>
              </a:rPr>
              <a:t>이유</a:t>
            </a:r>
            <a:r>
              <a:rPr lang="en-US" altLang="ko-KR" sz="600" dirty="0">
                <a:solidFill>
                  <a:schemeClr val="tx1"/>
                </a:solidFill>
              </a:rPr>
              <a:t>1: </a:t>
            </a:r>
            <a:r>
              <a:rPr lang="ko-KR" altLang="en-US" sz="600" dirty="0">
                <a:solidFill>
                  <a:schemeClr val="tx1"/>
                </a:solidFill>
              </a:rPr>
              <a:t>잦은 </a:t>
            </a:r>
            <a:r>
              <a:rPr lang="en-US" altLang="ko-KR" sz="600" dirty="0">
                <a:solidFill>
                  <a:schemeClr val="tx1"/>
                </a:solidFill>
              </a:rPr>
              <a:t>Disk I/O</a:t>
            </a:r>
            <a:r>
              <a:rPr lang="ko-KR" altLang="en-US" sz="600" dirty="0">
                <a:solidFill>
                  <a:schemeClr val="tx1"/>
                </a:solidFill>
              </a:rPr>
              <a:t>로 인해 중간에 </a:t>
            </a:r>
            <a:r>
              <a:rPr lang="ko-KR" altLang="en-US" sz="600" dirty="0" err="1">
                <a:solidFill>
                  <a:schemeClr val="tx1"/>
                </a:solidFill>
              </a:rPr>
              <a:t>밴치마크</a:t>
            </a:r>
            <a:r>
              <a:rPr lang="ko-KR" altLang="en-US" sz="600" dirty="0">
                <a:solidFill>
                  <a:schemeClr val="tx1"/>
                </a:solidFill>
              </a:rPr>
              <a:t> 에러 생김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600" dirty="0">
                <a:solidFill>
                  <a:schemeClr val="tx1"/>
                </a:solidFill>
              </a:rPr>
              <a:t>이유</a:t>
            </a:r>
            <a:r>
              <a:rPr lang="en-US" altLang="ko-KR" sz="600" dirty="0">
                <a:solidFill>
                  <a:schemeClr val="tx1"/>
                </a:solidFill>
              </a:rPr>
              <a:t>2: </a:t>
            </a:r>
            <a:r>
              <a:rPr lang="ko-KR" altLang="en-US" sz="600" dirty="0" err="1">
                <a:solidFill>
                  <a:schemeClr val="tx1"/>
                </a:solidFill>
              </a:rPr>
              <a:t>밴치마크</a:t>
            </a:r>
            <a:r>
              <a:rPr lang="ko-KR" altLang="en-US" sz="600" dirty="0">
                <a:solidFill>
                  <a:schemeClr val="tx1"/>
                </a:solidFill>
              </a:rPr>
              <a:t> 돌리는데 시간이 너무 오래 걸림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AA891F2-7DCC-5F68-B6E8-6A96C35A6302}"/>
              </a:ext>
            </a:extLst>
          </p:cNvPr>
          <p:cNvGraphicFramePr>
            <a:graphicFrameLocks noGrp="1"/>
          </p:cNvGraphicFramePr>
          <p:nvPr/>
        </p:nvGraphicFramePr>
        <p:xfrm>
          <a:off x="6410494" y="1495882"/>
          <a:ext cx="5352969" cy="823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736">
                  <a:extLst>
                    <a:ext uri="{9D8B030D-6E8A-4147-A177-3AD203B41FA5}">
                      <a16:colId xmlns:a16="http://schemas.microsoft.com/office/drawing/2014/main" val="2623017780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881562048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2996097879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951775172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319191359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2992832034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488401166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2805823438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510926664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029120151"/>
                    </a:ext>
                  </a:extLst>
                </a:gridCol>
              </a:tblGrid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64KB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256KB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31760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853.2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976.7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1027.4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1531.6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2039.9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2451.8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2818.6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484.3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453.6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37456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Rand-1thread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31.4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60.5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127.6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292.3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283.9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361.3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240.1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173.4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5439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Rand-8threads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258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832.8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1097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385.2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1209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1059.7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1338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04999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B74283A-0154-4A07-8079-BD4D5D2C50EB}"/>
              </a:ext>
            </a:extLst>
          </p:cNvPr>
          <p:cNvSpPr/>
          <p:nvPr/>
        </p:nvSpPr>
        <p:spPr>
          <a:xfrm>
            <a:off x="10253661" y="1471728"/>
            <a:ext cx="1528762" cy="8554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7E02-B225-CAB2-DD08-29517A3F321D}"/>
              </a:ext>
            </a:extLst>
          </p:cNvPr>
          <p:cNvSpPr txBox="1"/>
          <p:nvPr/>
        </p:nvSpPr>
        <p:spPr>
          <a:xfrm>
            <a:off x="6410494" y="2669272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(MB/s)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4D361-182E-981A-7EC1-451275DE01CA}"/>
              </a:ext>
            </a:extLst>
          </p:cNvPr>
          <p:cNvSpPr txBox="1"/>
          <p:nvPr/>
        </p:nvSpPr>
        <p:spPr>
          <a:xfrm>
            <a:off x="266954" y="2684754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(MB/s)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95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5BC5-07BB-B4D9-C75C-965B55AFC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8180F48-C08E-76F1-AE90-4ACA30B7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CC4C4C-8585-5319-E563-75B5648E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447204" cy="831299"/>
          </a:xfrm>
        </p:spPr>
        <p:txBody>
          <a:bodyPr>
            <a:normAutofit/>
          </a:bodyPr>
          <a:lstStyle/>
          <a:p>
            <a:r>
              <a:rPr lang="en-US" altLang="ko-KR" dirty="0"/>
              <a:t>Experimental result (before modify) </a:t>
            </a:r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BE25EC21-1EE8-1BAF-427C-7F8A9A226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880908"/>
              </p:ext>
            </p:extLst>
          </p:nvPr>
        </p:nvGraphicFramePr>
        <p:xfrm>
          <a:off x="6410494" y="2420889"/>
          <a:ext cx="5371931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B50444A-BBF8-126A-C220-3560DFEAA674}"/>
              </a:ext>
            </a:extLst>
          </p:cNvPr>
          <p:cNvGraphicFramePr>
            <a:graphicFrameLocks noGrp="1"/>
          </p:cNvGraphicFramePr>
          <p:nvPr/>
        </p:nvGraphicFramePr>
        <p:xfrm>
          <a:off x="285918" y="1495882"/>
          <a:ext cx="5371934" cy="831296"/>
        </p:xfrm>
        <a:graphic>
          <a:graphicData uri="http://schemas.openxmlformats.org/drawingml/2006/table">
            <a:tbl>
              <a:tblPr>
                <a:solidFill>
                  <a:srgbClr val="FFFF99"/>
                </a:solidFill>
                <a:tableStyleId>{5C22544A-7EE6-4342-B048-85BDC9FD1C3A}</a:tableStyleId>
              </a:tblPr>
              <a:tblGrid>
                <a:gridCol w="836690">
                  <a:extLst>
                    <a:ext uri="{9D8B030D-6E8A-4147-A177-3AD203B41FA5}">
                      <a16:colId xmlns:a16="http://schemas.microsoft.com/office/drawing/2014/main" val="2623017780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881562048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2996097879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951775172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319191359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2992832034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488401166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2805823438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510926664"/>
                    </a:ext>
                  </a:extLst>
                </a:gridCol>
                <a:gridCol w="503916">
                  <a:extLst>
                    <a:ext uri="{9D8B030D-6E8A-4147-A177-3AD203B41FA5}">
                      <a16:colId xmlns:a16="http://schemas.microsoft.com/office/drawing/2014/main" val="3029120151"/>
                    </a:ext>
                  </a:extLst>
                </a:gridCol>
              </a:tblGrid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64KB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256KB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31760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254.6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264.9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242.8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268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283.3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286.8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175.1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166.6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37456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Rand-1thread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160.8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213.1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128.5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85.3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83.9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71.3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5439"/>
                  </a:ext>
                </a:extLst>
              </a:tr>
              <a:tr h="2078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Rand-8threads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46.7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33.2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18.2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21.6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04999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F10B81-9F30-61ED-418D-B5254B01B67E}"/>
              </a:ext>
            </a:extLst>
          </p:cNvPr>
          <p:cNvSpPr/>
          <p:nvPr/>
        </p:nvSpPr>
        <p:spPr>
          <a:xfrm>
            <a:off x="1603694" y="1884995"/>
            <a:ext cx="548956" cy="26023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10FD75-C1DD-B5AC-065D-F188BD0BBA2D}"/>
              </a:ext>
            </a:extLst>
          </p:cNvPr>
          <p:cNvSpPr/>
          <p:nvPr/>
        </p:nvSpPr>
        <p:spPr>
          <a:xfrm>
            <a:off x="4129088" y="1471728"/>
            <a:ext cx="1528762" cy="8554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C1DF662-A6E1-E837-F144-3A4DA84FDA6F}"/>
              </a:ext>
            </a:extLst>
          </p:cNvPr>
          <p:cNvGraphicFramePr>
            <a:graphicFrameLocks noGrp="1"/>
          </p:cNvGraphicFramePr>
          <p:nvPr/>
        </p:nvGraphicFramePr>
        <p:xfrm>
          <a:off x="6410494" y="1495882"/>
          <a:ext cx="5352969" cy="823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736">
                  <a:extLst>
                    <a:ext uri="{9D8B030D-6E8A-4147-A177-3AD203B41FA5}">
                      <a16:colId xmlns:a16="http://schemas.microsoft.com/office/drawing/2014/main" val="2623017780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881562048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2996097879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951775172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319191359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2992832034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488401166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2805823438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510926664"/>
                    </a:ext>
                  </a:extLst>
                </a:gridCol>
                <a:gridCol w="502137">
                  <a:extLst>
                    <a:ext uri="{9D8B030D-6E8A-4147-A177-3AD203B41FA5}">
                      <a16:colId xmlns:a16="http://schemas.microsoft.com/office/drawing/2014/main" val="3029120151"/>
                    </a:ext>
                  </a:extLst>
                </a:gridCol>
              </a:tblGrid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64KB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128KB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256KB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231760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Sequential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853.2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976.7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1027.4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1531.6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2039.9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2451.8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2818.6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484.3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453.6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137456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Rand-1thread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31.4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60.5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127.6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292.3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283.9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361.3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240.1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173.4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140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5439"/>
                  </a:ext>
                </a:extLst>
              </a:tr>
              <a:tr h="2059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Rand-8threads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251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456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258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832.8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1097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385.2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1209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1059.7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1338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04999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BD65106-2B48-C079-3D79-97C14D5FE428}"/>
              </a:ext>
            </a:extLst>
          </p:cNvPr>
          <p:cNvSpPr/>
          <p:nvPr/>
        </p:nvSpPr>
        <p:spPr>
          <a:xfrm>
            <a:off x="7728267" y="1884995"/>
            <a:ext cx="548956" cy="26023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1ADDAB3-446A-9EE8-CE45-AE26E2D33D8B}"/>
              </a:ext>
            </a:extLst>
          </p:cNvPr>
          <p:cNvSpPr/>
          <p:nvPr/>
        </p:nvSpPr>
        <p:spPr>
          <a:xfrm>
            <a:off x="10253661" y="1471728"/>
            <a:ext cx="1528762" cy="85545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0F4C658C-D500-CEAD-5484-20141702BB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303271"/>
              </p:ext>
            </p:extLst>
          </p:nvPr>
        </p:nvGraphicFramePr>
        <p:xfrm>
          <a:off x="266954" y="2430413"/>
          <a:ext cx="5371933" cy="3086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7D248C3D-C3F7-6222-F73B-A8EE54C49C87}"/>
              </a:ext>
            </a:extLst>
          </p:cNvPr>
          <p:cNvSpPr/>
          <p:nvPr/>
        </p:nvSpPr>
        <p:spPr>
          <a:xfrm>
            <a:off x="1304608" y="3567081"/>
            <a:ext cx="333375" cy="338418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2746E8D-39AD-C231-643E-B44A6BF86F08}"/>
              </a:ext>
            </a:extLst>
          </p:cNvPr>
          <p:cNvSpPr/>
          <p:nvPr/>
        </p:nvSpPr>
        <p:spPr>
          <a:xfrm>
            <a:off x="3895726" y="2990590"/>
            <a:ext cx="1600200" cy="2195774"/>
          </a:xfrm>
          <a:prstGeom prst="roundRect">
            <a:avLst>
              <a:gd name="adj" fmla="val 10000"/>
            </a:avLst>
          </a:prstGeom>
          <a:solidFill>
            <a:srgbClr val="FFFFCC">
              <a:alpha val="25000"/>
            </a:srgbClr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 dirty="0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C9B3F284-2EC2-28C8-619A-9A47CE9C2A35}"/>
              </a:ext>
            </a:extLst>
          </p:cNvPr>
          <p:cNvSpPr/>
          <p:nvPr/>
        </p:nvSpPr>
        <p:spPr>
          <a:xfrm>
            <a:off x="9623167" y="4443381"/>
            <a:ext cx="333375" cy="338418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993115F-6E7F-B1B4-3938-30CB789DAEF5}"/>
              </a:ext>
            </a:extLst>
          </p:cNvPr>
          <p:cNvSpPr/>
          <p:nvPr/>
        </p:nvSpPr>
        <p:spPr>
          <a:xfrm>
            <a:off x="9733122" y="2086393"/>
            <a:ext cx="548956" cy="26023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DB7A547-4DA7-29D6-B9B0-59FBD105AB0B}"/>
              </a:ext>
            </a:extLst>
          </p:cNvPr>
          <p:cNvSpPr/>
          <p:nvPr/>
        </p:nvSpPr>
        <p:spPr>
          <a:xfrm>
            <a:off x="10099992" y="3004846"/>
            <a:ext cx="1600200" cy="2195774"/>
          </a:xfrm>
          <a:prstGeom prst="roundRect">
            <a:avLst>
              <a:gd name="adj" fmla="val 10000"/>
            </a:avLst>
          </a:prstGeom>
          <a:solidFill>
            <a:srgbClr val="FFFFCC">
              <a:alpha val="25000"/>
            </a:srgbClr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5F35D85-5E0F-070A-BAEC-F87995C71956}"/>
              </a:ext>
            </a:extLst>
          </p:cNvPr>
          <p:cNvSpPr/>
          <p:nvPr/>
        </p:nvSpPr>
        <p:spPr>
          <a:xfrm>
            <a:off x="10743564" y="1673042"/>
            <a:ext cx="488950" cy="26023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0EEE663-91A1-CF06-6286-ADAC9DDD1214}"/>
              </a:ext>
            </a:extLst>
          </p:cNvPr>
          <p:cNvSpPr/>
          <p:nvPr/>
        </p:nvSpPr>
        <p:spPr>
          <a:xfrm>
            <a:off x="11292520" y="1679392"/>
            <a:ext cx="488950" cy="26023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pic>
        <p:nvPicPr>
          <p:cNvPr id="2056" name="Picture 8" descr="🤔 Thinking Face emoji Meaning | Dictionary.com">
            <a:extLst>
              <a:ext uri="{FF2B5EF4-FFF2-40B4-BE49-F238E27FC236}">
                <a16:creationId xmlns:a16="http://schemas.microsoft.com/office/drawing/2014/main" id="{6B27AE06-12A3-9746-79F9-BB0CAFA14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039" y="5608582"/>
            <a:ext cx="866777" cy="86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생각 풍선: 구름 모양 39">
            <a:extLst>
              <a:ext uri="{FF2B5EF4-FFF2-40B4-BE49-F238E27FC236}">
                <a16:creationId xmlns:a16="http://schemas.microsoft.com/office/drawing/2014/main" id="{8E9BB4EE-0A69-884C-8738-169AFCE53292}"/>
              </a:ext>
            </a:extLst>
          </p:cNvPr>
          <p:cNvSpPr/>
          <p:nvPr/>
        </p:nvSpPr>
        <p:spPr>
          <a:xfrm>
            <a:off x="6997700" y="5599058"/>
            <a:ext cx="3009900" cy="876301"/>
          </a:xfrm>
          <a:prstGeom prst="cloudCallout">
            <a:avLst>
              <a:gd name="adj1" fmla="val 79036"/>
              <a:gd name="adj2" fmla="val -14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Why      value is strange?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3314125-AC76-3220-A427-4D93BE299B5F}"/>
              </a:ext>
            </a:extLst>
          </p:cNvPr>
          <p:cNvCxnSpPr>
            <a:cxnSpLocks/>
          </p:cNvCxnSpPr>
          <p:nvPr/>
        </p:nvCxnSpPr>
        <p:spPr>
          <a:xfrm>
            <a:off x="8067671" y="5899150"/>
            <a:ext cx="361949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BD904724-C577-775F-D3F2-174C06FAC042}"/>
              </a:ext>
            </a:extLst>
          </p:cNvPr>
          <p:cNvSpPr/>
          <p:nvPr/>
        </p:nvSpPr>
        <p:spPr>
          <a:xfrm>
            <a:off x="7497718" y="4415055"/>
            <a:ext cx="333375" cy="338418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A90B90-B82D-D722-3C66-F8947B040EF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6878"/>
          <a:stretch/>
        </p:blipFill>
        <p:spPr>
          <a:xfrm>
            <a:off x="9579886" y="165533"/>
            <a:ext cx="2202539" cy="1178226"/>
          </a:xfrm>
          <a:prstGeom prst="rect">
            <a:avLst/>
          </a:prstGeom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9F36F187-30F5-6589-E4BC-8ED35D8A1000}"/>
              </a:ext>
            </a:extLst>
          </p:cNvPr>
          <p:cNvSpPr/>
          <p:nvPr/>
        </p:nvSpPr>
        <p:spPr>
          <a:xfrm>
            <a:off x="5327737" y="873827"/>
            <a:ext cx="2743200" cy="531899"/>
          </a:xfrm>
          <a:prstGeom prst="wedgeRoundRectCallout">
            <a:avLst>
              <a:gd name="adj1" fmla="val -35868"/>
              <a:gd name="adj2" fmla="val 727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num</a:t>
            </a:r>
            <a:r>
              <a:rPr lang="ko-KR" altLang="en-US" sz="800" b="1" dirty="0">
                <a:solidFill>
                  <a:schemeClr val="tx1"/>
                </a:solidFill>
              </a:rPr>
              <a:t>값을 </a:t>
            </a:r>
            <a:r>
              <a:rPr lang="en-US" altLang="ko-KR" sz="800" b="1" dirty="0">
                <a:solidFill>
                  <a:schemeClr val="tx1"/>
                </a:solidFill>
              </a:rPr>
              <a:t>1,000,000 </a:t>
            </a:r>
            <a:r>
              <a:rPr lang="ko-KR" altLang="en-US" sz="800" b="1" dirty="0">
                <a:solidFill>
                  <a:schemeClr val="tx1"/>
                </a:solidFill>
              </a:rPr>
              <a:t>에서 </a:t>
            </a:r>
            <a:r>
              <a:rPr lang="en-US" altLang="ko-KR" sz="800" b="1" dirty="0">
                <a:solidFill>
                  <a:schemeClr val="tx1"/>
                </a:solidFill>
              </a:rPr>
              <a:t>100,000 </a:t>
            </a:r>
            <a:r>
              <a:rPr lang="ko-KR" altLang="en-US" sz="800" b="1" dirty="0">
                <a:solidFill>
                  <a:schemeClr val="tx1"/>
                </a:solidFill>
              </a:rPr>
              <a:t>으로 조절</a:t>
            </a:r>
            <a:r>
              <a:rPr lang="en-US" altLang="ko-KR" sz="800" b="1" dirty="0">
                <a:solidFill>
                  <a:schemeClr val="tx1"/>
                </a:solidFill>
              </a:rPr>
              <a:t>.</a:t>
            </a:r>
          </a:p>
          <a:p>
            <a:endParaRPr lang="en-US" altLang="ko-KR" sz="700" dirty="0">
              <a:solidFill>
                <a:schemeClr val="tx1"/>
              </a:solidFill>
            </a:endParaRPr>
          </a:p>
          <a:p>
            <a:r>
              <a:rPr lang="ko-KR" altLang="en-US" sz="600" dirty="0">
                <a:solidFill>
                  <a:schemeClr val="tx1"/>
                </a:solidFill>
              </a:rPr>
              <a:t>조절한 이유</a:t>
            </a:r>
          </a:p>
          <a:p>
            <a:r>
              <a:rPr lang="ko-KR" altLang="en-US" sz="600" dirty="0">
                <a:solidFill>
                  <a:schemeClr val="tx1"/>
                </a:solidFill>
              </a:rPr>
              <a:t>이유</a:t>
            </a:r>
            <a:r>
              <a:rPr lang="en-US" altLang="ko-KR" sz="600" dirty="0">
                <a:solidFill>
                  <a:schemeClr val="tx1"/>
                </a:solidFill>
              </a:rPr>
              <a:t>1: </a:t>
            </a:r>
            <a:r>
              <a:rPr lang="ko-KR" altLang="en-US" sz="600" dirty="0">
                <a:solidFill>
                  <a:schemeClr val="tx1"/>
                </a:solidFill>
              </a:rPr>
              <a:t>잦은 </a:t>
            </a:r>
            <a:r>
              <a:rPr lang="en-US" altLang="ko-KR" sz="600" dirty="0">
                <a:solidFill>
                  <a:schemeClr val="tx1"/>
                </a:solidFill>
              </a:rPr>
              <a:t>Disk I/O</a:t>
            </a:r>
            <a:r>
              <a:rPr lang="ko-KR" altLang="en-US" sz="600" dirty="0">
                <a:solidFill>
                  <a:schemeClr val="tx1"/>
                </a:solidFill>
              </a:rPr>
              <a:t>로 인해 중간에 </a:t>
            </a:r>
            <a:r>
              <a:rPr lang="ko-KR" altLang="en-US" sz="600" dirty="0" err="1">
                <a:solidFill>
                  <a:schemeClr val="tx1"/>
                </a:solidFill>
              </a:rPr>
              <a:t>밴치마크</a:t>
            </a:r>
            <a:r>
              <a:rPr lang="ko-KR" altLang="en-US" sz="600" dirty="0">
                <a:solidFill>
                  <a:schemeClr val="tx1"/>
                </a:solidFill>
              </a:rPr>
              <a:t> 에러 생김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600" dirty="0">
                <a:solidFill>
                  <a:schemeClr val="tx1"/>
                </a:solidFill>
              </a:rPr>
              <a:t>이유</a:t>
            </a:r>
            <a:r>
              <a:rPr lang="en-US" altLang="ko-KR" sz="600" dirty="0">
                <a:solidFill>
                  <a:schemeClr val="tx1"/>
                </a:solidFill>
              </a:rPr>
              <a:t>2: </a:t>
            </a:r>
            <a:r>
              <a:rPr lang="ko-KR" altLang="en-US" sz="600" dirty="0" err="1">
                <a:solidFill>
                  <a:schemeClr val="tx1"/>
                </a:solidFill>
              </a:rPr>
              <a:t>밴치마크</a:t>
            </a:r>
            <a:r>
              <a:rPr lang="ko-KR" altLang="en-US" sz="600" dirty="0">
                <a:solidFill>
                  <a:schemeClr val="tx1"/>
                </a:solidFill>
              </a:rPr>
              <a:t> 돌리는데 시간이 너무 오래 걸림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8F90F-6230-1925-6348-588697C98CFD}"/>
              </a:ext>
            </a:extLst>
          </p:cNvPr>
          <p:cNvSpPr txBox="1"/>
          <p:nvPr/>
        </p:nvSpPr>
        <p:spPr>
          <a:xfrm>
            <a:off x="266954" y="5641088"/>
            <a:ext cx="29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Issue 1: Temporarily pick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8CDE1D-47C4-ABFB-7FC5-1532F38DDF46}"/>
              </a:ext>
            </a:extLst>
          </p:cNvPr>
          <p:cNvSpPr txBox="1"/>
          <p:nvPr/>
        </p:nvSpPr>
        <p:spPr>
          <a:xfrm>
            <a:off x="266953" y="5899150"/>
            <a:ext cx="292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Issue 2: Temporarily Low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287E7-DA35-A34D-0653-B16F2372573B}"/>
              </a:ext>
            </a:extLst>
          </p:cNvPr>
          <p:cNvSpPr txBox="1"/>
          <p:nvPr/>
        </p:nvSpPr>
        <p:spPr>
          <a:xfrm>
            <a:off x="266952" y="6161345"/>
            <a:ext cx="418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Issue 3: The value decreases rapidly.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831A71D8-2CF2-DBA8-FC46-11716BFBFE85}"/>
              </a:ext>
            </a:extLst>
          </p:cNvPr>
          <p:cNvSpPr/>
          <p:nvPr/>
        </p:nvSpPr>
        <p:spPr>
          <a:xfrm>
            <a:off x="10684667" y="4407522"/>
            <a:ext cx="333375" cy="338418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FAFAE598-6401-7649-9DA2-3C67B12CAE65}"/>
              </a:ext>
            </a:extLst>
          </p:cNvPr>
          <p:cNvSpPr/>
          <p:nvPr/>
        </p:nvSpPr>
        <p:spPr>
          <a:xfrm>
            <a:off x="11199017" y="4410012"/>
            <a:ext cx="333375" cy="338418"/>
          </a:xfrm>
          <a:prstGeom prst="flowChartConnector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170" tIns="46990" rIns="90170" bIns="4699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latinLnBrk="0">
              <a:lnSpc>
                <a:spcPct val="100000"/>
              </a:lnSpc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78A67-AFD5-DEC2-9580-C28349D38031}"/>
              </a:ext>
            </a:extLst>
          </p:cNvPr>
          <p:cNvSpPr txBox="1"/>
          <p:nvPr/>
        </p:nvSpPr>
        <p:spPr>
          <a:xfrm>
            <a:off x="266954" y="2684754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(MB/s)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9AF83-A483-52BA-30F5-AB1C022AF45D}"/>
              </a:ext>
            </a:extLst>
          </p:cNvPr>
          <p:cNvSpPr txBox="1"/>
          <p:nvPr/>
        </p:nvSpPr>
        <p:spPr>
          <a:xfrm>
            <a:off x="6410494" y="2669272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(MB/s)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제목 2">
            <a:extLst>
              <a:ext uri="{FF2B5EF4-FFF2-40B4-BE49-F238E27FC236}">
                <a16:creationId xmlns:a16="http://schemas.microsoft.com/office/drawing/2014/main" id="{5AF46555-1782-7C3B-4DCB-C97043A38092}"/>
              </a:ext>
            </a:extLst>
          </p:cNvPr>
          <p:cNvSpPr>
            <a:spLocks noGrp="1"/>
          </p:cNvSpPr>
          <p:nvPr/>
        </p:nvSpPr>
        <p:spPr>
          <a:xfrm>
            <a:off x="-6493961" y="44461"/>
            <a:ext cx="5945321" cy="961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B2D8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Issue guess</a:t>
            </a:r>
            <a:endParaRPr lang="ko-KR" altLang="en-US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14CAA94-9D71-CB4C-28D3-903269F2DBC8}"/>
              </a:ext>
            </a:extLst>
          </p:cNvPr>
          <p:cNvSpPr>
            <a:spLocks noGrp="1"/>
          </p:cNvSpPr>
          <p:nvPr/>
        </p:nvSpPr>
        <p:spPr>
          <a:xfrm>
            <a:off x="-6493107" y="1221792"/>
            <a:ext cx="6576294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  Compaction is not working well.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9C4B4C4-1D31-083A-22C1-02BBEE33B7AE}"/>
              </a:ext>
            </a:extLst>
          </p:cNvPr>
          <p:cNvSpPr txBox="1">
            <a:spLocks/>
          </p:cNvSpPr>
          <p:nvPr/>
        </p:nvSpPr>
        <p:spPr>
          <a:xfrm>
            <a:off x="-6488931" y="1695679"/>
            <a:ext cx="6576294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 Block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Cache size are small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277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15" grpId="0" animBg="1"/>
      <p:bldP spid="18" grpId="0" animBg="1"/>
      <p:bldP spid="33" grpId="0" animBg="1"/>
      <p:bldP spid="36" grpId="0" animBg="1"/>
      <p:bldP spid="39" grpId="0" animBg="1"/>
      <p:bldP spid="37" grpId="0" animBg="1"/>
      <p:bldP spid="38" grpId="0" animBg="1"/>
      <p:bldP spid="40" grpId="0" animBg="1"/>
      <p:bldP spid="44" grpId="0" animBg="1"/>
      <p:bldP spid="8" grpId="0"/>
      <p:bldP spid="9" grpId="0"/>
      <p:bldP spid="13" grpId="0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8A65-1220-F4D9-8119-9BBB41DBF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9FEE1B-BB86-9735-6C47-0C986A7F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F46555-1782-7C3B-4DCB-C97043A3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guess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4CAA94-9D71-CB4C-28D3-903269F2DB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771" y="1351209"/>
            <a:ext cx="11631613" cy="5331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 Compaction is not working well.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79C4B4C4-1D31-083A-22C1-02BBEE33B7AE}"/>
              </a:ext>
            </a:extLst>
          </p:cNvPr>
          <p:cNvSpPr txBox="1">
            <a:spLocks/>
          </p:cNvSpPr>
          <p:nvPr/>
        </p:nvSpPr>
        <p:spPr>
          <a:xfrm>
            <a:off x="290947" y="1825096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 Block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Cache size are small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958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6D3A8-9AC1-6A13-9442-864C88631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8BF247-76EB-5771-157B-0735C11F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53C725-CF91-8AFD-F16C-00EB37B3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guess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37D7E-F57B-8B47-B304-B9385CE0E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771" y="1351209"/>
            <a:ext cx="11631613" cy="5331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 Compaction is not working well.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6AB31FDE-CC2D-8CD5-EC7C-6B5B69762A21}"/>
              </a:ext>
            </a:extLst>
          </p:cNvPr>
          <p:cNvSpPr txBox="1">
            <a:spLocks/>
          </p:cNvSpPr>
          <p:nvPr/>
        </p:nvSpPr>
        <p:spPr>
          <a:xfrm>
            <a:off x="290947" y="2291821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 Block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Cache size are small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8B02937A-83F2-1B2E-4BED-ABCFAC2B8C79}"/>
              </a:ext>
            </a:extLst>
          </p:cNvPr>
          <p:cNvSpPr txBox="1">
            <a:spLocks/>
          </p:cNvSpPr>
          <p:nvPr/>
        </p:nvSpPr>
        <p:spPr>
          <a:xfrm>
            <a:off x="286771" y="1787409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The performance improvement is minimal.</a:t>
            </a:r>
          </a:p>
        </p:txBody>
      </p:sp>
    </p:spTree>
    <p:extLst>
      <p:ext uri="{BB962C8B-B14F-4D97-AF65-F5344CB8AC3E}">
        <p14:creationId xmlns:p14="http://schemas.microsoft.com/office/powerpoint/2010/main" val="366390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82C9-885C-E0AA-DF07-74AC77FD6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9252CF-3F90-19D5-80FB-09E5ED98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9FD23F5-0FCF-FBB1-7366-123302D4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Issue guess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CA595-6BF6-02A7-9BC1-750F9DE5B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6771" y="1351209"/>
            <a:ext cx="11631613" cy="53315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 Compaction is not working well.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4AC54F92-A7D7-C3CA-9EAF-A80FA74D8710}"/>
              </a:ext>
            </a:extLst>
          </p:cNvPr>
          <p:cNvSpPr txBox="1">
            <a:spLocks/>
          </p:cNvSpPr>
          <p:nvPr/>
        </p:nvSpPr>
        <p:spPr>
          <a:xfrm>
            <a:off x="290947" y="1825096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2.  Block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Cache size are small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899EF58C-C63D-DB83-5870-3330D71DE338}"/>
              </a:ext>
            </a:extLst>
          </p:cNvPr>
          <p:cNvSpPr txBox="1">
            <a:spLocks/>
          </p:cNvSpPr>
          <p:nvPr/>
        </p:nvSpPr>
        <p:spPr>
          <a:xfrm>
            <a:off x="286771" y="2221660"/>
            <a:ext cx="11631613" cy="53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Focus analysis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608227-040B-1A23-E6C0-1C52578D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993"/>
          <a:stretch/>
        </p:blipFill>
        <p:spPr>
          <a:xfrm>
            <a:off x="3487526" y="7517966"/>
            <a:ext cx="2350072" cy="1600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D913A8-E7BA-C76D-F092-EABAC4BC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26502"/>
          <a:stretch/>
        </p:blipFill>
        <p:spPr>
          <a:xfrm>
            <a:off x="887967" y="7482008"/>
            <a:ext cx="2350073" cy="1600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6C085-BFF1-D269-E917-94A7719A43CF}"/>
              </a:ext>
            </a:extLst>
          </p:cNvPr>
          <p:cNvSpPr txBox="1"/>
          <p:nvPr/>
        </p:nvSpPr>
        <p:spPr>
          <a:xfrm>
            <a:off x="1708579" y="10352673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64KB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53CD1-308A-30B2-C227-AF71F1282730}"/>
              </a:ext>
            </a:extLst>
          </p:cNvPr>
          <p:cNvSpPr txBox="1"/>
          <p:nvPr/>
        </p:nvSpPr>
        <p:spPr>
          <a:xfrm>
            <a:off x="4143428" y="1038250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128KB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EB75A5C-938B-F42E-9D34-DE3C7728C1A0}"/>
              </a:ext>
            </a:extLst>
          </p:cNvPr>
          <p:cNvCxnSpPr/>
          <p:nvPr/>
        </p:nvCxnSpPr>
        <p:spPr>
          <a:xfrm>
            <a:off x="1891553" y="8854726"/>
            <a:ext cx="2857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7A984C6-4DA2-27C5-CD6E-CEF9703E8BE0}"/>
              </a:ext>
            </a:extLst>
          </p:cNvPr>
          <p:cNvCxnSpPr>
            <a:cxnSpLocks/>
          </p:cNvCxnSpPr>
          <p:nvPr/>
        </p:nvCxnSpPr>
        <p:spPr>
          <a:xfrm>
            <a:off x="4383336" y="8896350"/>
            <a:ext cx="3556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2C6305C-2D97-47BF-BC35-027F43A4C926}"/>
              </a:ext>
            </a:extLst>
          </p:cNvPr>
          <p:cNvSpPr txBox="1"/>
          <p:nvPr/>
        </p:nvSpPr>
        <p:spPr>
          <a:xfrm>
            <a:off x="7172659" y="7882534"/>
            <a:ext cx="45357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&lt;Analysis&gt;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The number of files in L3 is too many.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CompMerge</a:t>
            </a:r>
            <a:r>
              <a:rPr lang="en-US" altLang="ko-KR" dirty="0"/>
              <a:t> takes a long time.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2B8B37-2BA9-2EEB-57F5-8CB864868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79" y="9256632"/>
            <a:ext cx="2226397" cy="9708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360C0FF-6BAC-0FB8-EE37-6EDEE02C4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526" y="9154778"/>
            <a:ext cx="2350072" cy="103240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6BB5F6-1666-8687-081B-FA79ACF4D2EB}"/>
              </a:ext>
            </a:extLst>
          </p:cNvPr>
          <p:cNvSpPr/>
          <p:nvPr/>
        </p:nvSpPr>
        <p:spPr>
          <a:xfrm>
            <a:off x="723900" y="7398603"/>
            <a:ext cx="5248275" cy="2912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DA5F248-FF6F-4EFA-D452-D57D6C400D72}"/>
              </a:ext>
            </a:extLst>
          </p:cNvPr>
          <p:cNvCxnSpPr>
            <a:cxnSpLocks/>
          </p:cNvCxnSpPr>
          <p:nvPr/>
        </p:nvCxnSpPr>
        <p:spPr>
          <a:xfrm>
            <a:off x="3357562" y="7558231"/>
            <a:ext cx="0" cy="2669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EB0FF32-DBA3-AE3F-C9D4-47E1C6063B28}"/>
              </a:ext>
            </a:extLst>
          </p:cNvPr>
          <p:cNvSpPr/>
          <p:nvPr/>
        </p:nvSpPr>
        <p:spPr>
          <a:xfrm>
            <a:off x="6106754" y="8316010"/>
            <a:ext cx="895350" cy="3905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25F7167-7C18-EC1D-2A93-81E3B1B76748}"/>
              </a:ext>
            </a:extLst>
          </p:cNvPr>
          <p:cNvSpPr/>
          <p:nvPr/>
        </p:nvSpPr>
        <p:spPr>
          <a:xfrm rot="5400000">
            <a:off x="9218078" y="8959516"/>
            <a:ext cx="444952" cy="3905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84A81-6026-1B44-1ABC-BDDAA5566B8D}"/>
              </a:ext>
            </a:extLst>
          </p:cNvPr>
          <p:cNvSpPr txBox="1"/>
          <p:nvPr/>
        </p:nvSpPr>
        <p:spPr>
          <a:xfrm>
            <a:off x="7462320" y="9677053"/>
            <a:ext cx="395646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en-US" altLang="ko-KR" sz="2000" b="1" dirty="0" err="1"/>
              <a:t>Soultion</a:t>
            </a:r>
            <a:r>
              <a:rPr lang="en-US" altLang="ko-KR" sz="2000" b="1" dirty="0"/>
              <a:t>&gt;</a:t>
            </a:r>
          </a:p>
          <a:p>
            <a:pPr algn="ctr"/>
            <a:r>
              <a:rPr lang="en-US" altLang="ko-KR" dirty="0"/>
              <a:t>Increase Block size and Cache size-!</a:t>
            </a:r>
          </a:p>
        </p:txBody>
      </p:sp>
    </p:spTree>
    <p:extLst>
      <p:ext uri="{BB962C8B-B14F-4D97-AF65-F5344CB8AC3E}">
        <p14:creationId xmlns:p14="http://schemas.microsoft.com/office/powerpoint/2010/main" val="40444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35094</TotalTime>
  <Words>3611</Words>
  <Application>Microsoft Office PowerPoint</Application>
  <PresentationFormat>와이드스크린</PresentationFormat>
  <Paragraphs>755</Paragraphs>
  <Slides>35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-apple-system</vt:lpstr>
      <vt:lpstr>Helvetica Neue</vt:lpstr>
      <vt:lpstr>Inter</vt:lpstr>
      <vt:lpstr>맑은 고딕</vt:lpstr>
      <vt:lpstr>Arial</vt:lpstr>
      <vt:lpstr>Courier New</vt:lpstr>
      <vt:lpstr>Tahoma</vt:lpstr>
      <vt:lpstr>verdana</vt:lpstr>
      <vt:lpstr>Wingdings</vt:lpstr>
      <vt:lpstr>Office 테마</vt:lpstr>
      <vt:lpstr>Cache and WAL</vt:lpstr>
      <vt:lpstr>Contents: Compaction</vt:lpstr>
      <vt:lpstr>Motivation</vt:lpstr>
      <vt:lpstr>Experimental configuration</vt:lpstr>
      <vt:lpstr>Experimental result (before modify) </vt:lpstr>
      <vt:lpstr>Experimental result (before modify) </vt:lpstr>
      <vt:lpstr>Issue guess</vt:lpstr>
      <vt:lpstr>Issue guess</vt:lpstr>
      <vt:lpstr>Issue guess</vt:lpstr>
      <vt:lpstr>Issue guess</vt:lpstr>
      <vt:lpstr>Modify experimental command </vt:lpstr>
      <vt:lpstr>Modify experimental command </vt:lpstr>
      <vt:lpstr>Experimental result (after modify) </vt:lpstr>
      <vt:lpstr>Contents: WAL</vt:lpstr>
      <vt:lpstr>What is WAL(Write Ahead Log)?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WAL Overhead</vt:lpstr>
      <vt:lpstr>Hypothesis</vt:lpstr>
      <vt:lpstr>Experimental Environment</vt:lpstr>
      <vt:lpstr>Design and Experiment</vt:lpstr>
      <vt:lpstr>Design and Experiment</vt:lpstr>
      <vt:lpstr>Design and Experiment</vt:lpstr>
      <vt:lpstr>Result and Discussion</vt:lpstr>
      <vt:lpstr>Result and Discussion</vt:lpstr>
      <vt:lpstr>Code-Level Analysis</vt:lpstr>
      <vt:lpstr>Code-Level Analysis</vt:lpstr>
      <vt:lpstr>Code-Level Analysis(ongoing)</vt:lpstr>
      <vt:lpstr>Summary</vt:lpstr>
      <vt:lpstr>References</vt:lpstr>
      <vt:lpstr>Thank you   QnA?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이대은</cp:lastModifiedBy>
  <cp:revision>4445</cp:revision>
  <cp:lastPrinted>2019-08-20T01:06:00Z</cp:lastPrinted>
  <dcterms:created xsi:type="dcterms:W3CDTF">2019-06-24T08:20:15Z</dcterms:created>
  <dcterms:modified xsi:type="dcterms:W3CDTF">2025-02-25T07:37:37Z</dcterms:modified>
</cp:coreProperties>
</file>