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31"/>
  </p:notesMasterIdLst>
  <p:handoutMasterIdLst>
    <p:handoutMasterId r:id="rId32"/>
  </p:handoutMasterIdLst>
  <p:sldIdLst>
    <p:sldId id="290" r:id="rId2"/>
    <p:sldId id="323" r:id="rId3"/>
    <p:sldId id="262" r:id="rId4"/>
    <p:sldId id="343" r:id="rId5"/>
    <p:sldId id="272" r:id="rId6"/>
    <p:sldId id="326" r:id="rId7"/>
    <p:sldId id="297" r:id="rId8"/>
    <p:sldId id="344" r:id="rId9"/>
    <p:sldId id="327" r:id="rId10"/>
    <p:sldId id="329" r:id="rId11"/>
    <p:sldId id="330" r:id="rId12"/>
    <p:sldId id="331" r:id="rId13"/>
    <p:sldId id="332" r:id="rId14"/>
    <p:sldId id="333" r:id="rId15"/>
    <p:sldId id="335" r:id="rId16"/>
    <p:sldId id="334" r:id="rId17"/>
    <p:sldId id="336" r:id="rId18"/>
    <p:sldId id="337" r:id="rId19"/>
    <p:sldId id="317" r:id="rId20"/>
    <p:sldId id="340" r:id="rId21"/>
    <p:sldId id="351" r:id="rId22"/>
    <p:sldId id="352" r:id="rId23"/>
    <p:sldId id="346" r:id="rId24"/>
    <p:sldId id="347" r:id="rId25"/>
    <p:sldId id="353" r:id="rId26"/>
    <p:sldId id="354" r:id="rId27"/>
    <p:sldId id="355" r:id="rId28"/>
    <p:sldId id="322" r:id="rId29"/>
    <p:sldId id="26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FFC000"/>
    <a:srgbClr val="FFFFCC"/>
    <a:srgbClr val="8ED973"/>
    <a:srgbClr val="61CBF3"/>
    <a:srgbClr val="99FF33"/>
    <a:srgbClr val="0B2D86"/>
    <a:srgbClr val="DAE3F3"/>
    <a:srgbClr val="FFFFFF"/>
    <a:srgbClr val="FFD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68239-2B2A-AF0C-CCFA-AB7A4CD57304}" v="284" dt="2025-02-10T09:28:41.832"/>
    <p1510:client id="{4F369168-EC23-C24B-9E4D-EA36C5CA2379}" v="3245" dt="2025-02-11T03:56:36.428"/>
    <p1510:client id="{7B585104-1FE5-917C-BA08-B57D881BC64A}" v="975" dt="2025-02-10T16:15:21.657"/>
    <p1510:client id="{9057F122-6D43-AD5C-156C-F844BAE5A459}" v="849" dt="2025-02-11T03:53:31.975"/>
    <p1510:client id="{A0B164E3-797E-4A02-3FAE-8B0505414B93}" v="3" dt="2025-02-10T08:35:05.303"/>
    <p1510:client id="{B36CC4AF-95AE-5439-5981-365B6D9B5CB6}" v="41" dt="2025-02-10T10:35:25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0T13:36:35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0T13:36:37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32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CD78E-1292-4068-4E01-2D04D094C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843D96-DE68-4EF2-34B4-BF4BF89DE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1235BB-5428-F035-3BC1-A9A12152F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665A7-AB08-C183-5F14-6C48E081D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622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DB0CE-4AD8-1D8A-61B1-D6416E3C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432B16-4EEF-92C7-B1B7-506EF5D98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27FCFE-03C4-62AD-3CF2-A44A1D013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75160-8155-1D31-106B-E7FD3DE31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60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93AD-F6A6-5BB2-7CE8-69219744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9D6704-22D7-A035-0E5B-51F3C849F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C6F9-741A-E4E1-D4B3-577FE14ED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FEC12-4040-ADC9-ED8C-4CA554264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0528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56EE8-72F4-3BF1-7FAD-616E324B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D78036-D6BD-D8DC-5D23-5F9C98504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60CE15-54C8-1586-AE14-65C94773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527A9-753C-2F71-8E3A-7B9EC2574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284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FA61A-4912-8D86-E61C-DB7BC217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21C8B3-E4B8-B8EA-EDC5-B6AD43DB7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D3D729-988C-034F-AF95-A76BF9A2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074AD-4EAA-CB28-6A2D-B910492E0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3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DB442-7053-EB8D-4350-65AB4DDE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01F800-CCDF-B517-E88B-4BE445A84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996C0F-994A-E6F9-1BE2-179A4544C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7C1C3-BB53-0AF0-DF57-646084756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08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1AE0E-F2A4-7E03-6EB5-C3E2AE9C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9CCDED-62C9-0ABF-0326-556AF0C04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E2BFC0-4E5F-2CD3-A5A7-0165CA78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A9C7C-CF72-979D-1900-BE940C2E7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199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4AD3-C239-7D5D-AE7C-EDA5AEC75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22F75E-4402-77EB-D769-ECDAE7736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17FBC5-2578-2874-4042-0F883FF79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03F6A-B6F4-2A40-56F7-C5518B424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40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4B75-5F49-C27B-5300-6A9BA392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788347-46F0-35C5-E69A-F64B4D50F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E6EEAC-8656-7936-5066-4EE92A50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DF465-C541-65EF-C71E-FD686C29D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589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F46A-61EE-8C59-EBC3-8774B5AF7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026DCE-C15A-6D82-9605-05334F983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43B9D7-DE83-9F6F-D360-ABA2F60B4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063D5-A3CD-842A-EC8E-AA28197CA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71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AC8B-A49F-C46F-53F7-B7B98510A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6D43C7-D485-C4DF-FE13-4B4E9EA90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0AF6D3-9544-0195-BEC8-63DA023C1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D844C-7454-33D4-AA92-A6E537434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5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BAB6-CBC8-A968-26A4-3A6BC05EF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FABB2C-2536-B9AE-0C95-298E6A057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39EA02-8D1B-7FBC-C6CD-7623C309C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err="1">
                <a:ea typeface="맑은 고딕"/>
              </a:rPr>
              <a:t>db_bench를</a:t>
            </a:r>
            <a:r>
              <a:rPr lang="ko-KR">
                <a:ea typeface="맑은 고딕"/>
              </a:rPr>
              <a:t> 이용하여 </a:t>
            </a:r>
            <a:r>
              <a:rPr lang="ko-KR" err="1">
                <a:ea typeface="맑은 고딕"/>
              </a:rPr>
              <a:t>skiplist의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Th</a:t>
            </a:r>
            <a:r>
              <a:rPr lang="en-US" altLang="ko-KR" err="1">
                <a:ea typeface="맑은 고딕"/>
              </a:rPr>
              <a:t>roughput</a:t>
            </a:r>
            <a:r>
              <a:rPr lang="ko-KR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(ops/sec)</a:t>
            </a:r>
            <a:r>
              <a:rPr lang="ko-KR" altLang="en-US">
                <a:ea typeface="맑은 고딕"/>
              </a:rPr>
              <a:t>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구하려고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시도했다</a:t>
            </a:r>
            <a:r>
              <a:rPr lang="en-US" altLang="ko-KR">
                <a:ea typeface="맑은 고딕"/>
              </a:rPr>
              <a:t>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err="1">
                <a:ea typeface="맑은 고딕"/>
              </a:rPr>
              <a:t>하지만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db_bench</a:t>
            </a:r>
            <a:r>
              <a:rPr lang="ko-KR" altLang="en-US" err="1">
                <a:ea typeface="맑은 고딕"/>
              </a:rPr>
              <a:t>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디스크</a:t>
            </a:r>
            <a:r>
              <a:rPr lang="en-US" altLang="ko-KR">
                <a:ea typeface="맑은 고딕"/>
              </a:rPr>
              <a:t> I/O </a:t>
            </a:r>
            <a:r>
              <a:rPr lang="ko-KR">
                <a:ea typeface="맑은 고딕"/>
              </a:rPr>
              <a:t>위주의</a:t>
            </a:r>
            <a:r>
              <a:rPr lang="en-US" alt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밴치마크이다</a:t>
            </a:r>
            <a:r>
              <a:rPr lang="ko-KR">
                <a:ea typeface="맑은 고딕"/>
              </a:rPr>
              <a:t>.</a:t>
            </a:r>
            <a:br>
              <a:rPr lang="ko-KR">
                <a:cs typeface="+mn-lt"/>
              </a:rPr>
            </a:br>
            <a:r>
              <a:rPr lang="ko-KR">
                <a:ea typeface="맑은 고딕"/>
              </a:rPr>
              <a:t>메모리</a:t>
            </a:r>
            <a:r>
              <a:rPr lang="en-US" altLang="ko-KR">
                <a:ea typeface="맑은 고딕"/>
              </a:rPr>
              <a:t> I/O</a:t>
            </a:r>
            <a:r>
              <a:rPr lang="ko-KR" err="1">
                <a:ea typeface="맑은 고딕"/>
              </a:rPr>
              <a:t>를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측정해야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하는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SkipList</a:t>
            </a:r>
            <a:r>
              <a:rPr lang="ko-KR">
                <a:ea typeface="맑은 고딕"/>
              </a:rPr>
              <a:t>의</a:t>
            </a:r>
            <a:r>
              <a:rPr lang="en-US" alt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밴치마크로써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db_bench</a:t>
            </a:r>
            <a:r>
              <a:rPr lang="ko-KR">
                <a:ea typeface="맑은 고딕"/>
              </a:rPr>
              <a:t>는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적합하지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않다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23194-6F4E-9194-81CF-F3CF6321D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045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600F0-07A1-F835-16CF-0B941B769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9D4126-E97F-6624-FAAB-EA49D9E8A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3C0740-DF85-41C3-95B2-52386882B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ko-KR">
                <a:ea typeface="맑은 고딕"/>
              </a:rPr>
              <a:t>Skiplist_test.cc </a:t>
            </a:r>
            <a:r>
              <a:rPr lang="ko-KR" altLang="en-US" err="1">
                <a:ea typeface="맑은 고딕"/>
              </a:rPr>
              <a:t>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수정해서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밴치마크를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보았다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err="1">
                <a:ea typeface="맑은 고딕"/>
              </a:rPr>
              <a:t>하지만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밴치마크가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잘못된거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같다</a:t>
            </a:r>
            <a:r>
              <a:rPr lang="en-US" altLang="ko-KR">
                <a:ea typeface="맑은 고딕"/>
              </a:rPr>
              <a:t>. -&gt; </a:t>
            </a:r>
            <a:r>
              <a:rPr lang="ko-KR" altLang="en-US" err="1">
                <a:ea typeface="맑은 고딕"/>
              </a:rPr>
              <a:t>추가적인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코드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수정이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필요하다</a:t>
            </a:r>
            <a:r>
              <a:rPr lang="en-US" altLang="ko-KR">
                <a:ea typeface="맑은 고딕"/>
              </a:rPr>
              <a:t>. 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0B9EE-8139-2E96-31A0-810FB6981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844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>
                <a:ea typeface="맑은 고딕"/>
              </a:rPr>
              <a:t>빠른 검색 속도</a:t>
            </a:r>
            <a:endParaRPr lang="en-US" altLang="ko-KR">
              <a:ea typeface="맑은 고딕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,Sans-Serif"/>
              <a:buChar char="•"/>
            </a:pPr>
            <a:r>
              <a:rPr lang="ko-KR">
                <a:ea typeface="맑은 고딕"/>
              </a:rPr>
              <a:t>검색 범위를 좁혀가므로 이진탐색처럼 빠른 검색 속도를 제공한다</a:t>
            </a:r>
            <a:r>
              <a:rPr lang="en-US" altLang="ko-KR">
                <a:ea typeface="맑은 고딕"/>
              </a:rPr>
              <a:t>. -&gt; O(LogN))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,Sans-Serif"/>
              <a:buChar char="•"/>
            </a:pPr>
            <a:r>
              <a:rPr lang="ko-KR"/>
              <a:t>확률적 균형 </a:t>
            </a:r>
            <a:r>
              <a:rPr lang="en-US" altLang="ko-KR"/>
              <a:t>(</a:t>
            </a:r>
            <a:r>
              <a:rPr lang="ko-KR"/>
              <a:t>코인 플립</a:t>
            </a:r>
            <a:r>
              <a:rPr lang="en-US" altLang="ko-KR"/>
              <a:t>)</a:t>
            </a:r>
            <a:r>
              <a:rPr lang="ko-KR"/>
              <a:t>을 사용하여 </a:t>
            </a:r>
            <a:r>
              <a:rPr lang="en-US" altLang="ko-KR"/>
              <a:t>O(N)</a:t>
            </a:r>
            <a:r>
              <a:rPr lang="ko-KR"/>
              <a:t>을 피한다</a:t>
            </a:r>
            <a:r>
              <a:rPr lang="en-US" altLang="ko-KR"/>
              <a:t>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,Sans-Serif"/>
              <a:buChar char="•"/>
            </a:pPr>
            <a:endParaRPr lang="en-US" altLang="ko-KR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ko-KR" altLang="en-US" err="1">
                <a:ea typeface="맑은 고딕"/>
              </a:rPr>
              <a:t>단순한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자료구조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사용</a:t>
            </a:r>
            <a:endParaRPr lang="en-US" altLang="ko-KR" err="1">
              <a:ea typeface="맑은 고딕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,Sans-Serif"/>
              <a:buChar char="•"/>
            </a:pPr>
            <a:r>
              <a:rPr lang="ko-KR">
                <a:ea typeface="맑은 고딕"/>
              </a:rPr>
              <a:t>구현이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다소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까다로우나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아주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많이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까다롭지</a:t>
            </a:r>
            <a:r>
              <a:rPr lang="en-US" altLang="ko-KR">
                <a:ea typeface="맑은 고딕"/>
              </a:rPr>
              <a:t> </a:t>
            </a:r>
            <a:r>
              <a:rPr lang="ko-KR">
                <a:ea typeface="맑은 고딕"/>
              </a:rPr>
              <a:t>않다</a:t>
            </a:r>
            <a:r>
              <a:rPr lang="en-US" altLang="ko-KR">
                <a:ea typeface="맑은 고딕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endParaRPr lang="en-US" altLang="ko-KR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US" altLang="ko-KR">
                <a:ea typeface="맑은 고딕"/>
              </a:rPr>
              <a:t>Rebalancing </a:t>
            </a:r>
            <a:r>
              <a:rPr lang="en-US" altLang="ko-KR" err="1">
                <a:ea typeface="맑은 고딕"/>
              </a:rPr>
              <a:t>오버헤드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감소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,Sans-Serif"/>
              <a:buChar char="•"/>
            </a:pPr>
            <a:r>
              <a:rPr lang="ko-KR" err="1"/>
              <a:t>B트리는</a:t>
            </a:r>
            <a:r>
              <a:rPr lang="ko-KR"/>
              <a:t> 항상 균등한 데이터 정렬을 유지하지만, </a:t>
            </a:r>
            <a:r>
              <a:rPr lang="ko-KR" err="1"/>
              <a:t>SkipList는</a:t>
            </a:r>
            <a:r>
              <a:rPr lang="ko-KR"/>
              <a:t> 항상 균등한 균형을 유지 할 필요는 없다.</a:t>
            </a:r>
            <a:endParaRPr lang="en-US" altLang="ko-KR"/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altLang="ko-KR"/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,Sans-Serif"/>
              <a:buChar char="•"/>
            </a:pPr>
            <a:endParaRPr lang="en-US" altLang="ko-KR"/>
          </a:p>
          <a:p>
            <a:endParaRPr lang="en-US" altLang="ko-KR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801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0D48D-A586-CED1-A6E1-E16224FA9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94BF5F-8246-EA2F-9C61-3E219BADC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6231AB-C7B8-6AF7-89D0-88B921903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ko-KR">
                <a:ea typeface="맑은 고딕"/>
              </a:rPr>
              <a:t>Probabilistic method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err="1">
                <a:ea typeface="맑은 고딕"/>
              </a:rPr>
              <a:t>하지만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최악에는</a:t>
            </a:r>
            <a:r>
              <a:rPr lang="en-US" altLang="ko-KR">
                <a:ea typeface="맑은 고딕"/>
              </a:rPr>
              <a:t> </a:t>
            </a:r>
            <a:r>
              <a:rPr lang="en-US"/>
              <a:t>O(N)</a:t>
            </a:r>
            <a:r>
              <a:rPr lang="ko-KR" altLang="en-US">
                <a:ea typeface="맑은 고딕"/>
              </a:rPr>
              <a:t>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성능이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나온다</a:t>
            </a:r>
            <a:r>
              <a:rPr lang="en-US" altLang="ko-KR">
                <a:ea typeface="맑은 고딕"/>
              </a:rPr>
              <a:t>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altLang="ko-KR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altLang="ko-KR">
                <a:ea typeface="맑은 고딕"/>
              </a:rPr>
              <a:t>Space efficiency</a:t>
            </a: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ko-KR">
                <a:ea typeface="맑은 고딕"/>
              </a:rPr>
              <a:t>높이를 높이면 불필요한 연결리스트가 생긴다</a:t>
            </a:r>
            <a:r>
              <a:rPr lang="en-US" altLang="ko-KR">
                <a:ea typeface="맑은 고딕"/>
              </a:rPr>
              <a:t>. -&gt; </a:t>
            </a:r>
            <a:r>
              <a:rPr lang="ko-KR">
                <a:ea typeface="맑은 고딕"/>
              </a:rPr>
              <a:t>공간 효율성이 안 좋다</a:t>
            </a:r>
            <a:r>
              <a:rPr lang="en-US" altLang="ko-KR">
                <a:ea typeface="맑은 고딕"/>
              </a:rPr>
              <a:t>. -&gt; Is it really space efficient?</a:t>
            </a: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endParaRPr lang="en-US" altLang="ko-KR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altLang="ko-KR">
                <a:ea typeface="맑은 고딕"/>
              </a:rPr>
              <a:t>Cache Friendly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ko-KR">
                <a:ea typeface="맑은 고딕"/>
              </a:rPr>
              <a:t>탐색을 하면서 명령어의 개수의 증가와 여러 포인터 연산으로 인해 </a:t>
            </a:r>
            <a:r>
              <a:rPr lang="en-US" altLang="ko-KR">
                <a:ea typeface="맑은 고딕"/>
              </a:rPr>
              <a:t>CPU </a:t>
            </a:r>
            <a:r>
              <a:rPr lang="ko-KR">
                <a:ea typeface="맑은 고딕"/>
              </a:rPr>
              <a:t>캐시 의효율이 저하된다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/>
          </a:p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88E1D-ECD1-D207-36E5-333F3DF56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0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0039-E1C2-0028-7317-4465FE087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97AB0A-ED3F-EB83-74FF-7639BF902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225BB5-F2D1-9F48-F944-212DE62C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/>
              <a:t>상위 계층의 노드 모두가 균형 잡혀 있다</a:t>
            </a:r>
            <a:r>
              <a:rPr lang="en-US" altLang="ko-KR"/>
              <a:t>.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>
                <a:ea typeface="맑은 고딕"/>
              </a:rPr>
              <a:t>각 노드를 </a:t>
            </a:r>
            <a:r>
              <a:rPr lang="en-US" altLang="ko-KR" err="1">
                <a:ea typeface="맑은 고딕"/>
              </a:rPr>
              <a:t>CPU</a:t>
            </a:r>
            <a:r>
              <a:rPr lang="ko-KR" altLang="en-US" err="1">
                <a:ea typeface="맑은 고딕"/>
              </a:rPr>
              <a:t>의</a:t>
            </a:r>
            <a:r>
              <a:rPr lang="ko-KR" altLang="en-US">
                <a:ea typeface="맑은 고딕"/>
              </a:rPr>
              <a:t> 캐시 라인에 맞춰 배치했다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캐시 미스를 줄였다</a:t>
            </a:r>
            <a:r>
              <a:rPr lang="en-US" altLang="ko-KR">
                <a:ea typeface="맑은 고딕"/>
              </a:rPr>
              <a:t>)</a:t>
            </a:r>
            <a:endParaRPr lang="en-US">
              <a:ea typeface="맑은 고딕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>
                <a:ea typeface="맑은 고딕"/>
              </a:rPr>
              <a:t>과거의 경로를 </a:t>
            </a:r>
            <a:r>
              <a:rPr lang="ko-KR" altLang="en-US" err="1">
                <a:ea typeface="맑은 고딕"/>
              </a:rPr>
              <a:t>캐싱하여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가드 엔트리로 사용</a:t>
            </a:r>
            <a:r>
              <a:rPr lang="en-US" altLang="ko-KR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노드를 미리 저장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>
              <a:latin typeface="맑은 고딕"/>
              <a:ea typeface="맑은 고딕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87160-1A4E-B6E4-8D1E-F503CEFC3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096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>
                <a:ea typeface="맑은 고딕"/>
              </a:rPr>
              <a:t>L0를 제외한 모든 레벨에 존재하는 리스트를 단일 배열로 관리한다.</a:t>
            </a:r>
            <a:endParaRPr lang="en-US" altLang="ko-KR"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>
                <a:ea typeface="맑은 고딕"/>
              </a:rPr>
              <a:t>배열로 관리함으로써 캐시의 활용도를 높였다.</a:t>
            </a:r>
            <a:endParaRPr lang="en-US" altLang="ko-KR">
              <a:ea typeface="맑은 고딕"/>
            </a:endParaRPr>
          </a:p>
          <a:p>
            <a:endParaRPr lang="en-US" altLang="ko-KR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312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err="1">
                <a:ea typeface="맑은 고딕"/>
              </a:rPr>
              <a:t>Top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layer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uses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a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SkipList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structure</a:t>
            </a:r>
            <a:r>
              <a:rPr lang="en-US" altLang="ko-KR">
                <a:ea typeface="맑은 고딕"/>
              </a:rPr>
              <a:t>,</a:t>
            </a:r>
            <a:br>
              <a:rPr lang="en-US" altLang="ko-KR">
                <a:cs typeface="+mn-lt"/>
              </a:rPr>
            </a:br>
            <a:r>
              <a:rPr lang="en-US" altLang="ko-KR">
                <a:ea typeface="맑은 고딕"/>
              </a:rPr>
              <a:t>Bottom layer uses a Array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ko-KR">
                <a:ea typeface="맑은 고딕"/>
              </a:rPr>
              <a:t>Key</a:t>
            </a:r>
            <a:r>
              <a:rPr lang="ko-KR" err="1">
                <a:ea typeface="맑은 고딕"/>
              </a:rPr>
              <a:t>에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모듈러</a:t>
            </a:r>
            <a:r>
              <a:rPr lang="ko-KR">
                <a:ea typeface="맑은 고딕"/>
              </a:rPr>
              <a:t> 연산을 사용하였다</a:t>
            </a:r>
            <a:r>
              <a:rPr lang="en-US" altLang="ko-KR">
                <a:ea typeface="맑은 고딕"/>
              </a:rPr>
              <a:t>.</a:t>
            </a:r>
            <a:br>
              <a:rPr lang="en-US" altLang="ko-KR">
                <a:cs typeface="+mn-lt"/>
              </a:rPr>
            </a:br>
            <a:r>
              <a:rPr lang="en-US" altLang="ko-KR">
                <a:ea typeface="맑은 고딕"/>
              </a:rPr>
              <a:t>(</a:t>
            </a:r>
            <a:r>
              <a:rPr lang="ko-KR">
                <a:ea typeface="맑은 고딕"/>
              </a:rPr>
              <a:t>몫은 </a:t>
            </a:r>
            <a:r>
              <a:rPr lang="en-US" altLang="ko-KR" err="1">
                <a:ea typeface="맑은 고딕"/>
              </a:rPr>
              <a:t>SkipListd</a:t>
            </a:r>
            <a:r>
              <a:rPr lang="ko-KR">
                <a:ea typeface="맑은 고딕"/>
              </a:rPr>
              <a:t>의 키로</a:t>
            </a:r>
            <a:r>
              <a:rPr lang="en-US" altLang="ko-KR">
                <a:ea typeface="맑은 고딕"/>
              </a:rPr>
              <a:t>,</a:t>
            </a:r>
            <a:r>
              <a:rPr lang="ko-KR">
                <a:ea typeface="맑은 고딕"/>
              </a:rPr>
              <a:t> 나머지는 배열로</a:t>
            </a:r>
            <a:r>
              <a:rPr lang="en-US" altLang="ko-KR">
                <a:ea typeface="맑은 고딕"/>
              </a:rPr>
              <a:t>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/>
          </a:p>
          <a:p>
            <a:endParaRPr lang="en-US" altLang="ko-KR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467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5C09-CAAC-1F0D-4027-63C3F2DF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94ED02-6708-8310-558C-7FBBD3D1A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631BD-C7CB-D13A-C099-474389A9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46083-0510-4856-86AC-C3762B5DC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68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FF19-D9EA-A910-4821-69409FD2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EE843C-E99F-866C-C0DF-0B56AB98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01C92-C237-7AF4-9C0D-77FB1385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1A4B8-C133-9B1F-A907-559E8E5DB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45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5D18-7EAE-E721-3E3D-1989F732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1AC1D0-DD21-128F-5DEF-756011A806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155F05-9164-C1BC-52CD-903EDB9E0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E9CBD-B3DB-9848-AD2D-3B2BE1753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014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87BF1-4D69-CC47-57D3-0715C603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444A38-1640-B87D-7E6A-D46B04000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49992-7875-7F9E-CC51-FDC2E8DD3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CA5C0-4176-18CF-C6E2-DAAC5791F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55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DC564-D96F-B42E-48B4-522E465A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EC9D10-5E41-5D94-DB08-C6F19F9E4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D3CC97-E6B2-F6BA-019D-D94EF9D36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D9650-43B5-5955-A7F0-8A975B595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7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9D0C7-7F27-DD75-8A90-D569E93C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56D778-133D-4105-00F2-FEFB62FA8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39EC89-6027-CCB8-860E-CB717296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925EB-CA1F-E2AB-0A2A-3F8BBBB7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940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919C2-71EF-6BA0-8BC1-D04F5B214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B0B385-85B3-3844-5724-449D4BA1A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4D51E9-B681-4250-9114-80CB2004D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C0B27-14DD-C1B0-95D1-2730B2D70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54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9F95-3C6F-A74A-220B-D7DB4CD9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5886E-0DAD-27B5-7D0D-0411AA02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55945-CD70-E280-51A6-74D35C5E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BE667-AE36-BBB9-D2E0-E9EC5BC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A2109-5499-FDE8-FF9B-24E98F9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880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A965-8E33-14A3-6CDE-EA77819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C0117-37DE-7900-D38B-A079F20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A56AE-05A4-50B1-4CCB-DCD390F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4B217-68C6-9EA8-5DF0-682D567C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C1478-A90B-DECF-12B4-64B4BE48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636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CC997-F988-4378-F81E-06411708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0379B-9426-04C8-4E61-298C74FA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3F5B8-AE22-CF19-7C6C-930F0EA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44DB-A228-8FA9-1911-A01BBB6C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1CCB-9E44-F8ED-D3D4-FE36CEFE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2308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/>
              <a:t>저자명 및 </a:t>
            </a:r>
            <a:r>
              <a:rPr lang="ko-KR" altLang="en-US" err="1"/>
              <a:t>학회명</a:t>
            </a:r>
            <a:endParaRPr lang="en-US" altLang="ko-KR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err="1"/>
              <a:t>논문명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/>
              <a:t>1) </a:t>
            </a:r>
            <a:r>
              <a:rPr lang="ko-KR" altLang="en-US"/>
              <a:t>학과 및 학교 및 연구실</a:t>
            </a:r>
            <a:r>
              <a:rPr lang="en-US" altLang="ko-KR"/>
              <a:t>, 2) </a:t>
            </a:r>
            <a:r>
              <a:rPr lang="ko-KR" altLang="en-US"/>
              <a:t>이름</a:t>
            </a:r>
            <a:r>
              <a:rPr lang="en-US" altLang="ko-KR"/>
              <a:t>, 3) </a:t>
            </a:r>
            <a:r>
              <a:rPr lang="ko-KR" altLang="en-US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/>
              <a:t>Contents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638158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239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607939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9A9E-F002-38E6-02CF-C171FFE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81E2-0353-5D4C-6041-9778382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20F06-88E0-4504-AE84-40F4898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9B3E-846F-008F-BD1A-C247226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66F6C-75FC-29C3-DFF3-14E909A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442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8BDD-DE52-E0B2-3DD1-5F880F6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7C52B-3BC3-309B-3C07-027DD542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CCB69-A408-F3E7-E0F5-E6E045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952F-78BA-EA6A-4CC1-F2407D5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3924-BA0B-A6CF-4208-328A093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7297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5B8D-CE4E-8E67-2E86-A7DD1D1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020D4-8116-A6DB-B94C-F3539E626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A8BC0-B3E4-5312-C7F4-E243A566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9954-AF5F-1CA5-D77B-E6FF8D1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C41FE-A12A-B903-2BCF-629B1CD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AD8D-1756-BB45-613A-642265B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4669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B127-6CC1-D113-7BA8-77E97570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0B2D-377B-2BD6-7FD4-4255D0AC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95800-DEE9-1FCA-42EA-59BD53F5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9C4AF-F667-69A3-D365-9F5A778F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2C71A-123B-AE95-0EFD-C1FFE634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DDF27-F953-43F1-FDCD-B653673F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EE553-5E9F-D148-3CAD-935F373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50A31-8C09-36F8-F378-AED7BFB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4745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1BEF-8839-4FFF-3758-9FAD2C63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47658-3AF4-37EB-9506-8F89A2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85D63-B384-236B-B3BB-AB4D866A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267EC-5F21-E64B-BB0B-B299B2B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405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16E49-E731-FC03-494E-7D1D423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79044-1F80-9BC6-4420-46D15DD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78B25-65E9-4D13-6D97-2565CF6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760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FA24-AFF7-CAFD-3E90-A0C08A57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C5801-8C65-0A67-274B-DD9CE6D1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FAE0D-FD60-59EC-4113-0A3B946E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D1CCB-0CDA-7A38-D7D3-CC9F64B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1E11-874E-15EF-813D-2CA5726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E6426-A821-FF66-4E86-B19A590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7470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A337-83E9-49E2-C6B7-E0771A5D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BEF66-001D-C725-9172-792C9AC3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0475D-44E3-9A10-DB78-0D64C377F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7887F-AB35-9ABE-3329-92B9459C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C4CF8-6F4B-2EE7-4B31-73BF927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5199C-0CB8-814B-C5A1-4C660085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63394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20AAA-CF02-BF81-BAE1-6D0D7B1B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19887-D1D1-231D-0393-32A01967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2DB58-4FC5-DFDC-D7E3-D0FC84EF7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9A5A-A16A-7F0B-C8F2-494D6C315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08F68-8409-A5F5-EC19-28FB4C440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5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r>
              <a:rPr lang="en-US" altLang="ko-KR">
                <a:latin typeface="+mj-lt"/>
              </a:rPr>
              <a:t>In-memory data structure: </a:t>
            </a:r>
            <a:r>
              <a:rPr lang="en-US" altLang="ko-KR" err="1">
                <a:latin typeface="+mj-lt"/>
              </a:rPr>
              <a:t>SkipList</a:t>
            </a:r>
            <a:endParaRPr lang="ko-KR" altLang="en-US"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1737" y="4504150"/>
            <a:ext cx="5892800" cy="1439449"/>
          </a:xfrm>
        </p:spPr>
        <p:txBody>
          <a:bodyPr>
            <a:noAutofit/>
          </a:bodyPr>
          <a:lstStyle/>
          <a:p>
            <a:r>
              <a:rPr lang="en-US" altLang="ko-KR" sz="2400"/>
              <a:t>System</a:t>
            </a:r>
            <a:r>
              <a:rPr lang="ko-KR" altLang="en-US" sz="2400"/>
              <a:t> </a:t>
            </a:r>
            <a:r>
              <a:rPr lang="en-US" altLang="ko-KR" sz="2400"/>
              <a:t>Software Lab.</a:t>
            </a:r>
          </a:p>
          <a:p>
            <a:r>
              <a:rPr lang="en-US" altLang="ko-KR" sz="2400" b="1"/>
              <a:t>Name: </a:t>
            </a:r>
            <a:r>
              <a:rPr lang="ko-KR" altLang="en-US" sz="2400" err="1"/>
              <a:t>이대은</a:t>
            </a:r>
            <a:r>
              <a:rPr lang="en-US" altLang="ko-KR" sz="2400"/>
              <a:t>, </a:t>
            </a:r>
            <a:r>
              <a:rPr lang="ko-KR" altLang="en-US" sz="2400" err="1"/>
              <a:t>하경준</a:t>
            </a:r>
            <a:endParaRPr lang="en-US" altLang="ko-KR" sz="2400"/>
          </a:p>
          <a:p>
            <a:r>
              <a:rPr lang="en-US" altLang="ko-KR" sz="2400" b="1"/>
              <a:t>Date: </a:t>
            </a:r>
            <a:r>
              <a:rPr lang="en-US" altLang="ko-KR" sz="2400"/>
              <a:t>2025/02/11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5468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D572C-5A67-7194-9C03-A8FA414B4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B548D0-849E-9890-A67B-D8B9C08D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FD2412-E86C-C313-242D-48B1EE6C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74ADB-2B0D-CE8C-58AB-191F8AF33058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313E02-4A00-7CA7-0213-51483C454003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1445F-0956-E4E6-48A4-30D1B56BBA05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056567A-CEEE-653E-EF35-2BE163913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FA683D-6CCD-A99C-88C9-4359F48D7BFC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B0F209-AD50-1CA1-B2C9-21E32E0296F6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C1CCE50C-6073-D76C-EA43-27D8CC322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009EAE-3D22-DC75-1A79-A6BA4CDB9382}"/>
              </a:ext>
            </a:extLst>
          </p:cNvPr>
          <p:cNvSpPr txBox="1"/>
          <p:nvPr/>
        </p:nvSpPr>
        <p:spPr>
          <a:xfrm>
            <a:off x="5032336" y="3881636"/>
            <a:ext cx="649563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>
                <a:solidFill>
                  <a:srgbClr val="FF0000"/>
                </a:solidFill>
              </a:rPr>
              <a:t>prev_[3] </a:t>
            </a:r>
            <a:r>
              <a:rPr lang="en-KR" sz="2000"/>
              <a:t>is the pointer to Node(”7”). </a:t>
            </a:r>
            <a:r>
              <a:rPr lang="en-KR" sz="1200"/>
              <a:t>(17 &lt; 29)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6AE97-EB97-BFF7-D040-1281790BB9DD}"/>
              </a:ext>
            </a:extLst>
          </p:cNvPr>
          <p:cNvSpPr txBox="1"/>
          <p:nvPr/>
        </p:nvSpPr>
        <p:spPr>
          <a:xfrm>
            <a:off x="5836257" y="189183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>
                <a:solidFill>
                  <a:srgbClr val="FF0000"/>
                </a:solidFill>
              </a:rPr>
              <a:t>prev_[3]</a:t>
            </a:r>
          </a:p>
        </p:txBody>
      </p:sp>
    </p:spTree>
    <p:extLst>
      <p:ext uri="{BB962C8B-B14F-4D97-AF65-F5344CB8AC3E}">
        <p14:creationId xmlns:p14="http://schemas.microsoft.com/office/powerpoint/2010/main" val="249163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AEF7-BDEB-8369-79D1-38AD887C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E42E1A-5D9A-0A19-E604-B39BF1C0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4D4135-63FF-4A61-50C6-0DC7E4A6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8D1EF-EF04-8921-0778-B6B0E6E6CF18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011DA0-604F-151C-D2AC-9DEA48B39B7A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A3F5FE-E77F-4445-D8E9-96C34270F4B4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3D462C0-4BE2-3A66-BDBE-540CDC611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665915-DE9E-6D36-D3D2-B36E7FC83338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0278A-650B-A287-CE3E-55A9913FA917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BEC37898-1DE2-9F91-A8E9-73121E35D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630F92-11F9-FAA4-17D7-5FC8D1962ADA}"/>
              </a:ext>
            </a:extLst>
          </p:cNvPr>
          <p:cNvSpPr txBox="1"/>
          <p:nvPr/>
        </p:nvSpPr>
        <p:spPr>
          <a:xfrm>
            <a:off x="5032336" y="3881636"/>
            <a:ext cx="659949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/>
              <a:t>prev_[3] is the pointer to Node(”7”). </a:t>
            </a:r>
            <a:r>
              <a:rPr lang="en-KR" sz="1200"/>
              <a:t>(17 &lt; 29)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>
                <a:solidFill>
                  <a:srgbClr val="FF0000"/>
                </a:solidFill>
              </a:rPr>
              <a:t>prev_[2] </a:t>
            </a:r>
            <a:r>
              <a:rPr lang="en-KR" sz="2000"/>
              <a:t>is the pointer to Node(”7”). </a:t>
            </a:r>
            <a:r>
              <a:rPr lang="en-KR" sz="1200"/>
              <a:t>(17 &lt; 25)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endParaRPr lang="en-KR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D6BE6-7464-E39A-8970-4F67E346AB12}"/>
              </a:ext>
            </a:extLst>
          </p:cNvPr>
          <p:cNvSpPr txBox="1"/>
          <p:nvPr/>
        </p:nvSpPr>
        <p:spPr>
          <a:xfrm>
            <a:off x="5836257" y="189183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prev_[3]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7CE83-F372-CC7C-CF03-94472C98D7CB}"/>
              </a:ext>
            </a:extLst>
          </p:cNvPr>
          <p:cNvSpPr txBox="1"/>
          <p:nvPr/>
        </p:nvSpPr>
        <p:spPr>
          <a:xfrm>
            <a:off x="5836257" y="23637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>
                <a:solidFill>
                  <a:srgbClr val="FF0000"/>
                </a:solidFill>
              </a:rPr>
              <a:t>prev_[2]</a:t>
            </a:r>
          </a:p>
        </p:txBody>
      </p:sp>
    </p:spTree>
    <p:extLst>
      <p:ext uri="{BB962C8B-B14F-4D97-AF65-F5344CB8AC3E}">
        <p14:creationId xmlns:p14="http://schemas.microsoft.com/office/powerpoint/2010/main" val="388177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6CFE5-2762-49F5-F9AB-768DC715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6EB31-8261-3800-775C-61A2C17B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ADBCE9-E18A-4169-36EB-CAA0EBCD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1F44B-7C13-0496-4C3C-53DA673AFB4F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449FB9-0E11-64F9-2C66-85136A3E8A5D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5EA0D08-A7C2-31B5-1084-7119D3E109BA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4190A3C-66B6-21BD-1F57-FF2206B84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426263-1F71-454E-4148-BCF923C1D315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C67A5C-5054-D866-A927-D8F60B81C1E9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B1BE967D-3AF5-A696-348E-FC5B4AC20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128567-B5C9-07E4-6A46-CDFF3041463A}"/>
              </a:ext>
            </a:extLst>
          </p:cNvPr>
          <p:cNvSpPr txBox="1"/>
          <p:nvPr/>
        </p:nvSpPr>
        <p:spPr>
          <a:xfrm>
            <a:off x="5032336" y="3881636"/>
            <a:ext cx="708238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/>
              <a:t>prev_[3] is the pointer to Node(”7”). </a:t>
            </a:r>
            <a:r>
              <a:rPr lang="en-KR" sz="1200"/>
              <a:t>(17 &lt; 29) 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/>
              <a:t>prev_[2]</a:t>
            </a:r>
            <a:r>
              <a:rPr lang="en-KR" sz="2000">
                <a:solidFill>
                  <a:srgbClr val="FF0000"/>
                </a:solidFill>
              </a:rPr>
              <a:t> </a:t>
            </a:r>
            <a:r>
              <a:rPr lang="en-KR" sz="2000"/>
              <a:t>is the pointer to Node(”7”). </a:t>
            </a:r>
            <a:r>
              <a:rPr lang="en-KR" sz="1200"/>
              <a:t>(17 &lt; 25)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>
                <a:solidFill>
                  <a:srgbClr val="FF0000"/>
                </a:solidFill>
              </a:rPr>
              <a:t>prev_[1] </a:t>
            </a:r>
            <a:r>
              <a:rPr lang="en-KR" sz="2000"/>
              <a:t>is the pointer to Node(”16”). </a:t>
            </a:r>
            <a:r>
              <a:rPr lang="en-KR" sz="1200"/>
              <a:t>(17 &gt; 16), (17 &lt; 25)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endParaRPr lang="en-KR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34BE3-A45B-4105-05B0-D1E9111D3785}"/>
              </a:ext>
            </a:extLst>
          </p:cNvPr>
          <p:cNvSpPr txBox="1"/>
          <p:nvPr/>
        </p:nvSpPr>
        <p:spPr>
          <a:xfrm>
            <a:off x="5836257" y="189183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prev_[3]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7233C-55D8-FEC0-6F54-30BC038475C5}"/>
              </a:ext>
            </a:extLst>
          </p:cNvPr>
          <p:cNvSpPr txBox="1"/>
          <p:nvPr/>
        </p:nvSpPr>
        <p:spPr>
          <a:xfrm>
            <a:off x="5836257" y="23637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prev_[2]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66DE9-9E42-C060-4F16-61F7F2E8A16E}"/>
              </a:ext>
            </a:extLst>
          </p:cNvPr>
          <p:cNvSpPr txBox="1"/>
          <p:nvPr/>
        </p:nvSpPr>
        <p:spPr>
          <a:xfrm>
            <a:off x="7189304" y="281613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>
                <a:solidFill>
                  <a:srgbClr val="FF0000"/>
                </a:solidFill>
              </a:rPr>
              <a:t>prev_[1]</a:t>
            </a:r>
          </a:p>
        </p:txBody>
      </p:sp>
    </p:spTree>
    <p:extLst>
      <p:ext uri="{BB962C8B-B14F-4D97-AF65-F5344CB8AC3E}">
        <p14:creationId xmlns:p14="http://schemas.microsoft.com/office/powerpoint/2010/main" val="122728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C8727-2C17-D086-3931-7FC256CF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A2D757-19BB-7C6C-26DA-29C1F967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589BBF-CB03-57D4-A5CC-156621F5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39732-AD43-853F-A2DB-CC9B1EA7AD25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11D4CB-9D1E-3D4A-83AB-7A69836EC1B2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359272-444B-4D19-E201-FF7EA3E3E9F3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6DCAB5-9CEE-5101-E3DB-AED3DD9CE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200876-C14D-EAD5-CB5D-C257702BBA75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18045F-68DF-57E4-416C-FE774E037547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8344F182-C692-6267-F824-102D5E5BD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AC565-E401-BA64-688B-5DE1BBA65906}"/>
              </a:ext>
            </a:extLst>
          </p:cNvPr>
          <p:cNvGrpSpPr/>
          <p:nvPr/>
        </p:nvGrpSpPr>
        <p:grpSpPr>
          <a:xfrm>
            <a:off x="5032336" y="1891832"/>
            <a:ext cx="7082385" cy="3869293"/>
            <a:chOff x="5032336" y="1891832"/>
            <a:chExt cx="7082385" cy="38692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96E6BA-4EC9-1EDE-2EE3-752AB4943F22}"/>
                </a:ext>
              </a:extLst>
            </p:cNvPr>
            <p:cNvSpPr txBox="1"/>
            <p:nvPr/>
          </p:nvSpPr>
          <p:spPr>
            <a:xfrm>
              <a:off x="5032336" y="3881636"/>
              <a:ext cx="7082385" cy="1879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/>
                <a:t>prev_[3] is the pointer to Node(”7”). </a:t>
              </a:r>
              <a:r>
                <a:rPr lang="en-KR" sz="1200"/>
                <a:t>(17 &lt; 29)</a:t>
              </a:r>
            </a:p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/>
                <a:t>prev_[2]</a:t>
              </a:r>
              <a:r>
                <a:rPr lang="en-KR" sz="2000">
                  <a:solidFill>
                    <a:srgbClr val="FF0000"/>
                  </a:solidFill>
                </a:rPr>
                <a:t> </a:t>
              </a:r>
              <a:r>
                <a:rPr lang="en-KR" sz="2000"/>
                <a:t>is the pointer to Node(”7”). </a:t>
              </a:r>
              <a:r>
                <a:rPr lang="en-KR" sz="1200"/>
                <a:t>(17 &lt; 25)</a:t>
              </a:r>
            </a:p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/>
                <a:t>prev_[1]</a:t>
              </a:r>
              <a:r>
                <a:rPr lang="en-KR" sz="2000">
                  <a:solidFill>
                    <a:srgbClr val="FF0000"/>
                  </a:solidFill>
                </a:rPr>
                <a:t> </a:t>
              </a:r>
              <a:r>
                <a:rPr lang="en-KR" sz="2000"/>
                <a:t>is the pointer to Node(”16”). </a:t>
              </a:r>
              <a:r>
                <a:rPr lang="en-KR" sz="1200"/>
                <a:t>(17 &gt; 16), (17 &lt; 25)</a:t>
              </a:r>
            </a:p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>
                  <a:solidFill>
                    <a:srgbClr val="FF0000"/>
                  </a:solidFill>
                </a:rPr>
                <a:t>prev_[0] </a:t>
              </a:r>
              <a:r>
                <a:rPr lang="en-KR" sz="2000"/>
                <a:t>is the pointer to Node(”16”). </a:t>
              </a:r>
              <a:r>
                <a:rPr lang="en-KR" sz="1200"/>
                <a:t>(17 &gt; 11), (17 &gt; 16), (17 &lt; 22)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3F3E8F-066B-C109-5E11-AC3A3C573DE4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D14D81-266B-9E3B-77FB-05DD34B2CE4D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E168E9-3341-2D28-6071-62E32663F9B0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38C152-F59E-6F67-3F23-4F8F9ED3380A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>
                  <a:solidFill>
                    <a:srgbClr val="FF0000"/>
                  </a:solidFill>
                </a:rPr>
                <a:t>prev_[0]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51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D2160-4EDA-4CBC-FBE3-2B299AC2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789A82-349A-9571-5E27-7944890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6D219D-1ADC-E767-8C8A-6E54C513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DA9CC1-E63E-F0B1-95D5-741F12B14CC1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DCD055-2E32-60E4-2D06-763E09AFD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298A5-87A5-6D93-3733-D35BE22BD369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EEB03-042A-A176-B913-FB96862711D9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18F42C17-458C-332D-0B3B-83A6F1709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4DDFD8-63E5-B688-406E-A9044BAE96FF}"/>
              </a:ext>
            </a:extLst>
          </p:cNvPr>
          <p:cNvSpPr txBox="1"/>
          <p:nvPr/>
        </p:nvSpPr>
        <p:spPr>
          <a:xfrm>
            <a:off x="285917" y="1166777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2.  RandomHeight and NewNode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40E7D3-C852-F964-1B0D-1DE136040DF5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4EAB14-0A2F-E637-D66F-2FB31EF205B6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680834-E146-282B-729A-3EAECA9B044E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815EB3-6DED-7AF6-48BD-AC39AC560187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A6B9E3-5A69-034F-7FA0-A0C0F3BAEACC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D8BBC6-5A27-4196-7D71-C1E72F7713E2}"/>
              </a:ext>
            </a:extLst>
          </p:cNvPr>
          <p:cNvGrpSpPr/>
          <p:nvPr/>
        </p:nvGrpSpPr>
        <p:grpSpPr>
          <a:xfrm>
            <a:off x="6687230" y="3963298"/>
            <a:ext cx="4152385" cy="1817458"/>
            <a:chOff x="5065164" y="3963298"/>
            <a:chExt cx="4152385" cy="18174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8F7A1C9-9413-FA14-5488-D6999252E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5164" y="3963298"/>
              <a:ext cx="4152385" cy="1817458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BE45A7-2AA5-F7F7-ADAD-CA25B39BBCEC}"/>
                </a:ext>
              </a:extLst>
            </p:cNvPr>
            <p:cNvCxnSpPr/>
            <p:nvPr/>
          </p:nvCxnSpPr>
          <p:spPr>
            <a:xfrm>
              <a:off x="6917635" y="4945711"/>
              <a:ext cx="2115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9D49BA8-43EE-84A5-8629-F18024063224}"/>
              </a:ext>
            </a:extLst>
          </p:cNvPr>
          <p:cNvCxnSpPr/>
          <p:nvPr/>
        </p:nvCxnSpPr>
        <p:spPr>
          <a:xfrm>
            <a:off x="2675540" y="2939246"/>
            <a:ext cx="3955848" cy="1235189"/>
          </a:xfrm>
          <a:prstGeom prst="curvedConnector3">
            <a:avLst/>
          </a:prstGeom>
          <a:ln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D051AB-20CB-D3A8-C8F3-2C01BEC96AE1}"/>
              </a:ext>
            </a:extLst>
          </p:cNvPr>
          <p:cNvSpPr txBox="1"/>
          <p:nvPr/>
        </p:nvSpPr>
        <p:spPr>
          <a:xfrm>
            <a:off x="5021098" y="416016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CALL</a:t>
            </a:r>
            <a:endParaRPr lang="en-KR" sz="1400"/>
          </a:p>
          <a:p>
            <a:pPr algn="ctr"/>
            <a:r>
              <a:rPr lang="en-KR" sz="1400"/>
              <a:t>(Implementation)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2E12F-1125-E6A8-929B-666320E6F726}"/>
                  </a:ext>
                </a:extLst>
              </p:cNvPr>
              <p:cNvSpPr txBox="1"/>
              <p:nvPr/>
            </p:nvSpPr>
            <p:spPr>
              <a:xfrm>
                <a:off x="6687230" y="5782305"/>
                <a:ext cx="4152385" cy="436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§"/>
                </a:pPr>
                <a:r>
                  <a:rPr lang="en-KR" sz="1200">
                    <a:solidFill>
                      <a:schemeClr val="tx1"/>
                    </a:solidFill>
                  </a:rPr>
                  <a:t>kScaledInverseBranching_ =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𝑅𝑎𝑛𝑑𝑜𝑚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𝑘𝑀𝑎𝑥𝑁𝑒𝑥𝑡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𝑘𝐵𝑟𝑎𝑛𝑐h𝑖𝑛𝑔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sz="1200">
                    <a:solidFill>
                      <a:schemeClr val="tx1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2E12F-1125-E6A8-929B-666320E6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30" y="5782305"/>
                <a:ext cx="4152385" cy="436786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3D8B-9EBF-590B-69D8-D84E6D862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5218FA-9BA7-8FD7-B554-0D00E22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A775D4-83A4-F2A2-5043-BD679FCA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1A0C0-463F-027B-F1EC-E48E403E6BCF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007654-BC00-A231-660A-37C76ED0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3E73A8-84B8-137C-C945-7496A9252328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9374D7-B876-9503-FCE6-8E34D49FE969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31BF30A1-35F8-5314-7452-4A17EE32D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19FB71-5D58-402F-A93F-B4CCDBD1E070}"/>
              </a:ext>
            </a:extLst>
          </p:cNvPr>
          <p:cNvSpPr txBox="1"/>
          <p:nvPr/>
        </p:nvSpPr>
        <p:spPr>
          <a:xfrm>
            <a:off x="285917" y="1166777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2.  RandomHeight and NewNode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1FCE27-9DCB-60A7-B9B5-3E1931A28EBB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ED7AF7-F51D-BD29-A555-06CE100C66CF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0BAACC-CB9C-3CAB-D7C0-E4C5CD93E044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4B5B1A-7786-EE0B-6F8F-011A5F2D33DA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E26660-B23E-A395-2592-EAF797F950F4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B85ABB1-CCC1-8410-FCBA-07B6C68AF027}"/>
              </a:ext>
            </a:extLst>
          </p:cNvPr>
          <p:cNvCxnSpPr>
            <a:cxnSpLocks/>
          </p:cNvCxnSpPr>
          <p:nvPr/>
        </p:nvCxnSpPr>
        <p:spPr>
          <a:xfrm>
            <a:off x="2933617" y="4397071"/>
            <a:ext cx="3358509" cy="363162"/>
          </a:xfrm>
          <a:prstGeom prst="curvedConnector3">
            <a:avLst/>
          </a:prstGeom>
          <a:ln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3D16CC-DD85-804C-2741-57391DDEC4AE}"/>
              </a:ext>
            </a:extLst>
          </p:cNvPr>
          <p:cNvSpPr txBox="1"/>
          <p:nvPr/>
        </p:nvSpPr>
        <p:spPr>
          <a:xfrm>
            <a:off x="4828446" y="4760233"/>
            <a:ext cx="14830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300"/>
              <a:t>CALL</a:t>
            </a:r>
          </a:p>
          <a:p>
            <a:pPr algn="ctr"/>
            <a:r>
              <a:rPr lang="en-KR" sz="1300"/>
              <a:t>(Implementation)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C02B3-DBA8-F519-5A64-8491A44D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126" y="4467946"/>
            <a:ext cx="5741373" cy="13094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48C62-F258-ADEC-E774-2AA33AE6B9B5}"/>
              </a:ext>
            </a:extLst>
          </p:cNvPr>
          <p:cNvCxnSpPr/>
          <p:nvPr/>
        </p:nvCxnSpPr>
        <p:spPr>
          <a:xfrm>
            <a:off x="6766560" y="5390984"/>
            <a:ext cx="42141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8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05BB-9FC7-D758-8E12-8175E912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79ACF1-9800-07F2-03E2-77CF7806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644A9D-5154-86DA-C627-6CED1BC7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A686-2E6F-20BF-12E1-BF79E23DE4F5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0AB682-47CE-E4A8-3F2A-B9AC79D1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FED89F-324F-D479-2266-768D0D696DC5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32B494-A9E5-08E8-6700-4C388129CF1D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077749ED-6C90-8BF3-2E6F-6A4F1BC37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31B19B-9BF5-91AA-1A29-E7C9C06AB7AE}"/>
              </a:ext>
            </a:extLst>
          </p:cNvPr>
          <p:cNvSpPr txBox="1"/>
          <p:nvPr/>
        </p:nvSpPr>
        <p:spPr>
          <a:xfrm>
            <a:off x="285917" y="1166777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2.  RandomHeight and NewNode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799000-0360-FA21-DD36-A4AA24D72765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7C845D-4002-2F90-0944-475D09D86A14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B6A23E-3C0D-ED1D-0A84-658F947ED125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DAF61B-6BD0-73D1-BD07-BED32E9F99C2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2FEEF0-DBA6-0331-5936-974844EB03A3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2CA85E7-FBE6-5117-3444-0BE936F21ED0}"/>
              </a:ext>
            </a:extLst>
          </p:cNvPr>
          <p:cNvSpPr txBox="1"/>
          <p:nvPr/>
        </p:nvSpPr>
        <p:spPr>
          <a:xfrm>
            <a:off x="5037789" y="3937098"/>
            <a:ext cx="668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</a:t>
            </a:r>
            <a:r>
              <a:rPr lang="en-US" b="1" err="1"/>
              <a:t>RandomHeight</a:t>
            </a:r>
            <a:r>
              <a:rPr lang="en-US" b="1"/>
              <a:t>()</a:t>
            </a:r>
            <a:r>
              <a:rPr lang="en-US"/>
              <a:t> returned 2, the current state is as follows</a:t>
            </a:r>
            <a:r>
              <a:rPr lang="en-US" altLang="ko-KR"/>
              <a:t>:</a:t>
            </a:r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E09549-96D7-11AF-3D22-382A63E42711}"/>
              </a:ext>
            </a:extLst>
          </p:cNvPr>
          <p:cNvGrpSpPr/>
          <p:nvPr/>
        </p:nvGrpSpPr>
        <p:grpSpPr>
          <a:xfrm>
            <a:off x="6511442" y="4413738"/>
            <a:ext cx="3289616" cy="1144982"/>
            <a:chOff x="5897316" y="4481700"/>
            <a:chExt cx="3245774" cy="14709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44551E-48AE-3390-1E7B-090747D88429}"/>
                </a:ext>
              </a:extLst>
            </p:cNvPr>
            <p:cNvGrpSpPr/>
            <p:nvPr/>
          </p:nvGrpSpPr>
          <p:grpSpPr>
            <a:xfrm>
              <a:off x="8014872" y="4481700"/>
              <a:ext cx="1128218" cy="1470991"/>
              <a:chOff x="7363556" y="4211639"/>
              <a:chExt cx="1128218" cy="14709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61E888-C9D2-1D48-618C-2E6259E654D5}"/>
                  </a:ext>
                </a:extLst>
              </p:cNvPr>
              <p:cNvSpPr/>
              <p:nvPr/>
            </p:nvSpPr>
            <p:spPr>
              <a:xfrm>
                <a:off x="7363556" y="4211639"/>
                <a:ext cx="1072778" cy="1470991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345FBD-4100-4693-81CD-BC12CC9CD6B5}"/>
                  </a:ext>
                </a:extLst>
              </p:cNvPr>
              <p:cNvSpPr/>
              <p:nvPr/>
            </p:nvSpPr>
            <p:spPr>
              <a:xfrm>
                <a:off x="7899945" y="4211640"/>
                <a:ext cx="536389" cy="73407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C95B38-A115-29E3-BC3B-32C23E28B3EA}"/>
                  </a:ext>
                </a:extLst>
              </p:cNvPr>
              <p:cNvSpPr/>
              <p:nvPr/>
            </p:nvSpPr>
            <p:spPr>
              <a:xfrm>
                <a:off x="7899945" y="4945712"/>
                <a:ext cx="536389" cy="73407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D3E6A-E97F-F995-45C4-B9EC466A51D7}"/>
                  </a:ext>
                </a:extLst>
              </p:cNvPr>
              <p:cNvSpPr txBox="1"/>
              <p:nvPr/>
            </p:nvSpPr>
            <p:spPr>
              <a:xfrm>
                <a:off x="7426548" y="4761046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17</a:t>
                </a:r>
                <a:endParaRPr lang="en-KR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3B4CF3-0F5D-77FE-5CF2-9830BEF71A0D}"/>
                  </a:ext>
                </a:extLst>
              </p:cNvPr>
              <p:cNvSpPr txBox="1"/>
              <p:nvPr/>
            </p:nvSpPr>
            <p:spPr>
              <a:xfrm>
                <a:off x="7899945" y="4463015"/>
                <a:ext cx="5918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next_[1]</a:t>
                </a:r>
                <a:endParaRPr lang="en-KR" sz="9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284D71-5695-8CEF-AB26-53AABA957424}"/>
                  </a:ext>
                </a:extLst>
              </p:cNvPr>
              <p:cNvSpPr txBox="1"/>
              <p:nvPr/>
            </p:nvSpPr>
            <p:spPr>
              <a:xfrm>
                <a:off x="7899945" y="5197087"/>
                <a:ext cx="5918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900"/>
                  <a:t>next_[0]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1A55C3-90CA-1BB0-078D-BF361C898428}"/>
                </a:ext>
              </a:extLst>
            </p:cNvPr>
            <p:cNvSpPr txBox="1"/>
            <p:nvPr/>
          </p:nvSpPr>
          <p:spPr>
            <a:xfrm>
              <a:off x="5897316" y="4548410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Node* x</a:t>
              </a:r>
              <a:endParaRPr lang="en-KR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1F436D-5BA0-D2BA-4F85-C919E034FFC7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6946001" y="4733076"/>
              <a:ext cx="989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E8C80A-7F52-A9B6-ECE3-2E78AB9D79AB}"/>
                </a:ext>
              </a:extLst>
            </p:cNvPr>
            <p:cNvSpPr txBox="1"/>
            <p:nvPr/>
          </p:nvSpPr>
          <p:spPr>
            <a:xfrm>
              <a:off x="7092176" y="4695108"/>
              <a:ext cx="750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/>
                <a:t>point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40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853E-2EBC-BAE8-3185-DFE0C0A0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C5B2D6-901F-6E73-F4EB-9EFA1C9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E816D3-8827-2BD6-5A47-1A8FB490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0A85DB-FFB8-4D49-18B8-0D095BE35D76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E4D6AA-2EBA-5111-4D86-2319A5C50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78D895-4230-D9C5-FF33-9D5DF4641229}"/>
                </a:ext>
              </a:extLst>
            </p:cNvPr>
            <p:cNvSpPr/>
            <p:nvPr/>
          </p:nvSpPr>
          <p:spPr>
            <a:xfrm>
              <a:off x="605869" y="4481700"/>
              <a:ext cx="4139344" cy="7413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F1C8E-34F0-A70D-89EA-C5E2788CE878}"/>
                </a:ext>
              </a:extLst>
            </p:cNvPr>
            <p:cNvSpPr txBox="1"/>
            <p:nvPr/>
          </p:nvSpPr>
          <p:spPr>
            <a:xfrm>
              <a:off x="4447134" y="489072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405BABA8-00B5-5F09-C5B8-42116B1A6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BADA13-83EF-7408-259D-A2C12E8B0369}"/>
              </a:ext>
            </a:extLst>
          </p:cNvPr>
          <p:cNvSpPr txBox="1"/>
          <p:nvPr/>
        </p:nvSpPr>
        <p:spPr>
          <a:xfrm>
            <a:off x="285917" y="1166777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3.  Insert Node(“17”)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A76A97-A887-54CA-DD8B-5E3CCEB0D3C1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B63A74-422B-12E2-B15E-01017EDDFF14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E6995C-5DB8-A687-D645-7268C6A33D66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6CDE78-2AE7-CD46-3E44-8DBACE4FA695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A32D88-E1D1-CCC8-6EE1-652C71C91525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>
                  <a:solidFill>
                    <a:srgbClr val="FF0000"/>
                  </a:solidFill>
                </a:rPr>
                <a:t>prev_[0]</a:t>
              </a:r>
            </a:p>
          </p:txBody>
        </p:sp>
      </p:grpSp>
      <p:pic>
        <p:nvPicPr>
          <p:cNvPr id="1028" name="Picture 4" descr="example after insertion">
            <a:extLst>
              <a:ext uri="{FF2B5EF4-FFF2-40B4-BE49-F238E27FC236}">
                <a16:creationId xmlns:a16="http://schemas.microsoft.com/office/drawing/2014/main" id="{2C12B89C-4D57-57CD-776F-B0AB369E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89" y="3881636"/>
            <a:ext cx="7021148" cy="213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FC53D8-45B8-8E87-30D1-443CD1D69FE0}"/>
              </a:ext>
            </a:extLst>
          </p:cNvPr>
          <p:cNvSpPr txBox="1"/>
          <p:nvPr/>
        </p:nvSpPr>
        <p:spPr>
          <a:xfrm>
            <a:off x="8122492" y="5419746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52B56-B7CC-DAB5-C6BD-8A6B8A1F015F}"/>
              </a:ext>
            </a:extLst>
          </p:cNvPr>
          <p:cNvSpPr txBox="1"/>
          <p:nvPr/>
        </p:nvSpPr>
        <p:spPr>
          <a:xfrm>
            <a:off x="7431852" y="5419746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4710F-9AF8-C290-8A37-BC60A9C7691B}"/>
              </a:ext>
            </a:extLst>
          </p:cNvPr>
          <p:cNvSpPr txBox="1"/>
          <p:nvPr/>
        </p:nvSpPr>
        <p:spPr>
          <a:xfrm>
            <a:off x="605869" y="4638123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A81F0-0FC7-C36D-1093-149433DD2979}"/>
              </a:ext>
            </a:extLst>
          </p:cNvPr>
          <p:cNvSpPr txBox="1"/>
          <p:nvPr/>
        </p:nvSpPr>
        <p:spPr>
          <a:xfrm>
            <a:off x="605869" y="4823387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0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3AD6-1BDF-B60A-9B57-A89FE6C68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274CF6-8774-5CFB-CAB2-A0540C2D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0AEA42-7F76-5471-0E5E-0A7586C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B280E3-5F40-22C5-776B-81B01031CE42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16D552-A9BC-2AEF-3201-5FBB1B33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37DCF2-321F-44E4-36EE-E720292E4650}"/>
                </a:ext>
              </a:extLst>
            </p:cNvPr>
            <p:cNvSpPr/>
            <p:nvPr/>
          </p:nvSpPr>
          <p:spPr>
            <a:xfrm>
              <a:off x="605869" y="4481700"/>
              <a:ext cx="4139344" cy="7413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CE9FB4-B4E8-AFE1-6F62-0126AEA47DE5}"/>
                </a:ext>
              </a:extLst>
            </p:cNvPr>
            <p:cNvSpPr txBox="1"/>
            <p:nvPr/>
          </p:nvSpPr>
          <p:spPr>
            <a:xfrm>
              <a:off x="4447134" y="489072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3021768F-6FCE-EBFF-2FB5-D5A36C07C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EBB14F-A797-F919-D48A-70512D72EF8B}"/>
              </a:ext>
            </a:extLst>
          </p:cNvPr>
          <p:cNvSpPr txBox="1"/>
          <p:nvPr/>
        </p:nvSpPr>
        <p:spPr>
          <a:xfrm>
            <a:off x="285917" y="1166777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3.  Insert Node(“17”)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93A7A8-8048-94CB-F75A-0EFFB6DE1827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7D39B8-B713-1C94-4D5C-D36A21FDBDC8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F5B35-8E3A-ABED-0F18-CAD6FB3A3C8E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D46FB5-09C7-AD35-45B7-E550013A9AD0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>
                  <a:solidFill>
                    <a:srgbClr val="FF0000"/>
                  </a:solidFill>
                </a:rPr>
                <a:t>prev_[1]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8CC1E3-EBDE-225E-A1DE-A7612D23EC05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pic>
        <p:nvPicPr>
          <p:cNvPr id="1028" name="Picture 4" descr="example after insertion">
            <a:extLst>
              <a:ext uri="{FF2B5EF4-FFF2-40B4-BE49-F238E27FC236}">
                <a16:creationId xmlns:a16="http://schemas.microsoft.com/office/drawing/2014/main" id="{484A29F1-28E6-3887-E840-117423C7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89" y="3881636"/>
            <a:ext cx="7021148" cy="213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6623D0-66FB-5F3A-8C0C-CC59CCA6E0AF}"/>
              </a:ext>
            </a:extLst>
          </p:cNvPr>
          <p:cNvSpPr txBox="1"/>
          <p:nvPr/>
        </p:nvSpPr>
        <p:spPr>
          <a:xfrm>
            <a:off x="8129989" y="4965854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A06FB-AA99-BBD9-BB8D-E90A38C0D3D5}"/>
              </a:ext>
            </a:extLst>
          </p:cNvPr>
          <p:cNvSpPr txBox="1"/>
          <p:nvPr/>
        </p:nvSpPr>
        <p:spPr>
          <a:xfrm>
            <a:off x="7431853" y="4959431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101C5-C3BA-48EB-0E96-FAD9D5918F81}"/>
              </a:ext>
            </a:extLst>
          </p:cNvPr>
          <p:cNvSpPr txBox="1"/>
          <p:nvPr/>
        </p:nvSpPr>
        <p:spPr>
          <a:xfrm>
            <a:off x="605869" y="4638123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08ECB-11C7-7CB8-6934-F3D56BCE4361}"/>
              </a:ext>
            </a:extLst>
          </p:cNvPr>
          <p:cNvSpPr txBox="1"/>
          <p:nvPr/>
        </p:nvSpPr>
        <p:spPr>
          <a:xfrm>
            <a:off x="605869" y="4823387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06AC-6504-0F12-940B-050D6E5D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9C3F0-35B9-71EF-4D2B-533E07D7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E80427-E787-2893-0F47-B8385D3E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Experiment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AB79B-1B56-3FF9-AC2D-009B1554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11522903" cy="466411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400"/>
              <a:t> We analyzed how insert</a:t>
            </a:r>
            <a:r>
              <a:rPr lang="ko-KR" altLang="en-US" sz="2400"/>
              <a:t> </a:t>
            </a:r>
            <a:r>
              <a:rPr lang="en-US" altLang="ko-KR" sz="2400"/>
              <a:t>operation works in </a:t>
            </a:r>
            <a:r>
              <a:rPr lang="en-US" altLang="ko-KR" sz="2400" err="1"/>
              <a:t>SkipList</a:t>
            </a:r>
            <a:r>
              <a:rPr lang="en-US" altLang="ko-KR" sz="2400"/>
              <a:t> at the code level and understood real meaning of Random height.</a:t>
            </a:r>
          </a:p>
          <a:p>
            <a:pPr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400"/>
              <a:t> We reviewed the file “</a:t>
            </a:r>
            <a:r>
              <a:rPr lang="en-US" altLang="ko-KR" sz="2400" err="1"/>
              <a:t>memtable</a:t>
            </a:r>
            <a:r>
              <a:rPr lang="en-US" altLang="ko-KR" sz="2400"/>
              <a:t>/</a:t>
            </a:r>
            <a:r>
              <a:rPr lang="en-US" altLang="ko-KR" sz="2400" err="1"/>
              <a:t>skiplist.h</a:t>
            </a:r>
            <a:r>
              <a:rPr lang="en-US" altLang="ko-KR" sz="2400"/>
              <a:t>”, but figured out that </a:t>
            </a:r>
            <a:r>
              <a:rPr lang="en-US" altLang="ko-KR" sz="2400" err="1"/>
              <a:t>RocksDB</a:t>
            </a:r>
            <a:r>
              <a:rPr lang="en-US" altLang="ko-KR" sz="2400"/>
              <a:t> actually uses “</a:t>
            </a:r>
            <a:r>
              <a:rPr lang="en-US" altLang="ko-KR" sz="2400" err="1"/>
              <a:t>memtable</a:t>
            </a:r>
            <a:r>
              <a:rPr lang="en-US" altLang="ko-KR" sz="2400"/>
              <a:t>/</a:t>
            </a:r>
            <a:r>
              <a:rPr lang="en-US" altLang="ko-KR" sz="2400" err="1"/>
              <a:t>inlineskiplist.h</a:t>
            </a:r>
            <a:r>
              <a:rPr lang="en-US" altLang="ko-KR" sz="2400"/>
              <a:t>”.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000"/>
              <a:t> modified for a multi-threaded environment and memory efficiency.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000"/>
              <a:t> but the same core algorithm.</a:t>
            </a:r>
          </a:p>
        </p:txBody>
      </p:sp>
      <p:pic>
        <p:nvPicPr>
          <p:cNvPr id="14" name="그림 13" descr="텍스트, 스크린샷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5162D72-68F8-D5CD-D8D7-FD64BB60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537" b="-488"/>
          <a:stretch/>
        </p:blipFill>
        <p:spPr>
          <a:xfrm>
            <a:off x="1299308" y="4506103"/>
            <a:ext cx="9583615" cy="1741896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C7A0468D-D756-9BC6-845E-AFF00AB013D0}"/>
              </a:ext>
            </a:extLst>
          </p:cNvPr>
          <p:cNvSpPr/>
          <p:nvPr/>
        </p:nvSpPr>
        <p:spPr>
          <a:xfrm>
            <a:off x="6500785" y="4947366"/>
            <a:ext cx="4139344" cy="74137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56A57-0124-7C80-6241-88BF74319803}"/>
              </a:ext>
            </a:extLst>
          </p:cNvPr>
          <p:cNvSpPr txBox="1"/>
          <p:nvPr/>
        </p:nvSpPr>
        <p:spPr>
          <a:xfrm>
            <a:off x="5542917" y="624306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Use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uftrace</a:t>
            </a:r>
            <a:endParaRPr lang="ko-KR" alt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06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C679B-CB1F-ED49-75FA-4F86706B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607A83-F6A4-D383-6693-A141BCD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C32FF2-7238-2E92-2582-F8AB8B8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Before we start…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F0AA9-91DB-BC27-A761-19A28E858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35529"/>
            <a:ext cx="10515599" cy="51591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2000" b="1"/>
              <a:t> Original goals for this week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2000"/>
              <a:t> Code-Level Analysis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/>
              <a:t> How does WAL work?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/>
              <a:t> Try to WAL overhead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2000"/>
              <a:t> Advanced experiments on WAL trade-off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2000" b="1"/>
              <a:t> Revised goals for this week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2000"/>
              <a:t> Code-Level Analysis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/>
              <a:t> 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endParaRPr lang="en-US" altLang="ko-KR"/>
          </a:p>
          <a:p>
            <a:pPr lvl="2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/>
              <a:t> 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inlineskiplist.h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(actually used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in </a:t>
            </a:r>
            <a:r>
              <a:rPr lang="en-US" altLang="ko-KR" err="1">
                <a:solidFill>
                  <a:srgbClr val="FF0000"/>
                </a:solidFill>
              </a:rPr>
              <a:t>RocksDB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2000"/>
              <a:t> </a:t>
            </a:r>
            <a:r>
              <a:rPr lang="en-US" altLang="ko-KR" sz="2000"/>
              <a:t>Do</a:t>
            </a:r>
            <a:r>
              <a:rPr lang="ko-KR" altLang="en-US" sz="2000"/>
              <a:t> </a:t>
            </a:r>
            <a:r>
              <a:rPr lang="en-US" altLang="ko-KR" sz="2000"/>
              <a:t>experiments</a:t>
            </a:r>
            <a:r>
              <a:rPr lang="ko-KR" altLang="en-US" sz="2000"/>
              <a:t> </a:t>
            </a:r>
            <a:r>
              <a:rPr lang="en-US" altLang="ko-KR" sz="2000"/>
              <a:t>on</a:t>
            </a:r>
            <a:r>
              <a:rPr lang="ko-KR" altLang="en-US" sz="2000"/>
              <a:t> </a:t>
            </a:r>
            <a:r>
              <a:rPr lang="en-US" altLang="ko-KR" sz="2000" err="1"/>
              <a:t>SkipList</a:t>
            </a:r>
            <a:r>
              <a:rPr lang="en-US" altLang="ko-KR" sz="2000"/>
              <a:t>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2000"/>
              <a:t> </a:t>
            </a:r>
            <a:r>
              <a:rPr lang="en-US" altLang="ko-KR" sz="2000"/>
              <a:t>Investigate</a:t>
            </a:r>
            <a:r>
              <a:rPr lang="ko-KR" altLang="en-US" sz="2000"/>
              <a:t> </a:t>
            </a:r>
            <a:r>
              <a:rPr lang="en-US" altLang="ko-KR" sz="2000"/>
              <a:t>various</a:t>
            </a:r>
            <a:r>
              <a:rPr lang="ko-KR" altLang="en-US" sz="2000"/>
              <a:t> </a:t>
            </a:r>
            <a:r>
              <a:rPr lang="en-US" altLang="ko-KR" sz="2000"/>
              <a:t>variants of </a:t>
            </a:r>
            <a:r>
              <a:rPr lang="en-US" altLang="ko-KR" sz="2000" err="1"/>
              <a:t>SkipList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05644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D1599-A32B-D8F2-D752-70EFB3D5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CEE113-9C61-C762-2C0A-2E36E978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74F632-DC1D-8B87-15EF-A55454D7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Hypothesis and Design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95873-8E84-C5C3-E16B-66E8240C2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462800"/>
            <a:ext cx="11435458" cy="4664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400"/>
              <a:t> </a:t>
            </a:r>
            <a:r>
              <a:rPr lang="en-US" altLang="ko-KR" sz="2400" u="sng"/>
              <a:t>If the coin flip probability is too low (increase </a:t>
            </a:r>
            <a:r>
              <a:rPr lang="en-US" altLang="ko-KR" sz="2400" u="sng" err="1"/>
              <a:t>branching_factor</a:t>
            </a:r>
            <a:r>
              <a:rPr lang="en-US" altLang="ko-KR" sz="2400" u="sng"/>
              <a:t>_), </a:t>
            </a:r>
            <a:r>
              <a:rPr lang="en-US" altLang="ko-KR" sz="2400"/>
              <a:t>the </a:t>
            </a:r>
            <a:r>
              <a:rPr lang="en-US" altLang="ko-KR" sz="2400" err="1"/>
              <a:t>SkipList</a:t>
            </a:r>
            <a:r>
              <a:rPr lang="en-US" altLang="ko-KR" sz="2400"/>
              <a:t> will converge to a common linked list, losing its search advantage.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/>
              <a:t> </a:t>
            </a:r>
            <a:r>
              <a:rPr lang="en-US" altLang="ko-KR" sz="2400" u="sng"/>
              <a:t>Conversely, if it’s too high (decrease </a:t>
            </a:r>
            <a:r>
              <a:rPr lang="en-US" altLang="ko-KR" sz="2400" u="sng" err="1"/>
              <a:t>branching_factor</a:t>
            </a:r>
            <a:r>
              <a:rPr lang="en-US" altLang="ko-KR" sz="2400" u="sng"/>
              <a:t>)</a:t>
            </a:r>
            <a:r>
              <a:rPr lang="en-US" altLang="ko-KR" sz="2400"/>
              <a:t>, too many nodes will appear at each level, also diminishing the search efficiency.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/>
              <a:t> Therefore, finding an optimal probability is crucial.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/>
              <a:t> In </a:t>
            </a:r>
            <a:r>
              <a:rPr lang="en-US" altLang="ko-KR" sz="2400" err="1"/>
              <a:t>RocksDB</a:t>
            </a:r>
            <a:r>
              <a:rPr lang="en-US" altLang="ko-KR" sz="2400"/>
              <a:t>, the coin flip probability is set to </a:t>
            </a:r>
            <a:r>
              <a:rPr lang="en-US" altLang="ko-KR" sz="2400">
                <a:solidFill>
                  <a:srgbClr val="FF0000"/>
                </a:solidFill>
              </a:rPr>
              <a:t>25%</a:t>
            </a:r>
            <a:r>
              <a:rPr lang="en-US" altLang="ko-KR" sz="2400"/>
              <a:t> instead of 50% and Why?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000"/>
              <a:t> Until next week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000"/>
              <a:t> </a:t>
            </a:r>
            <a:r>
              <a:rPr lang="en-US" altLang="ko-KR" sz="2000" err="1"/>
              <a:t>RandomHeight</a:t>
            </a:r>
            <a:r>
              <a:rPr lang="en-US" altLang="ko-KR" sz="2000"/>
              <a:t>(), </a:t>
            </a:r>
            <a:r>
              <a:rPr lang="en-US" altLang="ko-KR" sz="2000" err="1"/>
              <a:t>kScaledInverseBranching</a:t>
            </a:r>
            <a:r>
              <a:rPr lang="en-US" altLang="ko-KR" sz="2000"/>
              <a:t>, </a:t>
            </a:r>
            <a:r>
              <a:rPr lang="en-US" altLang="ko-KR" sz="2000" err="1"/>
              <a:t>kBranching</a:t>
            </a:r>
            <a:r>
              <a:rPr lang="en-US" altLang="ko-KR" sz="2000"/>
              <a:t>_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2B601D-D8FE-1C39-15AA-E3683C8C793A}"/>
              </a:ext>
            </a:extLst>
          </p:cNvPr>
          <p:cNvGrpSpPr/>
          <p:nvPr/>
        </p:nvGrpSpPr>
        <p:grpSpPr>
          <a:xfrm>
            <a:off x="986060" y="5431295"/>
            <a:ext cx="10430891" cy="932802"/>
            <a:chOff x="977351" y="4842781"/>
            <a:chExt cx="10430891" cy="9328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531D8E7-CA2E-EF0B-B55E-8135E9E7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351" y="4845503"/>
              <a:ext cx="4670870" cy="3274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076757-24A6-680A-7B02-9DE12BAB8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9653" y="4842781"/>
              <a:ext cx="5068589" cy="5831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71A102-CC80-6A9E-6C14-BC3D600714FB}"/>
                </a:ext>
              </a:extLst>
            </p:cNvPr>
            <p:cNvSpPr txBox="1"/>
            <p:nvPr/>
          </p:nvSpPr>
          <p:spPr>
            <a:xfrm>
              <a:off x="2307021" y="5467806"/>
              <a:ext cx="1770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memtable</a:t>
              </a:r>
              <a:r>
                <a:rPr lang="en-US" sz="1400"/>
                <a:t>/</a:t>
              </a:r>
              <a:r>
                <a:rPr lang="en-US" sz="1400" err="1"/>
                <a:t>skiplist.h</a:t>
              </a:r>
              <a:endParaRPr lang="en-KR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82EEF5-7E56-A121-FB92-11C6F69A6F8E}"/>
                </a:ext>
              </a:extLst>
            </p:cNvPr>
            <p:cNvSpPr txBox="1"/>
            <p:nvPr/>
          </p:nvSpPr>
          <p:spPr>
            <a:xfrm>
              <a:off x="7903028" y="5467806"/>
              <a:ext cx="2209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memtable</a:t>
              </a:r>
              <a:r>
                <a:rPr lang="en-US" sz="1400"/>
                <a:t>/</a:t>
              </a:r>
              <a:r>
                <a:rPr lang="en-US" sz="1400" err="1"/>
                <a:t>inlineskiplist.h</a:t>
              </a:r>
              <a:endParaRPr lang="en-KR" sz="1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9031A6-EB99-A8C1-103D-C523C758B313}"/>
                  </a:ext>
                </a:extLst>
              </p14:cNvPr>
              <p14:cNvContentPartPr/>
              <p14:nvPr/>
            </p14:nvContentPartPr>
            <p14:xfrm>
              <a:off x="5472977" y="566000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9031A6-EB99-A8C1-103D-C523C758B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8977" y="55520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FEB5CF-FAD2-B00C-360A-973E9381EF8B}"/>
                  </a:ext>
                </a:extLst>
              </p14:cNvPr>
              <p14:cNvContentPartPr/>
              <p14:nvPr/>
            </p14:nvContentPartPr>
            <p14:xfrm>
              <a:off x="10559348" y="589769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FEB5CF-FAD2-B00C-360A-973E9381E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05348" y="57896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EAE185-6549-7717-BC35-36AC1FF1C3D1}"/>
                  </a:ext>
                </a:extLst>
              </p:cNvPr>
              <p:cNvSpPr txBox="1"/>
              <p:nvPr/>
            </p:nvSpPr>
            <p:spPr>
              <a:xfrm>
                <a:off x="7467600" y="4575404"/>
                <a:ext cx="4152385" cy="436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§"/>
                </a:pPr>
                <a:r>
                  <a:rPr lang="en-KR" sz="1200">
                    <a:solidFill>
                      <a:schemeClr val="tx1"/>
                    </a:solidFill>
                  </a:rPr>
                  <a:t>kScaledInverseBranching_ =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𝑅𝑎𝑛𝑑𝑜𝑚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𝑘𝑀𝑎𝑥𝑁𝑒𝑥𝑡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𝑘𝐵𝑟𝑎𝑛𝑐h𝑖𝑛𝑔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sz="1200">
                    <a:solidFill>
                      <a:schemeClr val="tx1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EAE185-6549-7717-BC35-36AC1FF1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575404"/>
                <a:ext cx="4152385" cy="436786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76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1121-7E54-FFF6-A34B-0ACEC04EA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7FEF5-5495-5F73-38B4-5143957F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11AEC7-BDC4-45ED-AAE6-FFB4FB71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Malgun Gothic"/>
                <a:ea typeface="Malgun Gothic"/>
              </a:rPr>
              <a:t>Experiment</a:t>
            </a:r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9175F4C-BE21-7256-2FAF-87E9A87FD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 try to measure the throughput (ops/sec) of </a:t>
            </a:r>
            <a:r>
              <a:rPr lang="en-US" err="1">
                <a:ea typeface="+mn-lt"/>
                <a:cs typeface="+mn-lt"/>
              </a:rPr>
              <a:t>SkipList</a:t>
            </a:r>
            <a:r>
              <a:rPr lang="en-US">
                <a:ea typeface="+mn-lt"/>
                <a:cs typeface="+mn-lt"/>
              </a:rPr>
              <a:t> using </a:t>
            </a:r>
            <a:r>
              <a:rPr lang="en-US" err="1">
                <a:latin typeface="Consolas"/>
                <a:ea typeface="맑은 고딕"/>
              </a:rPr>
              <a:t>db_bench</a:t>
            </a:r>
            <a:r>
              <a:rPr lang="en-US">
                <a:latin typeface="맑은 고딕"/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en-US">
                <a:ea typeface="+mn-lt"/>
                <a:cs typeface="+mn-lt"/>
              </a:rPr>
              <a:t>However, </a:t>
            </a:r>
            <a:r>
              <a:rPr lang="en-US" err="1">
                <a:latin typeface="Consolas"/>
                <a:ea typeface="맑은 고딕"/>
              </a:rPr>
              <a:t>db_bench</a:t>
            </a:r>
            <a:r>
              <a:rPr lang="en-US">
                <a:ea typeface="+mn-lt"/>
                <a:cs typeface="+mn-lt"/>
              </a:rPr>
              <a:t> is a disk I/O-centric benchmark.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is not suitable for benchmarking </a:t>
            </a:r>
            <a:r>
              <a:rPr lang="en-US" err="1">
                <a:ea typeface="+mn-lt"/>
                <a:cs typeface="+mn-lt"/>
              </a:rPr>
              <a:t>SkipList</a:t>
            </a:r>
            <a:r>
              <a:rPr lang="en-US">
                <a:ea typeface="+mn-lt"/>
                <a:cs typeface="+mn-lt"/>
              </a:rPr>
              <a:t>, which requires memory I/O measurements.</a:t>
            </a:r>
            <a:endParaRPr lang="en-US"/>
          </a:p>
          <a:p>
            <a:endParaRPr lang="en-US" altLang="ko-KR">
              <a:ea typeface="맑은 고딕"/>
            </a:endParaRPr>
          </a:p>
        </p:txBody>
      </p:sp>
      <p:pic>
        <p:nvPicPr>
          <p:cNvPr id="15" name="그림 14" descr="텍스트, 스크린샷, 그래프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C12ED44-6BD7-9115-D75C-64BE10CE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652" r="-198" b="362"/>
          <a:stretch/>
        </p:blipFill>
        <p:spPr>
          <a:xfrm>
            <a:off x="2712590" y="3617655"/>
            <a:ext cx="6769280" cy="28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9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EFC68-313C-7673-3587-7AE69489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95645D-F8AF-7A18-2F3D-EB141804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3309711-D86C-8A6C-0723-85F5EC778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modified </a:t>
            </a:r>
            <a:r>
              <a:rPr lang="en-US">
                <a:latin typeface="Consolas"/>
                <a:ea typeface="+mn-lt"/>
                <a:cs typeface="+mn-lt"/>
              </a:rPr>
              <a:t>skiplist_test.</a:t>
            </a:r>
            <a:r>
              <a:rPr lang="en-US">
                <a:latin typeface="Consolas"/>
              </a:rPr>
              <a:t>cc</a:t>
            </a:r>
            <a:r>
              <a:rPr lang="en-US">
                <a:ea typeface="+mn-lt"/>
                <a:cs typeface="+mn-lt"/>
              </a:rPr>
              <a:t> to perform the benchmark.</a:t>
            </a:r>
            <a:endParaRPr lang="ko-KR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However, it seems that the benchmark is incorrect.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 → Additional code modifications are needed.</a:t>
            </a:r>
          </a:p>
        </p:txBody>
      </p:sp>
      <p:pic>
        <p:nvPicPr>
          <p:cNvPr id="4" name="그림 3" descr="텍스트, 스크린샷, 폰트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99DF828-39E2-64C5-44F6-4BF3ED3C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7" y="3129817"/>
            <a:ext cx="5312019" cy="2923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13FD17-06BB-1DA9-24C1-33093AE5EE99}"/>
              </a:ext>
            </a:extLst>
          </p:cNvPr>
          <p:cNvSpPr txBox="1"/>
          <p:nvPr/>
        </p:nvSpPr>
        <p:spPr>
          <a:xfrm>
            <a:off x="8943667" y="4490039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// </a:t>
            </a:r>
            <a:r>
              <a:rPr lang="ko-KR" sz="1400">
                <a:ea typeface="+mn-lt"/>
                <a:cs typeface="+mn-lt"/>
              </a:rPr>
              <a:t>Write Count</a:t>
            </a:r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// </a:t>
            </a:r>
            <a:r>
              <a:rPr lang="ko-KR" sz="1400">
                <a:ea typeface="+mn-lt"/>
                <a:cs typeface="+mn-lt"/>
              </a:rPr>
              <a:t>Read Count</a:t>
            </a:r>
            <a:endParaRPr lang="ko-KR" altLang="en-US" sz="1400">
              <a:ea typeface="+mn-lt"/>
              <a:cs typeface="+mn-lt"/>
            </a:endParaRPr>
          </a:p>
        </p:txBody>
      </p:sp>
      <p:pic>
        <p:nvPicPr>
          <p:cNvPr id="13" name="그림 12" descr="텍스트, 스크린샷, 그래프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BFA8A7F-83E5-C6DC-6D09-45BF43EF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36" y="3340646"/>
            <a:ext cx="6096000" cy="2711824"/>
          </a:xfrm>
          <a:prstGeom prst="rect">
            <a:avLst/>
          </a:prstGeom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AAAFFDE4-BC5E-9738-ECE8-58855583F3AC}"/>
              </a:ext>
            </a:extLst>
          </p:cNvPr>
          <p:cNvSpPr/>
          <p:nvPr/>
        </p:nvSpPr>
        <p:spPr>
          <a:xfrm>
            <a:off x="7548535" y="4492283"/>
            <a:ext cx="1493511" cy="5191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" name="그림 2" descr="Thinking Emoji">
            <a:extLst>
              <a:ext uri="{FF2B5EF4-FFF2-40B4-BE49-F238E27FC236}">
                <a16:creationId xmlns:a16="http://schemas.microsoft.com/office/drawing/2014/main" id="{411E0B09-4FCF-75BA-D28E-ED1112F6D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938" y="5574325"/>
            <a:ext cx="1014046" cy="935892"/>
          </a:xfrm>
          <a:prstGeom prst="rect">
            <a:avLst/>
          </a:prstGeom>
        </p:spPr>
      </p:pic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1E6F8C9C-05CF-CCB6-B0E4-5D0E22804EF5}"/>
              </a:ext>
            </a:extLst>
          </p:cNvPr>
          <p:cNvSpPr/>
          <p:nvPr/>
        </p:nvSpPr>
        <p:spPr>
          <a:xfrm>
            <a:off x="8866058" y="5008589"/>
            <a:ext cx="2393737" cy="1007881"/>
          </a:xfrm>
          <a:prstGeom prst="cloudCallout">
            <a:avLst>
              <a:gd name="adj1" fmla="val 40286"/>
              <a:gd name="adj2" fmla="val 37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Something wrong</a:t>
            </a:r>
            <a:r>
              <a:rPr lang="ko-KR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814B3BED-178F-0CB8-8CA3-CD6C0F4A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>
            <a:normAutofit/>
          </a:bodyPr>
          <a:lstStyle/>
          <a:p>
            <a:r>
              <a:rPr lang="en-US">
                <a:latin typeface="Malgun Gothic"/>
                <a:ea typeface="Malgun Gothic"/>
              </a:rPr>
              <a:t>Experiment</a:t>
            </a:r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128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736D-49B5-BF97-4428-24690A801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40A08C-DF66-D2E5-8F70-4A4AE26A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607266-5B9D-BD3E-CE66-8B160D20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Summary: Skiplist pros</a:t>
            </a:r>
            <a:endParaRPr lang="ko-KR" altLang="en-US">
              <a:ea typeface="맑은 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69BED-E2B8-730D-ADC1-9DE186269C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51551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b="1" err="1">
                <a:ea typeface="+mn-lt"/>
                <a:cs typeface="+mn-lt"/>
              </a:rPr>
              <a:t>Fast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Search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Speed</a:t>
            </a:r>
            <a:endParaRPr lang="en-US" altLang="ko-KR">
              <a:ea typeface="맑은 고딕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ko-KR" err="1">
                <a:ea typeface="+mn-lt"/>
                <a:cs typeface="+mn-lt"/>
              </a:rPr>
              <a:t>By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narrowing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search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range</a:t>
            </a:r>
            <a:r>
              <a:rPr 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it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provides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fast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search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speeds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O(LogN).</a:t>
            </a:r>
            <a:endParaRPr lang="ko-KR" altLang="en-US" sz="28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ko-KR" altLang="en-US">
              <a:ea typeface="+mn-lt"/>
              <a:cs typeface="+mn-lt"/>
            </a:endParaRPr>
          </a:p>
          <a:p>
            <a:r>
              <a:rPr lang="ko-KR" b="1" err="1">
                <a:ea typeface="+mn-lt"/>
                <a:cs typeface="+mn-lt"/>
              </a:rPr>
              <a:t>Probabilistic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Balance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Coin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Flip</a:t>
            </a:r>
            <a:r>
              <a:rPr lang="en-US" altLang="ko-KR" b="1">
                <a:ea typeface="+mn-lt"/>
                <a:cs typeface="+mn-lt"/>
              </a:rPr>
              <a:t>)</a:t>
            </a:r>
            <a:endParaRPr lang="ko-KR" altLang="en-US" b="1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ko-KR" err="1">
                <a:ea typeface="+mn-lt"/>
                <a:cs typeface="+mn-lt"/>
              </a:rPr>
              <a:t>Uses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probabilistic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balancing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avoid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O(N).</a:t>
            </a:r>
            <a:endParaRPr lang="ko-KR" altLang="en-US" sz="28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ko-KR" altLang="en-US">
              <a:ea typeface="+mn-lt"/>
              <a:cs typeface="+mn-lt"/>
            </a:endParaRPr>
          </a:p>
          <a:p>
            <a:r>
              <a:rPr lang="en-US" altLang="ko-KR" b="1">
                <a:ea typeface="+mn-lt"/>
                <a:cs typeface="+mn-lt"/>
              </a:rPr>
              <a:t>Simple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Data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Structure</a:t>
            </a:r>
            <a:endParaRPr lang="en-US"/>
          </a:p>
          <a:p>
            <a:pPr lvl="1">
              <a:buFont typeface="Wingdings" panose="020B0604020202020204" pitchFamily="34" charset="0"/>
              <a:buChar char="§"/>
            </a:pPr>
            <a:r>
              <a:rPr lang="en-US" altLang="ko-KR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implementation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is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somewhat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tricky,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but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not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excessively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difficult.</a:t>
            </a:r>
            <a:endParaRPr lang="ko-KR" altLang="en-US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en-US" altLang="ko-KR">
              <a:ea typeface="+mn-lt"/>
              <a:cs typeface="+mn-lt"/>
            </a:endParaRPr>
          </a:p>
          <a:p>
            <a:r>
              <a:rPr lang="en-US" altLang="ko-KR" b="1">
                <a:ea typeface="+mn-lt"/>
                <a:cs typeface="+mn-lt"/>
              </a:rPr>
              <a:t>Less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Rebalancing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Overhead</a:t>
            </a:r>
            <a:endParaRPr lang="en-US"/>
          </a:p>
          <a:p>
            <a:pPr lvl="1">
              <a:buFont typeface="Wingdings" panose="020B0604020202020204" pitchFamily="34" charset="0"/>
              <a:buChar char="§"/>
            </a:pPr>
            <a:r>
              <a:rPr lang="ko-KR" err="1">
                <a:ea typeface="+mn-lt"/>
                <a:cs typeface="+mn-lt"/>
              </a:rPr>
              <a:t>While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B-trees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maintain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uniformly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sorted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data</a:t>
            </a:r>
            <a:r>
              <a:rPr 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SkipLists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do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not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need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maintain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perfect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balance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all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times</a:t>
            </a:r>
            <a:r>
              <a:rPr 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 </a:t>
            </a:r>
            <a:br>
              <a:rPr lang="ko-KR" altLang="en-US">
                <a:ea typeface="+mn-lt"/>
                <a:cs typeface="+mn-lt"/>
              </a:rPr>
            </a:br>
            <a:r>
              <a:rPr lang="ko-KR" altLang="en-US" i="1">
                <a:ea typeface="+mn-lt"/>
                <a:cs typeface="+mn-lt"/>
              </a:rPr>
              <a:t>→ </a:t>
            </a:r>
            <a:r>
              <a:rPr lang="ko-KR" i="1" err="1">
                <a:ea typeface="+mn-lt"/>
                <a:cs typeface="+mn-lt"/>
              </a:rPr>
              <a:t>Rebalancing</a:t>
            </a:r>
            <a:r>
              <a:rPr lang="ko-KR" i="1">
                <a:ea typeface="+mn-lt"/>
                <a:cs typeface="+mn-lt"/>
              </a:rPr>
              <a:t> </a:t>
            </a:r>
            <a:r>
              <a:rPr lang="ko-KR" i="1" err="1">
                <a:ea typeface="+mn-lt"/>
                <a:cs typeface="+mn-lt"/>
              </a:rPr>
              <a:t>less</a:t>
            </a:r>
            <a:r>
              <a:rPr lang="ko-KR" i="1">
                <a:ea typeface="+mn-lt"/>
                <a:cs typeface="+mn-lt"/>
              </a:rPr>
              <a:t> </a:t>
            </a:r>
            <a:r>
              <a:rPr lang="ko-KR" i="1" err="1">
                <a:ea typeface="+mn-lt"/>
                <a:cs typeface="+mn-lt"/>
              </a:rPr>
              <a:t>frequently</a:t>
            </a:r>
            <a:r>
              <a:rPr lang="ko-KR" i="1">
                <a:ea typeface="+mn-lt"/>
                <a:cs typeface="+mn-lt"/>
              </a:rPr>
              <a:t>.</a:t>
            </a:r>
            <a:endParaRPr lang="ko-KR" i="1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marL="457200" lvl="1" indent="0">
              <a:buNone/>
            </a:pPr>
            <a:endParaRPr lang="en-US" altLang="ko-KR"/>
          </a:p>
          <a:p>
            <a:pPr lvl="1">
              <a:buFont typeface="Wingdings" panose="020B0604020202020204" pitchFamily="34" charset="0"/>
              <a:buChar char="§"/>
            </a:pPr>
            <a:endParaRPr lang="en-US" altLang="ko-KR"/>
          </a:p>
        </p:txBody>
      </p:sp>
      <p:pic>
        <p:nvPicPr>
          <p:cNvPr id="6" name="그림 5" descr="The Story Behind SingleStore's Skiplist Indexes">
            <a:extLst>
              <a:ext uri="{FF2B5EF4-FFF2-40B4-BE49-F238E27FC236}">
                <a16:creationId xmlns:a16="http://schemas.microsoft.com/office/drawing/2014/main" id="{A3C52D22-2EDF-9F8E-3DC6-A4296E44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224" y="175876"/>
            <a:ext cx="3718111" cy="8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BAC4-4748-149D-BD73-DB276DBB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D81FFE-5648-D711-616A-F90E6B90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F3EE5C-2B58-E9DA-6FA0-98315C8A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Summary: Skiplist cons</a:t>
            </a:r>
            <a:endParaRPr lang="ko-KR" altLang="en-US">
              <a:ea typeface="맑은 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1840F-C173-CF41-DA7A-8C8E334DC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Probabilistic Method</a:t>
            </a:r>
            <a:endParaRPr lang="en-US" altLang="ko-KR" b="1">
              <a:latin typeface="Malgun Gothic"/>
              <a:ea typeface="Malgun Gothic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In the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worst case,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results is O(N) performance.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ko-KR" altLang="en-US">
              <a:latin typeface="Malgun Gothic"/>
              <a:ea typeface="Malgun Gothic"/>
              <a:cs typeface="+mn-lt"/>
            </a:endParaRPr>
          </a:p>
          <a:p>
            <a:r>
              <a:rPr lang="en-US" b="1">
                <a:latin typeface="맑은 고딕"/>
                <a:ea typeface="맑은 고딕"/>
                <a:cs typeface="+mn-lt"/>
              </a:rPr>
              <a:t>Space</a:t>
            </a:r>
            <a:r>
              <a:rPr lang="en-US" b="1">
                <a:ea typeface="+mn-lt"/>
                <a:cs typeface="+mn-lt"/>
              </a:rPr>
              <a:t> Efficiency</a:t>
            </a:r>
            <a:endParaRPr lang="ko-KR" altLang="en-US" b="1">
              <a:latin typeface="Malgun Gothic"/>
              <a:ea typeface="Malgun Gothic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Increasing the height results in unnecessary linked list creation, which leads to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poor space efficiency. → </a:t>
            </a:r>
            <a:r>
              <a:rPr lang="en-US" i="1">
                <a:ea typeface="+mn-lt"/>
                <a:cs typeface="+mn-lt"/>
              </a:rPr>
              <a:t>Is it really space efficient?</a:t>
            </a:r>
            <a:endParaRPr lang="ko-KR" altLang="en-US" i="1">
              <a:latin typeface="Malgun Gothic"/>
              <a:ea typeface="Malgun Gothic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ko-KR" altLang="en-US">
              <a:latin typeface="Malgun Gothic"/>
              <a:ea typeface="Malgun Gothic"/>
            </a:endParaRPr>
          </a:p>
          <a:p>
            <a:r>
              <a:rPr lang="en-US" b="1">
                <a:ea typeface="+mn-lt"/>
                <a:cs typeface="+mn-lt"/>
              </a:rPr>
              <a:t>Cache Friendly</a:t>
            </a:r>
            <a:endParaRPr lang="en-US" b="1">
              <a:latin typeface="Malgun Gothic"/>
              <a:ea typeface="Malgun Gothic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As search operations increase, the number of instructions and pointer operations grows,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which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leads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to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a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decrease</a:t>
            </a:r>
            <a:r>
              <a:rPr lang="en-US" altLang="ko-KR">
                <a:ea typeface="+mn-lt"/>
                <a:cs typeface="+mn-lt"/>
              </a:rPr>
              <a:t> in </a:t>
            </a:r>
            <a:r>
              <a:rPr lang="en-US">
                <a:ea typeface="+mn-lt"/>
                <a:cs typeface="+mn-lt"/>
              </a:rPr>
              <a:t>CPU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cache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efficiency</a:t>
            </a:r>
            <a:endParaRPr lang="ko-KR" altLang="en-US">
              <a:latin typeface="맑은 고딕" panose="02110004020202020204"/>
              <a:ea typeface="맑은 고딕" panose="02110004020202020204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en-US">
              <a:latin typeface="Malgun Gothic"/>
              <a:ea typeface="Malgun Gothic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en-US">
              <a:latin typeface="Malgun Gothic"/>
              <a:ea typeface="Malgun Gothic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6" name="그림 5" descr="The Story Behind SingleStore's Skiplist Indexes">
            <a:extLst>
              <a:ext uri="{FF2B5EF4-FFF2-40B4-BE49-F238E27FC236}">
                <a16:creationId xmlns:a16="http://schemas.microsoft.com/office/drawing/2014/main" id="{7586BEDF-575B-CBE5-C5B5-AA1BE9CD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224" y="175876"/>
            <a:ext cx="3718111" cy="8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7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73E8C-10A8-3496-4351-1AC09DCFB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732D2E-6F6E-C923-9D24-59671A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46209-F74A-08D7-1E40-AC9353C4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Summary: Variants of SkipList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F582A-7D55-15DE-7815-53973784A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6354" y="2496651"/>
            <a:ext cx="5717154" cy="3537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>
                <a:ea typeface="+mn-lt"/>
                <a:cs typeface="+mn-lt"/>
              </a:rPr>
              <a:t>Top</a:t>
            </a:r>
            <a:r>
              <a:rPr lang="ko-KR" sz="2000">
                <a:ea typeface="+mn-lt"/>
                <a:cs typeface="+mn-lt"/>
              </a:rPr>
              <a:t> </a:t>
            </a:r>
            <a:r>
              <a:rPr lang="en-US" altLang="ko-KR" sz="2000">
                <a:ea typeface="+mn-lt"/>
                <a:cs typeface="+mn-lt"/>
              </a:rPr>
              <a:t>layer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nodes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are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balanced</a:t>
            </a:r>
            <a:r>
              <a:rPr lang="ko-KR" sz="200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endParaRPr lang="ko-KR"/>
          </a:p>
          <a:p>
            <a:r>
              <a:rPr lang="en-US" altLang="ko-KR" sz="2000">
                <a:ea typeface="+mn-lt"/>
                <a:cs typeface="+mn-lt"/>
              </a:rPr>
              <a:t>Each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node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is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arranged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to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align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with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the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CPU's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cache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lines</a:t>
            </a:r>
            <a:r>
              <a:rPr lang="ko-KR" altLang="en-US" sz="2000">
                <a:ea typeface="+mn-lt"/>
                <a:cs typeface="+mn-lt"/>
              </a:rPr>
              <a:t> </a:t>
            </a:r>
            <a:br>
              <a:rPr lang="ko-KR" altLang="en-US" sz="2000">
                <a:ea typeface="+mn-lt"/>
                <a:cs typeface="+mn-lt"/>
              </a:rPr>
            </a:br>
            <a:r>
              <a:rPr lang="ko-KR" altLang="en-US" sz="2000">
                <a:ea typeface="+mn-lt"/>
                <a:cs typeface="+mn-lt"/>
              </a:rPr>
              <a:t>→</a:t>
            </a:r>
            <a:r>
              <a:rPr lang="ko-KR" altLang="en-US" sz="2000" b="1" i="1" err="1">
                <a:ea typeface="+mn-lt"/>
                <a:cs typeface="+mn-lt"/>
              </a:rPr>
              <a:t>R</a:t>
            </a:r>
            <a:r>
              <a:rPr lang="en-US" altLang="ko-KR" sz="2000" b="1" i="1">
                <a:ea typeface="+mn-lt"/>
                <a:cs typeface="+mn-lt"/>
              </a:rPr>
              <a:t>educing</a:t>
            </a:r>
            <a:r>
              <a:rPr lang="ko-KR" sz="2000" b="1" i="1">
                <a:ea typeface="+mn-lt"/>
                <a:cs typeface="+mn-lt"/>
              </a:rPr>
              <a:t> </a:t>
            </a:r>
            <a:r>
              <a:rPr lang="ko-KR" sz="2000" b="1" i="1" err="1">
                <a:ea typeface="+mn-lt"/>
                <a:cs typeface="+mn-lt"/>
              </a:rPr>
              <a:t>cache</a:t>
            </a:r>
            <a:r>
              <a:rPr lang="ko-KR" sz="2000" b="1" i="1">
                <a:ea typeface="+mn-lt"/>
                <a:cs typeface="+mn-lt"/>
              </a:rPr>
              <a:t> </a:t>
            </a:r>
            <a:r>
              <a:rPr lang="ko-KR" sz="2000" b="1" i="1" err="1">
                <a:ea typeface="+mn-lt"/>
                <a:cs typeface="+mn-lt"/>
              </a:rPr>
              <a:t>misses</a:t>
            </a:r>
            <a:endParaRPr lang="ko-KR" sz="2000" b="1" i="1" err="1">
              <a:ea typeface="맑은 고딕"/>
            </a:endParaRPr>
          </a:p>
          <a:p>
            <a:endParaRPr lang="ko-KR"/>
          </a:p>
          <a:p>
            <a:r>
              <a:rPr lang="ko-KR" sz="2000" err="1">
                <a:ea typeface="+mn-lt"/>
                <a:cs typeface="+mn-lt"/>
              </a:rPr>
              <a:t>By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caching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past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paths</a:t>
            </a:r>
            <a:r>
              <a:rPr lang="ko-KR" sz="2000">
                <a:ea typeface="+mn-lt"/>
                <a:cs typeface="+mn-lt"/>
              </a:rPr>
              <a:t> (</a:t>
            </a:r>
            <a:r>
              <a:rPr lang="ko-KR" sz="2000" err="1">
                <a:ea typeface="+mn-lt"/>
                <a:cs typeface="+mn-lt"/>
              </a:rPr>
              <a:t>using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guard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entries</a:t>
            </a:r>
            <a:r>
              <a:rPr lang="ko-KR" sz="2000">
                <a:ea typeface="+mn-lt"/>
                <a:cs typeface="+mn-lt"/>
              </a:rPr>
              <a:t>), </a:t>
            </a:r>
            <a:r>
              <a:rPr lang="ko-KR" sz="2000" err="1">
                <a:ea typeface="+mn-lt"/>
                <a:cs typeface="+mn-lt"/>
              </a:rPr>
              <a:t>nodes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are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pre-stored</a:t>
            </a:r>
            <a:r>
              <a:rPr lang="ko-KR" sz="200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</p:txBody>
      </p:sp>
      <p:pic>
        <p:nvPicPr>
          <p:cNvPr id="6" name="그림 5" descr="텍스트, 도표, 평면도, 기술 도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B95232B-EB7F-22FA-1C95-469DFB6B8B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9" r="10090"/>
          <a:stretch/>
        </p:blipFill>
        <p:spPr>
          <a:xfrm>
            <a:off x="943037" y="1604291"/>
            <a:ext cx="5535511" cy="3648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B4EBF-25ED-C5C8-067A-0F588464AF95}"/>
              </a:ext>
            </a:extLst>
          </p:cNvPr>
          <p:cNvSpPr txBox="1"/>
          <p:nvPr/>
        </p:nvSpPr>
        <p:spPr>
          <a:xfrm>
            <a:off x="724357" y="5759247"/>
            <a:ext cx="59256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+mn-lt"/>
                <a:cs typeface="+mn-lt"/>
              </a:rPr>
              <a:t>[</a:t>
            </a:r>
            <a:r>
              <a:rPr lang="ko-KR" sz="1200" b="1">
                <a:ea typeface="+mn-lt"/>
                <a:cs typeface="+mn-lt"/>
              </a:rPr>
              <a:t>VLDB</a:t>
            </a:r>
            <a:r>
              <a:rPr lang="ko-KR" altLang="en-US" sz="1200" b="1">
                <a:ea typeface="+mn-lt"/>
                <a:cs typeface="+mn-lt"/>
              </a:rPr>
              <a:t> 2019] </a:t>
            </a:r>
            <a:r>
              <a:rPr lang="ko-KR" sz="1200" b="1">
                <a:ea typeface="+mn-lt"/>
                <a:cs typeface="+mn-lt"/>
              </a:rPr>
              <a:t>S3: </a:t>
            </a:r>
            <a:r>
              <a:rPr lang="en-US" altLang="ko-KR" sz="1200" b="1" err="1">
                <a:ea typeface="+mn-lt"/>
                <a:cs typeface="+mn-lt"/>
              </a:rPr>
              <a:t>A</a:t>
            </a:r>
            <a:r>
              <a:rPr lang="ko-KR" sz="1200" b="1">
                <a:ea typeface="+mn-lt"/>
                <a:cs typeface="+mn-lt"/>
              </a:rPr>
              <a:t> </a:t>
            </a:r>
            <a:r>
              <a:rPr lang="en-US" altLang="ko-KR" sz="1200" b="1" err="1">
                <a:ea typeface="+mn-lt"/>
                <a:cs typeface="+mn-lt"/>
              </a:rPr>
              <a:t>Scalable</a:t>
            </a:r>
            <a:r>
              <a:rPr lang="ko-KR" sz="1200" b="1">
                <a:ea typeface="+mn-lt"/>
                <a:cs typeface="+mn-lt"/>
              </a:rPr>
              <a:t> </a:t>
            </a:r>
            <a:r>
              <a:rPr lang="en-US" altLang="ko-KR" sz="1200" b="1" err="1">
                <a:ea typeface="+mn-lt"/>
                <a:cs typeface="+mn-lt"/>
              </a:rPr>
              <a:t>In-memory</a:t>
            </a:r>
            <a:r>
              <a:rPr lang="ko-KR" sz="1200" b="1">
                <a:ea typeface="+mn-lt"/>
                <a:cs typeface="+mn-lt"/>
              </a:rPr>
              <a:t> </a:t>
            </a:r>
            <a:r>
              <a:rPr lang="en-US" altLang="ko-KR" sz="1200" b="1" err="1">
                <a:ea typeface="+mn-lt"/>
                <a:cs typeface="+mn-lt"/>
              </a:rPr>
              <a:t>Skip-List</a:t>
            </a:r>
            <a:r>
              <a:rPr lang="ko-KR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Index</a:t>
            </a:r>
            <a:r>
              <a:rPr lang="ko-KR" sz="1200" b="1">
                <a:ea typeface="+mn-lt"/>
                <a:cs typeface="+mn-lt"/>
              </a:rPr>
              <a:t> </a:t>
            </a:r>
            <a:r>
              <a:rPr lang="ko-KR" sz="1200" b="1" err="1">
                <a:ea typeface="+mn-lt"/>
                <a:cs typeface="+mn-lt"/>
              </a:rPr>
              <a:t>for</a:t>
            </a:r>
            <a:r>
              <a:rPr lang="ko-KR" sz="1200" b="1">
                <a:ea typeface="+mn-lt"/>
                <a:cs typeface="+mn-lt"/>
              </a:rPr>
              <a:t> </a:t>
            </a:r>
            <a:r>
              <a:rPr lang="en-US" altLang="ko-KR" sz="1200" b="1" err="1">
                <a:ea typeface="+mn-lt"/>
                <a:cs typeface="+mn-lt"/>
              </a:rPr>
              <a:t>Key-Value</a:t>
            </a:r>
            <a:r>
              <a:rPr lang="ko-KR" sz="1200" b="1">
                <a:ea typeface="+mn-lt"/>
                <a:cs typeface="+mn-lt"/>
              </a:rPr>
              <a:t> </a:t>
            </a:r>
            <a:r>
              <a:rPr lang="en-US" altLang="ko-KR" sz="1200" b="1" err="1">
                <a:ea typeface="+mn-lt"/>
                <a:cs typeface="+mn-lt"/>
              </a:rPr>
              <a:t>Store</a:t>
            </a:r>
            <a:endParaRPr lang="ko-KR" altLang="en-US" sz="1200" b="1">
              <a:ea typeface="+mn-lt"/>
              <a:cs typeface="+mn-lt"/>
            </a:endParaRPr>
          </a:p>
        </p:txBody>
      </p:sp>
      <p:pic>
        <p:nvPicPr>
          <p:cNvPr id="9" name="그림 8" descr="The Story Behind SingleStore's Skiplist Indexes">
            <a:extLst>
              <a:ext uri="{FF2B5EF4-FFF2-40B4-BE49-F238E27FC236}">
                <a16:creationId xmlns:a16="http://schemas.microsoft.com/office/drawing/2014/main" id="{7BECFE87-685E-0CD9-83D3-7CB52237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224" y="175876"/>
            <a:ext cx="3718111" cy="858482"/>
          </a:xfrm>
          <a:prstGeom prst="rect">
            <a:avLst/>
          </a:prstGeom>
        </p:spPr>
      </p:pic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405AA174-6AB7-5F31-3C80-7C1E57E34510}"/>
              </a:ext>
            </a:extLst>
          </p:cNvPr>
          <p:cNvSpPr/>
          <p:nvPr/>
        </p:nvSpPr>
        <p:spPr>
          <a:xfrm>
            <a:off x="1000591" y="1606550"/>
            <a:ext cx="253068" cy="1528233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8DD0EB8-ADBC-0465-DD64-3B24B11869FC}"/>
              </a:ext>
            </a:extLst>
          </p:cNvPr>
          <p:cNvSpPr/>
          <p:nvPr/>
        </p:nvSpPr>
        <p:spPr>
          <a:xfrm>
            <a:off x="1000590" y="3246966"/>
            <a:ext cx="253068" cy="1147233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F08BE-A319-DE88-62A8-D9B8AFEF2DCC}"/>
              </a:ext>
            </a:extLst>
          </p:cNvPr>
          <p:cNvSpPr txBox="1"/>
          <p:nvPr/>
        </p:nvSpPr>
        <p:spPr>
          <a:xfrm>
            <a:off x="222979" y="2208997"/>
            <a:ext cx="9969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Tree</a:t>
            </a:r>
            <a:br>
              <a:rPr lang="ko-KR" altLang="en-US" b="1">
                <a:ea typeface="맑은 고딕"/>
              </a:rPr>
            </a:br>
            <a:r>
              <a:rPr lang="en-US" altLang="en-US" sz="1400">
                <a:ea typeface="맑은 고딕"/>
              </a:rPr>
              <a:t>(FAST)</a:t>
            </a:r>
            <a:endParaRPr lang="ko-KR" sz="1400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4D5ED-B67E-E3AC-FC53-802E81DAFC55}"/>
              </a:ext>
            </a:extLst>
          </p:cNvPr>
          <p:cNvSpPr txBox="1"/>
          <p:nvPr/>
        </p:nvSpPr>
        <p:spPr>
          <a:xfrm>
            <a:off x="728" y="3637747"/>
            <a:ext cx="1123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ea typeface="맑은 고딕"/>
              </a:rPr>
              <a:t>SkipList</a:t>
            </a:r>
            <a:endParaRPr lang="ko-KR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C20F6-479E-60C9-E130-3F2163A73A81}"/>
              </a:ext>
            </a:extLst>
          </p:cNvPr>
          <p:cNvSpPr txBox="1"/>
          <p:nvPr/>
        </p:nvSpPr>
        <p:spPr>
          <a:xfrm>
            <a:off x="8324822" y="1036616"/>
            <a:ext cx="453178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0xA4F2      0xC1D3</a:t>
            </a:r>
            <a:endParaRPr lang="ko-KR" sz="1000">
              <a:ea typeface="+mn-lt"/>
              <a:cs typeface="+mn-lt"/>
            </a:endParaRPr>
          </a:p>
          <a:p>
            <a:r>
              <a:rPr lang="en-US" sz="1000">
                <a:ea typeface="+mn-lt"/>
                <a:cs typeface="+mn-lt"/>
              </a:rPr>
              <a:t>        0xE973      0xFBA2</a:t>
            </a:r>
            <a:endParaRPr lang="ko-KR" sz="1000">
              <a:ea typeface="+mn-lt"/>
              <a:cs typeface="+mn-lt"/>
            </a:endParaRPr>
          </a:p>
          <a:p>
            <a:pPr algn="l"/>
            <a:endParaRPr lang="ko-KR" altLang="en-US" sz="1000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6133C-1593-4D1F-86CC-E9A369FF17D9}"/>
              </a:ext>
            </a:extLst>
          </p:cNvPr>
          <p:cNvSpPr txBox="1"/>
          <p:nvPr/>
        </p:nvSpPr>
        <p:spPr>
          <a:xfrm>
            <a:off x="6654856" y="1713125"/>
            <a:ext cx="571711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+mn-lt"/>
                <a:cs typeface="+mn-lt"/>
              </a:rPr>
              <a:t>Two-layer</a:t>
            </a:r>
            <a:r>
              <a:rPr lang="ko-KR" sz="2400" b="1">
                <a:ea typeface="+mn-lt"/>
                <a:cs typeface="+mn-lt"/>
              </a:rPr>
              <a:t> </a:t>
            </a:r>
            <a:r>
              <a:rPr lang="en-US" altLang="ko-KR" sz="2400" b="1">
                <a:ea typeface="+mn-lt"/>
                <a:cs typeface="+mn-lt"/>
              </a:rPr>
              <a:t>structure</a:t>
            </a:r>
            <a:r>
              <a:rPr lang="en-US" altLang="ko-KR" sz="2400" b="1">
                <a:ea typeface="맑은 고딕"/>
              </a:rPr>
              <a:t>.</a:t>
            </a:r>
            <a:br>
              <a:rPr lang="en-US" altLang="ko-KR" sz="2400" b="1">
                <a:ea typeface="맑은 고딕"/>
              </a:rPr>
            </a:br>
            <a:r>
              <a:rPr lang="en-US" altLang="ko-KR" sz="1400">
                <a:ea typeface="맑은 고딕"/>
              </a:rPr>
              <a:t>(</a:t>
            </a:r>
            <a:r>
              <a:rPr lang="en-US" altLang="ko-KR" sz="1400">
                <a:ea typeface="+mn-lt"/>
                <a:cs typeface="+mn-lt"/>
              </a:rPr>
              <a:t>feat. Cache f</a:t>
            </a:r>
            <a:r>
              <a:rPr lang="en-US" sz="1400">
                <a:ea typeface="+mn-lt"/>
                <a:cs typeface="+mn-lt"/>
              </a:rPr>
              <a:t>riendly)</a:t>
            </a:r>
            <a:endParaRPr lang="en-US" altLang="ko-KR" sz="14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AC017-3413-9AD6-FCC2-75EF9D0B1425}"/>
              </a:ext>
            </a:extLst>
          </p:cNvPr>
          <p:cNvSpPr txBox="1"/>
          <p:nvPr/>
        </p:nvSpPr>
        <p:spPr>
          <a:xfrm>
            <a:off x="1593821" y="4317449"/>
            <a:ext cx="453178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0x00A   0x00B   0x00C    0x00D</a:t>
            </a:r>
            <a:endParaRPr lang="ko-KR" sz="1000">
              <a:ea typeface="+mn-lt"/>
              <a:cs typeface="+mn-lt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9E7D2B-DF10-992B-220F-FCB03B139603}"/>
              </a:ext>
            </a:extLst>
          </p:cNvPr>
          <p:cNvSpPr/>
          <p:nvPr/>
        </p:nvSpPr>
        <p:spPr>
          <a:xfrm>
            <a:off x="1770035" y="4238283"/>
            <a:ext cx="244678" cy="128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1E274E4E-3BC2-AC7D-5CDD-BFD0B099E618}"/>
              </a:ext>
            </a:extLst>
          </p:cNvPr>
          <p:cNvSpPr/>
          <p:nvPr/>
        </p:nvSpPr>
        <p:spPr>
          <a:xfrm>
            <a:off x="3643284" y="4238283"/>
            <a:ext cx="244678" cy="128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4B6746E3-4DD8-050C-CDAC-D15067806B85}"/>
              </a:ext>
            </a:extLst>
          </p:cNvPr>
          <p:cNvSpPr/>
          <p:nvPr/>
        </p:nvSpPr>
        <p:spPr>
          <a:xfrm>
            <a:off x="5505950" y="4238282"/>
            <a:ext cx="244678" cy="128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46A8A77A-EB47-2B17-9F0D-FC5EB0B2F0C7}"/>
              </a:ext>
            </a:extLst>
          </p:cNvPr>
          <p:cNvSpPr/>
          <p:nvPr/>
        </p:nvSpPr>
        <p:spPr>
          <a:xfrm>
            <a:off x="5971616" y="4238282"/>
            <a:ext cx="244678" cy="128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884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E35DA-594F-6BEC-DC0D-4F47252A8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D4AC86-1CD6-A027-960E-AAAEC79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1A8E3E-9394-5477-AF58-6697F68C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134600" cy="932344"/>
          </a:xfrm>
        </p:spPr>
        <p:txBody>
          <a:bodyPr>
            <a:normAutofit/>
          </a:bodyPr>
          <a:lstStyle/>
          <a:p>
            <a:r>
              <a:rPr lang="en-US" altLang="ko-KR"/>
              <a:t>Summary: Variants of SkipList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A5E75-8C2C-0C80-FDD0-A3106564DBC0}"/>
              </a:ext>
            </a:extLst>
          </p:cNvPr>
          <p:cNvSpPr txBox="1"/>
          <p:nvPr/>
        </p:nvSpPr>
        <p:spPr>
          <a:xfrm>
            <a:off x="560867" y="5278257"/>
            <a:ext cx="65899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+mn-lt"/>
                <a:cs typeface="+mn-lt"/>
              </a:rPr>
              <a:t>[IMDM 2016</a:t>
            </a:r>
            <a:r>
              <a:rPr lang="ko-KR" altLang="en-US" sz="1200" b="1">
                <a:ea typeface="+mn-lt"/>
                <a:cs typeface="+mn-lt"/>
              </a:rPr>
              <a:t>] </a:t>
            </a:r>
            <a:r>
              <a:rPr lang="en-US" altLang="ko-KR" sz="1200" b="1">
                <a:ea typeface="+mn-lt"/>
                <a:cs typeface="+mn-lt"/>
              </a:rPr>
              <a:t>Cache-Sensitive</a:t>
            </a:r>
            <a:r>
              <a:rPr lang="ko-KR" altLang="en-US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Skip</a:t>
            </a:r>
            <a:r>
              <a:rPr lang="ko-KR" altLang="en-US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List</a:t>
            </a:r>
            <a:r>
              <a:rPr lang="ko-KR" sz="1200" b="1">
                <a:ea typeface="+mn-lt"/>
                <a:cs typeface="+mn-lt"/>
              </a:rPr>
              <a:t>: </a:t>
            </a:r>
            <a:r>
              <a:rPr lang="en-US" altLang="ko-KR" sz="1200" b="1">
                <a:ea typeface="+mn-lt"/>
                <a:cs typeface="+mn-lt"/>
              </a:rPr>
              <a:t>Efficient</a:t>
            </a:r>
            <a:r>
              <a:rPr lang="ko-KR" altLang="en-US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Range</a:t>
            </a:r>
            <a:r>
              <a:rPr lang="ko-KR" altLang="en-US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Queries</a:t>
            </a:r>
            <a:r>
              <a:rPr lang="ko-KR" altLang="en-US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on</a:t>
            </a:r>
            <a:r>
              <a:rPr lang="ko-KR" altLang="en-US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Modern</a:t>
            </a:r>
            <a:r>
              <a:rPr lang="ko-KR" altLang="en-US" sz="1200" b="1">
                <a:ea typeface="+mn-lt"/>
                <a:cs typeface="+mn-lt"/>
              </a:rPr>
              <a:t> </a:t>
            </a:r>
            <a:r>
              <a:rPr lang="en-US" altLang="ko-KR" sz="1200" b="1">
                <a:ea typeface="+mn-lt"/>
                <a:cs typeface="+mn-lt"/>
              </a:rPr>
              <a:t>CPUs</a:t>
            </a:r>
            <a:endParaRPr lang="ko-KR" sz="1200" b="1">
              <a:ea typeface="맑은 고딕"/>
            </a:endParaRPr>
          </a:p>
        </p:txBody>
      </p:sp>
      <p:pic>
        <p:nvPicPr>
          <p:cNvPr id="5" name="그림 4" descr="텍스트, 스크린샷, 폰트, 평행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86B3BEE-17F8-3A18-09DC-C7F14C0F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34" y="1580295"/>
            <a:ext cx="6169271" cy="3482488"/>
          </a:xfrm>
          <a:prstGeom prst="rect">
            <a:avLst/>
          </a:prstGeom>
        </p:spPr>
      </p:pic>
      <p:pic>
        <p:nvPicPr>
          <p:cNvPr id="8" name="그림 7" descr="The Story Behind SingleStore's Skiplist Indexes">
            <a:extLst>
              <a:ext uri="{FF2B5EF4-FFF2-40B4-BE49-F238E27FC236}">
                <a16:creationId xmlns:a16="http://schemas.microsoft.com/office/drawing/2014/main" id="{81A001D6-7508-66FD-BA84-E7707897D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224" y="175876"/>
            <a:ext cx="3718111" cy="858482"/>
          </a:xfrm>
          <a:prstGeom prst="rect">
            <a:avLst/>
          </a:prstGeom>
        </p:spPr>
      </p:pic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F11DFC00-4B2C-4768-1091-5B6E143C61C3}"/>
              </a:ext>
            </a:extLst>
          </p:cNvPr>
          <p:cNvSpPr/>
          <p:nvPr/>
        </p:nvSpPr>
        <p:spPr>
          <a:xfrm>
            <a:off x="746590" y="1913466"/>
            <a:ext cx="232716" cy="290798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F219B-A7D1-A429-8E50-0E982D56DD44}"/>
              </a:ext>
            </a:extLst>
          </p:cNvPr>
          <p:cNvSpPr txBox="1"/>
          <p:nvPr/>
        </p:nvSpPr>
        <p:spPr>
          <a:xfrm>
            <a:off x="1468555" y="3307222"/>
            <a:ext cx="1084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L0</a:t>
            </a:r>
            <a:endParaRPr lang="ko-KR"/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91B8E878-89A5-D2ED-94E4-A69CFBB51776}"/>
              </a:ext>
            </a:extLst>
          </p:cNvPr>
          <p:cNvSpPr/>
          <p:nvPr/>
        </p:nvSpPr>
        <p:spPr>
          <a:xfrm>
            <a:off x="746589" y="2484965"/>
            <a:ext cx="232716" cy="290798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C69FAFE1-589E-3964-0125-C8FC07E30857}"/>
              </a:ext>
            </a:extLst>
          </p:cNvPr>
          <p:cNvSpPr/>
          <p:nvPr/>
        </p:nvSpPr>
        <p:spPr>
          <a:xfrm>
            <a:off x="1946575" y="3335702"/>
            <a:ext cx="232716" cy="290798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B78C0-6812-4362-6A78-EFD1873BEAAF}"/>
              </a:ext>
            </a:extLst>
          </p:cNvPr>
          <p:cNvSpPr txBox="1"/>
          <p:nvPr/>
        </p:nvSpPr>
        <p:spPr>
          <a:xfrm>
            <a:off x="180644" y="2452413"/>
            <a:ext cx="1084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L1</a:t>
            </a:r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276C8-74B8-BE54-727F-BB2A948C2C7B}"/>
              </a:ext>
            </a:extLst>
          </p:cNvPr>
          <p:cNvSpPr txBox="1"/>
          <p:nvPr/>
        </p:nvSpPr>
        <p:spPr>
          <a:xfrm>
            <a:off x="180643" y="1880912"/>
            <a:ext cx="1084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L2</a:t>
            </a:r>
            <a:endParaRPr lang="ko-KR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909048-301D-BB10-45F4-044938F7DF70}"/>
              </a:ext>
            </a:extLst>
          </p:cNvPr>
          <p:cNvCxnSpPr/>
          <p:nvPr/>
        </p:nvCxnSpPr>
        <p:spPr>
          <a:xfrm>
            <a:off x="395468" y="3246537"/>
            <a:ext cx="5958118" cy="10583"/>
          </a:xfrm>
          <a:prstGeom prst="straightConnector1">
            <a:avLst/>
          </a:prstGeom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0C454D-F5DB-EB6F-7344-B54AC5B542A4}"/>
              </a:ext>
            </a:extLst>
          </p:cNvPr>
          <p:cNvSpPr txBox="1"/>
          <p:nvPr/>
        </p:nvSpPr>
        <p:spPr>
          <a:xfrm>
            <a:off x="178782" y="2819391"/>
            <a:ext cx="26455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Array</a:t>
            </a:r>
            <a:endParaRPr lang="ko-KR" altLang="en-US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3F5C2-AAF6-9E6C-852C-A096389400F8}"/>
              </a:ext>
            </a:extLst>
          </p:cNvPr>
          <p:cNvSpPr txBox="1"/>
          <p:nvPr/>
        </p:nvSpPr>
        <p:spPr>
          <a:xfrm>
            <a:off x="178782" y="3246795"/>
            <a:ext cx="1385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Linked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5140F-4CE5-A103-A8A0-3DC5290A4E89}"/>
              </a:ext>
            </a:extLst>
          </p:cNvPr>
          <p:cNvSpPr txBox="1"/>
          <p:nvPr/>
        </p:nvSpPr>
        <p:spPr>
          <a:xfrm>
            <a:off x="-62772" y="4122951"/>
            <a:ext cx="1084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Data</a:t>
            </a:r>
            <a:endParaRPr lang="ko-KR"/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1F0DAB89-849E-976D-A3CE-3E441B03B51E}"/>
              </a:ext>
            </a:extLst>
          </p:cNvPr>
          <p:cNvSpPr/>
          <p:nvPr/>
        </p:nvSpPr>
        <p:spPr>
          <a:xfrm>
            <a:off x="609004" y="4172599"/>
            <a:ext cx="232716" cy="290798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89655F-3847-1635-CBFD-DAC4F97F2B2F}"/>
              </a:ext>
            </a:extLst>
          </p:cNvPr>
          <p:cNvSpPr txBox="1"/>
          <p:nvPr/>
        </p:nvSpPr>
        <p:spPr>
          <a:xfrm>
            <a:off x="6654856" y="1713125"/>
            <a:ext cx="57171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맑은 고딕"/>
              </a:rPr>
              <a:t>Use Array</a:t>
            </a:r>
            <a:endParaRPr lang="en-US">
              <a:ea typeface="맑은 고딕"/>
            </a:endParaRP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77CD06DE-C905-7951-1301-5A90C51C8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6354" y="2496651"/>
            <a:ext cx="5717154" cy="3537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>
                <a:ea typeface="+mn-lt"/>
                <a:cs typeface="+mn-lt"/>
              </a:rPr>
              <a:t>All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lists</a:t>
            </a:r>
            <a:r>
              <a:rPr lang="ko-KR" sz="2000">
                <a:ea typeface="+mn-lt"/>
                <a:cs typeface="+mn-lt"/>
              </a:rPr>
              <a:t>,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except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for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L0,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are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managed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as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single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array</a:t>
            </a:r>
            <a:r>
              <a:rPr lang="ko-KR" sz="200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  <a:p>
            <a:endParaRPr lang="ko-KR"/>
          </a:p>
          <a:p>
            <a:r>
              <a:rPr lang="ko-KR" sz="2000" err="1">
                <a:ea typeface="+mn-lt"/>
                <a:cs typeface="+mn-lt"/>
              </a:rPr>
              <a:t>By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managing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them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as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an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array.</a:t>
            </a:r>
            <a:br>
              <a:rPr lang="en-US" altLang="ko-KR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→ </a:t>
            </a:r>
            <a:r>
              <a:rPr lang="en-US" altLang="ko-KR" sz="2000" b="1" i="1">
                <a:ea typeface="+mn-lt"/>
                <a:cs typeface="+mn-lt"/>
              </a:rPr>
              <a:t>Improve C</a:t>
            </a:r>
            <a:r>
              <a:rPr lang="en-US" sz="2000" b="1" i="1">
                <a:ea typeface="+mn-lt"/>
                <a:cs typeface="+mn-lt"/>
              </a:rPr>
              <a:t>ache friendly</a:t>
            </a:r>
            <a:endParaRPr lang="en-US" altLang="ko-KR" sz="2000" b="1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464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3419-284C-6E21-E26B-B0949C4E5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B32B9C-CC3A-9126-A28A-8E432159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56BD34-54C1-3DDC-4D24-9FE9A115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Summary: Variants of SkipList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7C18-16D6-1139-0939-F4ECCF0C86FE}"/>
              </a:ext>
            </a:extLst>
          </p:cNvPr>
          <p:cNvSpPr txBox="1"/>
          <p:nvPr/>
        </p:nvSpPr>
        <p:spPr>
          <a:xfrm>
            <a:off x="766021" y="5278257"/>
            <a:ext cx="54176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ea typeface="+mn-lt"/>
                <a:cs typeface="+mn-lt"/>
              </a:rPr>
              <a:t>[KCC 2024 </a:t>
            </a:r>
            <a:r>
              <a:rPr lang="ko-KR" altLang="en-US" sz="1200" b="1">
                <a:ea typeface="+mn-lt"/>
                <a:cs typeface="+mn-lt"/>
              </a:rPr>
              <a:t>우수논문]</a:t>
            </a:r>
            <a:br>
              <a:rPr lang="ko-KR" altLang="en-US" sz="1200" b="1">
                <a:ea typeface="+mn-lt"/>
                <a:cs typeface="+mn-lt"/>
              </a:rPr>
            </a:br>
            <a:r>
              <a:rPr lang="en-US" sz="1200" b="1">
                <a:ea typeface="+mn-lt"/>
                <a:cs typeface="+mn-lt"/>
              </a:rPr>
              <a:t>Compact-</a:t>
            </a:r>
            <a:r>
              <a:rPr lang="en-US" sz="1200" b="1" err="1">
                <a:ea typeface="+mn-lt"/>
                <a:cs typeface="+mn-lt"/>
              </a:rPr>
              <a:t>SkipList</a:t>
            </a:r>
            <a:r>
              <a:rPr lang="en-US" sz="1200" b="1">
                <a:ea typeface="+mn-lt"/>
                <a:cs typeface="+mn-lt"/>
              </a:rPr>
              <a:t>: </a:t>
            </a:r>
            <a:r>
              <a:rPr lang="en-US" sz="1200" b="1" err="1">
                <a:ea typeface="+mn-lt"/>
                <a:cs typeface="+mn-lt"/>
              </a:rPr>
              <a:t>모듈러</a:t>
            </a:r>
            <a:r>
              <a:rPr lang="en-US" sz="1200" b="1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연산과</a:t>
            </a:r>
            <a:r>
              <a:rPr lang="en-US" sz="1200" b="1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스킵리스트를</a:t>
            </a:r>
            <a:r>
              <a:rPr lang="en-US" sz="1200" b="1">
                <a:ea typeface="+mn-lt"/>
                <a:cs typeface="+mn-lt"/>
              </a:rPr>
              <a:t> </a:t>
            </a:r>
            <a:r>
              <a:rPr lang="ko-KR" altLang="en-US" sz="1200" b="1">
                <a:ea typeface="+mn-lt"/>
                <a:cs typeface="+mn-lt"/>
              </a:rPr>
              <a:t>활용한</a:t>
            </a:r>
            <a:r>
              <a:rPr lang="en-US" sz="1200" b="1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데이터</a:t>
            </a:r>
            <a:r>
              <a:rPr lang="en-US" sz="1200" b="1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그룹핑</a:t>
            </a:r>
            <a:r>
              <a:rPr lang="en-US" sz="1200" b="1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기법</a:t>
            </a:r>
            <a:endParaRPr lang="en-US" altLang="ko-KR" sz="1200" b="1" err="1">
              <a:ea typeface="+mn-lt"/>
              <a:cs typeface="+mn-lt"/>
            </a:endParaRPr>
          </a:p>
        </p:txBody>
      </p:sp>
      <p:pic>
        <p:nvPicPr>
          <p:cNvPr id="8" name="그림 7" descr="The Story Behind SingleStore's Skiplist Indexes">
            <a:extLst>
              <a:ext uri="{FF2B5EF4-FFF2-40B4-BE49-F238E27FC236}">
                <a16:creationId xmlns:a16="http://schemas.microsoft.com/office/drawing/2014/main" id="{C32AA4F2-4CCF-7583-B1D8-B0229B6A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224" y="175876"/>
            <a:ext cx="3718111" cy="858482"/>
          </a:xfrm>
          <a:prstGeom prst="rect">
            <a:avLst/>
          </a:prstGeom>
        </p:spPr>
      </p:pic>
      <p:pic>
        <p:nvPicPr>
          <p:cNvPr id="4" name="그림 3" descr="텍스트, 도표, 스크린샷, 평면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CCFDE3C-F588-D96D-6838-FA796A99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38" y="1380881"/>
            <a:ext cx="5327895" cy="3891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CB2CE-F156-4E01-314A-41B6C5AAF126}"/>
              </a:ext>
            </a:extLst>
          </p:cNvPr>
          <p:cNvSpPr txBox="1"/>
          <p:nvPr/>
        </p:nvSpPr>
        <p:spPr>
          <a:xfrm>
            <a:off x="6654856" y="1713125"/>
            <a:ext cx="57171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맑은 고딕"/>
              </a:rPr>
              <a:t>Use Array</a:t>
            </a:r>
            <a:endParaRPr lang="en-US">
              <a:ea typeface="맑은 고딕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A85CD4A-149D-F6A9-CA83-6CD2263C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6354" y="2496651"/>
            <a:ext cx="5717154" cy="3537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err="1">
                <a:latin typeface="Malgun Gothic"/>
                <a:ea typeface="Malgun Gothic"/>
                <a:cs typeface="+mn-lt"/>
              </a:rPr>
              <a:t>Top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2000" err="1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2000" err="1">
                <a:latin typeface="Malgun Gothic"/>
                <a:ea typeface="Malgun Gothic"/>
                <a:cs typeface="+mn-lt"/>
              </a:rPr>
              <a:t>uses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2000" err="1">
                <a:latin typeface="Malgun Gothic"/>
                <a:ea typeface="Malgun Gothic"/>
                <a:cs typeface="+mn-lt"/>
              </a:rPr>
              <a:t>a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2000" err="1">
                <a:latin typeface="Malgun Gothic"/>
                <a:ea typeface="Malgun Gothic"/>
                <a:cs typeface="+mn-lt"/>
              </a:rPr>
              <a:t>SkipList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structure</a:t>
            </a:r>
            <a:r>
              <a:rPr lang="en-US" altLang="ko-KR" sz="2000">
                <a:ea typeface="+mn-lt"/>
                <a:cs typeface="+mn-lt"/>
              </a:rPr>
              <a:t>,</a:t>
            </a:r>
            <a:br>
              <a:rPr lang="en-US" altLang="ko-KR" sz="2000">
                <a:ea typeface="+mn-lt"/>
                <a:cs typeface="+mn-lt"/>
              </a:rPr>
            </a:br>
            <a:r>
              <a:rPr lang="en-US" altLang="ko-KR" sz="2000">
                <a:latin typeface="맑은 고딕"/>
                <a:ea typeface="맑은 고딕"/>
                <a:cs typeface="+mn-lt"/>
              </a:rPr>
              <a:t>Bottom layer uses a Array</a:t>
            </a:r>
          </a:p>
          <a:p>
            <a:endParaRPr lang="ko-KR" altLang="en-US" sz="2000">
              <a:latin typeface="Malgun Gothic"/>
              <a:ea typeface="Malgun Gothic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Modulo operation</a:t>
            </a:r>
            <a:r>
              <a:rPr lang="en-US" sz="2000">
                <a:ea typeface="+mn-lt"/>
                <a:cs typeface="+mn-lt"/>
              </a:rPr>
              <a:t> is used on the key.</a:t>
            </a:r>
            <a:br>
              <a:rPr lang="en-US" altLang="ko-KR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(The quotient is the </a:t>
            </a:r>
            <a:r>
              <a:rPr lang="en-US" sz="2000" err="1">
                <a:ea typeface="+mn-lt"/>
                <a:cs typeface="+mn-lt"/>
              </a:rPr>
              <a:t>SkipList</a:t>
            </a:r>
            <a:r>
              <a:rPr lang="en-US" sz="2000">
                <a:ea typeface="+mn-lt"/>
                <a:cs typeface="+mn-lt"/>
              </a:rPr>
              <a:t> key, 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and the remainder is in the array.)</a:t>
            </a:r>
            <a:endParaRPr lang="en-US" sz="2000">
              <a:latin typeface="Malgun Gothic"/>
              <a:ea typeface="+mn-lt"/>
              <a:cs typeface="+mn-lt"/>
            </a:endParaRPr>
          </a:p>
          <a:p>
            <a:endParaRPr lang="en-US" altLang="ko-KR" sz="2000">
              <a:latin typeface="Malgun Gothic"/>
              <a:ea typeface="Malgun Gothic"/>
              <a:cs typeface="+mn-lt"/>
            </a:endParaRPr>
          </a:p>
          <a:p>
            <a:endParaRPr lang="ko-KR" altLang="en-US" sz="2000">
              <a:ea typeface="+mn-lt"/>
              <a:cs typeface="+mn-lt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A5BB401-F8D3-9FBA-B7DD-4A464992CE2A}"/>
              </a:ext>
            </a:extLst>
          </p:cNvPr>
          <p:cNvSpPr/>
          <p:nvPr/>
        </p:nvSpPr>
        <p:spPr>
          <a:xfrm>
            <a:off x="910344" y="3925668"/>
            <a:ext cx="518216" cy="382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B9005029-3F2F-58EE-C1BA-A98D9ADEB85A}"/>
              </a:ext>
            </a:extLst>
          </p:cNvPr>
          <p:cNvSpPr/>
          <p:nvPr/>
        </p:nvSpPr>
        <p:spPr>
          <a:xfrm>
            <a:off x="900573" y="2626360"/>
            <a:ext cx="518216" cy="382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7765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FDDC-8D74-CBB1-B484-0F41E221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5601C7-C2C6-DE98-E5BB-C52A980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28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A08A09-2695-6142-94EA-23703FD3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References</a:t>
            </a:r>
            <a:endParaRPr lang="ko-KR" altLang="en-US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CE10043-3A7B-C2AE-01D4-B798D733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681963" cy="5008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>
                <a:ea typeface="맑은 고딕"/>
              </a:rPr>
              <a:t>[1] </a:t>
            </a:r>
            <a:r>
              <a:rPr lang="en-US" sz="1800">
                <a:ea typeface="+mn-lt"/>
                <a:cs typeface="+mn-lt"/>
              </a:rPr>
              <a:t>[VLDB 2019] S3: A Scalable In-memory Skip-List Index for Key-Value Store </a:t>
            </a:r>
            <a:endParaRPr lang="en-US" altLang="ko-KR" sz="18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>
                <a:ea typeface="맑은 고딕"/>
              </a:rPr>
              <a:t>[2] </a:t>
            </a:r>
            <a:r>
              <a:rPr lang="en-US" sz="1800">
                <a:ea typeface="+mn-lt"/>
                <a:cs typeface="+mn-lt"/>
              </a:rPr>
              <a:t>[IMDM 2016] Cache-Sensitive Skip List: Efficient Range Queries on Modern CPUs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>
                <a:ea typeface="맑은 고딕"/>
              </a:rPr>
              <a:t>[3] </a:t>
            </a:r>
            <a:r>
              <a:rPr lang="en-US" sz="1800">
                <a:ea typeface="+mn-lt"/>
                <a:cs typeface="+mn-lt"/>
              </a:rPr>
              <a:t>[KCC 2024 </a:t>
            </a:r>
            <a:r>
              <a:rPr lang="en-US" sz="1800" err="1">
                <a:ea typeface="+mn-lt"/>
                <a:cs typeface="+mn-lt"/>
              </a:rPr>
              <a:t>우수논문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ko-KR" altLang="en-US" sz="1800" err="1">
                <a:ea typeface="+mn-lt"/>
                <a:cs typeface="+mn-lt"/>
              </a:rPr>
              <a:t>신호진</a:t>
            </a:r>
            <a:r>
              <a:rPr lang="en-US" sz="1800">
                <a:ea typeface="+mn-lt"/>
                <a:cs typeface="+mn-lt"/>
              </a:rPr>
              <a:t>] Compact-</a:t>
            </a:r>
            <a:r>
              <a:rPr lang="en-US" sz="1800" err="1">
                <a:ea typeface="+mn-lt"/>
                <a:cs typeface="+mn-lt"/>
              </a:rPr>
              <a:t>SkipList</a:t>
            </a:r>
            <a:r>
              <a:rPr lang="en-US" sz="1800">
                <a:ea typeface="+mn-lt"/>
                <a:cs typeface="+mn-lt"/>
              </a:rPr>
              <a:t>: </a:t>
            </a:r>
            <a:r>
              <a:rPr lang="en-US" sz="1800" err="1">
                <a:ea typeface="+mn-lt"/>
                <a:cs typeface="+mn-lt"/>
              </a:rPr>
              <a:t>모듈러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연산과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스킵리스트를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활용한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데이터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그룹핑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기법</a:t>
            </a:r>
            <a:r>
              <a:rPr lang="en-US" sz="180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>
                <a:ea typeface="맑은 고딕"/>
              </a:rPr>
              <a:t>[4] [KCC 2024, </a:t>
            </a:r>
            <a:r>
              <a:rPr lang="en-US" altLang="ko-KR" sz="1800" err="1">
                <a:ea typeface="맑은 고딕"/>
              </a:rPr>
              <a:t>신호진</a:t>
            </a:r>
            <a:r>
              <a:rPr lang="en-US" altLang="ko-KR" sz="1800">
                <a:ea typeface="맑은 고딕"/>
              </a:rPr>
              <a:t>] </a:t>
            </a:r>
            <a:r>
              <a:rPr lang="en-US" sz="1800">
                <a:ea typeface="+mn-lt"/>
                <a:cs typeface="+mn-lt"/>
              </a:rPr>
              <a:t>RB-</a:t>
            </a:r>
            <a:r>
              <a:rPr lang="en-US" sz="1800" err="1">
                <a:ea typeface="+mn-lt"/>
                <a:cs typeface="+mn-lt"/>
              </a:rPr>
              <a:t>SkipList</a:t>
            </a:r>
            <a:r>
              <a:rPr lang="en-US" sz="1800">
                <a:ea typeface="+mn-lt"/>
                <a:cs typeface="+mn-lt"/>
              </a:rPr>
              <a:t>: </a:t>
            </a:r>
            <a:r>
              <a:rPr lang="en-US" sz="1800" err="1">
                <a:ea typeface="+mn-lt"/>
                <a:cs typeface="+mn-lt"/>
              </a:rPr>
              <a:t>탐색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성능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향상을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위한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SkipList와</a:t>
            </a:r>
            <a:r>
              <a:rPr lang="en-US" sz="1800">
                <a:ea typeface="+mn-lt"/>
                <a:cs typeface="+mn-lt"/>
              </a:rPr>
              <a:t> RB-</a:t>
            </a:r>
            <a:r>
              <a:rPr lang="en-US" sz="1800" err="1">
                <a:ea typeface="+mn-lt"/>
                <a:cs typeface="+mn-lt"/>
              </a:rPr>
              <a:t>Tree의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통합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기법</a:t>
            </a: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>
                <a:ea typeface="맑은 고딕"/>
              </a:rPr>
              <a:t>[5] [KCC 2023, </a:t>
            </a:r>
            <a:r>
              <a:rPr lang="en-US" altLang="ko-KR" sz="1800" err="1">
                <a:ea typeface="맑은 고딕"/>
              </a:rPr>
              <a:t>신호진</a:t>
            </a:r>
            <a:r>
              <a:rPr lang="en-US" altLang="ko-KR" sz="1800">
                <a:ea typeface="맑은 고딕"/>
              </a:rPr>
              <a:t>] </a:t>
            </a:r>
            <a:r>
              <a:rPr lang="en-US" sz="1800">
                <a:ea typeface="+mn-lt"/>
                <a:cs typeface="+mn-lt"/>
              </a:rPr>
              <a:t>LA-</a:t>
            </a:r>
            <a:r>
              <a:rPr lang="en-US" sz="1800" err="1">
                <a:ea typeface="+mn-lt"/>
                <a:cs typeface="+mn-lt"/>
              </a:rPr>
              <a:t>SkipList</a:t>
            </a:r>
            <a:r>
              <a:rPr lang="en-US" sz="1800">
                <a:ea typeface="+mn-lt"/>
                <a:cs typeface="+mn-lt"/>
              </a:rPr>
              <a:t>: </a:t>
            </a:r>
            <a:r>
              <a:rPr lang="en-US" sz="1800" err="1">
                <a:ea typeface="+mn-lt"/>
                <a:cs typeface="+mn-lt"/>
              </a:rPr>
              <a:t>효율적인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탐색을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위한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트리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기반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SkipList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최적화</a:t>
            </a: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[6] </a:t>
            </a:r>
            <a:r>
              <a:rPr lang="en-US" altLang="ko-KR" sz="1800"/>
              <a:t>Facebook. </a:t>
            </a:r>
            <a:r>
              <a:rPr lang="en-US" altLang="ko-KR" sz="1800" i="1" err="1"/>
              <a:t>RocksDB</a:t>
            </a:r>
            <a:r>
              <a:rPr lang="en-US" altLang="ko-KR" sz="1800" i="1"/>
              <a:t> Wiki</a:t>
            </a:r>
            <a:r>
              <a:rPr lang="en-US" altLang="ko-KR" sz="1800"/>
              <a:t>. Accessed 4 Feb. 2025, https://</a:t>
            </a:r>
            <a:r>
              <a:rPr lang="en-US" altLang="ko-KR" sz="1800" err="1"/>
              <a:t>github.com</a:t>
            </a:r>
            <a:r>
              <a:rPr lang="en-US" altLang="ko-KR" sz="1800"/>
              <a:t>/</a:t>
            </a:r>
            <a:r>
              <a:rPr lang="en-US" altLang="ko-KR" sz="1800" err="1"/>
              <a:t>facebook</a:t>
            </a:r>
            <a:r>
              <a:rPr lang="en-US" altLang="ko-KR" sz="1800"/>
              <a:t>/</a:t>
            </a:r>
            <a:r>
              <a:rPr lang="en-US" altLang="ko-KR" sz="1800" err="1"/>
              <a:t>rocksdb</a:t>
            </a:r>
            <a:r>
              <a:rPr lang="en-US" altLang="ko-KR" sz="1800"/>
              <a:t>/wiki.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893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2018588"/>
            <a:ext cx="10416988" cy="2820823"/>
          </a:xfrm>
        </p:spPr>
        <p:txBody>
          <a:bodyPr>
            <a:normAutofit/>
          </a:bodyPr>
          <a:lstStyle/>
          <a:p>
            <a:r>
              <a:rPr lang="en-US" altLang="ko-KR" sz="5000" b="1"/>
              <a:t>Thank you</a:t>
            </a:r>
            <a:br>
              <a:rPr lang="en-US" altLang="ko-KR" sz="5000" b="1"/>
            </a:br>
            <a:r>
              <a:rPr lang="en-US" altLang="ko-KR" sz="5000" b="1"/>
              <a:t> </a:t>
            </a:r>
            <a:br>
              <a:rPr lang="en-US" altLang="ko-KR" sz="5000" b="1"/>
            </a:br>
            <a:r>
              <a:rPr lang="en-US" altLang="ko-KR" sz="5000" b="1" err="1"/>
              <a:t>QnA</a:t>
            </a:r>
            <a:r>
              <a:rPr lang="en-US" altLang="ko-KR" sz="5000" b="1"/>
              <a:t>?</a:t>
            </a:r>
            <a:endParaRPr lang="ko-KR" altLang="en-US" sz="5000" b="1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011" y="528172"/>
            <a:ext cx="6432095" cy="58820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Code-Level Analysis</a:t>
            </a:r>
            <a:r>
              <a:rPr lang="ko-KR" altLang="en-US"/>
              <a:t> </a:t>
            </a:r>
            <a:r>
              <a:rPr lang="en-US" altLang="ko-KR"/>
              <a:t>(Node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Insert)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Experiment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Hypothesis and Design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Run (Next week)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Result and Discussion (Next week)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Summary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General advantages and disadvantages of </a:t>
            </a:r>
            <a:r>
              <a:rPr lang="en-US" altLang="ko-KR" err="1"/>
              <a:t>SkipList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Variants of </a:t>
            </a:r>
            <a:r>
              <a:rPr lang="en-US" altLang="ko-KR" err="1"/>
              <a:t>SkipLists</a:t>
            </a:r>
            <a:r>
              <a:rPr lang="en-US" altLang="ko-KR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References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9" y="528172"/>
            <a:ext cx="3836398" cy="1092574"/>
          </a:xfrm>
        </p:spPr>
        <p:txBody>
          <a:bodyPr>
            <a:normAutofit/>
          </a:bodyPr>
          <a:lstStyle/>
          <a:p>
            <a:r>
              <a:rPr lang="en-US" altLang="ko-KR" sz="5400"/>
              <a:t>Contents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C1E8-4E1E-A243-4712-E24AFB2C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35FE25-79AB-BEBD-F21A-3862BDA0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663470-B8F7-2249-73C1-BCA021A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A21B6-A7DA-9913-2C7F-7F2A3BF979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9"/>
            <a:ext cx="9515222" cy="481647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300" b="1" i="0">
                <a:effectLst/>
                <a:latin typeface="-apple-system"/>
              </a:rPr>
              <a:t> </a:t>
            </a:r>
            <a:r>
              <a:rPr lang="en-US" sz="2300" b="1" i="0" err="1">
                <a:effectLst/>
                <a:latin typeface="-apple-system"/>
              </a:rPr>
              <a:t>MemTable</a:t>
            </a:r>
            <a:endParaRPr lang="en-US" sz="2300" b="1"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b="1">
                <a:latin typeface="-apple-system"/>
              </a:rPr>
              <a:t> </a:t>
            </a:r>
            <a:r>
              <a:rPr lang="en-US" sz="190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sz="1900" i="0">
                <a:solidFill>
                  <a:srgbClr val="FF0000"/>
                </a:solidFill>
                <a:effectLst/>
                <a:latin typeface="-apple-system"/>
              </a:rPr>
              <a:t>n-memory data structure </a:t>
            </a:r>
            <a:r>
              <a:rPr lang="en-US" sz="1900" i="0">
                <a:effectLst/>
                <a:latin typeface="-apple-system"/>
              </a:rPr>
              <a:t>holding data before they are flushed to SST files.</a:t>
            </a:r>
          </a:p>
          <a:p>
            <a:pPr lvl="1">
              <a:buFont typeface="Wingdings" pitchFamily="2" charset="2"/>
              <a:buChar char="v"/>
            </a:pPr>
            <a:r>
              <a:rPr lang="en-US" sz="1900">
                <a:latin typeface="-apple-system"/>
              </a:rPr>
              <a:t> B</a:t>
            </a:r>
            <a:r>
              <a:rPr lang="en-US" sz="1900" i="0">
                <a:effectLst/>
                <a:latin typeface="-apple-system"/>
              </a:rPr>
              <a:t>ased on </a:t>
            </a:r>
            <a:r>
              <a:rPr lang="en-US" sz="1900" err="1">
                <a:solidFill>
                  <a:srgbClr val="FF0000"/>
                </a:solidFill>
                <a:latin typeface="-apple-system"/>
              </a:rPr>
              <a:t>S</a:t>
            </a:r>
            <a:r>
              <a:rPr lang="en-US" sz="1900" i="0" err="1">
                <a:solidFill>
                  <a:srgbClr val="FF0000"/>
                </a:solidFill>
                <a:effectLst/>
                <a:latin typeface="-apple-system"/>
              </a:rPr>
              <a:t>kipList</a:t>
            </a:r>
            <a:r>
              <a:rPr lang="en-US" sz="1900" i="0">
                <a:solidFill>
                  <a:srgbClr val="FF0000"/>
                </a:solidFill>
                <a:effectLst/>
                <a:latin typeface="-apple-system"/>
              </a:rPr>
              <a:t>(default), </a:t>
            </a:r>
            <a:r>
              <a:rPr lang="en-US" sz="1900" i="0" err="1">
                <a:effectLst/>
                <a:latin typeface="-apple-system"/>
              </a:rPr>
              <a:t>HashLinkList</a:t>
            </a:r>
            <a:r>
              <a:rPr lang="en-US" sz="1900" i="0">
                <a:effectLst/>
                <a:latin typeface="-apple-system"/>
              </a:rPr>
              <a:t>, </a:t>
            </a:r>
            <a:r>
              <a:rPr lang="en-US" sz="1900" i="0" err="1">
                <a:effectLst/>
                <a:latin typeface="-apple-system"/>
              </a:rPr>
              <a:t>HashSkipList</a:t>
            </a:r>
            <a:r>
              <a:rPr lang="en-US" sz="1900" i="0">
                <a:effectLst/>
                <a:latin typeface="-apple-system"/>
              </a:rPr>
              <a:t> or Vector.</a:t>
            </a:r>
          </a:p>
          <a:p>
            <a:pPr marL="457200" lvl="1" indent="0">
              <a:buNone/>
            </a:pPr>
            <a:endParaRPr lang="en-US" sz="2300" b="1" i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1" i="0">
                <a:effectLst/>
                <a:latin typeface="-apple-system"/>
              </a:rPr>
              <a:t> </a:t>
            </a:r>
            <a:r>
              <a:rPr lang="en-US" sz="2300" b="1" i="0" err="1">
                <a:effectLst/>
                <a:latin typeface="-apple-system"/>
              </a:rPr>
              <a:t>Skiplist</a:t>
            </a:r>
            <a:r>
              <a:rPr lang="en-US" sz="2300" b="1" i="0">
                <a:effectLst/>
                <a:latin typeface="-apple-system"/>
              </a:rPr>
              <a:t>-based </a:t>
            </a:r>
            <a:r>
              <a:rPr lang="en-US" sz="2300" b="1" i="0" err="1">
                <a:effectLst/>
                <a:latin typeface="-apple-system"/>
              </a:rPr>
              <a:t>MemTable</a:t>
            </a:r>
            <a:endParaRPr lang="en-US" sz="2300" b="1" i="0">
              <a:effectLst/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1900">
                <a:latin typeface="-apple-system"/>
              </a:rPr>
              <a:t> </a:t>
            </a:r>
            <a:r>
              <a:rPr lang="en-US" altLang="ko-KR" sz="1900">
                <a:latin typeface="-apple-system"/>
              </a:rPr>
              <a:t>Consists of </a:t>
            </a:r>
            <a:r>
              <a:rPr lang="en-US" altLang="ko-KR" sz="1900">
                <a:solidFill>
                  <a:srgbClr val="FF0000"/>
                </a:solidFill>
                <a:latin typeface="-apple-system"/>
              </a:rPr>
              <a:t>multiple nodes </a:t>
            </a:r>
            <a:r>
              <a:rPr lang="en-US" altLang="ko-KR" sz="1900">
                <a:latin typeface="-apple-system"/>
              </a:rPr>
              <a:t>with </a:t>
            </a:r>
            <a:r>
              <a:rPr lang="en-US" altLang="ko-KR" sz="1900">
                <a:solidFill>
                  <a:srgbClr val="FF0000"/>
                </a:solidFill>
                <a:latin typeface="-apple-system"/>
              </a:rPr>
              <a:t>“random” height (levels).</a:t>
            </a:r>
            <a:endParaRPr lang="en-US" sz="1900">
              <a:solidFill>
                <a:srgbClr val="FF0000"/>
              </a:solidFill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1900">
                <a:latin typeface="-apple-system"/>
              </a:rPr>
              <a:t> </a:t>
            </a:r>
            <a:r>
              <a:rPr lang="en-US" sz="1900">
                <a:latin typeface="-apple-system"/>
              </a:rPr>
              <a:t>G</a:t>
            </a:r>
            <a:r>
              <a:rPr lang="en-US" sz="1900" i="0">
                <a:effectLst/>
                <a:latin typeface="-apple-system"/>
              </a:rPr>
              <a:t>eneral good performance to both read and write, random access and sequential scan. </a:t>
            </a:r>
          </a:p>
          <a:p>
            <a:pPr lvl="1">
              <a:buFont typeface="Wingdings" pitchFamily="2" charset="2"/>
              <a:buChar char="v"/>
            </a:pPr>
            <a:r>
              <a:rPr lang="en-US" sz="1900">
                <a:latin typeface="-apple-system"/>
              </a:rPr>
              <a:t> Support Concurrent Insert and Insert with Hint. </a:t>
            </a:r>
          </a:p>
        </p:txBody>
      </p:sp>
      <p:pic>
        <p:nvPicPr>
          <p:cNvPr id="1026" name="Picture 2" descr="example list">
            <a:extLst>
              <a:ext uri="{FF2B5EF4-FFF2-40B4-BE49-F238E27FC236}">
                <a16:creationId xmlns:a16="http://schemas.microsoft.com/office/drawing/2014/main" id="{7B51B9A3-8B3E-38A2-4881-38022313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59" y="4296462"/>
            <a:ext cx="8229346" cy="17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DB1-6D22-0BBE-B47B-4155F2C8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B4BD0-C3CE-E416-FE83-6656AA4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A9E701-7A7A-696F-D306-8871806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1FBA6-F8EF-FDDA-D135-187A16F00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9286" y="2241713"/>
            <a:ext cx="9453427" cy="164305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800" b="1">
                <a:latin typeface="-apple-system"/>
              </a:rPr>
              <a:t>Question:</a:t>
            </a:r>
          </a:p>
          <a:p>
            <a:pPr marL="0" indent="0" algn="l">
              <a:buNone/>
            </a:pPr>
            <a:r>
              <a:rPr lang="en-US" sz="4000">
                <a:latin typeface="-apple-system"/>
              </a:rPr>
              <a:t>    What exactly means </a:t>
            </a:r>
            <a:r>
              <a:rPr lang="en-US" sz="4000">
                <a:solidFill>
                  <a:srgbClr val="FF0000"/>
                </a:solidFill>
                <a:latin typeface="-apple-system"/>
              </a:rPr>
              <a:t>“Random</a:t>
            </a:r>
            <a:r>
              <a:rPr lang="en-US" altLang="ko-KR" sz="4000">
                <a:solidFill>
                  <a:srgbClr val="FF0000"/>
                </a:solidFill>
                <a:latin typeface="-apple-system"/>
              </a:rPr>
              <a:t>”</a:t>
            </a:r>
            <a:r>
              <a:rPr lang="en-US" sz="4000">
                <a:latin typeface="-apple-system"/>
              </a:rPr>
              <a:t> height?</a:t>
            </a:r>
          </a:p>
        </p:txBody>
      </p:sp>
    </p:spTree>
    <p:extLst>
      <p:ext uri="{BB962C8B-B14F-4D97-AF65-F5344CB8AC3E}">
        <p14:creationId xmlns:p14="http://schemas.microsoft.com/office/powerpoint/2010/main" val="2678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7696-E3BA-B642-EA10-040A4656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2A3F6-2B63-7C89-6192-DF4A7098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BC91E0-CE64-53C1-AB8F-7A5A8587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Node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21AFB-0190-CD1C-8C24-5CF32D7B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0" y="1135529"/>
            <a:ext cx="4394200" cy="510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3F41F4-4431-57A9-B99A-99405D43B304}"/>
              </a:ext>
            </a:extLst>
          </p:cNvPr>
          <p:cNvSpPr/>
          <p:nvPr/>
        </p:nvSpPr>
        <p:spPr>
          <a:xfrm>
            <a:off x="6096000" y="4599908"/>
            <a:ext cx="5597433" cy="11936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4DC4E-0903-772C-2C4F-2BD85022240E}"/>
              </a:ext>
            </a:extLst>
          </p:cNvPr>
          <p:cNvSpPr txBox="1"/>
          <p:nvPr/>
        </p:nvSpPr>
        <p:spPr>
          <a:xfrm>
            <a:off x="8210875" y="5809391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Node Instance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560FF-096A-35D3-1351-125E45D00CA3}"/>
              </a:ext>
            </a:extLst>
          </p:cNvPr>
          <p:cNvGrpSpPr/>
          <p:nvPr/>
        </p:nvGrpSpPr>
        <p:grpSpPr>
          <a:xfrm>
            <a:off x="5282290" y="1080209"/>
            <a:ext cx="2743200" cy="2205163"/>
            <a:chOff x="7467600" y="1082456"/>
            <a:chExt cx="2946772" cy="23697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8755FF-CAB5-69A4-2932-3F008ED6E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600" y="1082456"/>
              <a:ext cx="2946772" cy="236972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D5AD61-E9FB-111D-52E4-6A08EA23E2CC}"/>
                </a:ext>
              </a:extLst>
            </p:cNvPr>
            <p:cNvSpPr/>
            <p:nvPr/>
          </p:nvSpPr>
          <p:spPr>
            <a:xfrm>
              <a:off x="7597779" y="1472868"/>
              <a:ext cx="2616741" cy="548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0E81EBD-B984-9675-21C8-EA16CD7C55C1}"/>
              </a:ext>
            </a:extLst>
          </p:cNvPr>
          <p:cNvSpPr/>
          <p:nvPr/>
        </p:nvSpPr>
        <p:spPr>
          <a:xfrm>
            <a:off x="789574" y="1866081"/>
            <a:ext cx="873764" cy="293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CA2F5D-6EFE-F74D-A2E7-FB4B619C7107}"/>
              </a:ext>
            </a:extLst>
          </p:cNvPr>
          <p:cNvSpPr/>
          <p:nvPr/>
        </p:nvSpPr>
        <p:spPr>
          <a:xfrm>
            <a:off x="789574" y="5764346"/>
            <a:ext cx="4268656" cy="293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E1F20C-09CB-66D2-9B42-F267AF36EBC3}"/>
              </a:ext>
            </a:extLst>
          </p:cNvPr>
          <p:cNvSpPr txBox="1"/>
          <p:nvPr/>
        </p:nvSpPr>
        <p:spPr>
          <a:xfrm>
            <a:off x="6096000" y="4606096"/>
            <a:ext cx="5597433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n-KR"/>
              <a:t>key = xxxxx…xxx;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n-KR">
                <a:solidFill>
                  <a:srgbClr val="FF0000"/>
                </a:solidFill>
              </a:rPr>
              <a:t>next_ -&gt;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6C6AFD-1438-468C-D299-CFD23AA82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38133"/>
              </p:ext>
            </p:extLst>
          </p:nvPr>
        </p:nvGraphicFramePr>
        <p:xfrm>
          <a:off x="7359763" y="5029487"/>
          <a:ext cx="4152970" cy="27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6">
                  <a:extLst>
                    <a:ext uri="{9D8B030D-6E8A-4147-A177-3AD203B41FA5}">
                      <a16:colId xmlns:a16="http://schemas.microsoft.com/office/drawing/2014/main" val="885351385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600244232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34888036"/>
                    </a:ext>
                  </a:extLst>
                </a:gridCol>
                <a:gridCol w="1532710">
                  <a:extLst>
                    <a:ext uri="{9D8B030D-6E8A-4147-A177-3AD203B41FA5}">
                      <a16:colId xmlns:a16="http://schemas.microsoft.com/office/drawing/2014/main" val="1357333819"/>
                    </a:ext>
                  </a:extLst>
                </a:gridCol>
              </a:tblGrid>
              <a:tr h="274847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next_[0]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next_[RandomHeight()-1]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83860"/>
                  </a:ext>
                </a:extLst>
              </a:tr>
            </a:tbl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0373CED8-743E-3336-285E-7CF9E9CC76F7}"/>
              </a:ext>
            </a:extLst>
          </p:cNvPr>
          <p:cNvSpPr/>
          <p:nvPr/>
        </p:nvSpPr>
        <p:spPr>
          <a:xfrm rot="16200000">
            <a:off x="9383985" y="3285147"/>
            <a:ext cx="104525" cy="41529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EEA1-A8C7-EFF9-963D-07994C2614EA}"/>
              </a:ext>
            </a:extLst>
          </p:cNvPr>
          <p:cNvSpPr txBox="1"/>
          <p:nvPr/>
        </p:nvSpPr>
        <p:spPr>
          <a:xfrm>
            <a:off x="8770840" y="5410056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/>
              <a:t>RandomHeight()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DF83F4C-71F6-FF6E-8585-ABBA1C698F38}"/>
              </a:ext>
            </a:extLst>
          </p:cNvPr>
          <p:cNvSpPr/>
          <p:nvPr/>
        </p:nvSpPr>
        <p:spPr>
          <a:xfrm rot="5400000">
            <a:off x="9810107" y="3304941"/>
            <a:ext cx="130826" cy="3274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0AA64-6BD3-894E-F104-EF412A29F869}"/>
              </a:ext>
            </a:extLst>
          </p:cNvPr>
          <p:cNvSpPr txBox="1"/>
          <p:nvPr/>
        </p:nvSpPr>
        <p:spPr>
          <a:xfrm>
            <a:off x="8554485" y="4649196"/>
            <a:ext cx="2642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Dynamically allocated later by </a:t>
            </a:r>
            <a:r>
              <a:rPr lang="en-US" sz="1000" err="1"/>
              <a:t>NewNode</a:t>
            </a:r>
            <a:r>
              <a:rPr lang="en-US" sz="1000"/>
              <a:t>()</a:t>
            </a:r>
          </a:p>
        </p:txBody>
      </p:sp>
      <p:pic>
        <p:nvPicPr>
          <p:cNvPr id="4" name="Picture 2" descr="example list">
            <a:extLst>
              <a:ext uri="{FF2B5EF4-FFF2-40B4-BE49-F238E27FC236}">
                <a16:creationId xmlns:a16="http://schemas.microsoft.com/office/drawing/2014/main" id="{0949F4FD-54A0-600F-0259-F42DA469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61" y="2474328"/>
            <a:ext cx="3754084" cy="7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E06453-8137-1416-A56B-A7BCE1D57096}"/>
              </a:ext>
            </a:extLst>
          </p:cNvPr>
          <p:cNvCxnSpPr>
            <a:cxnSpLocks/>
          </p:cNvCxnSpPr>
          <p:nvPr/>
        </p:nvCxnSpPr>
        <p:spPr>
          <a:xfrm flipH="1">
            <a:off x="6096000" y="3191744"/>
            <a:ext cx="2687053" cy="1394439"/>
          </a:xfrm>
          <a:prstGeom prst="line">
            <a:avLst/>
          </a:prstGeom>
          <a:ln>
            <a:solidFill>
              <a:schemeClr val="tx1">
                <a:alpha val="4042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EE32D4-F2FF-9763-D73D-2B008C816FDD}"/>
              </a:ext>
            </a:extLst>
          </p:cNvPr>
          <p:cNvCxnSpPr>
            <a:cxnSpLocks/>
          </p:cNvCxnSpPr>
          <p:nvPr/>
        </p:nvCxnSpPr>
        <p:spPr>
          <a:xfrm>
            <a:off x="9045146" y="3205097"/>
            <a:ext cx="2648287" cy="1389161"/>
          </a:xfrm>
          <a:prstGeom prst="line">
            <a:avLst/>
          </a:prstGeom>
          <a:ln>
            <a:solidFill>
              <a:schemeClr val="tx1">
                <a:alpha val="4042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93543-4826-6813-57E3-B4237C5D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014BE-47F5-982F-E5E2-B5D95FF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03D13E-449A-8D5F-097A-9FFAC8DE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BAAF0-3CEB-C0A4-D1ED-92D69885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33" y="1135529"/>
            <a:ext cx="2872453" cy="5161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8A5EDC-5FD8-7899-F986-AAD40CB4398B}"/>
              </a:ext>
            </a:extLst>
          </p:cNvPr>
          <p:cNvGrpSpPr/>
          <p:nvPr/>
        </p:nvGrpSpPr>
        <p:grpSpPr>
          <a:xfrm>
            <a:off x="1016232" y="1418240"/>
            <a:ext cx="4890711" cy="4803377"/>
            <a:chOff x="483590" y="1239614"/>
            <a:chExt cx="4890711" cy="48033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2D53E-42D6-E11C-4860-87A1B0C7E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590" y="1239614"/>
              <a:ext cx="4890711" cy="480337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78A7E8-1773-3661-E821-56AF8AE9D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590" y="3429000"/>
              <a:ext cx="4890711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594D0-7593-F7EF-A489-B240E0342A73}"/>
              </a:ext>
            </a:extLst>
          </p:cNvPr>
          <p:cNvSpPr/>
          <p:nvPr/>
        </p:nvSpPr>
        <p:spPr>
          <a:xfrm>
            <a:off x="1167319" y="2232459"/>
            <a:ext cx="2616741" cy="51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948B38-6521-449B-FBFD-F6FBE4F1716F}"/>
              </a:ext>
            </a:extLst>
          </p:cNvPr>
          <p:cNvSpPr/>
          <p:nvPr/>
        </p:nvSpPr>
        <p:spPr>
          <a:xfrm>
            <a:off x="8017688" y="1532238"/>
            <a:ext cx="2616741" cy="7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3A4C7F-A83D-6F64-2000-F6BB91EC5532}"/>
              </a:ext>
            </a:extLst>
          </p:cNvPr>
          <p:cNvSpPr/>
          <p:nvPr/>
        </p:nvSpPr>
        <p:spPr>
          <a:xfrm>
            <a:off x="8134229" y="3863546"/>
            <a:ext cx="1583512" cy="322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87DBC2-7BCA-02A4-ADCA-C0D2430B851D}"/>
              </a:ext>
            </a:extLst>
          </p:cNvPr>
          <p:cNvSpPr/>
          <p:nvPr/>
        </p:nvSpPr>
        <p:spPr>
          <a:xfrm>
            <a:off x="2306596" y="5513294"/>
            <a:ext cx="3385992" cy="18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66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629B-E417-D1FC-50FF-1351C0A2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728B37-0F71-7CB7-6E56-6D423C2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6BD6A-5A8F-7A06-7802-2F8EB186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C3678-BC8C-53A8-9F4C-0C97A388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3" y="1097919"/>
            <a:ext cx="2872453" cy="51619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0451FAD-A50A-2729-7E6A-DB551EAEA00C}"/>
              </a:ext>
            </a:extLst>
          </p:cNvPr>
          <p:cNvGrpSpPr/>
          <p:nvPr/>
        </p:nvGrpSpPr>
        <p:grpSpPr>
          <a:xfrm>
            <a:off x="3964097" y="3306701"/>
            <a:ext cx="7368625" cy="2763360"/>
            <a:chOff x="4439990" y="3577153"/>
            <a:chExt cx="5206034" cy="30091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854094-8C1D-3BA9-195D-91B1C3FD607F}"/>
                </a:ext>
              </a:extLst>
            </p:cNvPr>
            <p:cNvSpPr/>
            <p:nvPr/>
          </p:nvSpPr>
          <p:spPr>
            <a:xfrm>
              <a:off x="4439990" y="3577153"/>
              <a:ext cx="5206034" cy="300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DF8C7D-4928-2536-0166-E1FEE8EE2108}"/>
                    </a:ext>
                  </a:extLst>
                </p:cNvPr>
                <p:cNvSpPr txBox="1"/>
                <p:nvPr/>
              </p:nvSpPr>
              <p:spPr>
                <a:xfrm>
                  <a:off x="4439990" y="3617457"/>
                  <a:ext cx="5134315" cy="2903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>
                      <a:solidFill>
                        <a:srgbClr val="FF0000"/>
                      </a:solidFill>
                    </a:rPr>
                    <a:t>kMaxHeight_ = 12;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>
                      <a:solidFill>
                        <a:srgbClr val="FF0000"/>
                      </a:solidFill>
                    </a:rPr>
                    <a:t>kBranching_ = 4;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>
                      <a:solidFill>
                        <a:srgbClr val="FF0000"/>
                      </a:solidFill>
                    </a:rPr>
                    <a:t>kScaledInverseBranching_ = 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𝑘𝑀𝑎𝑥𝑁𝑒𝑥𝑡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𝑘𝐵𝑟𝑎𝑛𝑐h𝑖𝑛𝑔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KR">
                      <a:solidFill>
                        <a:srgbClr val="FF0000"/>
                      </a:solidFill>
                    </a:rPr>
                    <a:t>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prev_height = 1;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max_height = 1;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head_ -&gt; 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prev_ -&gt;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DF8C7D-4928-2536-0166-E1FEE8EE2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990" y="3617457"/>
                  <a:ext cx="5134315" cy="2903039"/>
                </a:xfrm>
                <a:prstGeom prst="rect">
                  <a:avLst/>
                </a:prstGeom>
                <a:blipFill>
                  <a:blip r:embed="rId4"/>
                  <a:stretch>
                    <a:fillRect l="-503" t="-4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652B3-DAD9-8AC0-E79F-318A0C23C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95551"/>
              </p:ext>
            </p:extLst>
          </p:nvPr>
        </p:nvGraphicFramePr>
        <p:xfrm>
          <a:off x="4430263" y="1066605"/>
          <a:ext cx="67748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54">
                  <a:extLst>
                    <a:ext uri="{9D8B030D-6E8A-4147-A177-3AD203B41FA5}">
                      <a16:colId xmlns:a16="http://schemas.microsoft.com/office/drawing/2014/main" val="3281817149"/>
                    </a:ext>
                  </a:extLst>
                </a:gridCol>
                <a:gridCol w="4349201">
                  <a:extLst>
                    <a:ext uri="{9D8B030D-6E8A-4147-A177-3AD203B41FA5}">
                      <a16:colId xmlns:a16="http://schemas.microsoft.com/office/drawing/2014/main" val="4053340450"/>
                    </a:ext>
                  </a:extLst>
                </a:gridCol>
              </a:tblGrid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Member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or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Method</a:t>
                      </a:r>
                      <a:endParaRPr lang="en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Description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63859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>
                          <a:solidFill>
                            <a:srgbClr val="FF0000"/>
                          </a:solidFill>
                        </a:rPr>
                        <a:t>kMaxHeight_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max height of a </a:t>
                      </a:r>
                      <a:r>
                        <a:rPr lang="en-US" sz="1200" err="1"/>
                        <a:t>skiplist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31491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>
                          <a:solidFill>
                            <a:srgbClr val="FF0000"/>
                          </a:solidFill>
                        </a:rPr>
                        <a:t>kBranching_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The branching factor of a skiplist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16738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>
                          <a:solidFill>
                            <a:srgbClr val="FF0000"/>
                          </a:solidFill>
                        </a:rPr>
                        <a:t>kScaledInverseBranching_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scaled inverse of the branching factor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00621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head_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head node of a </a:t>
                      </a:r>
                      <a:r>
                        <a:rPr lang="en-US" sz="1200" err="1"/>
                        <a:t>skiplist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9429"/>
                  </a:ext>
                </a:extLst>
              </a:tr>
              <a:tr h="438281"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prev_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An array of the largest nodes smaller than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the target node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at each level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9652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max_height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current max height of the </a:t>
                      </a:r>
                      <a:r>
                        <a:rPr lang="en-US" sz="1200" err="1"/>
                        <a:t>skiplist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996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D02E7A-EECE-13AF-4183-4B063E44C082}"/>
              </a:ext>
            </a:extLst>
          </p:cNvPr>
          <p:cNvSpPr txBox="1"/>
          <p:nvPr/>
        </p:nvSpPr>
        <p:spPr>
          <a:xfrm>
            <a:off x="6882013" y="610601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SkipList Instance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3BD19-4F22-87DD-A42F-4B61B6072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29011"/>
              </p:ext>
            </p:extLst>
          </p:nvPr>
        </p:nvGraphicFramePr>
        <p:xfrm>
          <a:off x="6410528" y="5612668"/>
          <a:ext cx="4419601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53">
                  <a:extLst>
                    <a:ext uri="{9D8B030D-6E8A-4147-A177-3AD203B41FA5}">
                      <a16:colId xmlns:a16="http://schemas.microsoft.com/office/drawing/2014/main" val="88535138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600244232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34888036"/>
                    </a:ext>
                  </a:extLst>
                </a:gridCol>
                <a:gridCol w="1355389">
                  <a:extLst>
                    <a:ext uri="{9D8B030D-6E8A-4147-A177-3AD203B41FA5}">
                      <a16:colId xmlns:a16="http://schemas.microsoft.com/office/drawing/2014/main" val="1357333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head_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head_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head_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838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DC620E-00AA-07D5-4314-0D5675BBE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70405"/>
              </p:ext>
            </p:extLst>
          </p:nvPr>
        </p:nvGraphicFramePr>
        <p:xfrm>
          <a:off x="5310588" y="5274249"/>
          <a:ext cx="55195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08">
                  <a:extLst>
                    <a:ext uri="{9D8B030D-6E8A-4147-A177-3AD203B41FA5}">
                      <a16:colId xmlns:a16="http://schemas.microsoft.com/office/drawing/2014/main" val="885351385"/>
                    </a:ext>
                  </a:extLst>
                </a:gridCol>
                <a:gridCol w="1103908">
                  <a:extLst>
                    <a:ext uri="{9D8B030D-6E8A-4147-A177-3AD203B41FA5}">
                      <a16:colId xmlns:a16="http://schemas.microsoft.com/office/drawing/2014/main" val="600244232"/>
                    </a:ext>
                  </a:extLst>
                </a:gridCol>
                <a:gridCol w="1103908">
                  <a:extLst>
                    <a:ext uri="{9D8B030D-6E8A-4147-A177-3AD203B41FA5}">
                      <a16:colId xmlns:a16="http://schemas.microsoft.com/office/drawing/2014/main" val="34888036"/>
                    </a:ext>
                  </a:extLst>
                </a:gridCol>
                <a:gridCol w="842701">
                  <a:extLst>
                    <a:ext uri="{9D8B030D-6E8A-4147-A177-3AD203B41FA5}">
                      <a16:colId xmlns:a16="http://schemas.microsoft.com/office/drawing/2014/main" val="1357333819"/>
                    </a:ext>
                  </a:extLst>
                </a:gridCol>
                <a:gridCol w="1365115">
                  <a:extLst>
                    <a:ext uri="{9D8B030D-6E8A-4147-A177-3AD203B41FA5}">
                      <a16:colId xmlns:a16="http://schemas.microsoft.com/office/drawing/2014/main" val="3799371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Key key = 0;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next_[0]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next_[kMaxHeight-1]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83860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FAF2222E-A186-1A80-F665-0CA248EB930B}"/>
              </a:ext>
            </a:extLst>
          </p:cNvPr>
          <p:cNvSpPr/>
          <p:nvPr/>
        </p:nvSpPr>
        <p:spPr>
          <a:xfrm rot="5400000">
            <a:off x="8537055" y="3001844"/>
            <a:ext cx="153575" cy="434826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709ED-0A71-259A-B743-1D4549F39AA3}"/>
              </a:ext>
            </a:extLst>
          </p:cNvPr>
          <p:cNvSpPr txBox="1"/>
          <p:nvPr/>
        </p:nvSpPr>
        <p:spPr>
          <a:xfrm>
            <a:off x="7817690" y="4843324"/>
            <a:ext cx="18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100"/>
              <a:t>kMaxHeigh (default: 12)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61E914-9C2C-BE99-9466-4867ACF5002C}"/>
              </a:ext>
            </a:extLst>
          </p:cNvPr>
          <p:cNvSpPr/>
          <p:nvPr/>
        </p:nvSpPr>
        <p:spPr>
          <a:xfrm>
            <a:off x="661348" y="1482811"/>
            <a:ext cx="2616741" cy="75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0998D-015E-D05A-AAD5-62FC43A7FF3F}"/>
              </a:ext>
            </a:extLst>
          </p:cNvPr>
          <p:cNvSpPr/>
          <p:nvPr/>
        </p:nvSpPr>
        <p:spPr>
          <a:xfrm>
            <a:off x="787622" y="3847070"/>
            <a:ext cx="1563692" cy="280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89550-2961-75EE-BBB0-5D6C11171331}"/>
              </a:ext>
            </a:extLst>
          </p:cNvPr>
          <p:cNvSpPr txBox="1"/>
          <p:nvPr/>
        </p:nvSpPr>
        <p:spPr>
          <a:xfrm>
            <a:off x="7289336" y="3786049"/>
            <a:ext cx="203773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000"/>
              <a:t>Random::</a:t>
            </a:r>
            <a:r>
              <a:rPr lang="en-US" sz="1000" err="1"/>
              <a:t>kMaxNext</a:t>
            </a:r>
            <a:r>
              <a:rPr lang="en-US" sz="1000"/>
              <a:t> = 2</a:t>
            </a:r>
            <a:r>
              <a:rPr lang="en-US" sz="1000">
                <a:ea typeface="+mn-lt"/>
                <a:cs typeface="+mn-lt"/>
              </a:rPr>
              <a:t>³¹</a:t>
            </a:r>
            <a:r>
              <a:rPr lang="en-US" sz="1000"/>
              <a:t> - 1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03681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7E4F-99A4-A7B0-06F8-0E50CBBB8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59B1C0-E570-9561-C822-F471E62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A0A4E3-6ADC-656D-8440-E46DB6CB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B78A27-69D4-CFCF-F82C-A301ACE8C012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751E5A-A72D-7C9F-8ECC-1451456F8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254724-FDC6-9D15-7D3A-78BA5EBF0445}"/>
                </a:ext>
              </a:extLst>
            </p:cNvPr>
            <p:cNvSpPr/>
            <p:nvPr/>
          </p:nvSpPr>
          <p:spPr>
            <a:xfrm>
              <a:off x="605869" y="2260261"/>
              <a:ext cx="2174911" cy="5558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B619EE-A58F-C6D2-2CF6-836BFA077C0D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1A56DB-C856-15BE-18B0-80FBD3493522}"/>
                </a:ext>
              </a:extLst>
            </p:cNvPr>
            <p:cNvSpPr/>
            <p:nvPr/>
          </p:nvSpPr>
          <p:spPr>
            <a:xfrm>
              <a:off x="605869" y="4481700"/>
              <a:ext cx="4139344" cy="7413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A703C0-FCF0-7803-B003-B067A461B08D}"/>
                </a:ext>
              </a:extLst>
            </p:cNvPr>
            <p:cNvSpPr txBox="1"/>
            <p:nvPr/>
          </p:nvSpPr>
          <p:spPr>
            <a:xfrm>
              <a:off x="2477492" y="235201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1</a:t>
              </a:r>
              <a:endParaRPr lang="en-KR" sz="1600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94D5A-35A5-093E-B009-AFF89441BC74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050D9-7835-AC6F-304A-AE9FD8DE2351}"/>
                </a:ext>
              </a:extLst>
            </p:cNvPr>
            <p:cNvSpPr txBox="1"/>
            <p:nvPr/>
          </p:nvSpPr>
          <p:spPr>
            <a:xfrm>
              <a:off x="4447134" y="489072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BA06D438-32FF-9F3E-62CB-63D740BEE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6B0B66-1CD7-537E-D824-F959439F250B}"/>
              </a:ext>
            </a:extLst>
          </p:cNvPr>
          <p:cNvSpPr txBox="1"/>
          <p:nvPr/>
        </p:nvSpPr>
        <p:spPr>
          <a:xfrm>
            <a:off x="285917" y="1166777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KR" sz="2400" b="1"/>
              <a:t>Insert(”17”)</a:t>
            </a:r>
          </a:p>
        </p:txBody>
      </p:sp>
    </p:spTree>
    <p:extLst>
      <p:ext uri="{BB962C8B-B14F-4D97-AF65-F5344CB8AC3E}">
        <p14:creationId xmlns:p14="http://schemas.microsoft.com/office/powerpoint/2010/main" val="393963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와이드스크린</PresentationFormat>
  <Slides>29</Slides>
  <Notes>26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In-memory data structure: SkipList</vt:lpstr>
      <vt:lpstr>Before we start…</vt:lpstr>
      <vt:lpstr>Contents</vt:lpstr>
      <vt:lpstr>SkipList (memtable/skiplist.h)</vt:lpstr>
      <vt:lpstr>SkipList (memtable/skiplist.h)</vt:lpstr>
      <vt:lpstr>Node (memtable/skiplist.h)</vt:lpstr>
      <vt:lpstr>SkipList (memtable/skiplist.h)</vt:lpstr>
      <vt:lpstr>SkipList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Experiment</vt:lpstr>
      <vt:lpstr>Hypothesis and Design</vt:lpstr>
      <vt:lpstr>Experiment</vt:lpstr>
      <vt:lpstr>Experiment</vt:lpstr>
      <vt:lpstr>Summary: Skiplist pros</vt:lpstr>
      <vt:lpstr>Summary: Skiplist cons</vt:lpstr>
      <vt:lpstr>Summary: Variants of SkipList</vt:lpstr>
      <vt:lpstr>Summary: Variants of SkipList</vt:lpstr>
      <vt:lpstr>Summary: Variants of SkipList</vt:lpstr>
      <vt:lpstr>References</vt:lpstr>
      <vt:lpstr>Thank you   QnA?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revision>2</cp:revision>
  <cp:lastPrinted>2019-08-20T01:06:00Z</cp:lastPrinted>
  <dcterms:created xsi:type="dcterms:W3CDTF">2019-06-24T08:20:15Z</dcterms:created>
  <dcterms:modified xsi:type="dcterms:W3CDTF">2025-02-11T07:13:40Z</dcterms:modified>
</cp:coreProperties>
</file>