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2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2" r:id="rId11"/>
    <p:sldId id="264" r:id="rId12"/>
    <p:sldId id="273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AE3F3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7" autoAdjust="0"/>
    <p:restoredTop sz="9644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1786,'2122'-1781,"-2116"1776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2200,'3378'-2194,"-3370"2188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1 693,'2252'-689,"-2241"686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1284,'2745'-1280,"-2738"1277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1 366,'459'-359,"-450"352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3781,'4188'-3772,"-4178"3763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1T02:27:47.88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3398,'5427'-3392,"-5417"3386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6.xml"/><Relationship Id="rId7" Type="http://schemas.openxmlformats.org/officeDocument/2006/relationships/customXml" Target="../ink/ink3.xml"/><Relationship Id="rId12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4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latin typeface="+mj-lt"/>
              </a:rPr>
              <a:t>Advanced RocksDB 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31F97C-230C-0565-2579-9C9C7769B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27" y="3295786"/>
            <a:ext cx="7975051" cy="62049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j-lt"/>
              </a:rPr>
              <a:t> 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5929" y="4674480"/>
            <a:ext cx="5892800" cy="1154820"/>
          </a:xfrm>
        </p:spPr>
        <p:txBody>
          <a:bodyPr/>
          <a:lstStyle/>
          <a:p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Software Lab</a:t>
            </a:r>
            <a:endParaRPr lang="en-US" altLang="ko-KR" dirty="0"/>
          </a:p>
          <a:p>
            <a:r>
              <a:rPr lang="en-US" altLang="ko-KR"/>
              <a:t>Suhwan Shin, Zhu Yongjie</a:t>
            </a:r>
            <a:endParaRPr lang="en-US" altLang="ko-KR" dirty="0"/>
          </a:p>
          <a:p>
            <a:r>
              <a:rPr lang="en-US" altLang="ko-KR"/>
              <a:t>25.02.11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8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655A-3E1F-7DE6-5A31-9B82AD73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770C-E495-952D-AB9E-53ABC1AA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CC1880-5956-7A0A-B5D8-6412888E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EAD36651-C2CC-E2A3-1E0A-6FDB07E16D48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W</a:t>
            </a:r>
            <a:r>
              <a:rPr lang="en-US" altLang="zh-CN" sz="2000" dirty="0"/>
              <a:t>ild-Learning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E</a:t>
            </a:r>
            <a:r>
              <a:rPr lang="en-US" altLang="zh-CN" sz="1600" dirty="0"/>
              <a:t>valuation</a:t>
            </a:r>
            <a:endParaRPr lang="en-US" altLang="ko-KR" sz="16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4BA31F-55DF-387D-4B3E-F7F5CBF8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9657" y="1878139"/>
            <a:ext cx="5838287" cy="311375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2D5B665-3B91-B7AA-D303-72F580C6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969576" y="1884155"/>
            <a:ext cx="6510800" cy="31137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7FC539A-2382-B267-6EB0-C294A7AE27B6}"/>
              </a:ext>
            </a:extLst>
          </p:cNvPr>
          <p:cNvSpPr txBox="1"/>
          <p:nvPr/>
        </p:nvSpPr>
        <p:spPr>
          <a:xfrm>
            <a:off x="1087820" y="5355658"/>
            <a:ext cx="1059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Wild Learning achieves stronger Prediction performance at the cost of minimal Correction performance through adaptive Error bounds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84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1539-E45D-5E30-33C6-53664E05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32A04-EE0E-0C7A-3A46-598D9708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Performance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031434-5D6F-B9F8-5C2E-915A490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A3C3D79-B048-1741-C5DE-0709F787D198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  <a:endParaRPr lang="en-US" altLang="ko-KR" sz="16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7AB525D-9287-BD64-C9A5-FE1BC17C0567}"/>
              </a:ext>
            </a:extLst>
          </p:cNvPr>
          <p:cNvGrpSpPr/>
          <p:nvPr/>
        </p:nvGrpSpPr>
        <p:grpSpPr>
          <a:xfrm>
            <a:off x="1436724" y="1561125"/>
            <a:ext cx="9318551" cy="3311073"/>
            <a:chOff x="333830" y="2497930"/>
            <a:chExt cx="11275447" cy="4006398"/>
          </a:xfrm>
        </p:grpSpPr>
        <p:pic>
          <p:nvPicPr>
            <p:cNvPr id="6" name="그림 5" descr="텍스트, 라인, 스크린샷, 번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442C476-273E-CE76-6CDD-CE572606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30" y="2497930"/>
              <a:ext cx="5260145" cy="4006397"/>
            </a:xfrm>
            <a:prstGeom prst="rect">
              <a:avLst/>
            </a:prstGeom>
          </p:spPr>
        </p:pic>
        <p:pic>
          <p:nvPicPr>
            <p:cNvPr id="8" name="그림 7" descr="텍스트, 라인, 그래프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479679A-78E3-3579-F703-75BA6D6994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9132" y="2497931"/>
              <a:ext cx="5260145" cy="4006397"/>
            </a:xfrm>
            <a:prstGeom prst="rect">
              <a:avLst/>
            </a:prstGeom>
          </p:spPr>
        </p:pic>
      </p:grpSp>
      <p:sp>
        <p:nvSpPr>
          <p:cNvPr id="5" name="내용 개체 틀 12">
            <a:extLst>
              <a:ext uri="{FF2B5EF4-FFF2-40B4-BE49-F238E27FC236}">
                <a16:creationId xmlns:a16="http://schemas.microsoft.com/office/drawing/2014/main" id="{45F355C7-165F-2B5B-F1F3-97BC25C6F1C6}"/>
              </a:ext>
            </a:extLst>
          </p:cNvPr>
          <p:cNvSpPr txBox="1">
            <a:spLocks/>
          </p:cNvSpPr>
          <p:nvPr/>
        </p:nvSpPr>
        <p:spPr>
          <a:xfrm>
            <a:off x="285918" y="4903807"/>
            <a:ext cx="11572253" cy="1600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Sequential Read: </a:t>
            </a:r>
            <a:r>
              <a:rPr lang="ko-KR" altLang="en-US" sz="1200"/>
              <a:t>큰 </a:t>
            </a:r>
            <a:r>
              <a:rPr lang="en-US" altLang="ko-KR" sz="1200"/>
              <a:t>value size</a:t>
            </a:r>
            <a:r>
              <a:rPr lang="ko-KR" altLang="en-US" sz="1200"/>
              <a:t>에서는 더 많은 버퍼와 백그라운드 작업이 병렬 처리를 효과적으로 지원하며</a:t>
            </a:r>
            <a:r>
              <a:rPr lang="en-US" altLang="ko-KR" sz="1200"/>
              <a:t>, </a:t>
            </a:r>
            <a:r>
              <a:rPr lang="ko-KR" altLang="en-US" sz="1200"/>
              <a:t>한 번의 읽기로 더 많은 데이터를 처리할 수 있음</a:t>
            </a:r>
            <a:endParaRPr lang="en-US" altLang="ko-KR" sz="12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Sequential Write: </a:t>
            </a:r>
            <a:r>
              <a:rPr lang="ko-KR" altLang="en-US" sz="1200"/>
              <a:t>순차 쓰기는 </a:t>
            </a:r>
            <a:r>
              <a:rPr lang="en-US" altLang="ko-KR" sz="1200"/>
              <a:t>value size</a:t>
            </a:r>
            <a:r>
              <a:rPr lang="ko-KR" altLang="en-US" sz="1200"/>
              <a:t>와 관계없이 비슷한 성능을 보이는데</a:t>
            </a:r>
            <a:r>
              <a:rPr lang="en-US" altLang="ko-KR" sz="1200"/>
              <a:t>, </a:t>
            </a:r>
            <a:r>
              <a:rPr lang="ko-KR" altLang="en-US" sz="1200"/>
              <a:t>이는 </a:t>
            </a:r>
            <a:r>
              <a:rPr lang="en-US" altLang="ko-KR" sz="1200"/>
              <a:t>CephFS</a:t>
            </a:r>
            <a:r>
              <a:rPr lang="ko-KR" altLang="en-US" sz="1200"/>
              <a:t>의 </a:t>
            </a:r>
            <a:r>
              <a:rPr lang="en-US" altLang="ko-KR" sz="1200"/>
              <a:t>write buffer</a:t>
            </a:r>
            <a:r>
              <a:rPr lang="ko-KR" altLang="en-US" sz="1200"/>
              <a:t>와 </a:t>
            </a:r>
            <a:r>
              <a:rPr lang="en-US" altLang="ko-KR" sz="1200"/>
              <a:t>page cache</a:t>
            </a:r>
            <a:r>
              <a:rPr lang="ko-KR" altLang="en-US" sz="1200"/>
              <a:t>가 효과적으로 작동하기 때문</a:t>
            </a:r>
            <a:endParaRPr lang="en-US" altLang="ko-KR" sz="12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Random Read: </a:t>
            </a:r>
            <a:r>
              <a:rPr lang="ko-KR" altLang="en-US" sz="1200"/>
              <a:t>큰 </a:t>
            </a:r>
            <a:r>
              <a:rPr lang="en-US" altLang="ko-KR" sz="1200"/>
              <a:t>value size</a:t>
            </a:r>
            <a:r>
              <a:rPr lang="ko-KR" altLang="en-US" sz="1200"/>
              <a:t>에서는 버퍼 수 증가가 캐시 활용을 개선하여 랜덤 읽기 성능 향상에 도움</a:t>
            </a:r>
            <a:endParaRPr lang="en-US" altLang="ko-KR" sz="12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Random Write: </a:t>
            </a:r>
            <a:r>
              <a:rPr lang="ko-KR" altLang="en-US" sz="1200"/>
              <a:t>랜덤 쓰기는 </a:t>
            </a:r>
            <a:r>
              <a:rPr lang="en-US" altLang="ko-KR" sz="1200"/>
              <a:t>memtable </a:t>
            </a:r>
            <a:r>
              <a:rPr lang="ko-KR" altLang="en-US" sz="1200"/>
              <a:t>관리와 </a:t>
            </a:r>
            <a:r>
              <a:rPr lang="en-US" altLang="ko-KR" sz="1200"/>
              <a:t>compaction </a:t>
            </a:r>
            <a:r>
              <a:rPr lang="ko-KR" altLang="en-US" sz="1200"/>
              <a:t>오버헤드로 인해 </a:t>
            </a:r>
            <a:r>
              <a:rPr lang="en-US" altLang="ko-KR" sz="1200"/>
              <a:t>value size</a:t>
            </a:r>
            <a:r>
              <a:rPr lang="ko-KR" altLang="en-US" sz="1200"/>
              <a:t>에 관계없이 비슷한 성능을 보임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1248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E75B-CE9D-AB2A-7E76-E3F14B51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D454-3F16-CD55-A0F7-043E6AE0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Performance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B8E54E-723B-7BD7-034D-51F20EF6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897E02B9-5529-8F1A-2878-4558A6BA4D63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AD4F7E-5F2F-3F48-E175-B9DAB9E69C63}"/>
              </a:ext>
            </a:extLst>
          </p:cNvPr>
          <p:cNvGrpSpPr/>
          <p:nvPr/>
        </p:nvGrpSpPr>
        <p:grpSpPr>
          <a:xfrm>
            <a:off x="1436506" y="1560793"/>
            <a:ext cx="9318988" cy="3311405"/>
            <a:chOff x="433790" y="2364970"/>
            <a:chExt cx="11275976" cy="4006800"/>
          </a:xfrm>
        </p:grpSpPr>
        <p:pic>
          <p:nvPicPr>
            <p:cNvPr id="12" name="그림 11" descr="텍스트, 라인, 번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604140F-3717-4BAA-8718-79E6144C3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790" y="2364970"/>
              <a:ext cx="5260674" cy="4006800"/>
            </a:xfrm>
            <a:prstGeom prst="rect">
              <a:avLst/>
            </a:prstGeom>
          </p:spPr>
        </p:pic>
        <p:pic>
          <p:nvPicPr>
            <p:cNvPr id="13" name="그림 12" descr="텍스트, 라인, 그래프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22ACF7B-B941-ED76-A334-DB0A3123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092" y="2364970"/>
              <a:ext cx="5260674" cy="4006800"/>
            </a:xfrm>
            <a:prstGeom prst="rect">
              <a:avLst/>
            </a:prstGeom>
          </p:spPr>
        </p:pic>
      </p:grpSp>
      <p:sp>
        <p:nvSpPr>
          <p:cNvPr id="6" name="내용 개체 틀 12">
            <a:extLst>
              <a:ext uri="{FF2B5EF4-FFF2-40B4-BE49-F238E27FC236}">
                <a16:creationId xmlns:a16="http://schemas.microsoft.com/office/drawing/2014/main" id="{DF92897E-8E07-38DA-E872-A66BFDF04227}"/>
              </a:ext>
            </a:extLst>
          </p:cNvPr>
          <p:cNvSpPr txBox="1">
            <a:spLocks/>
          </p:cNvSpPr>
          <p:nvPr/>
        </p:nvSpPr>
        <p:spPr>
          <a:xfrm>
            <a:off x="285918" y="4903807"/>
            <a:ext cx="11572253" cy="1600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/>
              <a:t>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Sequential Read: </a:t>
            </a:r>
            <a:r>
              <a:rPr lang="ko-KR" altLang="en-US" sz="1200"/>
              <a:t>큰 </a:t>
            </a:r>
            <a:r>
              <a:rPr lang="en-US" altLang="ko-KR" sz="1200"/>
              <a:t>value size</a:t>
            </a:r>
            <a:r>
              <a:rPr lang="ko-KR" altLang="en-US" sz="1200"/>
              <a:t>에서는 더 많은 데이터를 처리해야 하며</a:t>
            </a:r>
            <a:r>
              <a:rPr lang="en-US" altLang="ko-KR" sz="1200"/>
              <a:t>, </a:t>
            </a:r>
            <a:r>
              <a:rPr lang="ko-KR" altLang="en-US" sz="1200"/>
              <a:t>버퍼 수 증가는 메모리 관리 오버헤드를 증가시킴</a:t>
            </a:r>
            <a:endParaRPr lang="en-US" altLang="ko-KR" sz="12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Sequential Write: </a:t>
            </a:r>
            <a:r>
              <a:rPr lang="ko-KR" altLang="en-US" sz="1200"/>
              <a:t>순차 쓰기는 </a:t>
            </a:r>
            <a:r>
              <a:rPr lang="en-US" altLang="ko-KR" sz="1200"/>
              <a:t>page cache</a:t>
            </a:r>
            <a:r>
              <a:rPr lang="ko-KR" altLang="en-US" sz="1200"/>
              <a:t>와 </a:t>
            </a:r>
            <a:r>
              <a:rPr lang="en-US" altLang="ko-KR" sz="1200"/>
              <a:t>write buffer</a:t>
            </a:r>
            <a:r>
              <a:rPr lang="ko-KR" altLang="en-US" sz="1200"/>
              <a:t>의 효과적인 활용으로 </a:t>
            </a:r>
            <a:r>
              <a:rPr lang="en-US" altLang="ko-KR" sz="1200"/>
              <a:t>value size</a:t>
            </a:r>
            <a:r>
              <a:rPr lang="ko-KR" altLang="en-US" sz="1200"/>
              <a:t>의 영향이 크지 않음</a:t>
            </a:r>
            <a:endParaRPr lang="en-US" altLang="ko-KR" sz="12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Random Read: </a:t>
            </a:r>
            <a:r>
              <a:rPr lang="ko-KR" altLang="en-US" sz="1200"/>
              <a:t>큰 </a:t>
            </a:r>
            <a:r>
              <a:rPr lang="en-US" altLang="ko-KR" sz="1200"/>
              <a:t>value size</a:t>
            </a:r>
            <a:r>
              <a:rPr lang="ko-KR" altLang="en-US" sz="1200"/>
              <a:t>에서는 한 번의 읽기로 더 많은 데이터를 처리할 수 있으며</a:t>
            </a:r>
            <a:r>
              <a:rPr lang="en-US" altLang="ko-KR" sz="1200"/>
              <a:t>, </a:t>
            </a:r>
            <a:r>
              <a:rPr lang="ko-KR" altLang="en-US" sz="1200"/>
              <a:t>버퍼 증가가 캐시 활용을 개선</a:t>
            </a:r>
            <a:endParaRPr lang="en-US" altLang="ko-KR" sz="120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200"/>
              <a:t>Random Write: </a:t>
            </a:r>
            <a:r>
              <a:rPr lang="ko-KR" altLang="en-US" sz="1200"/>
              <a:t>큰 </a:t>
            </a:r>
            <a:r>
              <a:rPr lang="en-US" altLang="ko-KR" sz="1200"/>
              <a:t>value size</a:t>
            </a:r>
            <a:r>
              <a:rPr lang="ko-KR" altLang="en-US" sz="1200"/>
              <a:t>에서는 </a:t>
            </a:r>
            <a:r>
              <a:rPr lang="en-US" altLang="ko-KR" sz="1200"/>
              <a:t>compaction </a:t>
            </a:r>
            <a:r>
              <a:rPr lang="ko-KR" altLang="en-US" sz="1200"/>
              <a:t>오버헤드가 더 커짐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06781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62722"/>
            <a:ext cx="10416988" cy="1340054"/>
          </a:xfrm>
        </p:spPr>
        <p:txBody>
          <a:bodyPr/>
          <a:lstStyle/>
          <a:p>
            <a:r>
              <a:rPr lang="en-US" altLang="ko-KR" dirty="0"/>
              <a:t>Thankyou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9ACDA-3D5D-2D6F-B2FF-8165EB802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5" y="950495"/>
            <a:ext cx="5606517" cy="5459732"/>
          </a:xfrm>
        </p:spPr>
        <p:txBody>
          <a:bodyPr>
            <a:normAutofit/>
          </a:bodyPr>
          <a:lstStyle/>
          <a:p>
            <a:r>
              <a:rPr lang="en-US" altLang="ko-KR" sz="2000"/>
              <a:t>Learned Index in LSM-Tree</a:t>
            </a:r>
          </a:p>
          <a:p>
            <a:endParaRPr lang="en-US" altLang="ko-KR" sz="2000"/>
          </a:p>
          <a:p>
            <a:r>
              <a:rPr lang="en-US" altLang="ko-KR" sz="2000"/>
              <a:t>RocksDB Performance in Ceph File System</a:t>
            </a:r>
            <a:endParaRPr lang="en-US" altLang="ko-KR" sz="2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2E0E9-5DA0-4732-14BB-EA25A5F2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5B770-8E7A-2081-D460-BCDB9801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39EB27-9C89-DB56-9F53-BFDCDFC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5A7D6CEC-A449-13CF-2359-523EBF900730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Learned Index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36352E-B411-9A21-3F74-9E5B83091C60}"/>
              </a:ext>
            </a:extLst>
          </p:cNvPr>
          <p:cNvSpPr txBox="1"/>
          <p:nvPr/>
        </p:nvSpPr>
        <p:spPr>
          <a:xfrm>
            <a:off x="4724399" y="2192694"/>
            <a:ext cx="70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56B7C9D-504C-B499-EFC6-B59CB49CBE56}"/>
              </a:ext>
            </a:extLst>
          </p:cNvPr>
          <p:cNvCxnSpPr>
            <a:stCxn id="5" idx="3"/>
          </p:cNvCxnSpPr>
          <p:nvPr/>
        </p:nvCxnSpPr>
        <p:spPr>
          <a:xfrm>
            <a:off x="5430415" y="2377360"/>
            <a:ext cx="78377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61836B4-56D1-FA0F-5715-CEAFE0598F20}"/>
              </a:ext>
            </a:extLst>
          </p:cNvPr>
          <p:cNvSpPr txBox="1"/>
          <p:nvPr/>
        </p:nvSpPr>
        <p:spPr>
          <a:xfrm>
            <a:off x="6368873" y="2192694"/>
            <a:ext cx="125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Position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B1BC293-D99F-D57C-59EF-3185BDD1ACEE}"/>
              </a:ext>
            </a:extLst>
          </p:cNvPr>
          <p:cNvGrpSpPr/>
          <p:nvPr/>
        </p:nvGrpSpPr>
        <p:grpSpPr>
          <a:xfrm>
            <a:off x="474166" y="3377923"/>
            <a:ext cx="5041659" cy="1916473"/>
            <a:chOff x="3575170" y="3377923"/>
            <a:chExt cx="5041659" cy="1916473"/>
          </a:xfrm>
        </p:grpSpPr>
        <p:pic>
          <p:nvPicPr>
            <p:cNvPr id="9" name="Picture 2" descr="B-trees">
              <a:extLst>
                <a:ext uri="{FF2B5EF4-FFF2-40B4-BE49-F238E27FC236}">
                  <a16:creationId xmlns:a16="http://schemas.microsoft.com/office/drawing/2014/main" id="{CD6108DB-1FA4-063D-54F4-469FFC985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5170" y="3377923"/>
              <a:ext cx="5041659" cy="1468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05CC18A-F29F-1B47-E4FE-B66ACDB89871}"/>
                </a:ext>
              </a:extLst>
            </p:cNvPr>
            <p:cNvSpPr txBox="1"/>
            <p:nvPr/>
          </p:nvSpPr>
          <p:spPr>
            <a:xfrm>
              <a:off x="5610807" y="4925064"/>
              <a:ext cx="970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B-Tree</a:t>
              </a:r>
              <a:endParaRPr lang="zh-CN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D799110-74D2-10D0-6D56-2B1807F3E61F}"/>
              </a:ext>
            </a:extLst>
          </p:cNvPr>
          <p:cNvSpPr/>
          <p:nvPr/>
        </p:nvSpPr>
        <p:spPr>
          <a:xfrm>
            <a:off x="3243397" y="4024254"/>
            <a:ext cx="1876716" cy="2365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8BCF6D-681C-66B0-C72D-16899FFF2FF7}"/>
              </a:ext>
            </a:extLst>
          </p:cNvPr>
          <p:cNvCxnSpPr>
            <a:stCxn id="9" idx="3"/>
          </p:cNvCxnSpPr>
          <p:nvPr/>
        </p:nvCxnSpPr>
        <p:spPr>
          <a:xfrm flipV="1">
            <a:off x="5515825" y="4111979"/>
            <a:ext cx="127147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C10F74C-E203-2683-2C61-F6F4F7B06611}"/>
              </a:ext>
            </a:extLst>
          </p:cNvPr>
          <p:cNvSpPr txBox="1"/>
          <p:nvPr/>
        </p:nvSpPr>
        <p:spPr>
          <a:xfrm>
            <a:off x="3359386" y="3671811"/>
            <a:ext cx="218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&amp; Pointer entries</a:t>
            </a:r>
            <a:endParaRPr lang="zh-CN" altLang="en-US" sz="1600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5350B6A-0C6F-689B-A6FB-75765E5C77CD}"/>
              </a:ext>
            </a:extLst>
          </p:cNvPr>
          <p:cNvGrpSpPr/>
          <p:nvPr/>
        </p:nvGrpSpPr>
        <p:grpSpPr>
          <a:xfrm>
            <a:off x="6776391" y="2665554"/>
            <a:ext cx="5129690" cy="3039533"/>
            <a:chOff x="6776391" y="2665554"/>
            <a:chExt cx="5129690" cy="303953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A59FEDF-FFC5-D509-C30D-2FC545FC8EE8}"/>
                </a:ext>
              </a:extLst>
            </p:cNvPr>
            <p:cNvGrpSpPr/>
            <p:nvPr/>
          </p:nvGrpSpPr>
          <p:grpSpPr>
            <a:xfrm>
              <a:off x="6945136" y="2665554"/>
              <a:ext cx="4960945" cy="3039533"/>
              <a:chOff x="6735793" y="2684546"/>
              <a:chExt cx="4960945" cy="3039533"/>
            </a:xfrm>
          </p:grpSpPr>
          <p:pic>
            <p:nvPicPr>
              <p:cNvPr id="18" name="Picture 6" descr="PDF] ALEX: An Updatable Adaptive Learned Index | Semantic Scholar">
                <a:extLst>
                  <a:ext uri="{FF2B5EF4-FFF2-40B4-BE49-F238E27FC236}">
                    <a16:creationId xmlns:a16="http://schemas.microsoft.com/office/drawing/2014/main" id="{20401520-EFEF-BCEC-3D11-7171A963A1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125"/>
              <a:stretch/>
            </p:blipFill>
            <p:spPr bwMode="auto">
              <a:xfrm>
                <a:off x="6735793" y="2684546"/>
                <a:ext cx="4960945" cy="2609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700F9E2-020F-8635-6C0D-D94D759CAA0C}"/>
                  </a:ext>
                </a:extLst>
              </p:cNvPr>
              <p:cNvSpPr txBox="1"/>
              <p:nvPr/>
            </p:nvSpPr>
            <p:spPr>
              <a:xfrm>
                <a:off x="8425543" y="5354747"/>
                <a:ext cx="2575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Learned index</a:t>
                </a:r>
                <a:endParaRPr lang="zh-CN" altLang="en-US" dirty="0"/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9679E18-3319-1D1D-02EA-EC3DAA814FA9}"/>
                </a:ext>
              </a:extLst>
            </p:cNvPr>
            <p:cNvSpPr/>
            <p:nvPr/>
          </p:nvSpPr>
          <p:spPr>
            <a:xfrm>
              <a:off x="6945136" y="4111979"/>
              <a:ext cx="1227903" cy="236535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21F11E2-01A1-95EA-4808-7E69C13C9E5F}"/>
                </a:ext>
              </a:extLst>
            </p:cNvPr>
            <p:cNvSpPr txBox="1"/>
            <p:nvPr/>
          </p:nvSpPr>
          <p:spPr>
            <a:xfrm>
              <a:off x="6776391" y="4318322"/>
              <a:ext cx="1565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 model node</a:t>
              </a:r>
              <a:endParaRPr lang="zh-CN" altLang="en-US" sz="1400" b="1" dirty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112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64AF9-F4C9-5EE6-6E9C-AABED038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30995-F988-304D-B95E-863365EC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89D5C6-720F-432B-AF9D-FB83006D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0A3BAB4B-85B3-2941-D341-B666EDE487BF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Two Steps </a:t>
            </a:r>
            <a:r>
              <a:rPr lang="en-US" altLang="zh-CN" sz="2000" dirty="0"/>
              <a:t>of Lookup</a:t>
            </a:r>
            <a:endParaRPr lang="en-US" altLang="ko-KR" sz="1400" dirty="0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190D6E3-D494-6B46-EE55-B7F2419AB9B2}"/>
              </a:ext>
            </a:extLst>
          </p:cNvPr>
          <p:cNvGrpSpPr/>
          <p:nvPr/>
        </p:nvGrpSpPr>
        <p:grpSpPr>
          <a:xfrm>
            <a:off x="1226929" y="2268584"/>
            <a:ext cx="5129690" cy="3039533"/>
            <a:chOff x="6776391" y="2665554"/>
            <a:chExt cx="5129690" cy="303953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B31D6EE-F5C0-5CD6-5703-7179A2CD13C9}"/>
                </a:ext>
              </a:extLst>
            </p:cNvPr>
            <p:cNvGrpSpPr/>
            <p:nvPr/>
          </p:nvGrpSpPr>
          <p:grpSpPr>
            <a:xfrm>
              <a:off x="6945136" y="2665554"/>
              <a:ext cx="4960945" cy="3039533"/>
              <a:chOff x="6735793" y="2684546"/>
              <a:chExt cx="4960945" cy="3039533"/>
            </a:xfrm>
          </p:grpSpPr>
          <p:pic>
            <p:nvPicPr>
              <p:cNvPr id="41" name="Picture 6" descr="PDF] ALEX: An Updatable Adaptive Learned Index | Semantic Scholar">
                <a:extLst>
                  <a:ext uri="{FF2B5EF4-FFF2-40B4-BE49-F238E27FC236}">
                    <a16:creationId xmlns:a16="http://schemas.microsoft.com/office/drawing/2014/main" id="{511FAC49-6049-9CBC-71FB-E499FA6151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9125"/>
              <a:stretch/>
            </p:blipFill>
            <p:spPr bwMode="auto">
              <a:xfrm>
                <a:off x="6735793" y="2684546"/>
                <a:ext cx="4960945" cy="2609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00C6C4B-BBE9-7B58-6709-1C9B98A2398B}"/>
                  </a:ext>
                </a:extLst>
              </p:cNvPr>
              <p:cNvSpPr txBox="1"/>
              <p:nvPr/>
            </p:nvSpPr>
            <p:spPr>
              <a:xfrm>
                <a:off x="8425543" y="5354747"/>
                <a:ext cx="25752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Learned index</a:t>
                </a:r>
                <a:endParaRPr lang="zh-CN" altLang="en-US" dirty="0"/>
              </a:p>
            </p:txBody>
          </p: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89E297-17BB-2EE2-F183-6F37493C6935}"/>
                </a:ext>
              </a:extLst>
            </p:cNvPr>
            <p:cNvSpPr/>
            <p:nvPr/>
          </p:nvSpPr>
          <p:spPr>
            <a:xfrm>
              <a:off x="6945136" y="4111979"/>
              <a:ext cx="1227903" cy="236535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D798219-713E-B563-09AD-A73E67EACA3B}"/>
                </a:ext>
              </a:extLst>
            </p:cNvPr>
            <p:cNvSpPr txBox="1"/>
            <p:nvPr/>
          </p:nvSpPr>
          <p:spPr>
            <a:xfrm>
              <a:off x="6776391" y="4318322"/>
              <a:ext cx="1565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F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ML model node</a:t>
              </a:r>
              <a:endParaRPr lang="zh-CN" altLang="en-US" sz="1400" b="1" dirty="0">
                <a:solidFill>
                  <a:srgbClr val="00B0F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3A994D9D-FC86-F983-4371-EA5E7DF4D8EA}"/>
              </a:ext>
            </a:extLst>
          </p:cNvPr>
          <p:cNvSpPr/>
          <p:nvPr/>
        </p:nvSpPr>
        <p:spPr>
          <a:xfrm>
            <a:off x="6668814" y="2609193"/>
            <a:ext cx="94593" cy="140313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EECFF63-3923-099C-7D70-F35AA69E37CA}"/>
              </a:ext>
            </a:extLst>
          </p:cNvPr>
          <p:cNvSpPr txBox="1"/>
          <p:nvPr/>
        </p:nvSpPr>
        <p:spPr>
          <a:xfrm>
            <a:off x="6793624" y="3126092"/>
            <a:ext cx="134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Prediction</a:t>
            </a:r>
            <a:endParaRPr lang="zh-CN" altLang="en-US" dirty="0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2211241E-2F93-A68D-47DA-40070A886FDD}"/>
              </a:ext>
            </a:extLst>
          </p:cNvPr>
          <p:cNvSpPr/>
          <p:nvPr/>
        </p:nvSpPr>
        <p:spPr>
          <a:xfrm>
            <a:off x="6663558" y="4144882"/>
            <a:ext cx="94593" cy="7939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0E52451-FEA4-8E1C-8E2E-E6AA2B2F4895}"/>
              </a:ext>
            </a:extLst>
          </p:cNvPr>
          <p:cNvSpPr txBox="1"/>
          <p:nvPr/>
        </p:nvSpPr>
        <p:spPr>
          <a:xfrm>
            <a:off x="6758151" y="4357168"/>
            <a:ext cx="134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Correction</a:t>
            </a:r>
            <a:endParaRPr lang="zh-CN" altLang="en-US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E0FDF9C-F279-3D61-E7DB-FA44B5A53C3E}"/>
              </a:ext>
            </a:extLst>
          </p:cNvPr>
          <p:cNvCxnSpPr>
            <a:cxnSpLocks/>
          </p:cNvCxnSpPr>
          <p:nvPr/>
        </p:nvCxnSpPr>
        <p:spPr>
          <a:xfrm flipV="1">
            <a:off x="7965681" y="2924503"/>
            <a:ext cx="625546" cy="38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48E7FF4-4E2E-8B93-F532-A77673235B1E}"/>
              </a:ext>
            </a:extLst>
          </p:cNvPr>
          <p:cNvSpPr txBox="1"/>
          <p:nvPr/>
        </p:nvSpPr>
        <p:spPr>
          <a:xfrm>
            <a:off x="8591227" y="27319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number of models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609554E-D682-F2B7-AE78-C75ECE03E9F0}"/>
              </a:ext>
            </a:extLst>
          </p:cNvPr>
          <p:cNvCxnSpPr/>
          <p:nvPr/>
        </p:nvCxnSpPr>
        <p:spPr>
          <a:xfrm>
            <a:off x="7965681" y="3310758"/>
            <a:ext cx="625546" cy="262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F195064-D264-A00B-9207-DE36298CA166}"/>
              </a:ext>
            </a:extLst>
          </p:cNvPr>
          <p:cNvSpPr txBox="1"/>
          <p:nvPr/>
        </p:nvSpPr>
        <p:spPr>
          <a:xfrm>
            <a:off x="8591227" y="3349801"/>
            <a:ext cx="205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layer of Index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E49D81E-F4EE-3350-C491-AD955A65DA46}"/>
              </a:ext>
            </a:extLst>
          </p:cNvPr>
          <p:cNvCxnSpPr/>
          <p:nvPr/>
        </p:nvCxnSpPr>
        <p:spPr>
          <a:xfrm>
            <a:off x="7965681" y="4541834"/>
            <a:ext cx="625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99D77F01-3DE8-52AF-4044-9A7563F81B2E}"/>
              </a:ext>
            </a:extLst>
          </p:cNvPr>
          <p:cNvSpPr txBox="1"/>
          <p:nvPr/>
        </p:nvSpPr>
        <p:spPr>
          <a:xfrm>
            <a:off x="8586125" y="4367196"/>
            <a:ext cx="1782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Boundary width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F6A9BA-2A68-F774-67CE-99FA1AEB808B}"/>
              </a:ext>
            </a:extLst>
          </p:cNvPr>
          <p:cNvSpPr txBox="1"/>
          <p:nvPr/>
        </p:nvSpPr>
        <p:spPr>
          <a:xfrm>
            <a:off x="6905612" y="5097498"/>
            <a:ext cx="370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Which parameter will affect these?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2FB06B1-9AE5-7CE8-D3CD-4F0391D8ED23}"/>
              </a:ext>
            </a:extLst>
          </p:cNvPr>
          <p:cNvSpPr txBox="1"/>
          <p:nvPr/>
        </p:nvSpPr>
        <p:spPr>
          <a:xfrm>
            <a:off x="7965681" y="546849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B0F0"/>
                </a:solidFill>
              </a:rPr>
              <a:t>Error Bound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06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8FC8-B52D-2918-27D5-156A894F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B77C0-ADF1-C4A1-9028-834D587E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682A65-6362-711B-15FE-D5AD3B75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6E2626B6-267F-3A11-3769-A535E8535A62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Data distribution in LSM-Tree</a:t>
            </a:r>
            <a:endParaRPr lang="en-US" altLang="ko-KR" sz="1400" dirty="0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E93BBE17-63C9-CE97-046B-DF69EAE851CA}"/>
              </a:ext>
            </a:extLst>
          </p:cNvPr>
          <p:cNvGrpSpPr/>
          <p:nvPr/>
        </p:nvGrpSpPr>
        <p:grpSpPr>
          <a:xfrm>
            <a:off x="532690" y="2100661"/>
            <a:ext cx="4739379" cy="3055965"/>
            <a:chOff x="6964762" y="2757054"/>
            <a:chExt cx="4739379" cy="3055965"/>
          </a:xfrm>
        </p:grpSpPr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C4F5CAC8-9DE9-15F6-5F69-BDFBC7660800}"/>
                </a:ext>
              </a:extLst>
            </p:cNvPr>
            <p:cNvSpPr/>
            <p:nvPr/>
          </p:nvSpPr>
          <p:spPr>
            <a:xfrm>
              <a:off x="7546921" y="2757054"/>
              <a:ext cx="4157220" cy="265835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C4A71A91-9E9E-E69B-3788-4EB881E8B258}"/>
                </a:ext>
              </a:extLst>
            </p:cNvPr>
            <p:cNvSpPr/>
            <p:nvPr/>
          </p:nvSpPr>
          <p:spPr>
            <a:xfrm>
              <a:off x="7714656" y="5189667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EB9CEF8D-5731-BC84-73B0-D98728533084}"/>
                </a:ext>
              </a:extLst>
            </p:cNvPr>
            <p:cNvSpPr/>
            <p:nvPr/>
          </p:nvSpPr>
          <p:spPr>
            <a:xfrm>
              <a:off x="7613056" y="5264915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ACD9230-C904-33C0-36E8-0894A8D61EB9}"/>
                </a:ext>
              </a:extLst>
            </p:cNvPr>
            <p:cNvSpPr/>
            <p:nvPr/>
          </p:nvSpPr>
          <p:spPr>
            <a:xfrm>
              <a:off x="7854356" y="5039171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12085463-A7D7-B064-74BF-554C763197BF}"/>
                </a:ext>
              </a:extLst>
            </p:cNvPr>
            <p:cNvSpPr/>
            <p:nvPr/>
          </p:nvSpPr>
          <p:spPr>
            <a:xfrm>
              <a:off x="7790856" y="5114419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E76B0A6B-57BC-0E1F-01F5-8A8591D69819}"/>
                </a:ext>
              </a:extLst>
            </p:cNvPr>
            <p:cNvSpPr/>
            <p:nvPr/>
          </p:nvSpPr>
          <p:spPr>
            <a:xfrm>
              <a:off x="8013106" y="4888675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8B01CA25-7F43-D610-7097-AF5C0FB2BA24}"/>
                </a:ext>
              </a:extLst>
            </p:cNvPr>
            <p:cNvSpPr/>
            <p:nvPr/>
          </p:nvSpPr>
          <p:spPr>
            <a:xfrm>
              <a:off x="7905156" y="4963923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D532C66-8127-D801-3137-841812481FBF}"/>
                </a:ext>
              </a:extLst>
            </p:cNvPr>
            <p:cNvSpPr/>
            <p:nvPr/>
          </p:nvSpPr>
          <p:spPr>
            <a:xfrm>
              <a:off x="8248056" y="4738179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BAD5D82A-0EA9-78FF-59B1-E00EC8E271B4}"/>
                </a:ext>
              </a:extLst>
            </p:cNvPr>
            <p:cNvSpPr/>
            <p:nvPr/>
          </p:nvSpPr>
          <p:spPr>
            <a:xfrm>
              <a:off x="8159156" y="4813427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9615530E-C4CB-21A2-679A-3BEF8B822C8A}"/>
                </a:ext>
              </a:extLst>
            </p:cNvPr>
            <p:cNvSpPr/>
            <p:nvPr/>
          </p:nvSpPr>
          <p:spPr>
            <a:xfrm>
              <a:off x="8311387" y="4585518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200A45B0-94D3-B9EA-B260-087C3E6FD00E}"/>
                </a:ext>
              </a:extLst>
            </p:cNvPr>
            <p:cNvSpPr/>
            <p:nvPr/>
          </p:nvSpPr>
          <p:spPr>
            <a:xfrm>
              <a:off x="8273287" y="4660766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0CDA41E3-5023-D8B0-CA3D-60D21BAF7079}"/>
                </a:ext>
              </a:extLst>
            </p:cNvPr>
            <p:cNvSpPr/>
            <p:nvPr/>
          </p:nvSpPr>
          <p:spPr>
            <a:xfrm>
              <a:off x="8438387" y="4435022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86765364-4FF3-326A-2EA6-15055F0DD5D0}"/>
                </a:ext>
              </a:extLst>
            </p:cNvPr>
            <p:cNvSpPr/>
            <p:nvPr/>
          </p:nvSpPr>
          <p:spPr>
            <a:xfrm>
              <a:off x="8374887" y="4510270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27DBA91E-ACAC-54D0-56FA-1449BD2D6C45}"/>
                </a:ext>
              </a:extLst>
            </p:cNvPr>
            <p:cNvSpPr/>
            <p:nvPr/>
          </p:nvSpPr>
          <p:spPr>
            <a:xfrm>
              <a:off x="8647937" y="4284526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E9DE0231-1195-7E77-A00B-92088240FB01}"/>
                </a:ext>
              </a:extLst>
            </p:cNvPr>
            <p:cNvSpPr/>
            <p:nvPr/>
          </p:nvSpPr>
          <p:spPr>
            <a:xfrm>
              <a:off x="8520937" y="4359774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CE249D1E-071E-B86D-2AAC-E46640A5D759}"/>
                </a:ext>
              </a:extLst>
            </p:cNvPr>
            <p:cNvSpPr/>
            <p:nvPr/>
          </p:nvSpPr>
          <p:spPr>
            <a:xfrm>
              <a:off x="8997187" y="4134030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1FE556FC-0974-FC1A-6361-F76C0249956F}"/>
                </a:ext>
              </a:extLst>
            </p:cNvPr>
            <p:cNvSpPr/>
            <p:nvPr/>
          </p:nvSpPr>
          <p:spPr>
            <a:xfrm>
              <a:off x="8813037" y="4209278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179FEB8E-42DF-B890-A74D-68DAE34D376C}"/>
                </a:ext>
              </a:extLst>
            </p:cNvPr>
            <p:cNvSpPr/>
            <p:nvPr/>
          </p:nvSpPr>
          <p:spPr>
            <a:xfrm>
              <a:off x="9587737" y="3983534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29167C73-43C0-DCA6-551F-E8DB60EFAF05}"/>
                </a:ext>
              </a:extLst>
            </p:cNvPr>
            <p:cNvSpPr/>
            <p:nvPr/>
          </p:nvSpPr>
          <p:spPr>
            <a:xfrm>
              <a:off x="9206737" y="4058782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2853ECEA-D131-99EE-7DBB-4D3B20F201C5}"/>
                </a:ext>
              </a:extLst>
            </p:cNvPr>
            <p:cNvSpPr/>
            <p:nvPr/>
          </p:nvSpPr>
          <p:spPr>
            <a:xfrm>
              <a:off x="10190987" y="3833038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B7145037-2178-B6A2-85C6-126D91A28370}"/>
                </a:ext>
              </a:extLst>
            </p:cNvPr>
            <p:cNvSpPr/>
            <p:nvPr/>
          </p:nvSpPr>
          <p:spPr>
            <a:xfrm>
              <a:off x="10038587" y="3908286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9B227AD-EFA1-4E88-0AE5-A7C745FABC93}"/>
                </a:ext>
              </a:extLst>
            </p:cNvPr>
            <p:cNvSpPr/>
            <p:nvPr/>
          </p:nvSpPr>
          <p:spPr>
            <a:xfrm>
              <a:off x="10343387" y="3682542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3CFAA741-8EB2-DBAD-985E-BC74156D7934}"/>
                </a:ext>
              </a:extLst>
            </p:cNvPr>
            <p:cNvSpPr/>
            <p:nvPr/>
          </p:nvSpPr>
          <p:spPr>
            <a:xfrm>
              <a:off x="10248137" y="3757790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1DA8AC5A-17F1-6277-D16F-1538358DB330}"/>
                </a:ext>
              </a:extLst>
            </p:cNvPr>
            <p:cNvSpPr/>
            <p:nvPr/>
          </p:nvSpPr>
          <p:spPr>
            <a:xfrm>
              <a:off x="10578337" y="3532046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D4AA8FCE-6206-131B-E3C3-7B78E0862CC6}"/>
                </a:ext>
              </a:extLst>
            </p:cNvPr>
            <p:cNvSpPr/>
            <p:nvPr/>
          </p:nvSpPr>
          <p:spPr>
            <a:xfrm>
              <a:off x="10457687" y="3607294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C14C3369-B758-134F-EF0F-0513CA1E917F}"/>
                </a:ext>
              </a:extLst>
            </p:cNvPr>
            <p:cNvSpPr/>
            <p:nvPr/>
          </p:nvSpPr>
          <p:spPr>
            <a:xfrm>
              <a:off x="10902018" y="3379385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29DC4F63-5733-7DBA-C8E8-A16C7532B2F0}"/>
                </a:ext>
              </a:extLst>
            </p:cNvPr>
            <p:cNvSpPr/>
            <p:nvPr/>
          </p:nvSpPr>
          <p:spPr>
            <a:xfrm>
              <a:off x="10724218" y="3454633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4AA4407F-3B77-3AF2-B619-C26449D8C21C}"/>
                </a:ext>
              </a:extLst>
            </p:cNvPr>
            <p:cNvSpPr/>
            <p:nvPr/>
          </p:nvSpPr>
          <p:spPr>
            <a:xfrm>
              <a:off x="11276668" y="3228889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419CA57E-AD91-FFE8-B4E3-2D68FE842201}"/>
                </a:ext>
              </a:extLst>
            </p:cNvPr>
            <p:cNvSpPr/>
            <p:nvPr/>
          </p:nvSpPr>
          <p:spPr>
            <a:xfrm>
              <a:off x="11168718" y="3304137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4F1E73E0-BF1E-4B28-AF6D-2EA7F4A915B9}"/>
                </a:ext>
              </a:extLst>
            </p:cNvPr>
            <p:cNvSpPr/>
            <p:nvPr/>
          </p:nvSpPr>
          <p:spPr>
            <a:xfrm>
              <a:off x="11429068" y="3078393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1744187-BC9F-DE39-B57A-F2B9C62B93B3}"/>
                </a:ext>
              </a:extLst>
            </p:cNvPr>
            <p:cNvSpPr/>
            <p:nvPr/>
          </p:nvSpPr>
          <p:spPr>
            <a:xfrm>
              <a:off x="11365568" y="3153641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0EB93C2C-0784-5F6C-47E1-CBAD807F60E0}"/>
                </a:ext>
              </a:extLst>
            </p:cNvPr>
            <p:cNvSpPr/>
            <p:nvPr/>
          </p:nvSpPr>
          <p:spPr>
            <a:xfrm>
              <a:off x="11568768" y="2927897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9532BD90-0A45-C718-1900-0858E7B99802}"/>
                </a:ext>
              </a:extLst>
            </p:cNvPr>
            <p:cNvSpPr/>
            <p:nvPr/>
          </p:nvSpPr>
          <p:spPr>
            <a:xfrm>
              <a:off x="11492568" y="3003145"/>
              <a:ext cx="47134" cy="5656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F96477EB-EED2-E7C6-F7FB-15D4D7C891F7}"/>
                </a:ext>
              </a:extLst>
            </p:cNvPr>
            <p:cNvSpPr txBox="1"/>
            <p:nvPr/>
          </p:nvSpPr>
          <p:spPr>
            <a:xfrm rot="16200000">
              <a:off x="6392802" y="3631666"/>
              <a:ext cx="1451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Key’s position</a:t>
              </a:r>
              <a:endParaRPr lang="zh-CN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3" name="墨迹 172">
                  <a:extLst>
                    <a:ext uri="{FF2B5EF4-FFF2-40B4-BE49-F238E27FC236}">
                      <a16:creationId xmlns:a16="http://schemas.microsoft.com/office/drawing/2014/main" id="{187AB3DB-3A47-DF36-A83F-83587D13B870}"/>
                    </a:ext>
                  </a:extLst>
                </p14:cNvPr>
                <p14:cNvContentPartPr/>
                <p14:nvPr/>
              </p14:nvContentPartPr>
              <p14:xfrm>
                <a:off x="7583979" y="4701380"/>
                <a:ext cx="766800" cy="643320"/>
              </p14:xfrm>
            </p:contentPart>
          </mc:Choice>
          <mc:Fallback xmlns=""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56C0ED07-D059-CB30-E609-A6BF5CB940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47962" y="4629380"/>
                  <a:ext cx="838474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4" name="墨迹 173">
                  <a:extLst>
                    <a:ext uri="{FF2B5EF4-FFF2-40B4-BE49-F238E27FC236}">
                      <a16:creationId xmlns:a16="http://schemas.microsoft.com/office/drawing/2014/main" id="{DF17204B-3B69-20AE-099F-97E4A9536ECB}"/>
                    </a:ext>
                  </a:extLst>
                </p14:cNvPr>
                <p14:cNvContentPartPr/>
                <p14:nvPr/>
              </p14:nvContentPartPr>
              <p14:xfrm>
                <a:off x="8335299" y="3784460"/>
                <a:ext cx="1219680" cy="792000"/>
              </p14:xfrm>
            </p:contentPart>
          </mc:Choice>
          <mc:Fallback xmlns="">
            <p:pic>
              <p:nvPicPr>
                <p:cNvPr id="118" name="墨迹 117">
                  <a:extLst>
                    <a:ext uri="{FF2B5EF4-FFF2-40B4-BE49-F238E27FC236}">
                      <a16:creationId xmlns:a16="http://schemas.microsoft.com/office/drawing/2014/main" id="{FFCC3218-80E5-12EA-D30A-0A8A4C4712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99288" y="3712493"/>
                  <a:ext cx="1291341" cy="935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5" name="墨迹 174">
                  <a:extLst>
                    <a:ext uri="{FF2B5EF4-FFF2-40B4-BE49-F238E27FC236}">
                      <a16:creationId xmlns:a16="http://schemas.microsoft.com/office/drawing/2014/main" id="{4762D019-22DB-B992-5F94-4571766A906A}"/>
                    </a:ext>
                  </a:extLst>
                </p14:cNvPr>
                <p14:cNvContentPartPr/>
                <p14:nvPr/>
              </p14:nvContentPartPr>
              <p14:xfrm>
                <a:off x="9614739" y="3775460"/>
                <a:ext cx="815040" cy="249480"/>
              </p14:xfrm>
            </p:contentPart>
          </mc:Choice>
          <mc:Fallback xmlns="">
            <p:pic>
              <p:nvPicPr>
                <p:cNvPr id="119" name="墨迹 118">
                  <a:extLst>
                    <a:ext uri="{FF2B5EF4-FFF2-40B4-BE49-F238E27FC236}">
                      <a16:creationId xmlns:a16="http://schemas.microsoft.com/office/drawing/2014/main" id="{B97C0088-A238-4D61-47BA-E0B74CC959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78739" y="3703460"/>
                  <a:ext cx="886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6" name="墨迹 175">
                  <a:extLst>
                    <a:ext uri="{FF2B5EF4-FFF2-40B4-BE49-F238E27FC236}">
                      <a16:creationId xmlns:a16="http://schemas.microsoft.com/office/drawing/2014/main" id="{1E675009-EF6A-FCC1-2CC6-722A730676E4}"/>
                    </a:ext>
                  </a:extLst>
                </p14:cNvPr>
                <p14:cNvContentPartPr/>
                <p14:nvPr/>
              </p14:nvContentPartPr>
              <p14:xfrm>
                <a:off x="10486659" y="3163100"/>
                <a:ext cx="991080" cy="462240"/>
              </p14:xfrm>
            </p:contentPart>
          </mc:Choice>
          <mc:Fallback xmlns="">
            <p:pic>
              <p:nvPicPr>
                <p:cNvPr id="120" name="墨迹 119">
                  <a:extLst>
                    <a:ext uri="{FF2B5EF4-FFF2-40B4-BE49-F238E27FC236}">
                      <a16:creationId xmlns:a16="http://schemas.microsoft.com/office/drawing/2014/main" id="{1123C5BE-C45C-CEE2-1034-51B3D13AA26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50659" y="3091100"/>
                  <a:ext cx="106272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7" name="墨迹 176">
                  <a:extLst>
                    <a:ext uri="{FF2B5EF4-FFF2-40B4-BE49-F238E27FC236}">
                      <a16:creationId xmlns:a16="http://schemas.microsoft.com/office/drawing/2014/main" id="{9E4A7773-CEF6-CBD4-9F96-376C513F603C}"/>
                    </a:ext>
                  </a:extLst>
                </p14:cNvPr>
                <p14:cNvContentPartPr/>
                <p14:nvPr/>
              </p14:nvContentPartPr>
              <p14:xfrm>
                <a:off x="11509059" y="2930540"/>
                <a:ext cx="168840" cy="132120"/>
              </p14:xfrm>
            </p:contentPart>
          </mc:Choice>
          <mc:Fallback xmlns="">
            <p:pic>
              <p:nvPicPr>
                <p:cNvPr id="121" name="墨迹 120">
                  <a:extLst>
                    <a:ext uri="{FF2B5EF4-FFF2-40B4-BE49-F238E27FC236}">
                      <a16:creationId xmlns:a16="http://schemas.microsoft.com/office/drawing/2014/main" id="{4815A664-95E1-CD7C-5991-7E95A5DB8A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473059" y="2858540"/>
                  <a:ext cx="240480" cy="27576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8AD661D5-4500-AC73-349E-D266D3BED548}"/>
                </a:ext>
              </a:extLst>
            </p:cNvPr>
            <p:cNvCxnSpPr>
              <a:cxnSpLocks/>
            </p:cNvCxnSpPr>
            <p:nvPr/>
          </p:nvCxnSpPr>
          <p:spPr>
            <a:xfrm>
              <a:off x="9576019" y="2757054"/>
              <a:ext cx="0" cy="265835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40EA4E2B-1B4E-5469-1E4C-2A1FFB946637}"/>
                </a:ext>
              </a:extLst>
            </p:cNvPr>
            <p:cNvCxnSpPr>
              <a:cxnSpLocks/>
            </p:cNvCxnSpPr>
            <p:nvPr/>
          </p:nvCxnSpPr>
          <p:spPr>
            <a:xfrm>
              <a:off x="8335299" y="2757054"/>
              <a:ext cx="0" cy="265835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6AE0F87C-EAB6-4E73-CE70-03987A67DEFC}"/>
                </a:ext>
              </a:extLst>
            </p:cNvPr>
            <p:cNvCxnSpPr>
              <a:cxnSpLocks/>
            </p:cNvCxnSpPr>
            <p:nvPr/>
          </p:nvCxnSpPr>
          <p:spPr>
            <a:xfrm>
              <a:off x="10463837" y="2757054"/>
              <a:ext cx="0" cy="265835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A7E08983-8F88-B82F-4231-D68962930AB9}"/>
                </a:ext>
              </a:extLst>
            </p:cNvPr>
            <p:cNvCxnSpPr>
              <a:cxnSpLocks/>
            </p:cNvCxnSpPr>
            <p:nvPr/>
          </p:nvCxnSpPr>
          <p:spPr>
            <a:xfrm>
              <a:off x="11476202" y="2757054"/>
              <a:ext cx="0" cy="265835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94396E9A-F8B6-FF88-8B00-1E51F7509D66}"/>
                </a:ext>
              </a:extLst>
            </p:cNvPr>
            <p:cNvSpPr txBox="1"/>
            <p:nvPr/>
          </p:nvSpPr>
          <p:spPr>
            <a:xfrm>
              <a:off x="9625531" y="5505242"/>
              <a:ext cx="509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</a:t>
              </a:r>
              <a:endParaRPr lang="zh-CN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3F2B55C-4BB7-63FC-4C78-2A1354A3CEDA}"/>
              </a:ext>
            </a:extLst>
          </p:cNvPr>
          <p:cNvGrpSpPr/>
          <p:nvPr/>
        </p:nvGrpSpPr>
        <p:grpSpPr>
          <a:xfrm>
            <a:off x="6302256" y="2099821"/>
            <a:ext cx="4776320" cy="3055316"/>
            <a:chOff x="7000701" y="2099821"/>
            <a:chExt cx="4776320" cy="3055316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13956B52-B6F1-8839-DE03-28FC9BEC9E98}"/>
                </a:ext>
              </a:extLst>
            </p:cNvPr>
            <p:cNvGrpSpPr/>
            <p:nvPr/>
          </p:nvGrpSpPr>
          <p:grpSpPr>
            <a:xfrm>
              <a:off x="7619801" y="2099821"/>
              <a:ext cx="4157220" cy="2658358"/>
              <a:chOff x="3770722" y="2762054"/>
              <a:chExt cx="4157220" cy="2658358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0ECBE2C-5EB6-0DEA-56A6-804D7E86F53F}"/>
                  </a:ext>
                </a:extLst>
              </p:cNvPr>
              <p:cNvSpPr/>
              <p:nvPr/>
            </p:nvSpPr>
            <p:spPr>
              <a:xfrm>
                <a:off x="3770722" y="2762054"/>
                <a:ext cx="4157220" cy="265835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1EA79A87-4382-D3C3-28A1-A7F1A3C2B63C}"/>
                  </a:ext>
                </a:extLst>
              </p:cNvPr>
              <p:cNvSpPr/>
              <p:nvPr/>
            </p:nvSpPr>
            <p:spPr>
              <a:xfrm>
                <a:off x="3894007" y="5194667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A0E9A515-E6AC-F81A-EFB9-3A195374A3AD}"/>
                  </a:ext>
                </a:extLst>
              </p:cNvPr>
              <p:cNvSpPr/>
              <p:nvPr/>
            </p:nvSpPr>
            <p:spPr>
              <a:xfrm>
                <a:off x="3836857" y="5269915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03278509-9DBE-B843-C830-24C3EA728BEB}"/>
                  </a:ext>
                </a:extLst>
              </p:cNvPr>
              <p:cNvSpPr/>
              <p:nvPr/>
            </p:nvSpPr>
            <p:spPr>
              <a:xfrm>
                <a:off x="4046407" y="5044171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9E77613E-6839-373A-4A28-CA89612F4551}"/>
                  </a:ext>
                </a:extLst>
              </p:cNvPr>
              <p:cNvSpPr/>
              <p:nvPr/>
            </p:nvSpPr>
            <p:spPr>
              <a:xfrm>
                <a:off x="3982907" y="5119419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03F6CFAF-CE26-1509-92FB-D30F65C9FFEE}"/>
                  </a:ext>
                </a:extLst>
              </p:cNvPr>
              <p:cNvSpPr/>
              <p:nvPr/>
            </p:nvSpPr>
            <p:spPr>
              <a:xfrm>
                <a:off x="4205157" y="4893675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7B073D04-F534-EB83-F230-78E7E2F8DE0A}"/>
                  </a:ext>
                </a:extLst>
              </p:cNvPr>
              <p:cNvSpPr/>
              <p:nvPr/>
            </p:nvSpPr>
            <p:spPr>
              <a:xfrm>
                <a:off x="4094032" y="4968923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D7F93117-4AB5-6300-E8B8-D45FB590B788}"/>
                  </a:ext>
                </a:extLst>
              </p:cNvPr>
              <p:cNvSpPr/>
              <p:nvPr/>
            </p:nvSpPr>
            <p:spPr>
              <a:xfrm>
                <a:off x="4402007" y="4743179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2958D9A-B592-AC29-2FEF-3850238F1CA5}"/>
                  </a:ext>
                </a:extLst>
              </p:cNvPr>
              <p:cNvSpPr/>
              <p:nvPr/>
            </p:nvSpPr>
            <p:spPr>
              <a:xfrm>
                <a:off x="4306757" y="4818427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97DD64FC-148D-83AC-D490-B3A69A6973DF}"/>
                  </a:ext>
                </a:extLst>
              </p:cNvPr>
              <p:cNvSpPr/>
              <p:nvPr/>
            </p:nvSpPr>
            <p:spPr>
              <a:xfrm>
                <a:off x="4512963" y="4590518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801E3159-2AE3-3F7A-AFEA-839FD8F53678}"/>
                  </a:ext>
                </a:extLst>
              </p:cNvPr>
              <p:cNvSpPr/>
              <p:nvPr/>
            </p:nvSpPr>
            <p:spPr>
              <a:xfrm>
                <a:off x="4462163" y="4665766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BC8DDB50-C319-2BF2-E8CB-E1B0E952D1DD}"/>
                  </a:ext>
                </a:extLst>
              </p:cNvPr>
              <p:cNvSpPr/>
              <p:nvPr/>
            </p:nvSpPr>
            <p:spPr>
              <a:xfrm>
                <a:off x="4646313" y="4440022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>
                <a:extLst>
                  <a:ext uri="{FF2B5EF4-FFF2-40B4-BE49-F238E27FC236}">
                    <a16:creationId xmlns:a16="http://schemas.microsoft.com/office/drawing/2014/main" id="{6BF8DC56-50A4-ADCA-BC5E-964800D7DDF5}"/>
                  </a:ext>
                </a:extLst>
              </p:cNvPr>
              <p:cNvSpPr/>
              <p:nvPr/>
            </p:nvSpPr>
            <p:spPr>
              <a:xfrm>
                <a:off x="4576463" y="4515270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3CA08B6D-5929-F885-93A1-7FAB2778AAA0}"/>
                  </a:ext>
                </a:extLst>
              </p:cNvPr>
              <p:cNvSpPr/>
              <p:nvPr/>
            </p:nvSpPr>
            <p:spPr>
              <a:xfrm>
                <a:off x="4830463" y="4289526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50E7AB4-35A3-E0EC-9E84-661C3FA80E8A}"/>
                  </a:ext>
                </a:extLst>
              </p:cNvPr>
              <p:cNvSpPr/>
              <p:nvPr/>
            </p:nvSpPr>
            <p:spPr>
              <a:xfrm>
                <a:off x="4725688" y="4364774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8B32CEE4-302B-D3FC-A82E-7282FA9EC83D}"/>
                  </a:ext>
                </a:extLst>
              </p:cNvPr>
              <p:cNvSpPr/>
              <p:nvPr/>
            </p:nvSpPr>
            <p:spPr>
              <a:xfrm>
                <a:off x="5014613" y="4139030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230EEFCC-76D6-E7D6-6D47-2D23F9FD4E98}"/>
                  </a:ext>
                </a:extLst>
              </p:cNvPr>
              <p:cNvSpPr/>
              <p:nvPr/>
            </p:nvSpPr>
            <p:spPr>
              <a:xfrm>
                <a:off x="4922538" y="4214278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A7A2D6A1-2C76-21A3-7FA0-82ED541B87C5}"/>
                  </a:ext>
                </a:extLst>
              </p:cNvPr>
              <p:cNvSpPr/>
              <p:nvPr/>
            </p:nvSpPr>
            <p:spPr>
              <a:xfrm>
                <a:off x="5367038" y="3988534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30C23557-8E30-EBE5-737A-4641CC07CD07}"/>
                  </a:ext>
                </a:extLst>
              </p:cNvPr>
              <p:cNvSpPr/>
              <p:nvPr/>
            </p:nvSpPr>
            <p:spPr>
              <a:xfrm>
                <a:off x="5125738" y="4063782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8AEC0B0F-081D-DF67-5D3B-DA438626A519}"/>
                  </a:ext>
                </a:extLst>
              </p:cNvPr>
              <p:cNvSpPr/>
              <p:nvPr/>
            </p:nvSpPr>
            <p:spPr>
              <a:xfrm>
                <a:off x="5760738" y="3838038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0495C12C-86DA-E69F-039C-EE7272C679D0}"/>
                  </a:ext>
                </a:extLst>
              </p:cNvPr>
              <p:cNvSpPr/>
              <p:nvPr/>
            </p:nvSpPr>
            <p:spPr>
              <a:xfrm>
                <a:off x="5563888" y="3913286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E8652C9D-1CEF-8972-4AE6-D0983F49F430}"/>
                  </a:ext>
                </a:extLst>
              </p:cNvPr>
              <p:cNvSpPr/>
              <p:nvPr/>
            </p:nvSpPr>
            <p:spPr>
              <a:xfrm>
                <a:off x="6008388" y="3687542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66FF3E9D-25BA-26FD-0C17-8A192355E78D}"/>
                  </a:ext>
                </a:extLst>
              </p:cNvPr>
              <p:cNvSpPr/>
              <p:nvPr/>
            </p:nvSpPr>
            <p:spPr>
              <a:xfrm>
                <a:off x="5906788" y="3762790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7C82679-55AF-2E02-B183-42B81880B065}"/>
                  </a:ext>
                </a:extLst>
              </p:cNvPr>
              <p:cNvSpPr/>
              <p:nvPr/>
            </p:nvSpPr>
            <p:spPr>
              <a:xfrm>
                <a:off x="6211588" y="3537046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940A46AF-0DC3-FE1F-D23C-DEF388AD5DB3}"/>
                  </a:ext>
                </a:extLst>
              </p:cNvPr>
              <p:cNvSpPr/>
              <p:nvPr/>
            </p:nvSpPr>
            <p:spPr>
              <a:xfrm>
                <a:off x="6103638" y="3612294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FAAF5C23-20F1-10A1-988F-52A0204CE448}"/>
                  </a:ext>
                </a:extLst>
              </p:cNvPr>
              <p:cNvSpPr/>
              <p:nvPr/>
            </p:nvSpPr>
            <p:spPr>
              <a:xfrm>
                <a:off x="6430494" y="3384385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C7CC7B4B-B3FF-2243-66C0-0165757D97A4}"/>
                  </a:ext>
                </a:extLst>
              </p:cNvPr>
              <p:cNvSpPr/>
              <p:nvPr/>
            </p:nvSpPr>
            <p:spPr>
              <a:xfrm>
                <a:off x="6322544" y="3459633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A33823A8-372B-B17E-9DA9-FBEC8B5AD2E6}"/>
                  </a:ext>
                </a:extLst>
              </p:cNvPr>
              <p:cNvSpPr/>
              <p:nvPr/>
            </p:nvSpPr>
            <p:spPr>
              <a:xfrm>
                <a:off x="6655919" y="3233889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4033C186-944A-7D99-622C-0ED914A21B2F}"/>
                  </a:ext>
                </a:extLst>
              </p:cNvPr>
              <p:cNvSpPr/>
              <p:nvPr/>
            </p:nvSpPr>
            <p:spPr>
              <a:xfrm>
                <a:off x="6544794" y="3309137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BE7A15F-EB56-74F9-B22C-D47702FC4251}"/>
                  </a:ext>
                </a:extLst>
              </p:cNvPr>
              <p:cNvSpPr/>
              <p:nvPr/>
            </p:nvSpPr>
            <p:spPr>
              <a:xfrm>
                <a:off x="6903569" y="3083393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10949092-BC00-F37A-CDB1-CE015C562A14}"/>
                  </a:ext>
                </a:extLst>
              </p:cNvPr>
              <p:cNvSpPr/>
              <p:nvPr/>
            </p:nvSpPr>
            <p:spPr>
              <a:xfrm>
                <a:off x="6798794" y="3158641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33FF7944-1EE3-298C-9D0A-69A1B8A42BAD}"/>
                  </a:ext>
                </a:extLst>
              </p:cNvPr>
              <p:cNvSpPr/>
              <p:nvPr/>
            </p:nvSpPr>
            <p:spPr>
              <a:xfrm>
                <a:off x="7170269" y="2932897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2E3B1ED3-7D7F-D016-E33B-1B31C02B71FA}"/>
                  </a:ext>
                </a:extLst>
              </p:cNvPr>
              <p:cNvSpPr/>
              <p:nvPr/>
            </p:nvSpPr>
            <p:spPr>
              <a:xfrm>
                <a:off x="7030569" y="3008145"/>
                <a:ext cx="47134" cy="5656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3" name="墨迹 182">
                  <a:extLst>
                    <a:ext uri="{FF2B5EF4-FFF2-40B4-BE49-F238E27FC236}">
                      <a16:creationId xmlns:a16="http://schemas.microsoft.com/office/drawing/2014/main" id="{D08E84E5-9D3B-C249-0DF4-6DC87CD27FF1}"/>
                    </a:ext>
                  </a:extLst>
                </p14:cNvPr>
                <p14:cNvContentPartPr/>
                <p14:nvPr/>
              </p14:nvContentPartPr>
              <p14:xfrm>
                <a:off x="7676967" y="3248921"/>
                <a:ext cx="1511640" cy="1361160"/>
              </p14:xfrm>
            </p:contentPart>
          </mc:Choice>
          <mc:Fallback xmlns="">
            <p:pic>
              <p:nvPicPr>
                <p:cNvPr id="183" name="墨迹 182">
                  <a:extLst>
                    <a:ext uri="{FF2B5EF4-FFF2-40B4-BE49-F238E27FC236}">
                      <a16:creationId xmlns:a16="http://schemas.microsoft.com/office/drawing/2014/main" id="{D08E84E5-9D3B-C249-0DF4-6DC87CD27F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40967" y="3176940"/>
                  <a:ext cx="1583280" cy="15047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" name="墨迹 183">
                  <a:extLst>
                    <a:ext uri="{FF2B5EF4-FFF2-40B4-BE49-F238E27FC236}">
                      <a16:creationId xmlns:a16="http://schemas.microsoft.com/office/drawing/2014/main" id="{B29EC13C-AC42-CAE4-8887-0D9BEF71DCB3}"/>
                    </a:ext>
                  </a:extLst>
                </p14:cNvPr>
                <p14:cNvContentPartPr/>
                <p14:nvPr/>
              </p14:nvContentPartPr>
              <p14:xfrm>
                <a:off x="9263847" y="2179001"/>
                <a:ext cx="1957680" cy="1223640"/>
              </p14:xfrm>
            </p:contentPart>
          </mc:Choice>
          <mc:Fallback xmlns="">
            <p:pic>
              <p:nvPicPr>
                <p:cNvPr id="184" name="墨迹 183">
                  <a:extLst>
                    <a:ext uri="{FF2B5EF4-FFF2-40B4-BE49-F238E27FC236}">
                      <a16:creationId xmlns:a16="http://schemas.microsoft.com/office/drawing/2014/main" id="{B29EC13C-AC42-CAE4-8887-0D9BEF71DCB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7847" y="2107001"/>
                  <a:ext cx="2029320" cy="13672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5DA91C1C-9AEE-8E18-3553-41657A6133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3496" y="2099821"/>
              <a:ext cx="0" cy="2658358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6F7FDEB1-2E95-8716-253D-554A7A0493AC}"/>
                </a:ext>
              </a:extLst>
            </p:cNvPr>
            <p:cNvSpPr txBox="1"/>
            <p:nvPr/>
          </p:nvSpPr>
          <p:spPr>
            <a:xfrm>
              <a:off x="9593910" y="4847360"/>
              <a:ext cx="509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</a:t>
              </a:r>
              <a:endParaRPr lang="zh-CN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809751D1-D2AB-D949-B9E7-0FF62BD5DCFE}"/>
                </a:ext>
              </a:extLst>
            </p:cNvPr>
            <p:cNvSpPr txBox="1"/>
            <p:nvPr/>
          </p:nvSpPr>
          <p:spPr>
            <a:xfrm rot="16200000">
              <a:off x="6428741" y="2957401"/>
              <a:ext cx="14516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Key’s position</a:t>
              </a:r>
              <a:endParaRPr lang="zh-CN" altLang="en-US" sz="14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C31071D-4BA4-88AE-9AA7-E66C767C3CE6}"/>
              </a:ext>
            </a:extLst>
          </p:cNvPr>
          <p:cNvSpPr txBox="1"/>
          <p:nvPr/>
        </p:nvSpPr>
        <p:spPr>
          <a:xfrm>
            <a:off x="1744568" y="5226957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 segments = 5 Linear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BC5D1A23-B810-93CA-D473-8DCF2AA1AAB1}"/>
              </a:ext>
            </a:extLst>
          </p:cNvPr>
          <p:cNvSpPr txBox="1"/>
          <p:nvPr/>
        </p:nvSpPr>
        <p:spPr>
          <a:xfrm>
            <a:off x="7497866" y="5228957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2 segments = 2 Linear model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46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8D6D-1697-C225-D734-2813D8FCB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54432-5D25-7207-F76B-99C2FF3E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496648-E23C-51B2-2E08-243CBF7A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39CECCB9-BEF1-53DD-92E6-5E09B4C61EB9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Data distribution in LSM-Tree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In LSM Tree, there are various key distributions within SST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B965EE-1AAF-8242-DC23-1119F7DE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0" y="2266100"/>
            <a:ext cx="4286250" cy="2781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D5EBC1F-40BA-2EB2-27AE-66BE339CB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793" y="2232762"/>
            <a:ext cx="4181475" cy="28479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4E9DC6-24AA-A76B-400C-36302E2FA73D}"/>
              </a:ext>
            </a:extLst>
          </p:cNvPr>
          <p:cNvSpPr txBox="1"/>
          <p:nvPr/>
        </p:nvSpPr>
        <p:spPr>
          <a:xfrm>
            <a:off x="2136228" y="5179957"/>
            <a:ext cx="289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Avg. Key Range in SSTable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233D82-C3C4-317A-1EF1-01403E8799FD}"/>
              </a:ext>
            </a:extLst>
          </p:cNvPr>
          <p:cNvSpPr txBox="1"/>
          <p:nvPr/>
        </p:nvSpPr>
        <p:spPr>
          <a:xfrm>
            <a:off x="7156775" y="5147691"/>
            <a:ext cx="364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Avg. Num of Segments in SSTable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0C7FE1-45C0-A7E6-0BF7-85A05B409569}"/>
              </a:ext>
            </a:extLst>
          </p:cNvPr>
          <p:cNvSpPr txBox="1"/>
          <p:nvPr/>
        </p:nvSpPr>
        <p:spPr>
          <a:xfrm>
            <a:off x="666638" y="5583977"/>
            <a:ext cx="4988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The data distribution within SSTable is dynamic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0C7F8D1-B7A7-6A9F-D94A-635F70F9C632}"/>
              </a:ext>
            </a:extLst>
          </p:cNvPr>
          <p:cNvSpPr/>
          <p:nvPr/>
        </p:nvSpPr>
        <p:spPr>
          <a:xfrm>
            <a:off x="5655055" y="5722445"/>
            <a:ext cx="745745" cy="1813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320FA6-C323-F640-1E4E-F058C9F9E92C}"/>
              </a:ext>
            </a:extLst>
          </p:cNvPr>
          <p:cNvSpPr txBox="1"/>
          <p:nvPr/>
        </p:nvSpPr>
        <p:spPr>
          <a:xfrm>
            <a:off x="6482808" y="5583977"/>
            <a:ext cx="516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Error bound needs to adapt to different SSTables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C39EEB-0384-8744-F138-07B654DB1EEC}"/>
              </a:ext>
            </a:extLst>
          </p:cNvPr>
          <p:cNvSpPr txBox="1"/>
          <p:nvPr/>
        </p:nvSpPr>
        <p:spPr>
          <a:xfrm>
            <a:off x="4861950" y="6002439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Reinforcement Learning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34668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030A2-40B5-95E9-CA07-33ED7339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D1BC7-55B2-7AFD-0161-F6787091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F6D6711-9617-5B79-364E-D9BE060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9933CCC1-4F35-982F-B7A5-5702A79DDE4D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Data distribution in LSM-Tree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Is RL a good combination with LSM-Tree?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8DC6C3-1511-7F37-3193-466F3F99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6" y="3256305"/>
            <a:ext cx="4438650" cy="12668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DA22C53-9A27-7604-B359-7FD981E2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70" y="2379443"/>
            <a:ext cx="4695825" cy="2619375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A4AC631F-6FAC-3B46-4877-0FABF2C85A7A}"/>
              </a:ext>
            </a:extLst>
          </p:cNvPr>
          <p:cNvSpPr/>
          <p:nvPr/>
        </p:nvSpPr>
        <p:spPr>
          <a:xfrm>
            <a:off x="5612523" y="3775417"/>
            <a:ext cx="989125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1B6D68-7E2B-EB99-6911-9BD7C89D9A9D}"/>
              </a:ext>
            </a:extLst>
          </p:cNvPr>
          <p:cNvSpPr txBox="1"/>
          <p:nvPr/>
        </p:nvSpPr>
        <p:spPr>
          <a:xfrm>
            <a:off x="1655380" y="5500707"/>
            <a:ext cx="320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Compaction occurs constantly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6CC107-3A48-D35C-465B-00A7CA63096C}"/>
              </a:ext>
            </a:extLst>
          </p:cNvPr>
          <p:cNvSpPr txBox="1"/>
          <p:nvPr/>
        </p:nvSpPr>
        <p:spPr>
          <a:xfrm>
            <a:off x="7972093" y="5500707"/>
            <a:ext cx="202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RL needs iteration</a:t>
            </a:r>
            <a:endParaRPr lang="zh-CN" altLang="en-US" dirty="0"/>
          </a:p>
        </p:txBody>
      </p:sp>
      <p:pic>
        <p:nvPicPr>
          <p:cNvPr id="1026" name="Picture 2" descr="20張超好笑【我就爛】梗圖！快來看看網友們的搞笑創作！">
            <a:extLst>
              <a:ext uri="{FF2B5EF4-FFF2-40B4-BE49-F238E27FC236}">
                <a16:creationId xmlns:a16="http://schemas.microsoft.com/office/drawing/2014/main" id="{660BE0CE-4E8A-D9B2-60F3-DD9B60D22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22" y="4824475"/>
            <a:ext cx="1547296" cy="15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63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C1828-98AA-7AAD-0227-44F9675E4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E60C8-5F71-0714-91EB-CD8351A0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7512D0E-94A0-8324-2110-234CEDEC6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2F908571-B6B1-ABDA-BFDA-FAE9615484C8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W</a:t>
            </a:r>
            <a:r>
              <a:rPr lang="en-US" altLang="zh-CN" sz="2000" dirty="0"/>
              <a:t>ild-Learning</a:t>
            </a:r>
            <a:endParaRPr lang="en-US" altLang="ko-KR" sz="1600" dirty="0"/>
          </a:p>
        </p:txBody>
      </p:sp>
      <p:pic>
        <p:nvPicPr>
          <p:cNvPr id="1026" name="Picture 2" descr="20張超好笑【我就爛】梗圖！快來看看網友們的搞笑創作！">
            <a:extLst>
              <a:ext uri="{FF2B5EF4-FFF2-40B4-BE49-F238E27FC236}">
                <a16:creationId xmlns:a16="http://schemas.microsoft.com/office/drawing/2014/main" id="{1E5697C3-B8ED-2A92-F69F-28829E176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22" y="4824475"/>
            <a:ext cx="1547296" cy="154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5DC5C4-76A6-25FC-015F-E7BD29D52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867" y="3071848"/>
            <a:ext cx="4438650" cy="126682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13602D4E-6E00-C81C-95AD-23EC72CBB321}"/>
              </a:ext>
            </a:extLst>
          </p:cNvPr>
          <p:cNvSpPr/>
          <p:nvPr/>
        </p:nvSpPr>
        <p:spPr>
          <a:xfrm>
            <a:off x="910139" y="2761264"/>
            <a:ext cx="1864592" cy="41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Compaction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AE8136-65B0-D07A-0A00-B11FA214AA47}"/>
              </a:ext>
            </a:extLst>
          </p:cNvPr>
          <p:cNvSpPr/>
          <p:nvPr/>
        </p:nvSpPr>
        <p:spPr>
          <a:xfrm>
            <a:off x="932144" y="4193071"/>
            <a:ext cx="1864592" cy="41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Index Build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16A733F-11E6-B8A8-6000-32902299EF76}"/>
              </a:ext>
            </a:extLst>
          </p:cNvPr>
          <p:cNvSpPr/>
          <p:nvPr/>
        </p:nvSpPr>
        <p:spPr>
          <a:xfrm>
            <a:off x="1789386" y="3279228"/>
            <a:ext cx="197069" cy="78318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十字形 24">
            <a:extLst>
              <a:ext uri="{FF2B5EF4-FFF2-40B4-BE49-F238E27FC236}">
                <a16:creationId xmlns:a16="http://schemas.microsoft.com/office/drawing/2014/main" id="{C7D59B75-B56B-EFA2-4CA3-F15DDA4F8FA7}"/>
              </a:ext>
            </a:extLst>
          </p:cNvPr>
          <p:cNvSpPr/>
          <p:nvPr/>
        </p:nvSpPr>
        <p:spPr>
          <a:xfrm rot="2611713">
            <a:off x="1497723" y="3248826"/>
            <a:ext cx="780393" cy="783184"/>
          </a:xfrm>
          <a:prstGeom prst="plus">
            <a:avLst>
              <a:gd name="adj" fmla="val 4075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9012679-AC94-4F55-658C-557919656D21}"/>
              </a:ext>
            </a:extLst>
          </p:cNvPr>
          <p:cNvSpPr/>
          <p:nvPr/>
        </p:nvSpPr>
        <p:spPr>
          <a:xfrm>
            <a:off x="2963917" y="2885090"/>
            <a:ext cx="860215" cy="2026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BADCB9-1662-0D24-A5B3-9237549552EE}"/>
              </a:ext>
            </a:extLst>
          </p:cNvPr>
          <p:cNvSpPr/>
          <p:nvPr/>
        </p:nvSpPr>
        <p:spPr>
          <a:xfrm>
            <a:off x="3976532" y="2761264"/>
            <a:ext cx="1864592" cy="41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RL Agent</a:t>
            </a:r>
            <a:endParaRPr lang="zh-CN" altLang="en-US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F268415-47E7-3749-427B-CD6B4EC63451}"/>
              </a:ext>
            </a:extLst>
          </p:cNvPr>
          <p:cNvSpPr/>
          <p:nvPr/>
        </p:nvSpPr>
        <p:spPr>
          <a:xfrm rot="5400000">
            <a:off x="4489924" y="3543424"/>
            <a:ext cx="731069" cy="2026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3AB4449-7998-16B1-DE4E-B565ABC676D0}"/>
              </a:ext>
            </a:extLst>
          </p:cNvPr>
          <p:cNvSpPr/>
          <p:nvPr/>
        </p:nvSpPr>
        <p:spPr>
          <a:xfrm>
            <a:off x="3976532" y="4188827"/>
            <a:ext cx="1864592" cy="4126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 Error Bound</a:t>
            </a:r>
            <a:endParaRPr lang="zh-CN" altLang="en-US" dirty="0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D4E6AD1E-7259-EE6C-48F1-0116521E4AE1}"/>
              </a:ext>
            </a:extLst>
          </p:cNvPr>
          <p:cNvSpPr/>
          <p:nvPr/>
        </p:nvSpPr>
        <p:spPr>
          <a:xfrm rot="10800000">
            <a:off x="2956526" y="4293836"/>
            <a:ext cx="860215" cy="20267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7DE9142-DC4F-9A9A-27F2-DFE625A99D47}"/>
              </a:ext>
            </a:extLst>
          </p:cNvPr>
          <p:cNvSpPr txBox="1"/>
          <p:nvPr/>
        </p:nvSpPr>
        <p:spPr>
          <a:xfrm>
            <a:off x="2643029" y="2307479"/>
            <a:ext cx="1465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Analyze the data  distribution of SST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771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BF65-B692-FE34-F838-F25D1C21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8323B-468A-CC10-DE32-2CCBF0746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Learned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 </a:t>
            </a:r>
            <a:r>
              <a:rPr lang="en-US" altLang="ko-KR" dirty="0"/>
              <a:t>in LSM-Tree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979AB1-253C-5E8E-0F25-1F52BE59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14DE3BC8-0B16-1BD6-6B2A-B7572BCEDC74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W</a:t>
            </a:r>
            <a:r>
              <a:rPr lang="en-US" altLang="zh-CN" sz="2000" dirty="0"/>
              <a:t>ild-Learning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E</a:t>
            </a:r>
            <a:r>
              <a:rPr lang="en-US" altLang="zh-CN" sz="1600" dirty="0"/>
              <a:t>valuation</a:t>
            </a:r>
            <a:endParaRPr lang="en-US" altLang="ko-KR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6707F6-8F90-C7D7-ECCE-A69880DCB79B}"/>
              </a:ext>
            </a:extLst>
          </p:cNvPr>
          <p:cNvSpPr txBox="1"/>
          <p:nvPr/>
        </p:nvSpPr>
        <p:spPr>
          <a:xfrm>
            <a:off x="2549168" y="5061181"/>
            <a:ext cx="104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Bourbon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24B09B-3186-1099-EF0B-360786B366B3}"/>
              </a:ext>
            </a:extLst>
          </p:cNvPr>
          <p:cNvSpPr txBox="1"/>
          <p:nvPr/>
        </p:nvSpPr>
        <p:spPr>
          <a:xfrm>
            <a:off x="7872401" y="5061181"/>
            <a:ext cx="275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Bourbon + Wild-Learning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3ECAE6-029B-3970-09A8-463A5BB218E7}"/>
              </a:ext>
            </a:extLst>
          </p:cNvPr>
          <p:cNvSpPr txBox="1"/>
          <p:nvPr/>
        </p:nvSpPr>
        <p:spPr>
          <a:xfrm>
            <a:off x="1413094" y="5367737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Stable Correction Performance</a:t>
            </a:r>
            <a:endParaRPr lang="zh-CN" altLang="en-US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0ACCA0-3014-1982-40B8-6FD37D07DA2B}"/>
              </a:ext>
            </a:extLst>
          </p:cNvPr>
          <p:cNvSpPr txBox="1"/>
          <p:nvPr/>
        </p:nvSpPr>
        <p:spPr>
          <a:xfrm>
            <a:off x="1274531" y="5674293"/>
            <a:ext cx="374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Unstable Prediction Performance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AD9F4-47B8-692A-AB64-229F7EFE67EA}"/>
              </a:ext>
            </a:extLst>
          </p:cNvPr>
          <p:cNvSpPr txBox="1"/>
          <p:nvPr/>
        </p:nvSpPr>
        <p:spPr>
          <a:xfrm>
            <a:off x="7605100" y="5367737"/>
            <a:ext cx="3746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Unstable Correction Performance</a:t>
            </a:r>
            <a:endParaRPr lang="zh-CN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41D889-E34D-9808-563A-4DDCD8DDA7C9}"/>
              </a:ext>
            </a:extLst>
          </p:cNvPr>
          <p:cNvSpPr txBox="1"/>
          <p:nvPr/>
        </p:nvSpPr>
        <p:spPr>
          <a:xfrm>
            <a:off x="7795881" y="5674293"/>
            <a:ext cx="3746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Stable Prediction Performance</a:t>
            </a:r>
            <a:endParaRPr lang="zh-CN" altLang="en-US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7DA781-4F11-41B9-7D00-261C77A1F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0" y="1872123"/>
            <a:ext cx="5838287" cy="31137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D73C6F-4EC9-F25B-7854-F11EDC8140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5007" y="1872123"/>
            <a:ext cx="5838287" cy="31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58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논문 발표 ppt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34662</TotalTime>
  <Words>420</Words>
  <Application>Microsoft Office PowerPoint</Application>
  <PresentationFormat>와이드스크린</PresentationFormat>
  <Paragraphs>96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Tahoma</vt:lpstr>
      <vt:lpstr>Wingdings</vt:lpstr>
      <vt:lpstr>Office 테마</vt:lpstr>
      <vt:lpstr>Advanced RocksDB </vt:lpstr>
      <vt:lpstr>Contents</vt:lpstr>
      <vt:lpstr>Learned Index in LSM-Tree</vt:lpstr>
      <vt:lpstr>Learned Index in LSM-Tree</vt:lpstr>
      <vt:lpstr>Learned Index in LSM-Tree</vt:lpstr>
      <vt:lpstr>Learned Index in LSM-Tree</vt:lpstr>
      <vt:lpstr>Learned Index in LSM-Tree</vt:lpstr>
      <vt:lpstr>Learned Index in LSM-Tree</vt:lpstr>
      <vt:lpstr>Learned Index in LSM-Tree</vt:lpstr>
      <vt:lpstr>Learned Index in LSM-Tree</vt:lpstr>
      <vt:lpstr>Compared RocksDB Performance </vt:lpstr>
      <vt:lpstr>Compared RocksDB Performance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수환 신</cp:lastModifiedBy>
  <cp:revision>3809</cp:revision>
  <cp:lastPrinted>2019-08-20T01:06:00Z</cp:lastPrinted>
  <dcterms:created xsi:type="dcterms:W3CDTF">2019-06-24T08:20:15Z</dcterms:created>
  <dcterms:modified xsi:type="dcterms:W3CDTF">2025-02-11T04:31:38Z</dcterms:modified>
</cp:coreProperties>
</file>