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sldIdLst>
    <p:sldId id="265" r:id="rId5"/>
    <p:sldId id="371" r:id="rId6"/>
    <p:sldId id="372" r:id="rId7"/>
    <p:sldId id="375" r:id="rId8"/>
    <p:sldId id="376" r:id="rId9"/>
    <p:sldId id="377" r:id="rId10"/>
    <p:sldId id="379" r:id="rId11"/>
    <p:sldId id="378" r:id="rId12"/>
    <p:sldId id="380" r:id="rId13"/>
    <p:sldId id="381" r:id="rId14"/>
    <p:sldId id="382" r:id="rId15"/>
    <p:sldId id="383" r:id="rId16"/>
    <p:sldId id="318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gydms@gmail.com" initials="" lastIdx="1" clrIdx="0">
    <p:extLst>
      <p:ext uri="{19B8F6BF-5375-455C-9EA6-DF929625EA0E}">
        <p15:presenceInfo xmlns:p15="http://schemas.microsoft.com/office/powerpoint/2012/main" userId="13977f978fabfc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FB"/>
    <a:srgbClr val="6464FD"/>
    <a:srgbClr val="170060"/>
    <a:srgbClr val="F73737"/>
    <a:srgbClr val="014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7AC17-655B-45BB-81F7-2CCB1356C131}" v="54" dt="2025-02-11T04:41:56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82603" autoAdjust="0"/>
  </p:normalViewPr>
  <p:slideViewPr>
    <p:cSldViewPr snapToGrid="0">
      <p:cViewPr varScale="1">
        <p:scale>
          <a:sx n="104" d="100"/>
          <a:sy n="104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34" charset="-127"/>
              </a:defRPr>
            </a:lvl1pPr>
          </a:lstStyle>
          <a:p>
            <a:fld id="{40B962C1-952C-8F49-B8D6-3F970CEDC503}" type="datetimeFigureOut">
              <a:rPr kumimoji="1" lang="ko-Kore-KR" altLang="en-US" smtClean="0"/>
              <a:pPr/>
              <a:t>2/11/25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34" charset="-127"/>
              </a:defRPr>
            </a:lvl1pPr>
          </a:lstStyle>
          <a:p>
            <a:fld id="{77808EA4-1BED-E640-9046-A861B5B5EB95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5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실험을 진행하였습니다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577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09A61-2785-7C03-8E1C-69FA2E6DA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51F2F8-D0EA-D746-7904-BC3D0C5E7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89B60D-204B-C916-53CB-F42FB4C65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DE540-F4BB-618A-D918-EAA231FFA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855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63344A-F89E-2719-4491-099EC99745D3}"/>
              </a:ext>
            </a:extLst>
          </p:cNvPr>
          <p:cNvSpPr/>
          <p:nvPr userDrawn="1"/>
        </p:nvSpPr>
        <p:spPr>
          <a:xfrm>
            <a:off x="-12915" y="-35604"/>
            <a:ext cx="12204915" cy="4181401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1AE8CC-2F82-BD23-45F1-2B750FA3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053247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319A9-0444-1716-B667-E22C9B416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0053247" cy="54375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2996A-721E-A65F-0B72-B8C2C85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431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E061F4-A28D-02E9-0602-649172899418}"/>
              </a:ext>
            </a:extLst>
          </p:cNvPr>
          <p:cNvSpPr/>
          <p:nvPr userDrawn="1"/>
        </p:nvSpPr>
        <p:spPr>
          <a:xfrm>
            <a:off x="347418" y="-1"/>
            <a:ext cx="361627" cy="27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pic>
        <p:nvPicPr>
          <p:cNvPr id="1032" name="Picture 8" descr="단국대학교">
            <a:extLst>
              <a:ext uri="{FF2B5EF4-FFF2-40B4-BE49-F238E27FC236}">
                <a16:creationId xmlns:a16="http://schemas.microsoft.com/office/drawing/2014/main" id="{A6234179-357A-9666-4108-0D8AFCA5E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061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72A0B2-E3FE-8B9E-D836-A383CB788933}"/>
              </a:ext>
            </a:extLst>
          </p:cNvPr>
          <p:cNvSpPr/>
          <p:nvPr userDrawn="1"/>
        </p:nvSpPr>
        <p:spPr>
          <a:xfrm>
            <a:off x="11036597" y="4424778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518728D9-5832-7A48-6A90-DA275F5CC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3927" y="4424778"/>
            <a:ext cx="9433523" cy="1420469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E3F79E7-1056-CEC1-F6F3-7FD7E31004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30" y="6359850"/>
            <a:ext cx="3568217" cy="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0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20" y="6441433"/>
            <a:ext cx="2743200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228421" y="8831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5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39" y="6441433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40" y="6479303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11958202" y="6441433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59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11707648" y="0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9" y="6456019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60" y="6493889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-10219" y="6448785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2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-1"/>
            <a:ext cx="4659085" cy="634592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E4BF3-6D00-7D9F-EA35-BD24800B57EB}"/>
              </a:ext>
            </a:extLst>
          </p:cNvPr>
          <p:cNvSpPr txBox="1"/>
          <p:nvPr userDrawn="1"/>
        </p:nvSpPr>
        <p:spPr>
          <a:xfrm>
            <a:off x="1317172" y="1915885"/>
            <a:ext cx="2583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Contents</a:t>
            </a:r>
            <a:endParaRPr kumimoji="1" lang="ko-Kore-KR" altLang="en-US" sz="4400" b="1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4E5A4B2-D550-C392-4D43-BC9B1E37C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7543" y="734898"/>
            <a:ext cx="6487886" cy="5197816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  <a:lvl2pPr marL="914400" indent="-457200">
              <a:buFont typeface="+mj-lt"/>
              <a:buAutoNum type="arabicPeriod"/>
              <a:defRPr sz="2800"/>
            </a:lvl2pPr>
            <a:lvl3pPr marL="1371600" indent="-457200">
              <a:buFont typeface="+mj-lt"/>
              <a:buAutoNum type="arabicPeriod"/>
              <a:defRPr sz="2400"/>
            </a:lvl3pPr>
            <a:lvl4pPr marL="1714500" indent="-342900">
              <a:buFont typeface="+mj-lt"/>
              <a:buAutoNum type="arabicPeriod"/>
              <a:defRPr sz="2000"/>
            </a:lvl4pPr>
            <a:lvl5pPr marL="2171700" indent="-34290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828978" y="-1"/>
            <a:ext cx="326572" cy="292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BC1DAE-8B1F-3A57-9150-021EB002FE98}"/>
              </a:ext>
            </a:extLst>
          </p:cNvPr>
          <p:cNvSpPr/>
          <p:nvPr userDrawn="1"/>
        </p:nvSpPr>
        <p:spPr>
          <a:xfrm>
            <a:off x="11865429" y="4169229"/>
            <a:ext cx="229346" cy="217669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BD51BF6-9394-CD2F-7067-199833F86A46}"/>
              </a:ext>
            </a:extLst>
          </p:cNvPr>
          <p:cNvSpPr/>
          <p:nvPr userDrawn="1"/>
        </p:nvSpPr>
        <p:spPr>
          <a:xfrm>
            <a:off x="0" y="2011680"/>
            <a:ext cx="12192000" cy="4334246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맑은 고딕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28E623-5D81-1ADA-1065-82CC8440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98" y="2778714"/>
            <a:ext cx="10567088" cy="1117691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6DEF51E-F3DA-FF6E-7D97-5D590F4A8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63091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4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506187" y="2956560"/>
            <a:ext cx="264196" cy="338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맑은 고딕" panose="020B05030200000200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21CD46-86FB-6158-7330-909E8DCC45C3}"/>
              </a:ext>
            </a:extLst>
          </p:cNvPr>
          <p:cNvSpPr/>
          <p:nvPr userDrawn="1"/>
        </p:nvSpPr>
        <p:spPr>
          <a:xfrm>
            <a:off x="11639406" y="0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43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91706-B601-03E9-FA5F-348745D7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AC844-8371-CE9D-E970-804E230F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90EA9-3463-EBD1-F599-64391B9B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93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B0214-A72F-DC42-1A41-EC37801A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3DB78-9F1E-927D-9E61-7CC2BF05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43BAF-01A5-C952-C77A-D30E2862E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E787C-63B1-89CB-D9D9-90F5ACB65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1A2AD-0A73-4977-FABA-43976FDE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7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4" r:id="rId2"/>
    <p:sldLayoutId id="2147483665" r:id="rId3"/>
    <p:sldLayoutId id="2147483661" r:id="rId4"/>
    <p:sldLayoutId id="2147483663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34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FA88E9-E615-C93A-6FC8-7F780026C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/>
              <a:t>Using </a:t>
            </a:r>
            <a:r>
              <a:rPr lang="en-US" altLang="en-US" sz="4800" b="1" dirty="0" err="1"/>
              <a:t>db_bench</a:t>
            </a:r>
            <a:r>
              <a:rPr lang="en-US" altLang="en-US" sz="4800" b="1" dirty="0"/>
              <a:t> in FEMU</a:t>
            </a:r>
            <a:endParaRPr lang="ko-Kore-KR" altLang="en-US" sz="4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</a:t>
            </a:fld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318E6F-0BD8-F11C-4BEF-928FC73B9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4685" y="4503708"/>
            <a:ext cx="9433523" cy="1420469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2025.02.11</a:t>
            </a:r>
          </a:p>
          <a:p>
            <a:r>
              <a:rPr lang="en-US" altLang="ko-Kore-KR" sz="1200" dirty="0"/>
              <a:t>Presentation by </a:t>
            </a:r>
            <a:r>
              <a:rPr lang="en-US" altLang="ko-Kore-KR" sz="1200" dirty="0" err="1"/>
              <a:t>Yongmin</a:t>
            </a:r>
            <a:r>
              <a:rPr lang="ko-KR" altLang="en-US" sz="1200" dirty="0"/>
              <a:t> </a:t>
            </a:r>
            <a:r>
              <a:rPr lang="en-US" altLang="ko-KR" sz="1200" dirty="0"/>
              <a:t>Lee</a:t>
            </a:r>
            <a:endParaRPr lang="en-US" altLang="ko-Kore-KR" sz="1200" dirty="0"/>
          </a:p>
          <a:p>
            <a:r>
              <a:rPr lang="en-US" altLang="en-US" sz="1200" dirty="0"/>
              <a:t>Email nascarf16@dankook.ac.kr</a:t>
            </a:r>
            <a:endParaRPr lang="en-US" altLang="ko-KR" sz="1200" dirty="0"/>
          </a:p>
          <a:p>
            <a:endParaRPr lang="ko-Kore-KR" altLang="en-US" sz="1200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1BFCF735-9B14-87D9-D5EE-F2DF6E7A6C85}"/>
              </a:ext>
            </a:extLst>
          </p:cNvPr>
          <p:cNvSpPr txBox="1">
            <a:spLocks/>
          </p:cNvSpPr>
          <p:nvPr/>
        </p:nvSpPr>
        <p:spPr>
          <a:xfrm>
            <a:off x="1069376" y="3379304"/>
            <a:ext cx="6133180" cy="497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r>
              <a:rPr lang="en-US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Week 4 </a:t>
            </a:r>
            <a:r>
              <a:rPr lang="en-US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db_bench</a:t>
            </a:r>
            <a:r>
              <a:rPr lang="en-US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evaluation</a:t>
            </a:r>
            <a:endParaRPr lang="ko-Kore-KR" altLang="en-US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11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E42F5-2120-9BFD-E3F1-0E601576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1CFCEC-351B-535B-5BB5-8A69BED4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58D487B2-C353-539D-D30C-EBFC26E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ko-Kore-KR" sz="3200" dirty="0">
                <a:latin typeface="+mj-ea"/>
                <a:ea typeface="+mj-ea"/>
              </a:rPr>
              <a:t>Results &amp; Analysis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DB578313-A3F3-BE4D-8264-2AC76725F7AE}"/>
              </a:ext>
            </a:extLst>
          </p:cNvPr>
          <p:cNvSpPr txBox="1">
            <a:spLocks/>
          </p:cNvSpPr>
          <p:nvPr/>
        </p:nvSpPr>
        <p:spPr>
          <a:xfrm>
            <a:off x="478975" y="1375972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Can find in --statistics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CAADFD-7D2B-2A46-1101-C9D352518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1560747"/>
            <a:ext cx="11691258" cy="24431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291FC1-8C48-F7CD-DEB1-D6B27E639581}"/>
              </a:ext>
            </a:extLst>
          </p:cNvPr>
          <p:cNvSpPr/>
          <p:nvPr/>
        </p:nvSpPr>
        <p:spPr>
          <a:xfrm>
            <a:off x="145143" y="3014713"/>
            <a:ext cx="11901714" cy="512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CD10B-59CF-37C2-964D-67E416B77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FBDEAC-0D26-7821-D30C-AD5DB005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F736335C-F16F-31F3-5CEB-71E2B1F0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ko-Kore-KR" sz="3200" dirty="0">
                <a:latin typeface="+mj-ea"/>
                <a:ea typeface="+mj-ea"/>
              </a:rPr>
              <a:t>Results &amp; Analysis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6BB77C-A7BB-E7F4-D937-CDD00EE1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60" y="774058"/>
            <a:ext cx="8380480" cy="566737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639A34-0813-C1D6-A3E3-73F50FBC3319}"/>
              </a:ext>
            </a:extLst>
          </p:cNvPr>
          <p:cNvGrpSpPr/>
          <p:nvPr/>
        </p:nvGrpSpPr>
        <p:grpSpPr>
          <a:xfrm>
            <a:off x="435429" y="3060028"/>
            <a:ext cx="11429999" cy="737944"/>
            <a:chOff x="435429" y="3060028"/>
            <a:chExt cx="11429999" cy="73794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9CBCC45-BDB8-E1BD-5649-9171165E7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429" y="3060028"/>
              <a:ext cx="11321142" cy="73794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EC23389-22C3-DA22-D835-0F1D12B10DCA}"/>
                </a:ext>
              </a:extLst>
            </p:cNvPr>
            <p:cNvSpPr/>
            <p:nvPr/>
          </p:nvSpPr>
          <p:spPr>
            <a:xfrm>
              <a:off x="3860799" y="3301999"/>
              <a:ext cx="8004629" cy="2257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7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BF375C-04DC-E78E-EC61-61AD8587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12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647EC9-5954-34AE-FB27-EF970B2B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3200" dirty="0">
                <a:latin typeface="+mj-ea"/>
                <a:ea typeface="+mj-ea"/>
              </a:rPr>
              <a:t>Further research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B9913-4004-98D0-66C9-31432E751D01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More key-value pairs: currently 5M</a:t>
            </a:r>
          </a:p>
          <a:p>
            <a:pPr lvl="1">
              <a:lnSpc>
                <a:spcPts val="3960"/>
              </a:lnSpc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SSTables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are located in L0, L1 and L2 (not available over L3)</a:t>
            </a:r>
          </a:p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Tail latency analysis (write)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2665D6-FE97-D22D-3CEA-AEC3F180C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01212"/>
              </p:ext>
            </p:extLst>
          </p:nvPr>
        </p:nvGraphicFramePr>
        <p:xfrm>
          <a:off x="1357086" y="2962123"/>
          <a:ext cx="8128001" cy="241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89708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6324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789713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372024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33343695"/>
                    </a:ext>
                  </a:extLst>
                </a:gridCol>
              </a:tblGrid>
              <a:tr h="8063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P99.9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730782"/>
                  </a:ext>
                </a:extLst>
              </a:tr>
              <a:tr h="806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40_200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20.25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29.91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187.48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4071.09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08489"/>
                  </a:ext>
                </a:extLst>
              </a:tr>
              <a:tr h="806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120_600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20.07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29.42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1399.61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4006.56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8970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CE689F-7A2B-5FAD-339C-4A565FDC907B}"/>
              </a:ext>
            </a:extLst>
          </p:cNvPr>
          <p:cNvSpPr txBox="1"/>
          <p:nvPr/>
        </p:nvSpPr>
        <p:spPr>
          <a:xfrm>
            <a:off x="1973943" y="3389478"/>
            <a:ext cx="921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Latency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C8986-9C72-FDB8-B759-3D66664A6864}"/>
              </a:ext>
            </a:extLst>
          </p:cNvPr>
          <p:cNvSpPr txBox="1"/>
          <p:nvPr/>
        </p:nvSpPr>
        <p:spPr>
          <a:xfrm>
            <a:off x="2863730" y="3079621"/>
            <a:ext cx="128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Percentiles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70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13</a:t>
            </a:fld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7E36D-4F09-65A1-1B0A-B725CA28E44B}"/>
              </a:ext>
            </a:extLst>
          </p:cNvPr>
          <p:cNvSpPr txBox="1"/>
          <p:nvPr/>
        </p:nvSpPr>
        <p:spPr>
          <a:xfrm>
            <a:off x="3097183" y="1674674"/>
            <a:ext cx="5997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5400" b="1">
                <a:solidFill>
                  <a:schemeClr val="accent2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Thank you!</a:t>
            </a:r>
          </a:p>
          <a:p>
            <a:pPr algn="ctr"/>
            <a:r>
              <a:rPr lang="en-US" altLang="ko-Kore-KR" sz="5400" b="1">
                <a:solidFill>
                  <a:schemeClr val="accent2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Q &amp; A ?</a:t>
            </a:r>
            <a:endParaRPr lang="ko-Kore-KR" altLang="en-US" sz="5400" b="1">
              <a:solidFill>
                <a:schemeClr val="accent2"/>
              </a:solidFill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18E7ECE9-B69A-B31F-5BE1-E69059AF7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4685" y="4503708"/>
            <a:ext cx="9433523" cy="1420469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2025.02.11</a:t>
            </a:r>
          </a:p>
          <a:p>
            <a:r>
              <a:rPr lang="en-US" altLang="ko-Kore-KR" sz="1200" dirty="0"/>
              <a:t>Presentation by </a:t>
            </a:r>
            <a:r>
              <a:rPr lang="en-US" altLang="ko-Kore-KR" sz="1200" dirty="0" err="1"/>
              <a:t>Yongmin</a:t>
            </a:r>
            <a:r>
              <a:rPr lang="ko-KR" altLang="en-US" sz="1200" dirty="0"/>
              <a:t> </a:t>
            </a:r>
            <a:r>
              <a:rPr lang="en-US" altLang="ko-KR" sz="1200" dirty="0"/>
              <a:t>Lee</a:t>
            </a:r>
            <a:endParaRPr lang="en-US" altLang="ko-Kore-KR" sz="1200" dirty="0"/>
          </a:p>
          <a:p>
            <a:r>
              <a:rPr lang="en-US" altLang="en-US" sz="1200" dirty="0"/>
              <a:t>Email nascarf16@dankook.ac.kr</a:t>
            </a:r>
            <a:endParaRPr lang="en-US" altLang="ko-KR" sz="1200" dirty="0"/>
          </a:p>
          <a:p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822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765D0-0FE4-FAE3-FE49-9123F125A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49355-7EF0-74CE-79C8-07B18D3209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67383" y="537640"/>
            <a:ext cx="6487886" cy="578271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ore-KR" sz="11200" b="1" dirty="0">
                <a:latin typeface="+mj-ea"/>
                <a:ea typeface="+mj-ea"/>
              </a:rPr>
              <a:t>FEMU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What is FEMU?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Features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ore-KR" sz="7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ore-KR" sz="11200" b="1" dirty="0">
                <a:latin typeface="+mj-ea"/>
                <a:ea typeface="+mj-ea"/>
              </a:rPr>
              <a:t>Using </a:t>
            </a:r>
            <a:r>
              <a:rPr lang="en-US" altLang="ko-Kore-KR" sz="11200" b="1" dirty="0" err="1">
                <a:latin typeface="+mj-ea"/>
                <a:ea typeface="+mj-ea"/>
              </a:rPr>
              <a:t>db_bench</a:t>
            </a:r>
            <a:r>
              <a:rPr lang="en-US" altLang="ko-Kore-KR" sz="11200" b="1" dirty="0">
                <a:latin typeface="+mj-ea"/>
                <a:ea typeface="+mj-ea"/>
              </a:rPr>
              <a:t> in FEMU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Hypothesis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Experiment setup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Results &amp; Analysis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ore-KR" sz="7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ore-KR" sz="11200" b="1" dirty="0">
                <a:latin typeface="+mj-ea"/>
                <a:ea typeface="+mj-ea"/>
              </a:rPr>
              <a:t>Further research</a:t>
            </a:r>
          </a:p>
          <a:p>
            <a:pPr>
              <a:lnSpc>
                <a:spcPct val="150000"/>
              </a:lnSpc>
              <a:buFont typeface="+mj-lt"/>
              <a:buAutoNum type="arabicPeriod" startAt="3"/>
            </a:pPr>
            <a:endParaRPr lang="en-US" altLang="ko-Kore-KR" sz="112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ore-KR" sz="2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ore-KR" sz="28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ore-KR" sz="2800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8F8F7F-41F1-0AAB-4328-C0B26EA7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34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B5BE9F-E128-8C0A-BA0B-DB5249E1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93B174-4E9F-EC8C-5ED7-7A97327B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FEMU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CBC6E-F56A-16EC-BF8E-7702F7EA70D3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What is FEMU?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The CASE of FEMU: Cheap, Accurate, Scalable and Extensible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Flash Emulator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(FAST 2018)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Store data on RAM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</p:txBody>
      </p:sp>
      <p:pic>
        <p:nvPicPr>
          <p:cNvPr id="9" name="그림 8" descr="텍스트, 스크린샷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13E855D-0CBE-FA4D-A624-98C63F73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56" y="2684551"/>
            <a:ext cx="6554357" cy="3277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E0A33A-E094-2BE6-5BBF-2BD5A76BFAB4}"/>
              </a:ext>
            </a:extLst>
          </p:cNvPr>
          <p:cNvSpPr txBox="1"/>
          <p:nvPr/>
        </p:nvSpPr>
        <p:spPr>
          <a:xfrm>
            <a:off x="558799" y="6498781"/>
            <a:ext cx="6618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Ref: https://www.geeksforgeeks.org/memory-hierarchy-design-and-its-characteristics/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746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B163D-5B94-C210-FB5A-E7FAADAEA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5A7A5B-B4CE-D8C2-EFD4-9741D8E7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4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4F982C-78D6-6864-F93F-CEFCDD86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FEMU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3914C-4734-DFE6-462F-E25488593C5E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Features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QEMU-based: Virtual Machine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Emulates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NVMe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SSD: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nvme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-cli is available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Configurable R/W latency, SSD layout:</a:t>
            </a:r>
          </a:p>
          <a:p>
            <a:pPr lvl="2">
              <a:lnSpc>
                <a:spcPts val="396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Sector size, page size, block size, GC threshold...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No write buffer</a:t>
            </a:r>
          </a:p>
          <a:p>
            <a:pPr lvl="2">
              <a:lnSpc>
                <a:spcPts val="396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Write buffer is common in current conventional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NVMe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SSDs</a:t>
            </a:r>
          </a:p>
        </p:txBody>
      </p:sp>
    </p:spTree>
    <p:extLst>
      <p:ext uri="{BB962C8B-B14F-4D97-AF65-F5344CB8AC3E}">
        <p14:creationId xmlns:p14="http://schemas.microsoft.com/office/powerpoint/2010/main" val="231068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7FF17-F32B-BC0F-8E57-4E455E9FF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C4349E-9651-4F5A-905D-F1043330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CB530A-FA2E-614B-7FAA-A896E010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db_bench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FEMU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B7B6F4-EA75-CA92-C75F-99F7F9C6ADF9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Hypothesis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If SSD (stores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SSTable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) is faster, these factor will improve:</a:t>
            </a:r>
          </a:p>
          <a:p>
            <a:pPr lvl="2">
              <a:lnSpc>
                <a:spcPts val="396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Throughput, compaction speed,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etc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…</a:t>
            </a:r>
          </a:p>
          <a:p>
            <a:pPr marL="914400" lvl="2" indent="0">
              <a:lnSpc>
                <a:spcPts val="3960"/>
              </a:lnSpc>
              <a:buNone/>
            </a:pPr>
            <a:endParaRPr lang="en-US" altLang="ko-KR" sz="16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Find out what other metrics are improved</a:t>
            </a:r>
          </a:p>
        </p:txBody>
      </p:sp>
    </p:spTree>
    <p:extLst>
      <p:ext uri="{BB962C8B-B14F-4D97-AF65-F5344CB8AC3E}">
        <p14:creationId xmlns:p14="http://schemas.microsoft.com/office/powerpoint/2010/main" val="47803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2BD3C-3A97-1E15-C5CB-D672D3698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F025C2-2D2D-281E-532C-4602E246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6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E94BF3-7604-FF2C-B50C-BB2C5FC0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AC491-9C2D-E2E9-3FF9-C098823394A6}"/>
              </a:ext>
            </a:extLst>
          </p:cNvPr>
          <p:cNvSpPr txBox="1">
            <a:spLocks/>
          </p:cNvSpPr>
          <p:nvPr/>
        </p:nvSpPr>
        <p:spPr>
          <a:xfrm>
            <a:off x="53646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Host</a:t>
            </a:r>
          </a:p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marL="0" indent="0">
              <a:lnSpc>
                <a:spcPts val="3960"/>
              </a:lnSpc>
              <a:buNone/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fillrandom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operation</a:t>
            </a: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0BD7B9D3-2E96-8489-0EB1-81047206DC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151613"/>
              </p:ext>
            </p:extLst>
          </p:nvPr>
        </p:nvGraphicFramePr>
        <p:xfrm>
          <a:off x="53646" y="1402123"/>
          <a:ext cx="597448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19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561162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2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 i7-6700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altLang="ko-KR" sz="1800" dirty="0"/>
                        <a:t>DDR4 8GB * </a:t>
                      </a:r>
                      <a:r>
                        <a:rPr lang="en-US" altLang="ko-KR" sz="1800" dirty="0"/>
                        <a:t>4</a:t>
                      </a:r>
                      <a:r>
                        <a:rPr lang="en-KR" altLang="ko-KR" sz="1800" dirty="0"/>
                        <a:t> (</a:t>
                      </a:r>
                      <a:r>
                        <a:rPr lang="en-US" altLang="ko-KR" sz="1800" dirty="0"/>
                        <a:t>32</a:t>
                      </a:r>
                      <a:r>
                        <a:rPr lang="en-KR" altLang="ko-KR" sz="1800" dirty="0"/>
                        <a:t>GB) @ 2133 MT/s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0228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800" dirty="0"/>
                        <a:t>Samsung SATA SSD 850 PRO 512GB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Ubuntu 22.04.1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6.8.0-51-generic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82046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E3F8D508-025C-D2B5-4A83-9A0663D79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641537"/>
              </p:ext>
            </p:extLst>
          </p:nvPr>
        </p:nvGraphicFramePr>
        <p:xfrm>
          <a:off x="53646" y="4021536"/>
          <a:ext cx="597448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19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561162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33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RocksDB</a:t>
                      </a:r>
                      <a:r>
                        <a:rPr lang="en-US" altLang="ko-KR" dirty="0"/>
                        <a:t>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9.11.0</a:t>
                      </a:r>
                      <a:endParaRPr lang="en-KR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size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16 Bytes</a:t>
                      </a:r>
                      <a:endParaRPr lang="en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size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</a:t>
                      </a:r>
                      <a:r>
                        <a:rPr lang="en-US" altLang="ko-KR" dirty="0"/>
                        <a:t>Bytes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Num. of keys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Million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82046"/>
                  </a:ext>
                </a:extLst>
              </a:tr>
            </a:tbl>
          </a:graphicData>
        </a:graphic>
      </p:graphicFrame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id="{FC6ABA5C-4653-A1B0-27BB-F97295E0E0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740322"/>
              </p:ext>
            </p:extLst>
          </p:nvPr>
        </p:nvGraphicFramePr>
        <p:xfrm>
          <a:off x="6219370" y="3094436"/>
          <a:ext cx="58502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05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000290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 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 GBs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5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FEMU CPU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 vCPUs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FEMU 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 GBs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FEMU page read latency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 / 80 / 120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</a:t>
                      </a:r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FEMU page write latency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 / 400 / 600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</a:t>
                      </a:r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</a:tbl>
          </a:graphicData>
        </a:graphic>
      </p:graphicFrame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C25B9515-7AD4-9B00-D191-AA4B90F60C5D}"/>
              </a:ext>
            </a:extLst>
          </p:cNvPr>
          <p:cNvSpPr txBox="1">
            <a:spLocks/>
          </p:cNvSpPr>
          <p:nvPr/>
        </p:nvSpPr>
        <p:spPr>
          <a:xfrm>
            <a:off x="6219370" y="2395285"/>
            <a:ext cx="2283152" cy="8356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FEMU Settings</a:t>
            </a:r>
          </a:p>
        </p:txBody>
      </p:sp>
    </p:spTree>
    <p:extLst>
      <p:ext uri="{BB962C8B-B14F-4D97-AF65-F5344CB8AC3E}">
        <p14:creationId xmlns:p14="http://schemas.microsoft.com/office/powerpoint/2010/main" val="275328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4745D-7647-6E8E-C6FD-5230BD201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045221-2334-B04E-0582-ACCD0A123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06" y="778253"/>
            <a:ext cx="7354137" cy="503854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AE9BE1-74E1-40AA-12AE-EC4C9F0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7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156B707-1A29-619F-DCE1-6D3C7F89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sz="3200" dirty="0">
                <a:latin typeface="+mj-ea"/>
                <a:ea typeface="+mj-ea"/>
              </a:rPr>
              <a:t>Results &amp; Analysis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355FB5-4756-5C1C-577C-ABA11AA3BE3D}"/>
              </a:ext>
            </a:extLst>
          </p:cNvPr>
          <p:cNvGrpSpPr/>
          <p:nvPr/>
        </p:nvGrpSpPr>
        <p:grpSpPr>
          <a:xfrm>
            <a:off x="2204847" y="5816801"/>
            <a:ext cx="7713362" cy="730483"/>
            <a:chOff x="-772884" y="5842780"/>
            <a:chExt cx="7713362" cy="730483"/>
          </a:xfrm>
        </p:grpSpPr>
        <p:sp>
          <p:nvSpPr>
            <p:cNvPr id="8" name="화살표: 왼쪽/오른쪽 7">
              <a:extLst>
                <a:ext uri="{FF2B5EF4-FFF2-40B4-BE49-F238E27FC236}">
                  <a16:creationId xmlns:a16="http://schemas.microsoft.com/office/drawing/2014/main" id="{691E4B4E-42CE-8732-0008-1C38629F75E7}"/>
                </a:ext>
              </a:extLst>
            </p:cNvPr>
            <p:cNvSpPr/>
            <p:nvPr/>
          </p:nvSpPr>
          <p:spPr>
            <a:xfrm>
              <a:off x="-110308" y="5842780"/>
              <a:ext cx="6334634" cy="261824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내용 개체 틀 3">
              <a:extLst>
                <a:ext uri="{FF2B5EF4-FFF2-40B4-BE49-F238E27FC236}">
                  <a16:creationId xmlns:a16="http://schemas.microsoft.com/office/drawing/2014/main" id="{3CBB18F8-F1F8-4DCE-ED0F-82D0A5CD307D}"/>
                </a:ext>
              </a:extLst>
            </p:cNvPr>
            <p:cNvSpPr txBox="1">
              <a:spLocks/>
            </p:cNvSpPr>
            <p:nvPr/>
          </p:nvSpPr>
          <p:spPr>
            <a:xfrm>
              <a:off x="-772884" y="6039628"/>
              <a:ext cx="7713362" cy="533635"/>
            </a:xfrm>
            <a:prstGeom prst="rect">
              <a:avLst/>
            </a:prstGeom>
          </p:spPr>
          <p:txBody>
            <a:bodyPr lIns="91440" tIns="45720" rIns="91440" bIns="45720" anchor="t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960"/>
                </a:lnSpc>
                <a:buNone/>
              </a:pPr>
              <a:r>
                <a:rPr lang="en-US" altLang="ko-KR" sz="2000" dirty="0">
                  <a:solidFill>
                    <a:srgbClr val="000000"/>
                  </a:solidFill>
                  <a:highlight>
                    <a:srgbClr val="FDFDFD"/>
                  </a:highlight>
                  <a:latin typeface="Tahoma"/>
                  <a:ea typeface="+mn-lt"/>
                  <a:cs typeface="Tahoma"/>
                </a:rPr>
                <a:t>Fastest                                                                          Slowest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98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F348D97-ED75-4DBC-04B7-8BCEDF70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87" y="873066"/>
            <a:ext cx="8181975" cy="52101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F9968F-F1E6-43D4-D62A-92796F9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8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8F4BB8-A7EB-13CF-7F63-A283B23A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sz="3200" dirty="0">
                <a:latin typeface="+mj-ea"/>
                <a:ea typeface="+mj-ea"/>
              </a:rPr>
              <a:t>Results &amp; Analysis</a:t>
            </a:r>
            <a:endParaRPr lang="ko-KR" altLang="en-US" dirty="0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02FC4DFB-B23C-D09B-10C0-14DDF67A7FD2}"/>
              </a:ext>
            </a:extLst>
          </p:cNvPr>
          <p:cNvSpPr/>
          <p:nvPr/>
        </p:nvSpPr>
        <p:spPr>
          <a:xfrm>
            <a:off x="2475138" y="5842780"/>
            <a:ext cx="1296761" cy="26182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51AFC666-EF40-9008-8214-99A2C74D4CD9}"/>
              </a:ext>
            </a:extLst>
          </p:cNvPr>
          <p:cNvSpPr txBox="1">
            <a:spLocks/>
          </p:cNvSpPr>
          <p:nvPr/>
        </p:nvSpPr>
        <p:spPr>
          <a:xfrm>
            <a:off x="1926776" y="6029901"/>
            <a:ext cx="2626174" cy="53363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960"/>
              </a:lnSpc>
              <a:buNone/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Fastest       Slowest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6DF96CF6-AB6B-5A25-2460-0623CE8E4C97}"/>
              </a:ext>
            </a:extLst>
          </p:cNvPr>
          <p:cNvSpPr txBox="1">
            <a:spLocks/>
          </p:cNvSpPr>
          <p:nvPr/>
        </p:nvSpPr>
        <p:spPr>
          <a:xfrm>
            <a:off x="8770263" y="5789753"/>
            <a:ext cx="518881" cy="53363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960"/>
              </a:lnSpc>
              <a:buNone/>
            </a:pPr>
            <a:r>
              <a:rPr lang="en-US" altLang="ko-KR" sz="32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264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900BC4-865B-BD4A-1454-ED9471A4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8D4D4D4A-DE9A-CB69-8AC1-03F11AA0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ko-Kore-KR" sz="3200" dirty="0">
                <a:latin typeface="+mj-ea"/>
                <a:ea typeface="+mj-ea"/>
              </a:rPr>
              <a:t>Results &amp; Analysis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90BDF734-EDD3-54A7-EBDD-2CB9DE738530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5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Interlude: Three Different Write Stalls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Memtable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Stall: too many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memtable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(write buffer full)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Level 0-Level 1 Compaction (L0) stall: too many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SSTable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in Level 0 </a:t>
            </a:r>
          </a:p>
          <a:p>
            <a:pPr lvl="2">
              <a:lnSpc>
                <a:spcPts val="3960"/>
              </a:lnSpc>
            </a:pPr>
            <a:r>
              <a:rPr lang="en-US" altLang="ko-KR" sz="1600" i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In </a:t>
            </a:r>
            <a:r>
              <a:rPr lang="en-US" altLang="ko-KR" sz="1600" i="1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RocksDB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, the default slow-down threshold is 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20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, while at 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36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the input stream is stopped.</a:t>
            </a:r>
          </a:p>
          <a:p>
            <a:pPr lvl="2">
              <a:lnSpc>
                <a:spcPts val="3960"/>
              </a:lnSpc>
            </a:pPr>
            <a:endParaRPr lang="en-US" altLang="ko-KR" sz="1600" i="1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Pending Input Size (PS) stall: compaction jobs exceeds a certain threshold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FD368-93C4-CBAF-184B-04B71C068C0B}"/>
              </a:ext>
            </a:extLst>
          </p:cNvPr>
          <p:cNvSpPr txBox="1"/>
          <p:nvPr/>
        </p:nvSpPr>
        <p:spPr>
          <a:xfrm>
            <a:off x="478975" y="6211669"/>
            <a:ext cx="661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Ref: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Yu,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+mj-ea"/>
                <a:ea typeface="+mj-ea"/>
              </a:rPr>
              <a:t>Jinghuan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, et al. "{ADOC}: Automatically Harmonizing Dataflow Between Components in {Log-Structured}{Key-Value} Stores for Improved Performance."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+mj-ea"/>
                <a:ea typeface="+mj-ea"/>
              </a:rPr>
              <a:t>21st USENIX Conference on File and Storage Technologies (FAST 23)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 2023.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982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aaa2dc-f20c-4b0b-99cc-85a0a8ec498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5208E887E222F4DA0C02498086C568E" ma:contentTypeVersion="12" ma:contentTypeDescription="새 문서를 만듭니다." ma:contentTypeScope="" ma:versionID="8a9dfeb4db9fb61a4a45f141e780c694">
  <xsd:schema xmlns:xsd="http://www.w3.org/2001/XMLSchema" xmlns:xs="http://www.w3.org/2001/XMLSchema" xmlns:p="http://schemas.microsoft.com/office/2006/metadata/properties" xmlns:ns3="6caaa2dc-f20c-4b0b-99cc-85a0a8ec498b" targetNamespace="http://schemas.microsoft.com/office/2006/metadata/properties" ma:root="true" ma:fieldsID="c46e8fe70541f70e0b66fa72eb2d2c3d" ns3:_="">
    <xsd:import namespace="6caaa2dc-f20c-4b0b-99cc-85a0a8ec49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aa2dc-f20c-4b0b-99cc-85a0a8ec49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D8EE67-C375-49C6-AFFA-6FF7CB28BC31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6caaa2dc-f20c-4b0b-99cc-85a0a8ec498b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0EA87AE-80F3-454D-8133-680293280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05E060-98E3-40C6-9FE0-A99B12D23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aaa2dc-f20c-4b0b-99cc-85a0a8ec49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465</Words>
  <Application>Microsoft Macintosh PowerPoint</Application>
  <PresentationFormat>Widescreen</PresentationFormat>
  <Paragraphs>134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Tahoma</vt:lpstr>
      <vt:lpstr>Office 테마</vt:lpstr>
      <vt:lpstr>Using db_bench in FEMU</vt:lpstr>
      <vt:lpstr>PowerPoint Presentation</vt:lpstr>
      <vt:lpstr>FEMU</vt:lpstr>
      <vt:lpstr>FEMU</vt:lpstr>
      <vt:lpstr>Using db_bench in FEMU</vt:lpstr>
      <vt:lpstr>Experiment Setup</vt:lpstr>
      <vt:lpstr>Results &amp; Analysis</vt:lpstr>
      <vt:lpstr>Results &amp; Analysis</vt:lpstr>
      <vt:lpstr>Results &amp; Analysis</vt:lpstr>
      <vt:lpstr>Results &amp; Analysis</vt:lpstr>
      <vt:lpstr>Results &amp; Analysis</vt:lpstr>
      <vt:lpstr>Further research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최건희</dc:creator>
  <cp:lastModifiedBy>Yongmin Lee</cp:lastModifiedBy>
  <cp:revision>60</cp:revision>
  <dcterms:created xsi:type="dcterms:W3CDTF">2022-10-16T11:43:31Z</dcterms:created>
  <dcterms:modified xsi:type="dcterms:W3CDTF">2025-02-11T05:16:22Z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0x010100A5208E887E222F4DA0C02498086C568E</vt:lpwstr>
  </property>
</Properties>
</file>