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305" r:id="rId4"/>
    <p:sldId id="307" r:id="rId5"/>
    <p:sldId id="257" r:id="rId6"/>
    <p:sldId id="303" r:id="rId7"/>
    <p:sldId id="262" r:id="rId8"/>
    <p:sldId id="301" r:id="rId9"/>
    <p:sldId id="265" r:id="rId10"/>
    <p:sldId id="292" r:id="rId11"/>
    <p:sldId id="284" r:id="rId12"/>
    <p:sldId id="293" r:id="rId13"/>
    <p:sldId id="295" r:id="rId14"/>
    <p:sldId id="263" r:id="rId15"/>
    <p:sldId id="283" r:id="rId16"/>
    <p:sldId id="291" r:id="rId17"/>
    <p:sldId id="285" r:id="rId18"/>
    <p:sldId id="298" r:id="rId19"/>
    <p:sldId id="300" r:id="rId20"/>
    <p:sldId id="290" r:id="rId21"/>
    <p:sldId id="302" r:id="rId22"/>
    <p:sldId id="296" r:id="rId23"/>
    <p:sldId id="297" r:id="rId24"/>
    <p:sldId id="308" r:id="rId25"/>
    <p:sldId id="261" r:id="rId26"/>
    <p:sldId id="309" r:id="rId27"/>
    <p:sldId id="313" r:id="rId28"/>
    <p:sldId id="314" r:id="rId29"/>
    <p:sldId id="315" r:id="rId30"/>
    <p:sldId id="286" r:id="rId31"/>
    <p:sldId id="319" r:id="rId32"/>
    <p:sldId id="25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BE7"/>
    <a:srgbClr val="0B2D86"/>
    <a:srgbClr val="1F55ED"/>
    <a:srgbClr val="FF7171"/>
    <a:srgbClr val="DAE3F3"/>
    <a:srgbClr val="FFFFFF"/>
    <a:srgbClr val="FFDBD1"/>
    <a:srgbClr val="FFAFAF"/>
    <a:srgbClr val="DCC4EE"/>
    <a:srgbClr val="F3D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281" autoAdjust="0"/>
  </p:normalViewPr>
  <p:slideViewPr>
    <p:cSldViewPr snapToGrid="0" snapToObjects="1" showGuides="1">
      <p:cViewPr>
        <p:scale>
          <a:sx n="100" d="100"/>
          <a:sy n="100" d="100"/>
        </p:scale>
        <p:origin x="667" y="5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837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트리구조가 고정되면 업데이트 </a:t>
            </a:r>
            <a:r>
              <a:rPr lang="en-US" altLang="ko-KR" dirty="0"/>
              <a:t>X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074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539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419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168595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skim1102@dankook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S3: A Scalable In-memory Skip-List Index for Key-Value Store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A4BFD-C0F4-668B-311B-88227C444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Jingtian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Zhang et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al. VLDB’19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6E631BA-1EFB-61B2-E1D8-930D5E35A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/>
          <a:lstStyle/>
          <a:p>
            <a:r>
              <a:rPr lang="en-US" altLang="ko-KR" dirty="0"/>
              <a:t>2024.01.24</a:t>
            </a:r>
          </a:p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 err="1"/>
              <a:t>Boseung</a:t>
            </a:r>
            <a:r>
              <a:rPr lang="en-US" altLang="ko-KR" dirty="0"/>
              <a:t> Kim, </a:t>
            </a:r>
            <a:r>
              <a:rPr lang="en-US" altLang="ko-KR" dirty="0" err="1"/>
              <a:t>Yeongyu</a:t>
            </a:r>
            <a:r>
              <a:rPr lang="en-US" altLang="ko-KR" dirty="0"/>
              <a:t> Choi</a:t>
            </a:r>
          </a:p>
          <a:p>
            <a:r>
              <a:rPr lang="en-US" altLang="ko-KR" dirty="0">
                <a:hlinkClick r:id="rId2"/>
              </a:rPr>
              <a:t>bskim1102@dankook.ac.kr</a:t>
            </a:r>
            <a:r>
              <a:rPr lang="en-US" altLang="ko-KR" dirty="0"/>
              <a:t>, dusrb1418@naver.com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 of S3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B8FA0-215D-048A-21B1-FD1B42743A72}"/>
              </a:ext>
            </a:extLst>
          </p:cNvPr>
          <p:cNvSpPr/>
          <p:nvPr/>
        </p:nvSpPr>
        <p:spPr>
          <a:xfrm>
            <a:off x="1950720" y="3727750"/>
            <a:ext cx="693420" cy="20665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6FFEA6-B277-E0D4-47DE-A961CBCD6D0D}"/>
              </a:ext>
            </a:extLst>
          </p:cNvPr>
          <p:cNvSpPr/>
          <p:nvPr/>
        </p:nvSpPr>
        <p:spPr>
          <a:xfrm>
            <a:off x="5714299" y="3727749"/>
            <a:ext cx="693420" cy="20665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8D99CC-86A4-38C3-3E12-D61C6926728F}"/>
              </a:ext>
            </a:extLst>
          </p:cNvPr>
          <p:cNvSpPr/>
          <p:nvPr/>
        </p:nvSpPr>
        <p:spPr>
          <a:xfrm>
            <a:off x="9421429" y="3733530"/>
            <a:ext cx="693420" cy="20665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90419E-D8CF-A284-4CF6-BBD3A86B775E}"/>
              </a:ext>
            </a:extLst>
          </p:cNvPr>
          <p:cNvSpPr/>
          <p:nvPr/>
        </p:nvSpPr>
        <p:spPr>
          <a:xfrm>
            <a:off x="10536612" y="3727748"/>
            <a:ext cx="693420" cy="20665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A4EA2A-30B6-1184-82B7-C1812279C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8" y="3837379"/>
            <a:ext cx="10108044" cy="1847248"/>
          </a:xfrm>
          <a:prstGeom prst="rect">
            <a:avLst/>
          </a:prstGeom>
        </p:spPr>
      </p:pic>
      <p:sp>
        <p:nvSpPr>
          <p:cNvPr id="6" name="내용 개체 틀 843">
            <a:extLst>
              <a:ext uri="{FF2B5EF4-FFF2-40B4-BE49-F238E27FC236}">
                <a16:creationId xmlns:a16="http://schemas.microsoft.com/office/drawing/2014/main" id="{28AF03EC-F37D-D1CB-C280-7449A8A9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4928301"/>
          </a:xfrm>
        </p:spPr>
        <p:txBody>
          <a:bodyPr/>
          <a:lstStyle/>
          <a:p>
            <a:r>
              <a:rPr lang="en-US" altLang="ko-KR" dirty="0"/>
              <a:t>Semi-order Skip-List</a:t>
            </a:r>
          </a:p>
          <a:p>
            <a:pPr lvl="1"/>
            <a:r>
              <a:rPr lang="en-US" altLang="ko-KR" dirty="0"/>
              <a:t>Guard Entry</a:t>
            </a:r>
          </a:p>
          <a:p>
            <a:pPr lvl="2"/>
            <a:r>
              <a:rPr lang="en-US" altLang="ko-KR" dirty="0"/>
              <a:t>Indicating a routing key for speeding up the search processing</a:t>
            </a:r>
          </a:p>
          <a:p>
            <a:pPr lvl="2"/>
            <a:r>
              <a:rPr lang="en-US" altLang="ko-KR" dirty="0"/>
              <a:t>Guard entries are created during the initialization of the index structure</a:t>
            </a:r>
          </a:p>
        </p:txBody>
      </p:sp>
    </p:spTree>
    <p:extLst>
      <p:ext uri="{BB962C8B-B14F-4D97-AF65-F5344CB8AC3E}">
        <p14:creationId xmlns:p14="http://schemas.microsoft.com/office/powerpoint/2010/main" val="358772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 of S3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F358A-FDE9-D096-CD97-CA3175F6E129}"/>
              </a:ext>
            </a:extLst>
          </p:cNvPr>
          <p:cNvSpPr/>
          <p:nvPr/>
        </p:nvSpPr>
        <p:spPr>
          <a:xfrm>
            <a:off x="6360695" y="3721443"/>
            <a:ext cx="3045707" cy="20665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780692-22E8-4AEB-DB76-AEEC98F6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8" y="3831073"/>
            <a:ext cx="10108044" cy="18472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8210B3D-C3BE-52EB-CE25-60D03C90CFC6}"/>
              </a:ext>
            </a:extLst>
          </p:cNvPr>
          <p:cNvSpPr/>
          <p:nvPr/>
        </p:nvSpPr>
        <p:spPr>
          <a:xfrm>
            <a:off x="2667573" y="3721444"/>
            <a:ext cx="3045707" cy="20665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843">
            <a:extLst>
              <a:ext uri="{FF2B5EF4-FFF2-40B4-BE49-F238E27FC236}">
                <a16:creationId xmlns:a16="http://schemas.microsoft.com/office/drawing/2014/main" id="{A798E945-62B8-5D28-35EE-B7244D65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4928301"/>
          </a:xfrm>
        </p:spPr>
        <p:txBody>
          <a:bodyPr/>
          <a:lstStyle/>
          <a:p>
            <a:r>
              <a:rPr lang="en-US" altLang="ko-KR" dirty="0"/>
              <a:t>Semi-order Skip-List</a:t>
            </a:r>
          </a:p>
          <a:p>
            <a:pPr lvl="1"/>
            <a:r>
              <a:rPr lang="en-US" altLang="ko-KR" dirty="0"/>
              <a:t>Data Entry</a:t>
            </a:r>
          </a:p>
          <a:p>
            <a:pPr lvl="2"/>
            <a:r>
              <a:rPr lang="en-US" altLang="ko-KR" dirty="0"/>
              <a:t>Maintaining the user data</a:t>
            </a:r>
          </a:p>
          <a:p>
            <a:pPr lvl="2"/>
            <a:r>
              <a:rPr lang="en-US" altLang="ko-KR" dirty="0"/>
              <a:t>Keys in a data entry are not sorted, append</a:t>
            </a:r>
            <a:r>
              <a:rPr lang="ko-KR" altLang="en-US" dirty="0"/>
              <a:t> </a:t>
            </a:r>
            <a:r>
              <a:rPr lang="en-US" altLang="ko-KR" dirty="0"/>
              <a:t>keys to the end of list</a:t>
            </a:r>
          </a:p>
          <a:p>
            <a:pPr lvl="2"/>
            <a:r>
              <a:rPr lang="en-US" altLang="ko-KR" dirty="0"/>
              <a:t>Continuous memory area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87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843">
            <a:extLst>
              <a:ext uri="{FF2B5EF4-FFF2-40B4-BE49-F238E27FC236}">
                <a16:creationId xmlns:a16="http://schemas.microsoft.com/office/drawing/2014/main" id="{32FAC22A-DC86-25EB-74ED-CF170DB3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39"/>
            <a:ext cx="3920322" cy="1149307"/>
          </a:xfrm>
        </p:spPr>
        <p:txBody>
          <a:bodyPr/>
          <a:lstStyle/>
          <a:p>
            <a:r>
              <a:rPr lang="en-US" altLang="ko-KR" dirty="0"/>
              <a:t>Semi-order Skip-List</a:t>
            </a:r>
          </a:p>
          <a:p>
            <a:pPr lvl="1"/>
            <a:r>
              <a:rPr lang="en-US" altLang="ko-KR" dirty="0"/>
              <a:t>Guard Entry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 of S3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D3E05D-885B-879E-A518-40A1C4FD03A5}"/>
              </a:ext>
            </a:extLst>
          </p:cNvPr>
          <p:cNvSpPr>
            <a:spLocks/>
          </p:cNvSpPr>
          <p:nvPr/>
        </p:nvSpPr>
        <p:spPr>
          <a:xfrm>
            <a:off x="1240463" y="2950955"/>
            <a:ext cx="3545947" cy="284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966B2F-F481-20FF-3092-41FD636CD4FA}"/>
              </a:ext>
            </a:extLst>
          </p:cNvPr>
          <p:cNvSpPr txBox="1"/>
          <p:nvPr/>
        </p:nvSpPr>
        <p:spPr>
          <a:xfrm>
            <a:off x="2247935" y="3734557"/>
            <a:ext cx="2429043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Indicative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Pointer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0DF5C46-8B81-E79A-3709-4FC913FF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39" y="3428203"/>
            <a:ext cx="1265666" cy="19148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75D1AB-B226-78F7-3277-924913E37104}"/>
              </a:ext>
            </a:extLst>
          </p:cNvPr>
          <p:cNvSpPr txBox="1"/>
          <p:nvPr/>
        </p:nvSpPr>
        <p:spPr>
          <a:xfrm>
            <a:off x="6013457" y="1912348"/>
            <a:ext cx="2802620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Data Entry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C178E4-761A-0263-D639-217FDFCB69A5}"/>
              </a:ext>
            </a:extLst>
          </p:cNvPr>
          <p:cNvSpPr/>
          <p:nvPr/>
        </p:nvSpPr>
        <p:spPr>
          <a:xfrm>
            <a:off x="6416782" y="2950955"/>
            <a:ext cx="4510581" cy="284226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3ED130-2856-C385-E7D8-6992D8C5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06" y="3349747"/>
            <a:ext cx="1479832" cy="20911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5BDCB9-F83F-8C5E-6773-90E0FBDE4B7D}"/>
              </a:ext>
            </a:extLst>
          </p:cNvPr>
          <p:cNvSpPr txBox="1"/>
          <p:nvPr/>
        </p:nvSpPr>
        <p:spPr>
          <a:xfrm>
            <a:off x="8447187" y="3471971"/>
            <a:ext cx="2429043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Indicative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Max_key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73BF73A2-1036-F8F6-6327-887805C47AEB}"/>
              </a:ext>
            </a:extLst>
          </p:cNvPr>
          <p:cNvSpPr/>
          <p:nvPr/>
        </p:nvSpPr>
        <p:spPr>
          <a:xfrm rot="5400000">
            <a:off x="7416664" y="3692310"/>
            <a:ext cx="208280" cy="1125987"/>
          </a:xfrm>
          <a:prstGeom prst="leftBrace">
            <a:avLst>
              <a:gd name="adj1" fmla="val 49796"/>
              <a:gd name="adj2" fmla="val 49271"/>
            </a:avLst>
          </a:prstGeom>
          <a:ln w="285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2DAD3-A5D0-9323-88F8-944672EB143E}"/>
              </a:ext>
            </a:extLst>
          </p:cNvPr>
          <p:cNvSpPr txBox="1"/>
          <p:nvPr/>
        </p:nvSpPr>
        <p:spPr>
          <a:xfrm>
            <a:off x="7274424" y="3844073"/>
            <a:ext cx="49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6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그림 192">
            <a:extLst>
              <a:ext uri="{FF2B5EF4-FFF2-40B4-BE49-F238E27FC236}">
                <a16:creationId xmlns:a16="http://schemas.microsoft.com/office/drawing/2014/main" id="{CC2921DB-6A79-3F4C-661F-026CF205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14" y="3669160"/>
            <a:ext cx="8340051" cy="22374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 of S3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844" name="내용 개체 틀 843">
            <a:extLst>
              <a:ext uri="{FF2B5EF4-FFF2-40B4-BE49-F238E27FC236}">
                <a16:creationId xmlns:a16="http://schemas.microsoft.com/office/drawing/2014/main" id="{27584505-9C9D-915A-A9A7-B460BBD4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4928301"/>
          </a:xfrm>
        </p:spPr>
        <p:txBody>
          <a:bodyPr/>
          <a:lstStyle/>
          <a:p>
            <a:r>
              <a:rPr lang="en-US" altLang="ko-KR" dirty="0"/>
              <a:t>Penalty of Semi-order Skip-List</a:t>
            </a:r>
          </a:p>
          <a:p>
            <a:pPr lvl="1"/>
            <a:r>
              <a:rPr lang="en-US" altLang="ko-KR" dirty="0"/>
              <a:t>Keys in a data entry are not sorted</a:t>
            </a:r>
          </a:p>
          <a:p>
            <a:pPr lvl="2"/>
            <a:r>
              <a:rPr lang="en-US" altLang="ko-KR" dirty="0"/>
              <a:t>Slightly slow down the search process</a:t>
            </a:r>
          </a:p>
          <a:p>
            <a:pPr lvl="2"/>
            <a:r>
              <a:rPr lang="en-US" altLang="ko-KR" dirty="0"/>
              <a:t>Sorting the keys before flushing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E1D032A-6EA7-59CB-AA84-4407F970DFD1}"/>
              </a:ext>
            </a:extLst>
          </p:cNvPr>
          <p:cNvCxnSpPr>
            <a:cxnSpLocks/>
          </p:cNvCxnSpPr>
          <p:nvPr/>
        </p:nvCxnSpPr>
        <p:spPr>
          <a:xfrm>
            <a:off x="3101421" y="3341237"/>
            <a:ext cx="0" cy="3279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0.23203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3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03 -0.00069 L 0.23203 0.085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03 0.08588 L 0.33294 0.087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94 0.08773 L 0.33294 0.1576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94 0.1588 L 0.41093 0.157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585F6-765B-A919-3B58-65E7780D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 of S3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928051-CFA8-A1CE-0391-D163EC2D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5560D-4FA5-F215-DEE3-A0740C83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4680782"/>
          </a:xfrm>
        </p:spPr>
        <p:txBody>
          <a:bodyPr/>
          <a:lstStyle/>
          <a:p>
            <a:r>
              <a:rPr lang="en-US" altLang="ko-KR" dirty="0"/>
              <a:t>Selection of Guard Entry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lookup cost is optimal when the sum of the data distributions of the partitions that each guard entry is responsible for are all equal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7A71C9-BCBF-5CC6-D7C5-991D977E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37" y="2129236"/>
            <a:ext cx="2326322" cy="23400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3FD502-3D19-2C3E-2186-AFBC5B6A2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92" y="3028143"/>
            <a:ext cx="5167125" cy="67616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95094A6-8315-9C47-8EDC-AEA7877FC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368" y="2129236"/>
            <a:ext cx="2320651" cy="25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1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585F6-765B-A919-3B58-65E7780D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Details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928051-CFA8-A1CE-0391-D163EC2D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5560D-4FA5-F215-DEE3-A0740C83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Size of Top layer Index</a:t>
            </a:r>
          </a:p>
          <a:p>
            <a:pPr lvl="1"/>
            <a:r>
              <a:rPr lang="en-US" altLang="ko-KR" dirty="0"/>
              <a:t>Keep the top layer index(FAST) small enough to always be in cache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Concurrent Processing</a:t>
            </a:r>
          </a:p>
          <a:p>
            <a:pPr lvl="1"/>
            <a:r>
              <a:rPr lang="en-US" altLang="ko-KR" dirty="0"/>
              <a:t>Threads are assigned to manage specific guard entries and data entries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Cold-Start Problem</a:t>
            </a:r>
          </a:p>
          <a:p>
            <a:pPr lvl="1"/>
            <a:r>
              <a:rPr lang="en-US" altLang="ko-KR" dirty="0"/>
              <a:t>Predict which guard entries should be created based on the previous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Operators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844" name="내용 개체 틀 843">
            <a:extLst>
              <a:ext uri="{FF2B5EF4-FFF2-40B4-BE49-F238E27FC236}">
                <a16:creationId xmlns:a16="http://schemas.microsoft.com/office/drawing/2014/main" id="{27584505-9C9D-915A-A9A7-B460BBD4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4928301"/>
          </a:xfrm>
        </p:spPr>
        <p:txBody>
          <a:bodyPr/>
          <a:lstStyle/>
          <a:p>
            <a:r>
              <a:rPr lang="en-US" altLang="ko-KR" dirty="0"/>
              <a:t>Search</a:t>
            </a:r>
          </a:p>
          <a:p>
            <a:pPr marL="457200" lvl="1" indent="0">
              <a:buNone/>
            </a:pPr>
            <a:r>
              <a:rPr lang="en-US" altLang="ko-KR" dirty="0"/>
              <a:t>1. Find rightmost guard entry </a:t>
            </a:r>
            <a:r>
              <a:rPr lang="en-US" altLang="ko-KR" dirty="0" err="1"/>
              <a:t>ge</a:t>
            </a:r>
            <a:r>
              <a:rPr lang="en-US" altLang="ko-KR" baseline="-25000" dirty="0" err="1"/>
              <a:t>i</a:t>
            </a:r>
            <a:r>
              <a:rPr lang="en-US" altLang="ko-KR" dirty="0"/>
              <a:t> less than </a:t>
            </a:r>
            <a:r>
              <a:rPr lang="en-US" altLang="ko-KR" dirty="0" err="1"/>
              <a:t>key</a:t>
            </a:r>
            <a:r>
              <a:rPr lang="en-US" altLang="ko-KR" baseline="-25000" dirty="0" err="1"/>
              <a:t>i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020B930-463B-20B1-1F02-E2A860EE824B}"/>
              </a:ext>
            </a:extLst>
          </p:cNvPr>
          <p:cNvGrpSpPr>
            <a:grpSpLocks noChangeAspect="1"/>
          </p:cNvGrpSpPr>
          <p:nvPr/>
        </p:nvGrpSpPr>
        <p:grpSpPr>
          <a:xfrm>
            <a:off x="4191481" y="2420944"/>
            <a:ext cx="7228104" cy="3927600"/>
            <a:chOff x="1793478" y="1507491"/>
            <a:chExt cx="8569122" cy="4680000"/>
          </a:xfrm>
        </p:grpSpPr>
        <p:pic>
          <p:nvPicPr>
            <p:cNvPr id="1220" name="그림 1219">
              <a:extLst>
                <a:ext uri="{FF2B5EF4-FFF2-40B4-BE49-F238E27FC236}">
                  <a16:creationId xmlns:a16="http://schemas.microsoft.com/office/drawing/2014/main" id="{239E8B12-43A9-A03D-DE80-FCCE94622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9400" y="1507491"/>
              <a:ext cx="8533200" cy="468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58EAC9-888D-716B-7E60-7B53AFDA5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93478" y="5604510"/>
              <a:ext cx="461088" cy="213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00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sp>
        <p:nvSpPr>
          <p:cNvPr id="844" name="내용 개체 틀 843">
            <a:extLst>
              <a:ext uri="{FF2B5EF4-FFF2-40B4-BE49-F238E27FC236}">
                <a16:creationId xmlns:a16="http://schemas.microsoft.com/office/drawing/2014/main" id="{27584505-9C9D-915A-A9A7-B460BBD4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4928301"/>
          </a:xfrm>
        </p:spPr>
        <p:txBody>
          <a:bodyPr/>
          <a:lstStyle/>
          <a:p>
            <a:r>
              <a:rPr lang="en-US" altLang="ko-KR" dirty="0"/>
              <a:t>Search</a:t>
            </a:r>
          </a:p>
          <a:p>
            <a:pPr marL="457200" lvl="1" indent="0">
              <a:buNone/>
            </a:pPr>
            <a:r>
              <a:rPr lang="en-US" altLang="ko-KR" dirty="0"/>
              <a:t>2. Find rightmost data entry which </a:t>
            </a:r>
            <a:r>
              <a:rPr lang="en-US" altLang="ko-KR" dirty="0" err="1"/>
              <a:t>max_key</a:t>
            </a:r>
            <a:r>
              <a:rPr lang="en-US" altLang="ko-KR" dirty="0"/>
              <a:t> is less than </a:t>
            </a:r>
            <a:r>
              <a:rPr lang="en-US" altLang="ko-KR" dirty="0" err="1"/>
              <a:t>key</a:t>
            </a:r>
            <a:r>
              <a:rPr lang="en-US" altLang="ko-KR" baseline="-25000" dirty="0" err="1"/>
              <a:t>i</a:t>
            </a:r>
            <a:endParaRPr lang="en-US" altLang="ko-KR" baseline="-25000" dirty="0"/>
          </a:p>
          <a:p>
            <a:pPr marL="457200" lvl="1" indent="0">
              <a:buNone/>
            </a:pPr>
            <a:r>
              <a:rPr lang="en-US" altLang="ko-KR" dirty="0"/>
              <a:t>3. Follow the link to find </a:t>
            </a:r>
            <a:r>
              <a:rPr lang="en-US" altLang="ko-KR" dirty="0" err="1"/>
              <a:t>key</a:t>
            </a:r>
            <a:r>
              <a:rPr lang="en-US" altLang="ko-KR" baseline="-25000" dirty="0" err="1"/>
              <a:t>i</a:t>
            </a:r>
            <a:endParaRPr lang="ko-KR" altLang="en-US" dirty="0"/>
          </a:p>
        </p:txBody>
      </p:sp>
      <p:pic>
        <p:nvPicPr>
          <p:cNvPr id="1314" name="그림 1313">
            <a:extLst>
              <a:ext uri="{FF2B5EF4-FFF2-40B4-BE49-F238E27FC236}">
                <a16:creationId xmlns:a16="http://schemas.microsoft.com/office/drawing/2014/main" id="{D679781C-10EA-9A38-8F68-A2CE2CA3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87" y="2395870"/>
            <a:ext cx="7275600" cy="3961481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834818C-89C1-06D0-ACAD-8433A741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Semi-order Skip-List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97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844" name="내용 개체 틀 843">
            <a:extLst>
              <a:ext uri="{FF2B5EF4-FFF2-40B4-BE49-F238E27FC236}">
                <a16:creationId xmlns:a16="http://schemas.microsoft.com/office/drawing/2014/main" id="{27584505-9C9D-915A-A9A7-B460BBD4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4928301"/>
          </a:xfrm>
        </p:spPr>
        <p:txBody>
          <a:bodyPr/>
          <a:lstStyle/>
          <a:p>
            <a:r>
              <a:rPr lang="en-US" altLang="ko-KR" dirty="0"/>
              <a:t>Insert</a:t>
            </a:r>
          </a:p>
          <a:p>
            <a:pPr lvl="1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469CBC-A3D4-A1A1-F9A5-285A9FD9D2B1}"/>
              </a:ext>
            </a:extLst>
          </p:cNvPr>
          <p:cNvGrpSpPr/>
          <p:nvPr/>
        </p:nvGrpSpPr>
        <p:grpSpPr>
          <a:xfrm>
            <a:off x="5379721" y="2345284"/>
            <a:ext cx="6518742" cy="3544975"/>
            <a:chOff x="1747094" y="1500026"/>
            <a:chExt cx="8616400" cy="4680000"/>
          </a:xfrm>
        </p:grpSpPr>
        <p:pic>
          <p:nvPicPr>
            <p:cNvPr id="882" name="그림 881">
              <a:extLst>
                <a:ext uri="{FF2B5EF4-FFF2-40B4-BE49-F238E27FC236}">
                  <a16:creationId xmlns:a16="http://schemas.microsoft.com/office/drawing/2014/main" id="{CFBE8CBC-86FA-34B9-960D-71A52A1A3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094" y="1500026"/>
              <a:ext cx="8616400" cy="4680000"/>
            </a:xfrm>
            <a:prstGeom prst="rect">
              <a:avLst/>
            </a:prstGeom>
          </p:spPr>
        </p:pic>
        <p:pic>
          <p:nvPicPr>
            <p:cNvPr id="884" name="그림 883">
              <a:extLst>
                <a:ext uri="{FF2B5EF4-FFF2-40B4-BE49-F238E27FC236}">
                  <a16:creationId xmlns:a16="http://schemas.microsoft.com/office/drawing/2014/main" id="{5DD38944-E68C-680E-A727-A33702329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283"/>
            <a:stretch/>
          </p:blipFill>
          <p:spPr>
            <a:xfrm>
              <a:off x="4703789" y="1510086"/>
              <a:ext cx="909080" cy="399745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DB908ED2-876A-40A9-9486-9C1212A7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Basic Operators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53474D-922E-F7EE-F7E0-59F27A2B28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202"/>
          <a:stretch/>
        </p:blipFill>
        <p:spPr>
          <a:xfrm>
            <a:off x="850499" y="2190352"/>
            <a:ext cx="4283086" cy="39970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AED7B1F-3BEC-01FF-BB19-8ABE3A134512}"/>
              </a:ext>
            </a:extLst>
          </p:cNvPr>
          <p:cNvSpPr/>
          <p:nvPr/>
        </p:nvSpPr>
        <p:spPr>
          <a:xfrm>
            <a:off x="982980" y="2606040"/>
            <a:ext cx="3375660" cy="471390"/>
          </a:xfrm>
          <a:prstGeom prst="rect">
            <a:avLst/>
          </a:prstGeom>
          <a:noFill/>
          <a:ln w="38100">
            <a:solidFill>
              <a:srgbClr val="134BE7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3E9792-4C0F-E09F-E7B4-D9933A8DFCE9}"/>
              </a:ext>
            </a:extLst>
          </p:cNvPr>
          <p:cNvSpPr/>
          <p:nvPr/>
        </p:nvSpPr>
        <p:spPr>
          <a:xfrm>
            <a:off x="6951262" y="2653335"/>
            <a:ext cx="3375660" cy="1887134"/>
          </a:xfrm>
          <a:prstGeom prst="rect">
            <a:avLst/>
          </a:prstGeom>
          <a:noFill/>
          <a:ln w="38100">
            <a:solidFill>
              <a:srgbClr val="134BE7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96536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844" name="내용 개체 틀 843">
            <a:extLst>
              <a:ext uri="{FF2B5EF4-FFF2-40B4-BE49-F238E27FC236}">
                <a16:creationId xmlns:a16="http://schemas.microsoft.com/office/drawing/2014/main" id="{27584505-9C9D-915A-A9A7-B460BBD4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4928301"/>
          </a:xfrm>
        </p:spPr>
        <p:txBody>
          <a:bodyPr/>
          <a:lstStyle/>
          <a:p>
            <a:r>
              <a:rPr lang="en-US" altLang="ko-KR" dirty="0"/>
              <a:t>Insert</a:t>
            </a:r>
          </a:p>
          <a:p>
            <a:pPr lvl="1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908ED2-876A-40A9-9486-9C1212A7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Basic Operators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17CB4C-AA37-7242-572A-82F06297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36" y="2352905"/>
            <a:ext cx="6515548" cy="3538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378D75-56AB-82E6-8EB0-90489296E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83"/>
          <a:stretch/>
        </p:blipFill>
        <p:spPr>
          <a:xfrm>
            <a:off x="7614582" y="2352905"/>
            <a:ext cx="687428" cy="3022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EE58F1-F561-DF8D-C97E-BA87F37C1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202"/>
          <a:stretch/>
        </p:blipFill>
        <p:spPr>
          <a:xfrm>
            <a:off x="850499" y="2190352"/>
            <a:ext cx="4283086" cy="399708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583D96E-EA8C-47FF-E47A-00305A8C16F3}"/>
              </a:ext>
            </a:extLst>
          </p:cNvPr>
          <p:cNvSpPr/>
          <p:nvPr/>
        </p:nvSpPr>
        <p:spPr>
          <a:xfrm>
            <a:off x="982980" y="3039592"/>
            <a:ext cx="4008120" cy="3056408"/>
          </a:xfrm>
          <a:prstGeom prst="rect">
            <a:avLst/>
          </a:prstGeom>
          <a:noFill/>
          <a:ln w="38100">
            <a:solidFill>
              <a:srgbClr val="134BE7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103934-9D32-6F99-55B9-9EC6838E5056}"/>
              </a:ext>
            </a:extLst>
          </p:cNvPr>
          <p:cNvSpPr/>
          <p:nvPr/>
        </p:nvSpPr>
        <p:spPr>
          <a:xfrm>
            <a:off x="5266066" y="4508938"/>
            <a:ext cx="6717756" cy="1469346"/>
          </a:xfrm>
          <a:prstGeom prst="rect">
            <a:avLst/>
          </a:prstGeom>
          <a:noFill/>
          <a:ln w="38100">
            <a:solidFill>
              <a:srgbClr val="134BE7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703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41D306-AA88-53F7-7D7A-5DBDE8B4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957147"/>
            <a:ext cx="6480000" cy="49437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Architecture of S3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Basic Operator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Optimizations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Experiments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Conclusions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내용 개체 틀 843">
            <a:extLst>
              <a:ext uri="{FF2B5EF4-FFF2-40B4-BE49-F238E27FC236}">
                <a16:creationId xmlns:a16="http://schemas.microsoft.com/office/drawing/2014/main" id="{27584505-9C9D-915A-A9A7-B460BBD4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4928301"/>
          </a:xfrm>
        </p:spPr>
        <p:txBody>
          <a:bodyPr/>
          <a:lstStyle/>
          <a:p>
            <a:r>
              <a:rPr lang="en-US" altLang="ko-KR" dirty="0"/>
              <a:t>Range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Find rightmost guard entry </a:t>
            </a:r>
            <a:r>
              <a:rPr lang="en-US" altLang="ko-KR" dirty="0" err="1"/>
              <a:t>ge</a:t>
            </a:r>
            <a:r>
              <a:rPr lang="en-US" altLang="ko-KR" baseline="-25000" dirty="0" err="1"/>
              <a:t>i</a:t>
            </a:r>
            <a:r>
              <a:rPr lang="en-US" altLang="ko-KR" dirty="0"/>
              <a:t> larger than or equal to </a:t>
            </a:r>
            <a:r>
              <a:rPr lang="en-US" altLang="ko-KR" dirty="0" err="1"/>
              <a:t>key</a:t>
            </a:r>
            <a:r>
              <a:rPr lang="en-US" altLang="ko-KR" baseline="-25000" dirty="0" err="1"/>
              <a:t>i</a:t>
            </a:r>
            <a:endParaRPr lang="en-US" altLang="ko-KR" baseline="-25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Find the last data entry </a:t>
            </a:r>
            <a:r>
              <a:rPr lang="en-US" altLang="ko-KR" dirty="0" err="1"/>
              <a:t>de</a:t>
            </a:r>
            <a:r>
              <a:rPr lang="en-US" altLang="ko-KR" baseline="-25000" dirty="0" err="1"/>
              <a:t>i</a:t>
            </a:r>
            <a:r>
              <a:rPr lang="en-US" altLang="ko-KR" baseline="-25000" dirty="0"/>
              <a:t> </a:t>
            </a:r>
            <a:r>
              <a:rPr lang="en-US" altLang="ko-KR" dirty="0"/>
              <a:t>which </a:t>
            </a:r>
            <a:r>
              <a:rPr lang="en-US" altLang="ko-KR" dirty="0" err="1"/>
              <a:t>max_key</a:t>
            </a:r>
            <a:r>
              <a:rPr lang="en-US" altLang="ko-KR" dirty="0"/>
              <a:t> is less than </a:t>
            </a:r>
            <a:r>
              <a:rPr lang="en-US" altLang="ko-KR" dirty="0" err="1"/>
              <a:t>key</a:t>
            </a:r>
            <a:r>
              <a:rPr lang="en-US" altLang="ko-KR" baseline="-25000" dirty="0" err="1"/>
              <a:t>i</a:t>
            </a:r>
            <a:endParaRPr lang="en-US" altLang="ko-KR" baseline="-25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From the </a:t>
            </a:r>
            <a:r>
              <a:rPr lang="en-US" altLang="ko-KR" dirty="0" err="1"/>
              <a:t>de</a:t>
            </a:r>
            <a:r>
              <a:rPr lang="en-US" altLang="ko-KR" baseline="-25000" dirty="0" err="1"/>
              <a:t>i</a:t>
            </a:r>
            <a:r>
              <a:rPr lang="en-US" altLang="ko-KR" dirty="0"/>
              <a:t>, find the first entry </a:t>
            </a:r>
            <a:r>
              <a:rPr lang="en-US" altLang="ko-KR" dirty="0" err="1"/>
              <a:t>de</a:t>
            </a:r>
            <a:r>
              <a:rPr lang="en-US" altLang="ko-KR" baseline="-25000" dirty="0" err="1"/>
              <a:t>j</a:t>
            </a:r>
            <a:r>
              <a:rPr lang="ko-KR" altLang="en-US" dirty="0"/>
              <a:t> </a:t>
            </a:r>
            <a:r>
              <a:rPr lang="en-US" altLang="ko-KR" dirty="0"/>
              <a:t>which</a:t>
            </a:r>
            <a:r>
              <a:rPr lang="ko-KR" altLang="en-US" dirty="0"/>
              <a:t> </a:t>
            </a:r>
            <a:r>
              <a:rPr lang="en-US" altLang="ko-KR" dirty="0" err="1"/>
              <a:t>max_key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larger</a:t>
            </a:r>
            <a:r>
              <a:rPr lang="ko-KR" altLang="en-US" dirty="0"/>
              <a:t> </a:t>
            </a:r>
            <a:r>
              <a:rPr lang="en-US" altLang="ko-KR" dirty="0"/>
              <a:t>than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equal</a:t>
            </a:r>
            <a:r>
              <a:rPr lang="ko-KR" altLang="en-US" dirty="0"/>
              <a:t> </a:t>
            </a:r>
            <a:r>
              <a:rPr lang="en-US" altLang="ko-KR" dirty="0"/>
              <a:t>to </a:t>
            </a:r>
            <a:r>
              <a:rPr lang="en-US" altLang="ko-KR" dirty="0" err="1"/>
              <a:t>key</a:t>
            </a:r>
            <a:r>
              <a:rPr lang="en-US" altLang="ko-KR" baseline="-25000" dirty="0" err="1"/>
              <a:t>j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D5654A7-E364-4A4B-2CCA-114345B2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Basic Operators</a:t>
            </a:r>
            <a:endParaRPr lang="ko-KR" altLang="en-US" dirty="0"/>
          </a:p>
        </p:txBody>
      </p:sp>
      <p:pic>
        <p:nvPicPr>
          <p:cNvPr id="1504" name="그림 1503">
            <a:extLst>
              <a:ext uri="{FF2B5EF4-FFF2-40B4-BE49-F238E27FC236}">
                <a16:creationId xmlns:a16="http://schemas.microsoft.com/office/drawing/2014/main" id="{83C4C3A4-8F61-86CC-9469-483F40A2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346" y="3519141"/>
            <a:ext cx="5274494" cy="28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9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그림 888">
            <a:extLst>
              <a:ext uri="{FF2B5EF4-FFF2-40B4-BE49-F238E27FC236}">
                <a16:creationId xmlns:a16="http://schemas.microsoft.com/office/drawing/2014/main" id="{3C714625-9460-CEFD-EA1C-EABBD307A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65" y="1483078"/>
            <a:ext cx="7902127" cy="429204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844" name="내용 개체 틀 843">
            <a:extLst>
              <a:ext uri="{FF2B5EF4-FFF2-40B4-BE49-F238E27FC236}">
                <a16:creationId xmlns:a16="http://schemas.microsoft.com/office/drawing/2014/main" id="{27584505-9C9D-915A-A9A7-B460BBD4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4928301"/>
          </a:xfrm>
        </p:spPr>
        <p:txBody>
          <a:bodyPr/>
          <a:lstStyle/>
          <a:p>
            <a:r>
              <a:rPr lang="en-US" altLang="ko-KR" dirty="0"/>
              <a:t>Range Query</a:t>
            </a:r>
          </a:p>
          <a:p>
            <a:pPr lvl="1"/>
            <a:r>
              <a:rPr lang="en-US" altLang="ko-KR" dirty="0"/>
              <a:t>Split range query into sub-queries</a:t>
            </a:r>
          </a:p>
          <a:p>
            <a:pPr lvl="1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D5654A7-E364-4A4B-2CCA-114345B2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Basic Operators</a:t>
            </a:r>
            <a:endParaRPr lang="ko-KR" altLang="en-US" dirty="0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52EFA530-AD94-FB22-7417-3CABA7CA8255}"/>
              </a:ext>
            </a:extLst>
          </p:cNvPr>
          <p:cNvSpPr/>
          <p:nvPr/>
        </p:nvSpPr>
        <p:spPr>
          <a:xfrm rot="16200000">
            <a:off x="4249342" y="4588423"/>
            <a:ext cx="274320" cy="2614332"/>
          </a:xfrm>
          <a:prstGeom prst="leftBrace">
            <a:avLst>
              <a:gd name="adj1" fmla="val 4537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6F289-E07B-8B5B-838A-F0DF6559EF41}"/>
              </a:ext>
            </a:extLst>
          </p:cNvPr>
          <p:cNvSpPr txBox="1"/>
          <p:nvPr/>
        </p:nvSpPr>
        <p:spPr>
          <a:xfrm>
            <a:off x="3850054" y="5976678"/>
            <a:ext cx="107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Thread 1</a:t>
            </a:r>
            <a:endParaRPr lang="ko-KR" altLang="en-US" sz="1600" b="1" dirty="0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3200F059-9FC2-F50D-08A0-6CF6042B363D}"/>
              </a:ext>
            </a:extLst>
          </p:cNvPr>
          <p:cNvSpPr/>
          <p:nvPr/>
        </p:nvSpPr>
        <p:spPr>
          <a:xfrm rot="16200000">
            <a:off x="7147053" y="4588421"/>
            <a:ext cx="274320" cy="2614332"/>
          </a:xfrm>
          <a:prstGeom prst="leftBrace">
            <a:avLst>
              <a:gd name="adj1" fmla="val 4537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F9472-7C47-657D-E923-7E9C972E2457}"/>
              </a:ext>
            </a:extLst>
          </p:cNvPr>
          <p:cNvSpPr txBox="1"/>
          <p:nvPr/>
        </p:nvSpPr>
        <p:spPr>
          <a:xfrm>
            <a:off x="6746707" y="5976678"/>
            <a:ext cx="107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Thread 2</a:t>
            </a:r>
            <a:endParaRPr lang="ko-KR" altLang="en-US" sz="1600" b="1" dirty="0"/>
          </a:p>
        </p:txBody>
      </p:sp>
      <p:sp>
        <p:nvSpPr>
          <p:cNvPr id="890" name="직사각형 889">
            <a:extLst>
              <a:ext uri="{FF2B5EF4-FFF2-40B4-BE49-F238E27FC236}">
                <a16:creationId xmlns:a16="http://schemas.microsoft.com/office/drawing/2014/main" id="{C41528BB-A884-C68A-9225-F8BAC3A99DAF}"/>
              </a:ext>
            </a:extLst>
          </p:cNvPr>
          <p:cNvSpPr/>
          <p:nvPr/>
        </p:nvSpPr>
        <p:spPr>
          <a:xfrm>
            <a:off x="4010748" y="1335339"/>
            <a:ext cx="2735959" cy="663729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61192E-AFE1-0F14-747D-AC6D5E90F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73" r="54520" b="88083"/>
          <a:stretch/>
        </p:blipFill>
        <p:spPr>
          <a:xfrm>
            <a:off x="6429894" y="1487154"/>
            <a:ext cx="1586526" cy="500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14EB47-E7C5-08DA-81A5-F544F6E8C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91" r="47301" b="88083"/>
          <a:stretch/>
        </p:blipFill>
        <p:spPr>
          <a:xfrm flipH="1">
            <a:off x="5930384" y="1497131"/>
            <a:ext cx="588579" cy="5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4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5654A7-E364-4A4B-2CCA-114345B2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947994-4E0E-5A60-D448-034B9F77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Neural Model for Guard Selection</a:t>
            </a:r>
          </a:p>
          <a:p>
            <a:pPr lvl="1"/>
            <a:r>
              <a:rPr lang="en-US" altLang="ko-KR" dirty="0"/>
              <a:t>Simple seq2seq model</a:t>
            </a:r>
          </a:p>
          <a:p>
            <a:pPr lvl="1"/>
            <a:r>
              <a:rPr lang="en-US" altLang="ko-KR" dirty="0"/>
              <a:t>Predict the guard entries for the new </a:t>
            </a:r>
            <a:r>
              <a:rPr lang="en-US" altLang="ko-KR" dirty="0" err="1"/>
              <a:t>MemTable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A63052-324D-1543-B6A8-13EF946C8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215" y="3008060"/>
            <a:ext cx="6442827" cy="30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7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5654A7-E364-4A4B-2CCA-114345B2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Optimizations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843C0B-3504-F926-5866-BCC97551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Multiple Semi-order Skip-list</a:t>
            </a:r>
          </a:p>
          <a:p>
            <a:pPr lvl="1"/>
            <a:r>
              <a:rPr lang="en-US" altLang="ko-KR" dirty="0"/>
              <a:t>Global top layer index for all skip-lists</a:t>
            </a:r>
          </a:p>
          <a:p>
            <a:pPr lvl="1"/>
            <a:r>
              <a:rPr lang="en-US" altLang="ko-KR" dirty="0"/>
              <a:t>Even if we have multiple skip-lists, the top-layer index</a:t>
            </a:r>
            <a:r>
              <a:rPr lang="ko-KR" altLang="en-US" dirty="0"/>
              <a:t> </a:t>
            </a:r>
            <a:r>
              <a:rPr lang="en-US" altLang="ko-KR" dirty="0"/>
              <a:t>can be maintained in cache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3A57BE-9F2E-C47C-312C-E14ACFD2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07" y="2959008"/>
            <a:ext cx="5829250" cy="34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3FBE0-6A20-9FCA-3480-D4231430A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8DDA0-C422-4974-6E87-AA459B01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F40B43-DDFE-B18A-BAA4-C12229E9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FF9CF-9BFE-CA33-5435-1E582788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: </a:t>
            </a:r>
            <a:r>
              <a:rPr lang="en-US" altLang="ko-KR" b="0" i="0" dirty="0">
                <a:effectLst/>
                <a:ea typeface="Tahoma" panose="020B0604030504040204" pitchFamily="34" charset="0"/>
              </a:rPr>
              <a:t>Intel Xeon Processor E5 2660 v2 (25M Cache, 2.20 </a:t>
            </a:r>
            <a:r>
              <a:rPr lang="en-US" altLang="ko-KR" b="0" i="0" dirty="0" err="1">
                <a:effectLst/>
                <a:ea typeface="Tahoma" panose="020B0604030504040204" pitchFamily="34" charset="0"/>
              </a:rPr>
              <a:t>Ghz</a:t>
            </a:r>
            <a:r>
              <a:rPr lang="en-US" altLang="ko-KR" b="0" i="0" dirty="0">
                <a:effectLst/>
                <a:ea typeface="Tahoma" panose="020B0604030504040204" pitchFamily="34" charset="0"/>
              </a:rPr>
              <a:t>)</a:t>
            </a:r>
          </a:p>
          <a:p>
            <a:r>
              <a:rPr lang="en-US" altLang="ko-KR" b="0" i="0" dirty="0">
                <a:effectLst/>
                <a:ea typeface="Tahoma" panose="020B0604030504040204" pitchFamily="34" charset="0"/>
              </a:rPr>
              <a:t>In-Memory Index </a:t>
            </a:r>
            <a:r>
              <a:rPr lang="en-US" altLang="ko-KR" dirty="0">
                <a:ea typeface="Tahoma" panose="020B0604030504040204" pitchFamily="34" charset="0"/>
              </a:rPr>
              <a:t>K</a:t>
            </a:r>
            <a:r>
              <a:rPr lang="en-US" altLang="ko-KR" b="0" i="0" dirty="0">
                <a:effectLst/>
                <a:ea typeface="Tahoma" panose="020B0604030504040204" pitchFamily="34" charset="0"/>
              </a:rPr>
              <a:t>ey </a:t>
            </a:r>
            <a:r>
              <a:rPr lang="en-US" altLang="ko-KR" dirty="0">
                <a:ea typeface="Tahoma" panose="020B0604030504040204" pitchFamily="34" charset="0"/>
              </a:rPr>
              <a:t>L</a:t>
            </a:r>
            <a:r>
              <a:rPr lang="en-US" altLang="ko-KR" b="0" i="0" dirty="0">
                <a:effectLst/>
                <a:ea typeface="Tahoma" panose="020B0604030504040204" pitchFamily="34" charset="0"/>
              </a:rPr>
              <a:t>ength : 4bytes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Comparison Target</a:t>
            </a:r>
          </a:p>
          <a:p>
            <a:pPr lvl="1"/>
            <a:r>
              <a:rPr lang="en-US" altLang="ko-KR" b="0" i="0" dirty="0">
                <a:effectLst/>
                <a:ea typeface="Tahoma" panose="020B0604030504040204" pitchFamily="34" charset="0"/>
              </a:rPr>
              <a:t>Cicada, </a:t>
            </a:r>
            <a:r>
              <a:rPr lang="en-US" altLang="ko-KR" b="0" i="0" dirty="0" err="1">
                <a:effectLst/>
                <a:ea typeface="Tahoma" panose="020B0604030504040204" pitchFamily="34" charset="0"/>
              </a:rPr>
              <a:t>Masstree</a:t>
            </a:r>
            <a:r>
              <a:rPr lang="en-US" altLang="ko-KR" b="0" i="0" dirty="0">
                <a:effectLst/>
                <a:ea typeface="Tahoma" panose="020B0604030504040204" pitchFamily="34" charset="0"/>
              </a:rPr>
              <a:t>: Open Sourced</a:t>
            </a:r>
          </a:p>
          <a:p>
            <a:pPr lvl="1"/>
            <a:r>
              <a:rPr lang="en-US" altLang="ko-KR" dirty="0" err="1">
                <a:ea typeface="Tahoma" panose="020B0604030504040204" pitchFamily="34" charset="0"/>
              </a:rPr>
              <a:t>Bwtree</a:t>
            </a:r>
            <a:r>
              <a:rPr lang="en-US" altLang="ko-KR" dirty="0">
                <a:ea typeface="Tahoma" panose="020B0604030504040204" pitchFamily="34" charset="0"/>
              </a:rPr>
              <a:t>: Retrieve from code of </a:t>
            </a:r>
            <a:r>
              <a:rPr lang="en-US" altLang="ko-KR" dirty="0" err="1">
                <a:ea typeface="Tahoma" panose="020B0604030504040204" pitchFamily="34" charset="0"/>
              </a:rPr>
              <a:t>Peleton</a:t>
            </a:r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dirty="0">
                <a:ea typeface="Tahoma" panose="020B0604030504040204" pitchFamily="34" charset="0"/>
              </a:rPr>
              <a:t>Query Workloads: YCSB C-Implementation (for generating)</a:t>
            </a:r>
            <a:endParaRPr lang="en-US" altLang="ko-KR" b="0" i="0" dirty="0">
              <a:effectLst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4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25C22-31D6-F6FC-E634-23D542338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4026-6889-FCAD-3056-538FCA70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0F6B73-6AB5-131C-A8C8-F1DA91CB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4A745-38C2-220A-BA4E-0A42096C435E}"/>
              </a:ext>
            </a:extLst>
          </p:cNvPr>
          <p:cNvSpPr txBox="1"/>
          <p:nvPr/>
        </p:nvSpPr>
        <p:spPr>
          <a:xfrm>
            <a:off x="151461" y="1038575"/>
            <a:ext cx="771237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Concurrent Test</a:t>
            </a:r>
          </a:p>
          <a:p>
            <a:r>
              <a:rPr kumimoji="1" lang="en-US" altLang="ko-Kore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(Uniform Workload)</a:t>
            </a:r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test are we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comparison test </a:t>
            </a:r>
          </a:p>
          <a:p>
            <a:pPr lvl="1"/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by number of keys and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did we know?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increased number of threads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 and lookup throughput increased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increased number of keys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 and lookup decreased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Shrink the throughput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ore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S3 is better than others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내용 개체 틀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C9CF7A7-0A65-C780-47F8-96CFB126B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153" y="4021349"/>
            <a:ext cx="6742067" cy="2110497"/>
          </a:xfrm>
        </p:spPr>
      </p:pic>
      <p:pic>
        <p:nvPicPr>
          <p:cNvPr id="12" name="그림 11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0E124682-FE4C-AF60-CB82-C0471A4DC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934" y="1038575"/>
            <a:ext cx="6785286" cy="21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27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5805F-CDD0-B9A7-13B2-D2A060D02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7D57-A693-F2A1-85F4-37A81D66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D4EF6-55D1-FFF2-F8BA-82DAEB35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 dirty="0"/>
          </a:p>
        </p:txBody>
      </p:sp>
      <p:pic>
        <p:nvPicPr>
          <p:cNvPr id="6" name="내용 개체 틀 5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D83BBFC5-5E69-B8BF-F58D-EF17426D3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3381" y="791143"/>
            <a:ext cx="6804680" cy="2201439"/>
          </a:xfrm>
        </p:spPr>
      </p:pic>
      <p:pic>
        <p:nvPicPr>
          <p:cNvPr id="4" name="내용 개체 틀 5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B8F8ED89-E700-8A89-EE12-FB675869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054" y="4368393"/>
            <a:ext cx="7007125" cy="2033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7DD6D-1D57-ECB4-300B-4C2A8FC72E9E}"/>
              </a:ext>
            </a:extLst>
          </p:cNvPr>
          <p:cNvSpPr txBox="1"/>
          <p:nvPr/>
        </p:nvSpPr>
        <p:spPr>
          <a:xfrm>
            <a:off x="151461" y="1038575"/>
            <a:ext cx="837839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Concurrent Test</a:t>
            </a:r>
          </a:p>
          <a:p>
            <a:r>
              <a:rPr kumimoji="1" lang="en-US" altLang="ko-Kore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(Zipfian Workload)</a:t>
            </a:r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test are we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comparison test </a:t>
            </a:r>
          </a:p>
          <a:p>
            <a:pPr lvl="1"/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by number of keys and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did we know?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results like uniform distribution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But, scalability drops for the complex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complex workload, speedup of lookup is better than insertion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Cause, insertion incurs high processing overhead</a:t>
            </a: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S3 is better than others</a:t>
            </a:r>
          </a:p>
        </p:txBody>
      </p:sp>
    </p:spTree>
    <p:extLst>
      <p:ext uri="{BB962C8B-B14F-4D97-AF65-F5344CB8AC3E}">
        <p14:creationId xmlns:p14="http://schemas.microsoft.com/office/powerpoint/2010/main" val="308307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CB94F-02B1-9AA6-89FC-796FB95B0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E2B5C-66F0-5BB3-9E83-24846E6B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7C77C0-E3B5-BCD1-1DD9-584F420A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27</a:t>
            </a:fld>
            <a:endParaRPr kumimoji="1" lang="ko-KR" altLang="en-US" dirty="0"/>
          </a:p>
        </p:txBody>
      </p:sp>
      <p:pic>
        <p:nvPicPr>
          <p:cNvPr id="6" name="내용 개체 틀 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989ED7C7-0CBE-4C8F-E829-15E194166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302" y="1150619"/>
            <a:ext cx="6209202" cy="336959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AFD9EF-5084-8720-C855-48EF6268B86E}"/>
              </a:ext>
            </a:extLst>
          </p:cNvPr>
          <p:cNvSpPr txBox="1"/>
          <p:nvPr/>
        </p:nvSpPr>
        <p:spPr>
          <a:xfrm>
            <a:off x="142496" y="1038750"/>
            <a:ext cx="1083926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Throughput Test</a:t>
            </a:r>
          </a:p>
          <a:p>
            <a:r>
              <a:rPr kumimoji="1" lang="en-US" altLang="ko-Kore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(Guard Entry Selection)</a:t>
            </a:r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test are we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examine effect of the number of guard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are we do test?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First, insert 64M keys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Second, collect the total insertion time of each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Third, accumulative time of each module for processing</a:t>
            </a:r>
          </a:p>
          <a:p>
            <a:pPr lvl="1"/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all 64M insertions and 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did we know?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increase the number of guard entries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search cost of top-layer index increases, while the search cost of bottom-layer index decreases</a:t>
            </a:r>
          </a:p>
          <a:p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search cost is optimal, when guard entries number 2^22</a:t>
            </a:r>
            <a:endParaRPr kumimoji="1" lang="en-US" altLang="ko-Kore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59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5EBC2-420F-7330-C1D2-8B74952D3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926CE-BDD4-690E-ECC5-A3CF0B1C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F4FB1A-DD42-07BC-60BF-9FAD7277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28</a:t>
            </a:fld>
            <a:endParaRPr kumimoji="1" lang="ko-KR" altLang="en-US" dirty="0"/>
          </a:p>
        </p:txBody>
      </p:sp>
      <p:pic>
        <p:nvPicPr>
          <p:cNvPr id="6" name="내용 개체 틀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9A3D1A1-0D9E-79CF-9292-2B82A07E4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01197"/>
            <a:ext cx="5974102" cy="35461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AAEE11-1114-EEB5-4B2D-D6354E59EC43}"/>
              </a:ext>
            </a:extLst>
          </p:cNvPr>
          <p:cNvSpPr txBox="1"/>
          <p:nvPr/>
        </p:nvSpPr>
        <p:spPr>
          <a:xfrm>
            <a:off x="142496" y="1088445"/>
            <a:ext cx="112941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Throughput Test</a:t>
            </a:r>
          </a:p>
          <a:p>
            <a:r>
              <a:rPr kumimoji="1" lang="en-US" altLang="ko-Kore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(Guard Entry Selection)</a:t>
            </a:r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test are we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examine which workloads are effectiveness of neural </a:t>
            </a:r>
          </a:p>
          <a:p>
            <a:pPr lvl="1"/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model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guard entry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are we do test?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:Randomly select a key to create a guard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Uniform: To uniformly generate guard entries among all 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Neural: Neural model based guard entry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did we know?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Uniform distribution do not differ much</a:t>
            </a:r>
          </a:p>
          <a:p>
            <a:pPr lvl="2"/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for Gaussian and Zipfian distribution,  the neural model shows improvement over the others</a:t>
            </a:r>
          </a:p>
          <a:p>
            <a:pPr lvl="2"/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neural model based</a:t>
            </a:r>
            <a:r>
              <a:rPr kumimoji="1" lang="ko-KR" altLang="en-US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kumimoji="1" lang="en-US" altLang="ko-Kore-KR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guard entry selection is best performance on Gaussian and Zipfian distribution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28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D8CC5-400D-B8EB-9093-1870B1AD3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CD745FF5-6EEC-2F02-8F24-888B54DED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155" y="1481383"/>
            <a:ext cx="5528325" cy="361043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F4C9D7-B0B5-7B47-85FF-379E8FA558C1}"/>
              </a:ext>
            </a:extLst>
          </p:cNvPr>
          <p:cNvSpPr txBox="1"/>
          <p:nvPr/>
        </p:nvSpPr>
        <p:spPr>
          <a:xfrm>
            <a:off x="82968" y="1038750"/>
            <a:ext cx="120260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Concurrent Test</a:t>
            </a:r>
          </a:p>
          <a:p>
            <a:r>
              <a:rPr kumimoji="1" lang="en-US" altLang="ko-Kore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(Range Query 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test are we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examine the performance of range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are we do test?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keys varies from 4M to 64M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query range varies from 0.0001% to 0.1% key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did we know?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increase the range size, decrease the range query throughput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Unsorted date decreases the throughput of range query</a:t>
            </a:r>
            <a:endParaRPr kumimoji="1" lang="en-US" altLang="ko-Kore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D62769-E918-7D91-88E2-F01A6C0D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29</a:t>
            </a:fld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069FC5-78DC-0902-085C-DA30ABF7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94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B834243-ECE0-5CF5-1841-90603A66FA8B}"/>
              </a:ext>
            </a:extLst>
          </p:cNvPr>
          <p:cNvSpPr txBox="1">
            <a:spLocks/>
          </p:cNvSpPr>
          <p:nvPr/>
        </p:nvSpPr>
        <p:spPr>
          <a:xfrm>
            <a:off x="285918" y="1038751"/>
            <a:ext cx="11565423" cy="672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Existing in-memory indexing structures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EDA6D568-6C6B-FDE3-0E22-5B3DD29E8639}"/>
              </a:ext>
            </a:extLst>
          </p:cNvPr>
          <p:cNvSpPr txBox="1">
            <a:spLocks/>
          </p:cNvSpPr>
          <p:nvPr/>
        </p:nvSpPr>
        <p:spPr>
          <a:xfrm>
            <a:off x="5927643" y="1692498"/>
            <a:ext cx="5269851" cy="1747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Tree based: </a:t>
            </a:r>
          </a:p>
          <a:p>
            <a:pPr lvl="2"/>
            <a:r>
              <a:rPr lang="en-US" altLang="ko-KR" dirty="0" err="1"/>
              <a:t>B+Tree</a:t>
            </a:r>
            <a:r>
              <a:rPr lang="en-US" altLang="ko-KR" dirty="0"/>
              <a:t>, </a:t>
            </a:r>
            <a:r>
              <a:rPr lang="en-US" altLang="ko-KR" dirty="0" err="1"/>
              <a:t>MassTree</a:t>
            </a:r>
            <a:endParaRPr lang="en-US" altLang="ko-KR" dirty="0"/>
          </a:p>
          <a:p>
            <a:pPr lvl="2"/>
            <a:r>
              <a:rPr lang="en-US" altLang="ko-KR" dirty="0"/>
              <a:t>Require complex operations to keep balance</a:t>
            </a:r>
          </a:p>
          <a:p>
            <a:pPr lvl="2"/>
            <a:endParaRPr lang="en-US" altLang="ko-KR" dirty="0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3344FBE-B111-BCCD-F700-10A8760A6C33}"/>
              </a:ext>
            </a:extLst>
          </p:cNvPr>
          <p:cNvSpPr txBox="1">
            <a:spLocks/>
          </p:cNvSpPr>
          <p:nvPr/>
        </p:nvSpPr>
        <p:spPr>
          <a:xfrm>
            <a:off x="438317" y="1692498"/>
            <a:ext cx="5269851" cy="1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Hash based: </a:t>
            </a:r>
          </a:p>
          <a:p>
            <a:pPr lvl="2"/>
            <a:r>
              <a:rPr lang="en-US" altLang="ko-KR" dirty="0" err="1"/>
              <a:t>HashSkipList</a:t>
            </a:r>
            <a:r>
              <a:rPr lang="en-US" altLang="ko-KR" dirty="0"/>
              <a:t>, </a:t>
            </a:r>
            <a:r>
              <a:rPr lang="en-US" altLang="ko-KR" dirty="0" err="1"/>
              <a:t>HashLinkList</a:t>
            </a:r>
            <a:endParaRPr lang="en-US" altLang="ko-KR" dirty="0"/>
          </a:p>
          <a:p>
            <a:pPr lvl="2"/>
            <a:r>
              <a:rPr lang="en-US" altLang="ko-KR" dirty="0"/>
              <a:t>Do not maintain the keys in order</a:t>
            </a:r>
          </a:p>
          <a:p>
            <a:pPr lvl="2"/>
            <a:r>
              <a:rPr lang="en-US" altLang="ko-KR" dirty="0"/>
              <a:t>Do not support range query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39ECD7-A2BA-68CA-5C71-1B07DF29C202}"/>
              </a:ext>
            </a:extLst>
          </p:cNvPr>
          <p:cNvSpPr/>
          <p:nvPr/>
        </p:nvSpPr>
        <p:spPr>
          <a:xfrm>
            <a:off x="3767328" y="4079424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D51C7-43F3-BFB7-FA73-7B39528A3A5B}"/>
              </a:ext>
            </a:extLst>
          </p:cNvPr>
          <p:cNvSpPr/>
          <p:nvPr/>
        </p:nvSpPr>
        <p:spPr>
          <a:xfrm>
            <a:off x="4376927" y="4079424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Tiger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AAEAD3-B6B8-664B-1B01-DF1CA8B43B31}"/>
              </a:ext>
            </a:extLst>
          </p:cNvPr>
          <p:cNvSpPr/>
          <p:nvPr/>
        </p:nvSpPr>
        <p:spPr>
          <a:xfrm>
            <a:off x="1634988" y="4293878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972BCA-2233-65AA-C4EE-89CACDFBA9C3}"/>
              </a:ext>
            </a:extLst>
          </p:cNvPr>
          <p:cNvSpPr/>
          <p:nvPr/>
        </p:nvSpPr>
        <p:spPr>
          <a:xfrm>
            <a:off x="3767328" y="4293878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DB246C-C70B-6848-17CD-EA8FF3071A5F}"/>
              </a:ext>
            </a:extLst>
          </p:cNvPr>
          <p:cNvSpPr/>
          <p:nvPr/>
        </p:nvSpPr>
        <p:spPr>
          <a:xfrm>
            <a:off x="4376927" y="4293878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Cat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BD8311-D34E-8D8D-9B40-94CA93BD4C3F}"/>
              </a:ext>
            </a:extLst>
          </p:cNvPr>
          <p:cNvSpPr/>
          <p:nvPr/>
        </p:nvSpPr>
        <p:spPr>
          <a:xfrm>
            <a:off x="3767328" y="4508332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E78B76-9AFF-E0BA-38DD-9E21176DC559}"/>
              </a:ext>
            </a:extLst>
          </p:cNvPr>
          <p:cNvSpPr/>
          <p:nvPr/>
        </p:nvSpPr>
        <p:spPr>
          <a:xfrm>
            <a:off x="4376927" y="4508332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9F52F2-90B7-3F44-2F8E-C508E2F58757}"/>
              </a:ext>
            </a:extLst>
          </p:cNvPr>
          <p:cNvSpPr/>
          <p:nvPr/>
        </p:nvSpPr>
        <p:spPr>
          <a:xfrm>
            <a:off x="3767328" y="4722786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705437-4C18-0BD5-EB33-AA94AB17B98B}"/>
              </a:ext>
            </a:extLst>
          </p:cNvPr>
          <p:cNvSpPr/>
          <p:nvPr/>
        </p:nvSpPr>
        <p:spPr>
          <a:xfrm>
            <a:off x="4376927" y="4722786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Frog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7EFFDC-2FA1-B84E-5195-7C2FB260C8A4}"/>
              </a:ext>
            </a:extLst>
          </p:cNvPr>
          <p:cNvSpPr/>
          <p:nvPr/>
        </p:nvSpPr>
        <p:spPr>
          <a:xfrm>
            <a:off x="3767328" y="4937240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722940-6E31-B83C-476B-C514E697C56E}"/>
              </a:ext>
            </a:extLst>
          </p:cNvPr>
          <p:cNvSpPr/>
          <p:nvPr/>
        </p:nvSpPr>
        <p:spPr>
          <a:xfrm>
            <a:off x="4376927" y="4937240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Pig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139768-1978-D623-3675-2FD4933314CB}"/>
              </a:ext>
            </a:extLst>
          </p:cNvPr>
          <p:cNvSpPr/>
          <p:nvPr/>
        </p:nvSpPr>
        <p:spPr>
          <a:xfrm>
            <a:off x="1634988" y="4508332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BB63F3-8F38-72AF-AF5A-7D9CAE937CD5}"/>
              </a:ext>
            </a:extLst>
          </p:cNvPr>
          <p:cNvSpPr/>
          <p:nvPr/>
        </p:nvSpPr>
        <p:spPr>
          <a:xfrm>
            <a:off x="1634988" y="4722786"/>
            <a:ext cx="609600" cy="214454"/>
          </a:xfrm>
          <a:prstGeom prst="rect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8C1E9CC-3CA4-A828-9D8E-7D66ACD28176}"/>
              </a:ext>
            </a:extLst>
          </p:cNvPr>
          <p:cNvCxnSpPr>
            <a:cxnSpLocks/>
            <a:stCxn id="33" idx="3"/>
            <a:endCxn id="23" idx="1"/>
          </p:cNvCxnSpPr>
          <p:nvPr/>
        </p:nvCxnSpPr>
        <p:spPr>
          <a:xfrm flipV="1">
            <a:off x="2244588" y="4401105"/>
            <a:ext cx="1522740" cy="2144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10D9FC1-5E7D-F25A-D4DF-2E6646473ACE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>
            <a:off x="2244588" y="4830013"/>
            <a:ext cx="1522740" cy="2144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CF85C88-85EA-9729-E2CF-1DF893A660E9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2244588" y="4401105"/>
            <a:ext cx="1522740" cy="42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D7E5BCE-58FB-4F01-E2FF-B5935DBA3248}"/>
              </a:ext>
            </a:extLst>
          </p:cNvPr>
          <p:cNvSpPr/>
          <p:nvPr/>
        </p:nvSpPr>
        <p:spPr>
          <a:xfrm>
            <a:off x="2598156" y="4207757"/>
            <a:ext cx="815604" cy="815604"/>
          </a:xfrm>
          <a:prstGeom prst="ellipse">
            <a:avLst/>
          </a:prstGeom>
          <a:solidFill>
            <a:schemeClr val="bg1"/>
          </a:solidFill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C9B646-7D42-C97E-9147-0D951A6A7442}"/>
              </a:ext>
            </a:extLst>
          </p:cNvPr>
          <p:cNvSpPr txBox="1"/>
          <p:nvPr/>
        </p:nvSpPr>
        <p:spPr>
          <a:xfrm>
            <a:off x="2609824" y="4398126"/>
            <a:ext cx="8102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Hash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Function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FD871D8-2687-847C-45BD-3D08890CCE41}"/>
              </a:ext>
            </a:extLst>
          </p:cNvPr>
          <p:cNvSpPr/>
          <p:nvPr/>
        </p:nvSpPr>
        <p:spPr>
          <a:xfrm>
            <a:off x="8183099" y="3725539"/>
            <a:ext cx="379469" cy="379469"/>
          </a:xfrm>
          <a:prstGeom prst="ellipse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z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086F289-2AF2-E342-F2E8-8388181527F9}"/>
              </a:ext>
            </a:extLst>
          </p:cNvPr>
          <p:cNvSpPr/>
          <p:nvPr/>
        </p:nvSpPr>
        <p:spPr>
          <a:xfrm>
            <a:off x="8698197" y="4196264"/>
            <a:ext cx="379469" cy="379469"/>
          </a:xfrm>
          <a:prstGeom prst="ellipse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82681F6-8C07-DF41-147E-E84F7F676011}"/>
              </a:ext>
            </a:extLst>
          </p:cNvPr>
          <p:cNvSpPr/>
          <p:nvPr/>
        </p:nvSpPr>
        <p:spPr>
          <a:xfrm>
            <a:off x="9210855" y="4664998"/>
            <a:ext cx="379469" cy="379469"/>
          </a:xfrm>
          <a:prstGeom prst="ellipse">
            <a:avLst/>
          </a:prstGeom>
          <a:noFill/>
          <a:ln w="19050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2B9E64E-28CB-1ABF-2D80-AC1D718FE0BD}"/>
              </a:ext>
            </a:extLst>
          </p:cNvPr>
          <p:cNvCxnSpPr>
            <a:cxnSpLocks/>
            <a:stCxn id="51" idx="5"/>
            <a:endCxn id="56" idx="1"/>
          </p:cNvCxnSpPr>
          <p:nvPr/>
        </p:nvCxnSpPr>
        <p:spPr>
          <a:xfrm>
            <a:off x="8506996" y="4049436"/>
            <a:ext cx="246773" cy="20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584CC026-5BF1-8978-1EC0-3C0C227E1ED0}"/>
              </a:ext>
            </a:extLst>
          </p:cNvPr>
          <p:cNvCxnSpPr>
            <a:cxnSpLocks/>
            <a:stCxn id="56" idx="5"/>
            <a:endCxn id="57" idx="1"/>
          </p:cNvCxnSpPr>
          <p:nvPr/>
        </p:nvCxnSpPr>
        <p:spPr>
          <a:xfrm>
            <a:off x="9022094" y="4520161"/>
            <a:ext cx="244333" cy="2004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연결선 1028">
            <a:extLst>
              <a:ext uri="{FF2B5EF4-FFF2-40B4-BE49-F238E27FC236}">
                <a16:creationId xmlns:a16="http://schemas.microsoft.com/office/drawing/2014/main" id="{4803639E-9080-D9D5-F486-AD4C06F4B498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9534752" y="4988895"/>
            <a:ext cx="263544" cy="218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56E0C06A-A2A9-0177-AAE4-D47605E61CF7}"/>
              </a:ext>
            </a:extLst>
          </p:cNvPr>
          <p:cNvGrpSpPr/>
          <p:nvPr/>
        </p:nvGrpSpPr>
        <p:grpSpPr>
          <a:xfrm>
            <a:off x="9742724" y="5151694"/>
            <a:ext cx="379469" cy="379469"/>
            <a:chOff x="9761935" y="5137714"/>
            <a:chExt cx="379469" cy="37946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1927CAB-713B-74F3-23D1-B078926108C3}"/>
                </a:ext>
              </a:extLst>
            </p:cNvPr>
            <p:cNvSpPr/>
            <p:nvPr/>
          </p:nvSpPr>
          <p:spPr>
            <a:xfrm>
              <a:off x="9761935" y="5137714"/>
              <a:ext cx="379469" cy="379469"/>
            </a:xfrm>
            <a:prstGeom prst="ellipse">
              <a:avLst/>
            </a:prstGeom>
            <a:noFill/>
            <a:ln w="19050"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2EB55534-E181-6696-3EE4-2CF4E14DDBFB}"/>
                </a:ext>
              </a:extLst>
            </p:cNvPr>
            <p:cNvSpPr txBox="1"/>
            <p:nvPr/>
          </p:nvSpPr>
          <p:spPr>
            <a:xfrm>
              <a:off x="9761935" y="5173558"/>
              <a:ext cx="3794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C417B7A5-CCC4-105B-DE0A-1F246AF31E90}"/>
              </a:ext>
            </a:extLst>
          </p:cNvPr>
          <p:cNvCxnSpPr>
            <a:cxnSpLocks/>
            <a:stCxn id="57" idx="3"/>
            <a:endCxn id="59" idx="7"/>
          </p:cNvCxnSpPr>
          <p:nvPr/>
        </p:nvCxnSpPr>
        <p:spPr>
          <a:xfrm flipH="1">
            <a:off x="9025028" y="4988895"/>
            <a:ext cx="241399" cy="2183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CE6DCDCD-B8D5-6A33-7C58-780AF595CCFA}"/>
              </a:ext>
            </a:extLst>
          </p:cNvPr>
          <p:cNvGrpSpPr/>
          <p:nvPr/>
        </p:nvGrpSpPr>
        <p:grpSpPr>
          <a:xfrm>
            <a:off x="8698197" y="5151691"/>
            <a:ext cx="382403" cy="379469"/>
            <a:chOff x="8701952" y="5137713"/>
            <a:chExt cx="382403" cy="37946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5AB07E7-33F6-C5CC-69D6-FD6F9B08CFFA}"/>
                </a:ext>
              </a:extLst>
            </p:cNvPr>
            <p:cNvSpPr/>
            <p:nvPr/>
          </p:nvSpPr>
          <p:spPr>
            <a:xfrm>
              <a:off x="8704886" y="5137713"/>
              <a:ext cx="379469" cy="379469"/>
            </a:xfrm>
            <a:prstGeom prst="ellipse">
              <a:avLst/>
            </a:prstGeom>
            <a:noFill/>
            <a:ln w="19050"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DE16B552-414A-055B-73E9-FE973E72A382}"/>
                </a:ext>
              </a:extLst>
            </p:cNvPr>
            <p:cNvSpPr txBox="1"/>
            <p:nvPr/>
          </p:nvSpPr>
          <p:spPr>
            <a:xfrm>
              <a:off x="8701952" y="5173558"/>
              <a:ext cx="3794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8" name="화살표: U자형 1047">
            <a:extLst>
              <a:ext uri="{FF2B5EF4-FFF2-40B4-BE49-F238E27FC236}">
                <a16:creationId xmlns:a16="http://schemas.microsoft.com/office/drawing/2014/main" id="{747D4B19-9BFE-34D1-5585-ABC216B32B31}"/>
              </a:ext>
            </a:extLst>
          </p:cNvPr>
          <p:cNvSpPr/>
          <p:nvPr/>
        </p:nvSpPr>
        <p:spPr>
          <a:xfrm flipH="1">
            <a:off x="8181559" y="4207757"/>
            <a:ext cx="379469" cy="265743"/>
          </a:xfrm>
          <a:prstGeom prst="uturnArrow">
            <a:avLst>
              <a:gd name="adj1" fmla="val 25502"/>
              <a:gd name="adj2" fmla="val 25000"/>
              <a:gd name="adj3" fmla="val 34666"/>
              <a:gd name="adj4" fmla="val 65273"/>
              <a:gd name="adj5" fmla="val 100000"/>
            </a:avLst>
          </a:prstGeom>
          <a:noFill/>
          <a:ln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9" name="타원 1048">
            <a:extLst>
              <a:ext uri="{FF2B5EF4-FFF2-40B4-BE49-F238E27FC236}">
                <a16:creationId xmlns:a16="http://schemas.microsoft.com/office/drawing/2014/main" id="{D9D5FE94-810C-3B57-72B1-B8C4A0F8A463}"/>
              </a:ext>
            </a:extLst>
          </p:cNvPr>
          <p:cNvSpPr/>
          <p:nvPr/>
        </p:nvSpPr>
        <p:spPr>
          <a:xfrm>
            <a:off x="8182692" y="4664998"/>
            <a:ext cx="379469" cy="379469"/>
          </a:xfrm>
          <a:prstGeom prst="ellipse">
            <a:avLst/>
          </a:prstGeom>
          <a:noFill/>
          <a:ln w="19050">
            <a:prstDash val="sysDash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z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50" name="직선 연결선 1049">
            <a:extLst>
              <a:ext uri="{FF2B5EF4-FFF2-40B4-BE49-F238E27FC236}">
                <a16:creationId xmlns:a16="http://schemas.microsoft.com/office/drawing/2014/main" id="{60686C51-E89C-A947-6808-9DC4B8194899}"/>
              </a:ext>
            </a:extLst>
          </p:cNvPr>
          <p:cNvCxnSpPr>
            <a:cxnSpLocks/>
            <a:stCxn id="1049" idx="7"/>
            <a:endCxn id="56" idx="3"/>
          </p:cNvCxnSpPr>
          <p:nvPr/>
        </p:nvCxnSpPr>
        <p:spPr>
          <a:xfrm flipV="1">
            <a:off x="8506589" y="4520161"/>
            <a:ext cx="247180" cy="20040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69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2EB0B-6066-C087-A2C7-274A25B5D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B59FE8-9B85-ECCC-C1EA-0BD20A867BDD}"/>
              </a:ext>
            </a:extLst>
          </p:cNvPr>
          <p:cNvSpPr txBox="1"/>
          <p:nvPr/>
        </p:nvSpPr>
        <p:spPr>
          <a:xfrm>
            <a:off x="82968" y="1032169"/>
            <a:ext cx="120260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of Flushing Data as </a:t>
            </a:r>
            <a:r>
              <a:rPr kumimoji="1" lang="en-US" altLang="ko-Kore-KR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SSTables</a:t>
            </a:r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test are we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examine the efficiency of flushing the data </a:t>
            </a:r>
          </a:p>
          <a:p>
            <a:pPr lvl="2"/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S3 to disk part of </a:t>
            </a:r>
            <a:r>
              <a:rPr kumimoji="1" lang="en-US" altLang="ko-Kore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RocksDB</a:t>
            </a:r>
            <a:endParaRPr kumimoji="1" lang="en-US" altLang="ko-Kore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ore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Full order?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best case that sorted entries are kept in </a:t>
            </a:r>
          </a:p>
          <a:p>
            <a:pPr lvl="2"/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contiguous memory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did we know?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flushing efficiency of S3 is better than skip-list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S3 needs to sort the data before flushing them back to the disk, </a:t>
            </a:r>
          </a:p>
          <a:p>
            <a:pPr lvl="1"/>
            <a:r>
              <a:rPr lang="en-US" altLang="ko-Kore-KR" dirty="0"/>
              <a:t>	</a:t>
            </a:r>
            <a:r>
              <a:rPr kumimoji="1" lang="en-US" altLang="ko-Kore-KR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 the cost is acceptable compared to the benefit of using continuous storage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D6CE73-F0DC-5CB4-5EB5-431B6A82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C75596-19B5-71AB-762E-2898CED1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30</a:t>
            </a:fld>
            <a:endParaRPr kumimoji="1" lang="ko-KR" altLang="en-US" dirty="0"/>
          </a:p>
        </p:txBody>
      </p:sp>
      <p:pic>
        <p:nvPicPr>
          <p:cNvPr id="6" name="내용 개체 틀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0145B05-47FF-FB2A-2BC4-B5BF13E5B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792"/>
          <a:stretch/>
        </p:blipFill>
        <p:spPr>
          <a:xfrm>
            <a:off x="6523165" y="1502962"/>
            <a:ext cx="5196396" cy="3262235"/>
          </a:xfrm>
        </p:spPr>
      </p:pic>
    </p:spTree>
    <p:extLst>
      <p:ext uri="{BB962C8B-B14F-4D97-AF65-F5344CB8AC3E}">
        <p14:creationId xmlns:p14="http://schemas.microsoft.com/office/powerpoint/2010/main" val="3970663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2EB0B-6066-C087-A2C7-274A25B5D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6CE73-F0DC-5CB4-5EB5-431B6A82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C75596-19B5-71AB-762E-2898CED1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31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70A878-88C2-3822-BBD5-22CC6985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b="0" i="0" dirty="0">
                <a:effectLst/>
                <a:ea typeface="Tahoma" panose="020B0604030504040204" pitchFamily="34" charset="0"/>
              </a:rPr>
              <a:t>S3 is an in-memory skip-list index for disk-based key-value stores</a:t>
            </a:r>
          </a:p>
          <a:p>
            <a:pPr lvl="1"/>
            <a:r>
              <a:rPr lang="en-US" altLang="ko-Kore-KR" b="0" i="0" dirty="0">
                <a:effectLst/>
                <a:ea typeface="Tahoma" panose="020B0604030504040204" pitchFamily="34" charset="0"/>
              </a:rPr>
              <a:t>Using </a:t>
            </a:r>
            <a:r>
              <a:rPr lang="en" altLang="ko-Kore-KR" b="0" i="0" dirty="0">
                <a:effectLst/>
                <a:ea typeface="Tahoma" panose="020B0604030504040204" pitchFamily="34" charset="0"/>
              </a:rPr>
              <a:t>guard entries to enable fast search operations</a:t>
            </a:r>
          </a:p>
          <a:p>
            <a:pPr>
              <a:lnSpc>
                <a:spcPct val="200000"/>
              </a:lnSpc>
            </a:pPr>
            <a:r>
              <a:rPr lang="en" altLang="ko-Kore-KR" b="0" i="0" dirty="0">
                <a:effectLst/>
                <a:ea typeface="Tahoma" panose="020B0604030504040204" pitchFamily="34" charset="0"/>
              </a:rPr>
              <a:t>S3 is designed with two layers</a:t>
            </a:r>
          </a:p>
          <a:p>
            <a:pPr lvl="1"/>
            <a:r>
              <a:rPr lang="en" altLang="ko-Kore-KR" b="0" i="0" dirty="0">
                <a:effectLst/>
                <a:ea typeface="Tahoma" panose="020B0604030504040204" pitchFamily="34" charset="0"/>
              </a:rPr>
              <a:t>Top layer: Cache Sensitive Index(FAST)</a:t>
            </a:r>
          </a:p>
          <a:p>
            <a:pPr lvl="1"/>
            <a:r>
              <a:rPr lang="en" altLang="ko-Kore-KR" b="0" i="0" dirty="0">
                <a:effectLst/>
                <a:ea typeface="Tahoma" panose="020B0604030504040204" pitchFamily="34" charset="0"/>
              </a:rPr>
              <a:t>Bottom layer: </a:t>
            </a:r>
            <a:r>
              <a:rPr lang="en" altLang="ko-Kore-KR" dirty="0">
                <a:ea typeface="Tahoma" panose="020B0604030504040204" pitchFamily="34" charset="0"/>
              </a:rPr>
              <a:t>S</a:t>
            </a:r>
            <a:r>
              <a:rPr lang="en" altLang="ko-Kore-KR" b="0" i="0" dirty="0">
                <a:effectLst/>
                <a:ea typeface="Tahoma" panose="020B0604030504040204" pitchFamily="34" charset="0"/>
              </a:rPr>
              <a:t>emi-order skip-list</a:t>
            </a:r>
          </a:p>
          <a:p>
            <a:pPr lvl="2"/>
            <a:r>
              <a:rPr lang="en-US" altLang="ko-Kore-KR" b="0" i="0" dirty="0">
                <a:effectLst/>
                <a:ea typeface="Tahoma" panose="020B0604030504040204" pitchFamily="34" charset="0"/>
              </a:rPr>
              <a:t>Achieve high write performance while slightly sacrificing the read performance</a:t>
            </a:r>
            <a:endParaRPr lang="en" altLang="ko-Kore-KR" b="0" i="0" dirty="0">
              <a:effectLst/>
              <a:ea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The performance of </a:t>
            </a:r>
            <a:r>
              <a:rPr lang="en-US" altLang="ko-KR" dirty="0" err="1"/>
              <a:t>RocksDB</a:t>
            </a:r>
            <a:r>
              <a:rPr lang="en-US" altLang="ko-KR" dirty="0"/>
              <a:t> can be improved by the equipment with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040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7D98-CC16-5077-E089-678C71BD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DE6AD-7F1A-5EFD-1E18-4E342E7DF63D}"/>
              </a:ext>
            </a:extLst>
          </p:cNvPr>
          <p:cNvSpPr txBox="1"/>
          <p:nvPr/>
        </p:nvSpPr>
        <p:spPr>
          <a:xfrm>
            <a:off x="5996764" y="5286847"/>
            <a:ext cx="6195236" cy="930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ko-KR" sz="1400" dirty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2024.01.24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ko-KR" sz="1400" dirty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Presentation</a:t>
            </a:r>
            <a:r>
              <a:rPr lang="ko-KR" altLang="en-US" sz="1400" dirty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ko-KR" altLang="en-US" sz="1400" dirty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Boseung</a:t>
            </a:r>
            <a:r>
              <a:rPr lang="en-US" altLang="ko-KR" sz="1400" dirty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Kim,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Yeongyu</a:t>
            </a:r>
            <a:r>
              <a:rPr lang="en-US" altLang="ko-KR" sz="1400" dirty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Choi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ko-KR" sz="1400" dirty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bskim1102@dankook.ac.kr, dusrb1418@naver.com</a:t>
            </a:r>
            <a:endParaRPr lang="ko-KR" altLang="en-US" sz="1400" dirty="0">
              <a:solidFill>
                <a:sysClr val="windowText" lastClr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7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B834243-ECE0-5CF5-1841-90603A66FA8B}"/>
              </a:ext>
            </a:extLst>
          </p:cNvPr>
          <p:cNvSpPr txBox="1">
            <a:spLocks/>
          </p:cNvSpPr>
          <p:nvPr/>
        </p:nvSpPr>
        <p:spPr>
          <a:xfrm>
            <a:off x="285918" y="1038751"/>
            <a:ext cx="11565423" cy="672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Existing in-memory indexing structures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941CA-5F79-5F53-822B-7C71EE61CABB}"/>
              </a:ext>
            </a:extLst>
          </p:cNvPr>
          <p:cNvSpPr txBox="1">
            <a:spLocks/>
          </p:cNvSpPr>
          <p:nvPr/>
        </p:nvSpPr>
        <p:spPr>
          <a:xfrm>
            <a:off x="438317" y="1689345"/>
            <a:ext cx="8081369" cy="1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Skip-list based: </a:t>
            </a:r>
          </a:p>
          <a:p>
            <a:pPr lvl="2"/>
            <a:r>
              <a:rPr lang="en-US" altLang="ko-KR" dirty="0"/>
              <a:t>CSSL, PI</a:t>
            </a:r>
          </a:p>
          <a:p>
            <a:pPr lvl="2"/>
            <a:r>
              <a:rPr lang="en-US" altLang="ko-KR" dirty="0"/>
              <a:t>Restructure the index to optimize the performance</a:t>
            </a:r>
          </a:p>
          <a:p>
            <a:pPr lvl="2"/>
            <a:r>
              <a:rPr lang="en-US" altLang="ko-KR" dirty="0"/>
              <a:t>During the restructure process, R/W operations are blocked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3F882D-FE05-8DCF-6344-1E3EE218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21" y="3777862"/>
            <a:ext cx="4427617" cy="2437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835D8A-018A-EDD8-E13B-1D8F65B9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85" y="3868270"/>
            <a:ext cx="5871079" cy="23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07626F2-001D-3379-5025-751BF8850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23696" r="3188" b="21828"/>
          <a:stretch/>
        </p:blipFill>
        <p:spPr bwMode="auto">
          <a:xfrm>
            <a:off x="906947" y="1497713"/>
            <a:ext cx="4417941" cy="141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What is LevelDB and how does it work? - DEV Community">
            <a:extLst>
              <a:ext uri="{FF2B5EF4-FFF2-40B4-BE49-F238E27FC236}">
                <a16:creationId xmlns:a16="http://schemas.microsoft.com/office/drawing/2014/main" id="{0AE09494-103F-5664-729F-1B5A0652B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2" b="4776"/>
          <a:stretch/>
        </p:blipFill>
        <p:spPr bwMode="auto">
          <a:xfrm>
            <a:off x="765978" y="2827070"/>
            <a:ext cx="4558910" cy="16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5C48E79-4DCD-8F82-5049-E870FB28BABB}"/>
              </a:ext>
            </a:extLst>
          </p:cNvPr>
          <p:cNvGrpSpPr/>
          <p:nvPr/>
        </p:nvGrpSpPr>
        <p:grpSpPr>
          <a:xfrm>
            <a:off x="693588" y="4514754"/>
            <a:ext cx="4707850" cy="1324703"/>
            <a:chOff x="746928" y="4802438"/>
            <a:chExt cx="4707850" cy="1324703"/>
          </a:xfrm>
        </p:grpSpPr>
        <p:pic>
          <p:nvPicPr>
            <p:cNvPr id="13" name="Picture 6" descr="HBase-logo">
              <a:extLst>
                <a:ext uri="{FF2B5EF4-FFF2-40B4-BE49-F238E27FC236}">
                  <a16:creationId xmlns:a16="http://schemas.microsoft.com/office/drawing/2014/main" id="{508BD404-E242-3FD6-C631-D89B1C3C6B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21" t="8522" r="27083" b="43752"/>
            <a:stretch/>
          </p:blipFill>
          <p:spPr bwMode="auto">
            <a:xfrm>
              <a:off x="746928" y="4802438"/>
              <a:ext cx="1805772" cy="1324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Base-logo">
              <a:extLst>
                <a:ext uri="{FF2B5EF4-FFF2-40B4-BE49-F238E27FC236}">
                  <a16:creationId xmlns:a16="http://schemas.microsoft.com/office/drawing/2014/main" id="{BA8BA1D1-FC11-F574-36C0-3350E4417E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27" t="55425" r="11043" b="14625"/>
            <a:stretch/>
          </p:blipFill>
          <p:spPr bwMode="auto">
            <a:xfrm>
              <a:off x="2471716" y="5049139"/>
              <a:ext cx="2983062" cy="831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E5CF819-BEB3-D49B-ED8F-5BA673EA6BB3}"/>
              </a:ext>
            </a:extLst>
          </p:cNvPr>
          <p:cNvSpPr/>
          <p:nvPr/>
        </p:nvSpPr>
        <p:spPr>
          <a:xfrm>
            <a:off x="5673921" y="2116700"/>
            <a:ext cx="647700" cy="1420739"/>
          </a:xfrm>
          <a:prstGeom prst="rightArrow">
            <a:avLst>
              <a:gd name="adj1" fmla="val 38200"/>
              <a:gd name="adj2" fmla="val 50000"/>
            </a:avLst>
          </a:prstGeom>
          <a:solidFill>
            <a:schemeClr val="tx1"/>
          </a:solidFill>
          <a:ln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D0090-5E5F-C842-64DD-F49FE26311F5}"/>
              </a:ext>
            </a:extLst>
          </p:cNvPr>
          <p:cNvSpPr txBox="1"/>
          <p:nvPr/>
        </p:nvSpPr>
        <p:spPr>
          <a:xfrm>
            <a:off x="6637020" y="1622369"/>
            <a:ext cx="5334000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Skip-List for </a:t>
            </a:r>
          </a:p>
          <a:p>
            <a:r>
              <a:rPr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in-memory indexing structure.</a:t>
            </a:r>
          </a:p>
          <a:p>
            <a:r>
              <a:rPr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Maintenance cost is 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be efficiently flushed to disk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343CAE-14BB-0681-1910-4CA5AA02C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23696" r="3188" b="21828"/>
          <a:stretch/>
        </p:blipFill>
        <p:spPr bwMode="auto">
          <a:xfrm>
            <a:off x="906947" y="1497713"/>
            <a:ext cx="4417941" cy="141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LevelDB and how does it work? - DEV Community">
            <a:extLst>
              <a:ext uri="{FF2B5EF4-FFF2-40B4-BE49-F238E27FC236}">
                <a16:creationId xmlns:a16="http://schemas.microsoft.com/office/drawing/2014/main" id="{D48ECA36-59CD-B5CD-E234-F0A29F0D8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2" b="4776"/>
          <a:stretch/>
        </p:blipFill>
        <p:spPr bwMode="auto">
          <a:xfrm>
            <a:off x="765978" y="2827070"/>
            <a:ext cx="4558910" cy="16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600201D-B868-B75C-9340-72866F6C549E}"/>
              </a:ext>
            </a:extLst>
          </p:cNvPr>
          <p:cNvGrpSpPr/>
          <p:nvPr/>
        </p:nvGrpSpPr>
        <p:grpSpPr>
          <a:xfrm>
            <a:off x="693588" y="4514754"/>
            <a:ext cx="4707850" cy="1324703"/>
            <a:chOff x="746928" y="4802438"/>
            <a:chExt cx="4707850" cy="1324703"/>
          </a:xfrm>
        </p:grpSpPr>
        <p:pic>
          <p:nvPicPr>
            <p:cNvPr id="1030" name="Picture 6" descr="HBase-logo">
              <a:extLst>
                <a:ext uri="{FF2B5EF4-FFF2-40B4-BE49-F238E27FC236}">
                  <a16:creationId xmlns:a16="http://schemas.microsoft.com/office/drawing/2014/main" id="{1E8D33DD-B5A5-1460-C29E-6ACF37B8C2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21" t="8522" r="27083" b="43752"/>
            <a:stretch/>
          </p:blipFill>
          <p:spPr bwMode="auto">
            <a:xfrm>
              <a:off x="746928" y="4802438"/>
              <a:ext cx="1805772" cy="1324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Base-logo">
              <a:extLst>
                <a:ext uri="{FF2B5EF4-FFF2-40B4-BE49-F238E27FC236}">
                  <a16:creationId xmlns:a16="http://schemas.microsoft.com/office/drawing/2014/main" id="{3F4654C1-7745-CFD3-4AE0-790313DA65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27" t="55425" r="11043" b="14625"/>
            <a:stretch/>
          </p:blipFill>
          <p:spPr bwMode="auto">
            <a:xfrm>
              <a:off x="2471716" y="5049139"/>
              <a:ext cx="2983062" cy="831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D0CF39D-8D0E-9999-5945-6418FF665AFA}"/>
              </a:ext>
            </a:extLst>
          </p:cNvPr>
          <p:cNvSpPr/>
          <p:nvPr/>
        </p:nvSpPr>
        <p:spPr>
          <a:xfrm>
            <a:off x="5673921" y="2116700"/>
            <a:ext cx="647700" cy="1420739"/>
          </a:xfrm>
          <a:prstGeom prst="rightArrow">
            <a:avLst>
              <a:gd name="adj1" fmla="val 38200"/>
              <a:gd name="adj2" fmla="val 50000"/>
            </a:avLst>
          </a:prstGeom>
          <a:solidFill>
            <a:schemeClr val="tx1"/>
          </a:solidFill>
          <a:ln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9669F-AF65-1F9D-FF2F-BE3931CC9712}"/>
              </a:ext>
            </a:extLst>
          </p:cNvPr>
          <p:cNvSpPr txBox="1"/>
          <p:nvPr/>
        </p:nvSpPr>
        <p:spPr>
          <a:xfrm>
            <a:off x="6637020" y="1622369"/>
            <a:ext cx="5334000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Skip-List for </a:t>
            </a:r>
          </a:p>
          <a:p>
            <a:r>
              <a:rPr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in-memory indexing structure.</a:t>
            </a:r>
          </a:p>
          <a:p>
            <a:r>
              <a:rPr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Maintenance cost is 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be efficiently flushed to disk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5E938-D9F3-2C3A-4F68-AE564C5CEBCE}"/>
              </a:ext>
            </a:extLst>
          </p:cNvPr>
          <p:cNvSpPr txBox="1"/>
          <p:nvPr/>
        </p:nvSpPr>
        <p:spPr>
          <a:xfrm>
            <a:off x="6637020" y="3823345"/>
            <a:ext cx="5334000" cy="243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Skip-list performance is worse than other recently proposed in-memory indexes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in-memory indexes do not consider how to efficiently flush data into disk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2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1E59223-9D46-85BE-D6A6-2F3D175A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05" y="1690064"/>
            <a:ext cx="6375831" cy="44976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 of S3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502E92D-6B9B-49CE-2088-3F506360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</a:p>
          <a:p>
            <a:pPr lvl="1"/>
            <a:r>
              <a:rPr lang="en-US" altLang="ko-KR" dirty="0"/>
              <a:t>Top Layer</a:t>
            </a:r>
          </a:p>
          <a:p>
            <a:pPr lvl="2"/>
            <a:r>
              <a:rPr lang="en-US" altLang="ko-KR" dirty="0"/>
              <a:t>Cache-sensitive index</a:t>
            </a:r>
          </a:p>
          <a:p>
            <a:pPr lvl="3"/>
            <a:r>
              <a:rPr lang="en-US" altLang="ko-KR" dirty="0"/>
              <a:t>FAST(Fast Architecture Sensitive Tree)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Bottom Layer</a:t>
            </a:r>
          </a:p>
          <a:p>
            <a:pPr lvl="2"/>
            <a:r>
              <a:rPr lang="en-US" altLang="ko-KR" dirty="0"/>
              <a:t>Semi-order skip-list</a:t>
            </a:r>
          </a:p>
          <a:p>
            <a:pPr lvl="3"/>
            <a:r>
              <a:rPr lang="en-US" altLang="ko-KR" dirty="0"/>
              <a:t>Guard Entry</a:t>
            </a:r>
          </a:p>
          <a:p>
            <a:pPr lvl="3"/>
            <a:r>
              <a:rPr lang="en-US" altLang="ko-KR" dirty="0"/>
              <a:t>Data Entry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131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 Layer of S3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3E9E1-9400-AEC2-89B9-FBA3F081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FAST</a:t>
            </a:r>
          </a:p>
          <a:p>
            <a:pPr lvl="1"/>
            <a:r>
              <a:rPr lang="en-US" altLang="ko-KR" dirty="0"/>
              <a:t>Architecture sensitive layout of the index tree</a:t>
            </a:r>
          </a:p>
          <a:p>
            <a:pPr lvl="1"/>
            <a:r>
              <a:rPr lang="en-US" altLang="ko-KR" dirty="0"/>
              <a:t>Using SIMD</a:t>
            </a:r>
            <a:r>
              <a:rPr lang="ko-KR" altLang="en-US" dirty="0"/>
              <a:t> </a:t>
            </a:r>
            <a:r>
              <a:rPr lang="en-US" altLang="ko-KR" dirty="0"/>
              <a:t>to boost the key comparison during index traversal</a:t>
            </a:r>
          </a:p>
          <a:p>
            <a:pPr lvl="1"/>
            <a:r>
              <a:rPr lang="en-US" altLang="ko-KR" dirty="0"/>
              <a:t>Small enough to always be in cache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ACB23-A041-9DB6-A308-236B18820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59"/>
          <a:stretch/>
        </p:blipFill>
        <p:spPr>
          <a:xfrm>
            <a:off x="1116787" y="3637497"/>
            <a:ext cx="9958426" cy="25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3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Bottom Layer of S3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844" name="내용 개체 틀 843">
            <a:extLst>
              <a:ext uri="{FF2B5EF4-FFF2-40B4-BE49-F238E27FC236}">
                <a16:creationId xmlns:a16="http://schemas.microsoft.com/office/drawing/2014/main" id="{27584505-9C9D-915A-A9A7-B460BBD4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4928301"/>
          </a:xfrm>
        </p:spPr>
        <p:txBody>
          <a:bodyPr/>
          <a:lstStyle/>
          <a:p>
            <a:r>
              <a:rPr lang="en-US" altLang="ko-KR" dirty="0"/>
              <a:t>Semi-order Skip-List</a:t>
            </a:r>
          </a:p>
          <a:p>
            <a:pPr lvl="1"/>
            <a:r>
              <a:rPr lang="en-US" altLang="ko-KR" dirty="0"/>
              <a:t>Two types of entries: Guard Entry, Data Entry</a:t>
            </a:r>
          </a:p>
          <a:p>
            <a:pPr lvl="1"/>
            <a:r>
              <a:rPr lang="en-US" altLang="ko-KR" dirty="0"/>
              <a:t>Using guard entries as short-cut</a:t>
            </a:r>
          </a:p>
          <a:p>
            <a:pPr lvl="1"/>
            <a:r>
              <a:rPr lang="en-US" altLang="ko-KR" dirty="0"/>
              <a:t>Maintaining general order for data entries</a:t>
            </a:r>
          </a:p>
          <a:p>
            <a:pPr lvl="1"/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F83EC8-952B-FD06-55D8-63757F8C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58" y="3837379"/>
            <a:ext cx="10108044" cy="1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7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headEnd type="none"/>
          <a:tailEnd type="triangle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35679</TotalTime>
  <Words>1273</Words>
  <Application>Microsoft Office PowerPoint</Application>
  <PresentationFormat>와이드스크린</PresentationFormat>
  <Paragraphs>319</Paragraphs>
  <Slides>32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Tahoma</vt:lpstr>
      <vt:lpstr>Wingdings</vt:lpstr>
      <vt:lpstr>Office 테마</vt:lpstr>
      <vt:lpstr>S3: A Scalable In-memory Skip-List Index for Key-Value Store</vt:lpstr>
      <vt:lpstr>PowerPoint 프레젠테이션</vt:lpstr>
      <vt:lpstr>Introduction</vt:lpstr>
      <vt:lpstr>Introduction</vt:lpstr>
      <vt:lpstr>Introduction</vt:lpstr>
      <vt:lpstr>Introduction</vt:lpstr>
      <vt:lpstr>Architecture of S3</vt:lpstr>
      <vt:lpstr>Top Layer of S3</vt:lpstr>
      <vt:lpstr>Bottom Layer of S3</vt:lpstr>
      <vt:lpstr>Architecture of S3</vt:lpstr>
      <vt:lpstr>Architecture of S3</vt:lpstr>
      <vt:lpstr>Architecture of S3</vt:lpstr>
      <vt:lpstr>Architecture of S3</vt:lpstr>
      <vt:lpstr>Architecture of S3</vt:lpstr>
      <vt:lpstr>Implementation Details</vt:lpstr>
      <vt:lpstr>Basic Operators</vt:lpstr>
      <vt:lpstr>Semi-order Skip-List</vt:lpstr>
      <vt:lpstr>Basic Operators</vt:lpstr>
      <vt:lpstr>Basic Operators</vt:lpstr>
      <vt:lpstr>Basic Operators</vt:lpstr>
      <vt:lpstr>Basic Operators</vt:lpstr>
      <vt:lpstr>Optimizations</vt:lpstr>
      <vt:lpstr>Optimizations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김보승</cp:lastModifiedBy>
  <cp:revision>2755</cp:revision>
  <cp:lastPrinted>2019-08-20T01:06:00Z</cp:lastPrinted>
  <dcterms:created xsi:type="dcterms:W3CDTF">2019-06-24T08:20:15Z</dcterms:created>
  <dcterms:modified xsi:type="dcterms:W3CDTF">2024-01-24T04:27:59Z</dcterms:modified>
</cp:coreProperties>
</file>