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Tahoma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6e3440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b3c6e3440b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3c6e3440b_2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g2b3c6e3440b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3c6e3440b_2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Delete로 인한 SMO 그림</a:t>
            </a:r>
            <a:endParaRPr sz="1000"/>
          </a:p>
        </p:txBody>
      </p:sp>
      <p:sp>
        <p:nvSpPr>
          <p:cNvPr id="184" name="Google Shape;184;g2b3c6e3440b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03e45f43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g2b403e45f43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403e45f43_1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" name="Google Shape;216;g2b403e45f43_1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403e45f43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9" name="Google Shape;229;g2b403e45f43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403e45f4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4" name="Google Shape;244;g2b403e45f4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03e45f4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53" name="Google Shape;253;g2b403e45f4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403e45f43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61" name="Google Shape;261;g2b403e45f43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3c6e3440b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complicated data (spend more time to search)</a:t>
            </a:r>
            <a:endParaRPr sz="1000"/>
          </a:p>
        </p:txBody>
      </p:sp>
      <p:sp>
        <p:nvSpPr>
          <p:cNvPr id="273" name="Google Shape;273;g2b3c6e3440b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c037e340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</a:t>
            </a:r>
            <a:r>
              <a:rPr lang="ko" sz="1000">
                <a:solidFill>
                  <a:schemeClr val="dk1"/>
                </a:solidFill>
              </a:rPr>
              <a:t>complicated</a:t>
            </a:r>
            <a:r>
              <a:rPr lang="ko" sz="1000">
                <a:solidFill>
                  <a:schemeClr val="dk1"/>
                </a:solidFill>
              </a:rPr>
              <a:t> data (spend more time to search)</a:t>
            </a:r>
            <a:endParaRPr sz="1000"/>
          </a:p>
        </p:txBody>
      </p:sp>
      <p:sp>
        <p:nvSpPr>
          <p:cNvPr id="282" name="Google Shape;282;g2b3c037e340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c6e3440b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g2b3c6e3440b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415f070e4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Performance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 Fitting Model</a:t>
            </a:r>
            <a:endParaRPr sz="1000"/>
          </a:p>
        </p:txBody>
      </p:sp>
      <p:sp>
        <p:nvSpPr>
          <p:cNvPr id="290" name="Google Shape;290;g2b415f070e4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3c037e34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7" name="Google Shape;307;g2b3c037e34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415f070e4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Scenario에서 Dynamic의 의미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Insert/Lookup에서 Learned Index 차이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DPGM: PGM에서 Insert를 위해 delta-buffer를 사용하며 이에 따른 구조적 수정 발생(buffer-merge)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Osmc 데이터 셋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 tail latency - 그림 9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Workload의 data pattern에 따른 Insert/Lookup 성능 비교 - 그림 10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factor에 따른 Insert throughput - 그림 12</a:t>
            </a:r>
            <a:endParaRPr sz="400"/>
          </a:p>
        </p:txBody>
      </p:sp>
      <p:sp>
        <p:nvSpPr>
          <p:cNvPr id="325" name="Google Shape;325;g2b415f070e4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3c6e3440b_0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Delta: </a:t>
            </a:r>
            <a:r>
              <a:rPr lang="ko"/>
              <a:t>데이터베이스나 인덱스에서 새로운 데이터가 기존의 데이터 집합에 추가될 때, 새 데이터(삽입된 쌍)가 기존 데이터(대량 로드된 쌍)보다 항상 더 큰 키 값을 가지며, 이러한 새 데이터들이 키 값의 순서에 따라 추가된다는 특정한 패턴, 이는 새로운 데이터가 시간이나 다른 기준에 따라 증가하는 순서대로 들어온다고 가정할 때, 데이터베이스 구조가 이러한 증가 패턴에 맞춰 최적화될 수 있음을 의미. 예를 들어, 시간에 따라 증가하는 ID 값이나 순차적인 이벤트 로깅 시스템에서 볼 수 있는 패턴일 수 있음</a:t>
            </a:r>
            <a:endParaRPr/>
          </a:p>
        </p:txBody>
      </p:sp>
      <p:sp>
        <p:nvSpPr>
          <p:cNvPr id="343" name="Google Shape;343;g2b3c6e3440b_0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415f070e4_3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size</a:t>
            </a:r>
            <a:endParaRPr/>
          </a:p>
        </p:txBody>
      </p:sp>
      <p:sp>
        <p:nvSpPr>
          <p:cNvPr id="359" name="Google Shape;359;g2b415f070e4_3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3c6e3440b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b3c6e3440b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415f070e4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b415f070e4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3c6e3440b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b3c6e3440b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3c6e3440b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b3c6e3440b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3c6e3440b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b3c6e3440b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3c6e3440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3c6e3440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3c6e3440b_0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b3c6e3440b_0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3c6e3440b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b3c6e3440b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b3c6e3440b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58" name="Google Shape;458;g2b3c6e3440b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c037e340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14개</a:t>
            </a:r>
            <a:endParaRPr sz="1000"/>
          </a:p>
        </p:txBody>
      </p:sp>
      <p:sp>
        <p:nvSpPr>
          <p:cNvPr id="112" name="Google Shape;112;g2b3c037e340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403e45f43_1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endParaRPr sz="1000"/>
          </a:p>
        </p:txBody>
      </p:sp>
      <p:sp>
        <p:nvSpPr>
          <p:cNvPr id="121" name="Google Shape;121;g2b403e45f43_1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15f070e4_2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br>
              <a:rPr lang="ko" sz="1000"/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update structure를 해야하는지?</a:t>
            </a:r>
            <a:b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수행하는지?&gt;&gt; 말로 뒤에서 설명하는게 좋을 것 같아요</a:t>
            </a:r>
            <a:endParaRPr sz="1000">
              <a:solidFill>
                <a:srgbClr val="00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0" name="Google Shape;130;g2b415f070e4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c6e3440b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39" name="Google Shape;139;g2b3c6e3440b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03e45f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47" name="Google Shape;147;g2b403e45f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c6e3440b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g2b3c6e3440b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lphaLcPeriod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roman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제목만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6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8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rabicParenR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21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https://www.dankook.ac.kr/html_repositories/images/www/kor_content/est_ui_int04.jpg" id="72" name="Google Shape;7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717" y="4923486"/>
            <a:ext cx="1611630" cy="1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885" y="4866349"/>
            <a:ext cx="2211708" cy="2840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665667" y="1804871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 sz="3300"/>
              <a:t>Learned Index: A Comprehensive Experimental Evaluation </a:t>
            </a:r>
            <a:endParaRPr sz="3300"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2024. 01. 31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Presentation by Nakyeong Kim, Suhwan Shin, Yeongyu Choi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seven3126@gmail.com, shshin@dankook.ac.kr, </a:t>
            </a:r>
            <a:r>
              <a:rPr lang="ko">
                <a:solidFill>
                  <a:schemeClr val="dk1"/>
                </a:solidFill>
              </a:rPr>
              <a:t>dusrb1418@naver.com</a:t>
            </a:r>
            <a:endParaRPr/>
          </a:p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ko">
                <a:latin typeface="Tahoma"/>
                <a:ea typeface="Tahoma"/>
                <a:cs typeface="Tahoma"/>
                <a:sym typeface="Tahoma"/>
              </a:rPr>
              <a:t>Zhaoyan Sun, Xuanhe Zhou, Guoliang Li, </a:t>
            </a:r>
            <a:r>
              <a:rPr b="1" lang="ko">
                <a:latin typeface="Tahoma"/>
                <a:ea typeface="Tahoma"/>
                <a:cs typeface="Tahoma"/>
                <a:sym typeface="Tahoma"/>
              </a:rPr>
              <a:t>2023 VLDB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</a:t>
            </a:r>
            <a:r>
              <a:rPr lang="ko"/>
              <a:t>Design</a:t>
            </a:r>
            <a:endParaRPr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25056" y="778988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Structural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modifications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291150" y="1294350"/>
            <a:ext cx="618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 modification?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Node is full of pairs, it need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to update index structure.</a:t>
            </a:r>
            <a:br>
              <a:rPr lang="ko" sz="1300">
                <a:latin typeface="Calibri"/>
                <a:ea typeface="Calibri"/>
                <a:cs typeface="Calibri"/>
                <a:sym typeface="Calibri"/>
              </a:rPr>
            </a:b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Fullness-based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No more space in buffer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FINEdex, ALEX, MAB+tree, LIPP, ART, B+tree, Wormhole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Error-based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prediction error of a node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Cost-based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Cost &amp; Benefit Model (Fanout Tree)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Conflict-based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number of conflict pairs in the subtree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Records the number of pairs mapped to the same position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566" y="260178"/>
            <a:ext cx="2787925" cy="1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050" y="2040200"/>
            <a:ext cx="3014949" cy="24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6360625" y="162235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ALEX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58300" y="450020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LIPP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12545" y="155663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Delete </a:t>
            </a:r>
            <a:r>
              <a:rPr lang="ko"/>
              <a:t>Design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 to insert workflow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Similarit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insert and delete use lookup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After lookup, update structure possibly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Differences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Insert: Split node (raise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Delete: Merge nodes (lower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950" y="499877"/>
            <a:ext cx="2210604" cy="380503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5055250" y="43049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Merge sibling nodes after delete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91150" y="1294350"/>
            <a:ext cx="5527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within a single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Concurrent update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Different key-position pairs (O)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with pair-level buffers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Same key-position pairs (X)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Concurrency </a:t>
            </a:r>
            <a:r>
              <a:rPr lang="ko"/>
              <a:t>Design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4.1. Intra-Node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4754988" y="1809215"/>
            <a:ext cx="4178375" cy="1889598"/>
            <a:chOff x="2484713" y="1384052"/>
            <a:chExt cx="4178375" cy="1889598"/>
          </a:xfrm>
        </p:grpSpPr>
        <p:pic>
          <p:nvPicPr>
            <p:cNvPr id="201" name="Google Shape;201;p33"/>
            <p:cNvPicPr preferRelativeResize="0"/>
            <p:nvPr/>
          </p:nvPicPr>
          <p:blipFill rotWithShape="1">
            <a:blip r:embed="rId3">
              <a:alphaModFix/>
            </a:blip>
            <a:srcRect b="12846" l="0" r="0" t="0"/>
            <a:stretch/>
          </p:blipFill>
          <p:spPr>
            <a:xfrm>
              <a:off x="2484713" y="1384052"/>
              <a:ext cx="4178375" cy="1550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 txBox="1"/>
            <p:nvPr/>
          </p:nvSpPr>
          <p:spPr>
            <a:xfrm>
              <a:off x="3349288" y="2934950"/>
              <a:ext cx="244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  <a:latin typeface="Georgia"/>
                  <a:ea typeface="Georgia"/>
                  <a:cs typeface="Georgia"/>
                  <a:sym typeface="Georgia"/>
                </a:rPr>
                <a:t>Intra-Node —    </a:t>
              </a:r>
              <a:r>
                <a:rPr b="1" lang="ko" sz="10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Inter-Node —</a:t>
              </a:r>
              <a:endParaRPr b="1" sz="1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143713" y="1843850"/>
              <a:ext cx="248664" cy="631579"/>
            </a:xfrm>
            <a:custGeom>
              <a:rect b="b" l="l" r="r" t="t"/>
              <a:pathLst>
                <a:path extrusionOk="0" h="24836" w="9420">
                  <a:moveTo>
                    <a:pt x="0" y="0"/>
                  </a:moveTo>
                  <a:cubicBezTo>
                    <a:pt x="5626" y="0"/>
                    <a:pt x="9829" y="8437"/>
                    <a:pt x="9362" y="14043"/>
                  </a:cubicBezTo>
                  <a:cubicBezTo>
                    <a:pt x="8978" y="18651"/>
                    <a:pt x="4664" y="22542"/>
                    <a:pt x="650" y="2483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33"/>
            <p:cNvSpPr/>
            <p:nvPr/>
          </p:nvSpPr>
          <p:spPr>
            <a:xfrm>
              <a:off x="4760487" y="1761025"/>
              <a:ext cx="189700" cy="806221"/>
            </a:xfrm>
            <a:custGeom>
              <a:rect b="b" l="l" r="r" t="t"/>
              <a:pathLst>
                <a:path extrusionOk="0" h="30946" w="7395">
                  <a:moveTo>
                    <a:pt x="0" y="0"/>
                  </a:moveTo>
                  <a:cubicBezTo>
                    <a:pt x="9016" y="5014"/>
                    <a:pt x="10487" y="28711"/>
                    <a:pt x="416" y="3094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5" name="Google Shape;205;p33"/>
            <p:cNvCxnSpPr/>
            <p:nvPr/>
          </p:nvCxnSpPr>
          <p:spPr>
            <a:xfrm flipH="1" rot="10800000">
              <a:off x="3308063" y="1696575"/>
              <a:ext cx="898800" cy="14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33"/>
            <p:cNvCxnSpPr/>
            <p:nvPr/>
          </p:nvCxnSpPr>
          <p:spPr>
            <a:xfrm flipH="1" rot="10800000">
              <a:off x="3297338" y="2099775"/>
              <a:ext cx="915900" cy="493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3"/>
            <p:cNvCxnSpPr/>
            <p:nvPr/>
          </p:nvCxnSpPr>
          <p:spPr>
            <a:xfrm>
              <a:off x="4762563" y="2271475"/>
              <a:ext cx="843000" cy="195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33"/>
            <p:cNvSpPr/>
            <p:nvPr/>
          </p:nvSpPr>
          <p:spPr>
            <a:xfrm>
              <a:off x="3289650" y="2030650"/>
              <a:ext cx="208955" cy="483141"/>
            </a:xfrm>
            <a:custGeom>
              <a:rect b="b" l="l" r="r" t="t"/>
              <a:pathLst>
                <a:path extrusionOk="0" h="18893" w="7588">
                  <a:moveTo>
                    <a:pt x="188" y="0"/>
                  </a:moveTo>
                  <a:cubicBezTo>
                    <a:pt x="4149" y="742"/>
                    <a:pt x="8102" y="5614"/>
                    <a:pt x="7532" y="9603"/>
                  </a:cubicBezTo>
                  <a:cubicBezTo>
                    <a:pt x="6968" y="13550"/>
                    <a:pt x="3221" y="16545"/>
                    <a:pt x="0" y="18893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9" name="Google Shape;209;p33"/>
          <p:cNvSpPr txBox="1"/>
          <p:nvPr/>
        </p:nvSpPr>
        <p:spPr>
          <a:xfrm>
            <a:off x="3853700" y="2147925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853700" y="2792550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4614125" y="234535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/>
          <p:nvPr/>
        </p:nvCxnSpPr>
        <p:spPr>
          <a:xfrm>
            <a:off x="4614125" y="297720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4615450" y="2345525"/>
            <a:ext cx="397800" cy="633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02" y="1294352"/>
            <a:ext cx="3027476" cy="1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91150" y="1294350"/>
            <a:ext cx="5883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across from different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Need to modify index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Temporary Buffer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XIndex)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Assume that node’s buffer is full</a:t>
            </a:r>
            <a:endParaRPr baseline="-25000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target node and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insert new pair into temp buffer during splitting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Move temp buffer to the delta buffers of new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645225" y="157450"/>
            <a:ext cx="45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258150" y="1401200"/>
            <a:ext cx="582600" cy="1054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226675" y="1201775"/>
            <a:ext cx="85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🔒</a:t>
            </a:r>
            <a:endParaRPr sz="2700"/>
          </a:p>
        </p:txBody>
      </p:sp>
      <p:sp>
        <p:nvSpPr>
          <p:cNvPr id="226" name="Google Shape;226;p34"/>
          <p:cNvSpPr/>
          <p:nvPr/>
        </p:nvSpPr>
        <p:spPr>
          <a:xfrm>
            <a:off x="7167500" y="1401200"/>
            <a:ext cx="1391700" cy="1054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4" name="Google Shape;234;p35"/>
          <p:cNvGrpSpPr/>
          <p:nvPr/>
        </p:nvGrpSpPr>
        <p:grpSpPr>
          <a:xfrm>
            <a:off x="5407375" y="2806425"/>
            <a:ext cx="3389299" cy="1269150"/>
            <a:chOff x="3742975" y="1369200"/>
            <a:chExt cx="3389299" cy="1269150"/>
          </a:xfrm>
        </p:grpSpPr>
        <p:pic>
          <p:nvPicPr>
            <p:cNvPr id="235" name="Google Shape;235;p35"/>
            <p:cNvPicPr preferRelativeResize="0"/>
            <p:nvPr/>
          </p:nvPicPr>
          <p:blipFill rotWithShape="1">
            <a:blip r:embed="rId3">
              <a:alphaModFix/>
            </a:blip>
            <a:srcRect b="17163" l="0" r="0" t="0"/>
            <a:stretch/>
          </p:blipFill>
          <p:spPr>
            <a:xfrm>
              <a:off x="3742975" y="1369200"/>
              <a:ext cx="3389299" cy="102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7525" y="2472650"/>
              <a:ext cx="1780201" cy="1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p35"/>
          <p:cNvPicPr preferRelativeResize="0"/>
          <p:nvPr/>
        </p:nvPicPr>
        <p:blipFill rotWithShape="1">
          <a:blip r:embed="rId5">
            <a:alphaModFix/>
          </a:blip>
          <a:srcRect b="24528" l="0" r="0" t="0"/>
          <a:stretch/>
        </p:blipFill>
        <p:spPr>
          <a:xfrm>
            <a:off x="5222538" y="1592825"/>
            <a:ext cx="3758950" cy="12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91150" y="1294350"/>
            <a:ext cx="5075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(2)      </a:t>
            </a: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Buffer-Train-Merge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FINEdex)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Assume sub-node(one pair-level buffer) is full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update across from other buffers during retraining sub-node’s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the node’s model when merge sub-nodes with the origin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The buffers of the original node and sub-nodes become new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6568125" y="1825225"/>
            <a:ext cx="706500" cy="6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489375" y="1582800"/>
            <a:ext cx="86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sub-node</a:t>
            </a:r>
            <a:endParaRPr b="1" sz="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6902300" y="3278375"/>
            <a:ext cx="354300" cy="488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</a:t>
            </a:r>
            <a:r>
              <a:rPr lang="ko"/>
              <a:t>Design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5.1.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49625" y="1286800"/>
            <a:ext cx="4362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Generate multiple child nodes from root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Complete leaf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model to predict the key-to-position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 in internal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the pairs to multiple child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513575" y="1283050"/>
            <a:ext cx="4397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Split the pairs to leaf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Train a model to predict the 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Extract the minimal or maximal keys from each node and generates a subset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Construct a root node with pairs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pairs to different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Extract the minimal or maximal key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5.2. Challenges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Whether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manually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Use some conditions (e.g.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prediction accuracy)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ow to assign pairs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Greedy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prediction error, not fair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MAB+tree, PGM, FINEdex, PLEX, SIndex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Even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ko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fixed number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Cost-based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adopts cost model(e.g, average latency)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Conflict-based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5.3. Comparison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291150" y="1294350"/>
            <a:ext cx="591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Have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non-monotonic model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for sorted list of keys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Distant keys are mapped to the same node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Predictions for non-existent keys have overhead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Old-fashioned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monotonic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Newly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38"/>
          <p:cNvGrpSpPr/>
          <p:nvPr/>
        </p:nvGrpSpPr>
        <p:grpSpPr>
          <a:xfrm>
            <a:off x="5948362" y="1201769"/>
            <a:ext cx="2639167" cy="3262816"/>
            <a:chOff x="5880125" y="1558625"/>
            <a:chExt cx="2555599" cy="3217450"/>
          </a:xfrm>
        </p:grpSpPr>
        <p:pic>
          <p:nvPicPr>
            <p:cNvPr id="268" name="Google Shape;268;p38"/>
            <p:cNvPicPr preferRelativeResize="0"/>
            <p:nvPr/>
          </p:nvPicPr>
          <p:blipFill rotWithShape="1">
            <a:blip r:embed="rId3">
              <a:alphaModFix/>
            </a:blip>
            <a:srcRect b="0" l="0" r="81559" t="9982"/>
            <a:stretch/>
          </p:blipFill>
          <p:spPr>
            <a:xfrm>
              <a:off x="5880125" y="1558700"/>
              <a:ext cx="1425001" cy="321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8"/>
            <p:cNvPicPr preferRelativeResize="0"/>
            <p:nvPr/>
          </p:nvPicPr>
          <p:blipFill rotWithShape="1">
            <a:blip r:embed="rId3">
              <a:alphaModFix/>
            </a:blip>
            <a:srcRect b="0" l="85368" r="0" t="9982"/>
            <a:stretch/>
          </p:blipFill>
          <p:spPr>
            <a:xfrm>
              <a:off x="7305125" y="1558625"/>
              <a:ext cx="1130599" cy="3217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38"/>
          <p:cNvSpPr txBox="1"/>
          <p:nvPr/>
        </p:nvSpPr>
        <p:spPr>
          <a:xfrm>
            <a:off x="5260938" y="43442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Trends in Bulk Loading Adoption of Learned Indexes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Practitioners to select 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a learned index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Researchers to design new learned indexes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Workload Generator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Static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Range query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Dynamic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 after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Hybrid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ookup, range query, insert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oncurrency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Multi-thread lookup and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Hyper-Parameter Tuner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Index Evaluator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Testbed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525" y="1799050"/>
            <a:ext cx="4556201" cy="1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Datasets 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200M integer keys)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Amzn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azon book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Face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(Facebook user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Wiki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Wikipedia article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edit timestamps,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duplicated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Osmc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OpenStreetMap cell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 high dimensional locations)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Url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etracker URLs, 90M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string keys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variable lengths)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Linux server machine with 128GB RAM, two 10-core Intel Xeon CPU E5-2630 v4 @ 2.20GHz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Learned indexes are not evaluated under the same benchmark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guideline to help practitioners select suitable learned indexes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testbed to design new learned indexes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04200" y="3155475"/>
            <a:ext cx="8535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Position search methods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lookup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position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Both leaf and internal node</a:t>
            </a:r>
            <a:b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P50 and P99 latencies look similar, except </a:t>
            </a: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use exponential search for position search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LIPP performs the best in most of datasets, not all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342578" y="779000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70389" t="19152"/>
          <a:stretch/>
        </p:blipFill>
        <p:spPr>
          <a:xfrm>
            <a:off x="1752512" y="1481063"/>
            <a:ext cx="2255027" cy="16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81618" l="38442" r="38750" t="5429"/>
          <a:stretch/>
        </p:blipFill>
        <p:spPr>
          <a:xfrm>
            <a:off x="2978850" y="1201699"/>
            <a:ext cx="1028700" cy="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6091400" y="251750"/>
            <a:ext cx="2779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Lookup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2310725" y="1583125"/>
            <a:ext cx="163800" cy="14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2474600" y="1583125"/>
            <a:ext cx="239700" cy="1492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6158297" y="3310917"/>
            <a:ext cx="1545900" cy="852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41"/>
          <p:cNvSpPr/>
          <p:nvPr/>
        </p:nvSpPr>
        <p:spPr>
          <a:xfrm flipH="1">
            <a:off x="2714375" y="1583125"/>
            <a:ext cx="692700" cy="14925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2550500" y="1583125"/>
            <a:ext cx="163800" cy="1213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4">
            <a:alphaModFix/>
          </a:blip>
          <a:srcRect b="0" l="20477" r="17337" t="0"/>
          <a:stretch/>
        </p:blipFill>
        <p:spPr>
          <a:xfrm>
            <a:off x="6091405" y="1201700"/>
            <a:ext cx="2334118" cy="319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47495" t="0"/>
          <a:stretch/>
        </p:blipFill>
        <p:spPr>
          <a:xfrm>
            <a:off x="1967750" y="1374950"/>
            <a:ext cx="2163502" cy="20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04200" y="3606200"/>
            <a:ext cx="8535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Mutability and connection of leaf nodes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range query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Mutable with linked in leaf node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Mutable with non-linked</a:t>
            </a:r>
            <a:b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Range queries performance: traditional index &gt; learned index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Range Query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2548225" y="1665600"/>
            <a:ext cx="3342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2882425" y="1665600"/>
            <a:ext cx="6396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3522025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42"/>
          <p:cNvSpPr/>
          <p:nvPr/>
        </p:nvSpPr>
        <p:spPr>
          <a:xfrm flipH="1">
            <a:off x="3646550" y="1665600"/>
            <a:ext cx="3183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3202250" y="1665600"/>
            <a:ext cx="2271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5379975" y="251750"/>
            <a:ext cx="3553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Random Range Query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3739200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125" y="2286775"/>
            <a:ext cx="4376401" cy="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5265675" y="3126600"/>
            <a:ext cx="2417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B+Tree Linked in Leaf Node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26825" y="32000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Structural Modifications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are key point of insert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position search (LIPP)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Only leaf node search (ALEX)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Both leaf and internal node</a:t>
            </a:r>
            <a:b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Insert strategies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In-place inserts have higher lookup performances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Delta-buffer inserts can achieve highest insert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structural modification, most indexes (except DPGM) have similar overhead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29" name="Google Shape;329;p4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1" name="Google Shape;331;p43"/>
          <p:cNvGrpSpPr/>
          <p:nvPr/>
        </p:nvGrpSpPr>
        <p:grpSpPr>
          <a:xfrm>
            <a:off x="2012133" y="1201843"/>
            <a:ext cx="5123535" cy="1858654"/>
            <a:chOff x="1534575" y="1201787"/>
            <a:chExt cx="6074858" cy="2203763"/>
          </a:xfrm>
        </p:grpSpPr>
        <p:pic>
          <p:nvPicPr>
            <p:cNvPr id="332" name="Google Shape;33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4575" y="1201787"/>
              <a:ext cx="6074858" cy="22037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3" name="Google Shape;333;p43"/>
            <p:cNvGrpSpPr/>
            <p:nvPr/>
          </p:nvGrpSpPr>
          <p:grpSpPr>
            <a:xfrm>
              <a:off x="2348194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34" name="Google Shape;334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6" name="Google Shape;336;p43"/>
            <p:cNvGrpSpPr/>
            <p:nvPr/>
          </p:nvGrpSpPr>
          <p:grpSpPr>
            <a:xfrm>
              <a:off x="5374919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37" name="Google Shape;337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9" name="Google Shape;339;p43"/>
          <p:cNvSpPr/>
          <p:nvPr/>
        </p:nvSpPr>
        <p:spPr>
          <a:xfrm flipH="1">
            <a:off x="291487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43"/>
          <p:cNvSpPr/>
          <p:nvPr/>
        </p:nvSpPr>
        <p:spPr>
          <a:xfrm flipH="1">
            <a:off x="268852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uniform insert, learned indexes gain high insert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For skewed pattern(e.g., hotspot), learned indexes have no advantage over traditional indexes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44"/>
          <p:cNvGrpSpPr/>
          <p:nvPr/>
        </p:nvGrpSpPr>
        <p:grpSpPr>
          <a:xfrm>
            <a:off x="5295633" y="639276"/>
            <a:ext cx="3292882" cy="2386392"/>
            <a:chOff x="386075" y="1146075"/>
            <a:chExt cx="2587726" cy="2039825"/>
          </a:xfrm>
        </p:grpSpPr>
        <p:grpSp>
          <p:nvGrpSpPr>
            <p:cNvPr id="351" name="Google Shape;351;p44"/>
            <p:cNvGrpSpPr/>
            <p:nvPr/>
          </p:nvGrpSpPr>
          <p:grpSpPr>
            <a:xfrm>
              <a:off x="386075" y="1407300"/>
              <a:ext cx="2587726" cy="1778600"/>
              <a:chOff x="386075" y="1407300"/>
              <a:chExt cx="2587726" cy="1778600"/>
            </a:xfrm>
          </p:grpSpPr>
          <p:pic>
            <p:nvPicPr>
              <p:cNvPr id="352" name="Google Shape;352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9039" t="10442"/>
              <a:stretch/>
            </p:blipFill>
            <p:spPr>
              <a:xfrm>
                <a:off x="386075" y="1490150"/>
                <a:ext cx="2587726" cy="169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44"/>
              <p:cNvPicPr preferRelativeResize="0"/>
              <p:nvPr/>
            </p:nvPicPr>
            <p:blipFill rotWithShape="1">
              <a:blip r:embed="rId3">
                <a:alphaModFix/>
              </a:blip>
              <a:srcRect b="89557" l="0" r="75147" t="6066"/>
              <a:stretch/>
            </p:blipFill>
            <p:spPr>
              <a:xfrm>
                <a:off x="386075" y="1407300"/>
                <a:ext cx="1261975" cy="82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4" name="Google Shape;354;p44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397713" y="1146075"/>
              <a:ext cx="2564449" cy="189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44"/>
            <p:cNvCxnSpPr/>
            <p:nvPr/>
          </p:nvCxnSpPr>
          <p:spPr>
            <a:xfrm>
              <a:off x="940250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44"/>
            <p:cNvCxnSpPr/>
            <p:nvPr/>
          </p:nvCxnSpPr>
          <p:spPr>
            <a:xfrm>
              <a:off x="2071975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Most indexes have lookup throughput ratios larger than 0.5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After the insert, lookup performance is maintained by more than half compared to before the insert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Reflect their structural modifications are effective in improving lookup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Indexes using cost-based and conflict-based modifications &gt;&gt; fullness-based modification (less robust)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5"/>
          <p:cNvSpPr txBox="1"/>
          <p:nvPr>
            <p:ph type="title"/>
          </p:nvPr>
        </p:nvSpPr>
        <p:spPr>
          <a:xfrm>
            <a:off x="214448" y="155600"/>
            <a:ext cx="435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326825" y="779075"/>
            <a:ext cx="4679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 after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5" name="Google Shape;365;p45"/>
          <p:cNvGrpSpPr/>
          <p:nvPr/>
        </p:nvGrpSpPr>
        <p:grpSpPr>
          <a:xfrm>
            <a:off x="5271750" y="495976"/>
            <a:ext cx="3278054" cy="2386349"/>
            <a:chOff x="5271750" y="495976"/>
            <a:chExt cx="3278054" cy="2386349"/>
          </a:xfrm>
        </p:grpSpPr>
        <p:pic>
          <p:nvPicPr>
            <p:cNvPr id="366" name="Google Shape;366;p45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5286542" y="495976"/>
              <a:ext cx="3263263" cy="221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5"/>
            <p:cNvPicPr preferRelativeResize="0"/>
            <p:nvPr/>
          </p:nvPicPr>
          <p:blipFill rotWithShape="1">
            <a:blip r:embed="rId3">
              <a:alphaModFix/>
            </a:blip>
            <a:srcRect b="0" l="50961" r="0" t="10329"/>
            <a:stretch/>
          </p:blipFill>
          <p:spPr>
            <a:xfrm>
              <a:off x="5271750" y="793325"/>
              <a:ext cx="3209025" cy="208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8" name="Google Shape;368;p45"/>
            <p:cNvCxnSpPr/>
            <p:nvPr/>
          </p:nvCxnSpPr>
          <p:spPr>
            <a:xfrm>
              <a:off x="6031621" y="936748"/>
              <a:ext cx="11700" cy="93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45"/>
            <p:cNvCxnSpPr/>
            <p:nvPr/>
          </p:nvCxnSpPr>
          <p:spPr>
            <a:xfrm>
              <a:off x="7451841" y="936698"/>
              <a:ext cx="11400" cy="9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6613650" y="67100"/>
            <a:ext cx="2173800" cy="80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Only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(0% insert / 10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lookup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Heavy  (5% insert / 95%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 (50% insert / 50%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Only  (100% insert)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6"/>
          <p:cNvSpPr txBox="1"/>
          <p:nvPr>
            <p:ph type="title"/>
          </p:nvPr>
        </p:nvSpPr>
        <p:spPr>
          <a:xfrm>
            <a:off x="214448" y="155600"/>
            <a:ext cx="5550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77" name="Google Shape;377;p4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78" name="Google Shape;378;p4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Concurrency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46"/>
          <p:cNvGrpSpPr/>
          <p:nvPr/>
        </p:nvGrpSpPr>
        <p:grpSpPr>
          <a:xfrm>
            <a:off x="2145153" y="1434875"/>
            <a:ext cx="4857227" cy="1863039"/>
            <a:chOff x="2167188" y="1288475"/>
            <a:chExt cx="4813425" cy="1839675"/>
          </a:xfrm>
        </p:grpSpPr>
        <p:pic>
          <p:nvPicPr>
            <p:cNvPr id="380" name="Google Shape;38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7188" y="1288475"/>
              <a:ext cx="4813425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6"/>
            <p:cNvSpPr/>
            <p:nvPr/>
          </p:nvSpPr>
          <p:spPr>
            <a:xfrm>
              <a:off x="2932800" y="1403000"/>
              <a:ext cx="1639200" cy="151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" name="Google Shape;382;p46"/>
          <p:cNvSpPr txBox="1"/>
          <p:nvPr>
            <p:ph idx="1" type="body"/>
          </p:nvPr>
        </p:nvSpPr>
        <p:spPr>
          <a:xfrm>
            <a:off x="326825" y="3657225"/>
            <a:ext cx="88173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indexes cannot outperform traditional indexes for concurrent lookups/writes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Search both the index and delta buffers (Learned indexes both use delta-buffer) → Slow down lookups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Retrain models for structural modification → Slow down insert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Structural modification lock related nodes, but FINEdex doesn’t adopt advanced lock mechanisms → Negative effect on insert/lookup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XIndex &amp; ART is the best in Face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 Face, XIndex links leaf nodes and buffers in a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sorted list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→ Advantage range 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Wormhole is the best in Osmc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In OSmc,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Inaccurate model predictions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by complicated data distribution affects insert/range throughput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Concurrent Range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1" name="Google Shape;391;p47"/>
          <p:cNvGrpSpPr/>
          <p:nvPr/>
        </p:nvGrpSpPr>
        <p:grpSpPr>
          <a:xfrm>
            <a:off x="2414243" y="1446374"/>
            <a:ext cx="4315507" cy="1839675"/>
            <a:chOff x="2414243" y="1446374"/>
            <a:chExt cx="4315507" cy="1839675"/>
          </a:xfrm>
        </p:grpSpPr>
        <p:pic>
          <p:nvPicPr>
            <p:cNvPr id="392" name="Google Shape;392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4243" y="1446374"/>
              <a:ext cx="4315507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7"/>
            <p:cNvSpPr/>
            <p:nvPr/>
          </p:nvSpPr>
          <p:spPr>
            <a:xfrm>
              <a:off x="4620750" y="1530375"/>
              <a:ext cx="1861200" cy="185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4" name="Google Shape;394;p47"/>
          <p:cNvSpPr txBox="1"/>
          <p:nvPr/>
        </p:nvSpPr>
        <p:spPr>
          <a:xfrm>
            <a:off x="6530700" y="221000"/>
            <a:ext cx="23397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Range Workload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(95% range query + 5% insert)</a:t>
            </a:r>
            <a:endParaRPr sz="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25" y="3139600"/>
            <a:ext cx="1754700" cy="1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/>
        </p:nvSpPr>
        <p:spPr>
          <a:xfrm>
            <a:off x="6763050" y="297950"/>
            <a:ext cx="1875000" cy="338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Amzn Dataset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 txBox="1"/>
          <p:nvPr>
            <p:ph type="title"/>
          </p:nvPr>
        </p:nvSpPr>
        <p:spPr>
          <a:xfrm>
            <a:off x="214448" y="155600"/>
            <a:ext cx="529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Bulk Loading Scenario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3" name="Google Shape;403;p48"/>
          <p:cNvSpPr txBox="1"/>
          <p:nvPr>
            <p:ph type="title"/>
          </p:nvPr>
        </p:nvSpPr>
        <p:spPr>
          <a:xfrm>
            <a:off x="326956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Bulk Loading Time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26825" y="383937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indexes do not outperform traditional indexes in bulk loading time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 Overhead: Train model and split key-position pairs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Learned index (Greedy split) gain faster bulk loadings, but worse lookup latency (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smallest time complexity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The Longest bulk loading time in ALEX (cost-based split) : </a:t>
            </a: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Iterating many times per node to determine the index structure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48"/>
          <p:cNvGrpSpPr/>
          <p:nvPr/>
        </p:nvGrpSpPr>
        <p:grpSpPr>
          <a:xfrm>
            <a:off x="2713536" y="1022869"/>
            <a:ext cx="3720717" cy="2572637"/>
            <a:chOff x="2612492" y="1030125"/>
            <a:chExt cx="3919019" cy="2705760"/>
          </a:xfrm>
        </p:grpSpPr>
        <p:grpSp>
          <p:nvGrpSpPr>
            <p:cNvPr id="406" name="Google Shape;406;p48"/>
            <p:cNvGrpSpPr/>
            <p:nvPr/>
          </p:nvGrpSpPr>
          <p:grpSpPr>
            <a:xfrm>
              <a:off x="2612492" y="1241621"/>
              <a:ext cx="3919019" cy="2494264"/>
              <a:chOff x="2562705" y="892650"/>
              <a:chExt cx="4022395" cy="2618100"/>
            </a:xfrm>
          </p:grpSpPr>
          <p:grpSp>
            <p:nvGrpSpPr>
              <p:cNvPr id="407" name="Google Shape;407;p48"/>
              <p:cNvGrpSpPr/>
              <p:nvPr/>
            </p:nvGrpSpPr>
            <p:grpSpPr>
              <a:xfrm>
                <a:off x="2562705" y="892650"/>
                <a:ext cx="4022395" cy="2618100"/>
                <a:chOff x="2659180" y="892650"/>
                <a:chExt cx="4022395" cy="2618100"/>
              </a:xfrm>
            </p:grpSpPr>
            <p:pic>
              <p:nvPicPr>
                <p:cNvPr id="408" name="Google Shape;408;p4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659180" y="894850"/>
                  <a:ext cx="4022395" cy="261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09" name="Google Shape;409;p48"/>
                <p:cNvCxnSpPr/>
                <p:nvPr/>
              </p:nvCxnSpPr>
              <p:spPr>
                <a:xfrm flipH="1">
                  <a:off x="5415075" y="892650"/>
                  <a:ext cx="7800" cy="2618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10" name="Google Shape;410;p48"/>
              <p:cNvCxnSpPr/>
              <p:nvPr/>
            </p:nvCxnSpPr>
            <p:spPr>
              <a:xfrm flipH="1">
                <a:off x="4173175" y="892650"/>
                <a:ext cx="7800" cy="261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1" name="Google Shape;411;p48"/>
            <p:cNvSpPr txBox="1"/>
            <p:nvPr/>
          </p:nvSpPr>
          <p:spPr>
            <a:xfrm>
              <a:off x="5534375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Traditional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48"/>
            <p:cNvSpPr txBox="1"/>
            <p:nvPr/>
          </p:nvSpPr>
          <p:spPr>
            <a:xfrm>
              <a:off x="3027750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48"/>
            <p:cNvSpPr txBox="1"/>
            <p:nvPr/>
          </p:nvSpPr>
          <p:spPr>
            <a:xfrm>
              <a:off x="4240750" y="1030125"/>
              <a:ext cx="10644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(Not 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4" name="Google Shape;4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100" y="1030124"/>
            <a:ext cx="2057400" cy="165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741" y="2684772"/>
            <a:ext cx="1714922" cy="16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/>
          <p:nvPr/>
        </p:nvSpPr>
        <p:spPr>
          <a:xfrm>
            <a:off x="8161850" y="1310375"/>
            <a:ext cx="214800" cy="24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8"/>
          <p:cNvSpPr/>
          <p:nvPr/>
        </p:nvSpPr>
        <p:spPr>
          <a:xfrm>
            <a:off x="7684125" y="1310375"/>
            <a:ext cx="350100" cy="24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 rot="-5400000">
            <a:off x="6382850" y="1558925"/>
            <a:ext cx="751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Lookup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2564988" y="3539913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Bulk Loading Time on Amzn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425" name="Google Shape;425;p4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6" name="Google Shape;426;p4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Google Shape;4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24" y="1151400"/>
            <a:ext cx="6759351" cy="33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9"/>
          <p:cNvSpPr/>
          <p:nvPr/>
        </p:nvSpPr>
        <p:spPr>
          <a:xfrm>
            <a:off x="1656825" y="2452350"/>
            <a:ext cx="8361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5646975" y="16259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3800900" y="181015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3257200" y="2452350"/>
            <a:ext cx="9954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4701750" y="26234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2170925" y="3293325"/>
            <a:ext cx="648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4365200" y="3021850"/>
            <a:ext cx="13431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9"/>
          <p:cNvSpPr/>
          <p:nvPr/>
        </p:nvSpPr>
        <p:spPr>
          <a:xfrm>
            <a:off x="3688000" y="3293325"/>
            <a:ext cx="16719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441" name="Google Shape;441;p5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2" name="Google Shape;442;p5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98825" y="1294350"/>
            <a:ext cx="8591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Existing learned indexes are not evaluated under the same evaluation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guideline to select suitable learned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 a comprehensive evaluation framework that tests state-of-the-art learned and traditional indexes across a variety of datasets and workloads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The evaluation confirmed that while learned indexes could offer performance benefits in certain cases, they did not universally outperform traditional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Background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Introduction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Design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Experiment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9" name="Google Shape;449;p5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Q&amp;A</a:t>
            </a:r>
            <a:endParaRPr/>
          </a:p>
        </p:txBody>
      </p:sp>
      <p:pic>
        <p:nvPicPr>
          <p:cNvPr id="450" name="Google Shape;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81" y="1434741"/>
            <a:ext cx="4098676" cy="22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>
                <a:solidFill>
                  <a:srgbClr val="FF0000"/>
                </a:solidFill>
              </a:rPr>
              <a:t>Design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1" name="Google Shape;461;p5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62" name="Google Shape;462;p5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53"/>
          <p:cNvSpPr txBox="1"/>
          <p:nvPr>
            <p:ph idx="1" type="body"/>
          </p:nvPr>
        </p:nvSpPr>
        <p:spPr>
          <a:xfrm>
            <a:off x="326825" y="1286803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●Hierarchical Structure: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●Type of Node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Leaf node: Predict the position of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Internal node: Predict child node that contains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31800" lvl="0" marL="482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Better than binary search in node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●Error in the Predicted Position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Using position 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97" y="1896838"/>
            <a:ext cx="3391124" cy="3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Indexes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69" y="1201775"/>
            <a:ext cx="7727461" cy="357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/>
          <p:nvPr/>
        </p:nvSpPr>
        <p:spPr>
          <a:xfrm>
            <a:off x="1095775" y="1818500"/>
            <a:ext cx="1039800" cy="28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07200" y="1294350"/>
            <a:ext cx="852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query(lookup) latency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index size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Sorted list of key-position pair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Hierarchical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 fitting model: Each node get model for key-position mapping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Position search: Find correct position when prediction fail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0725"/>
            <a:ext cx="4106825" cy="20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07200" y="1294350"/>
            <a:ext cx="4776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Lookup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Find position with given key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Add new pair with given key &amp; value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Remove pair with given key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Occur multiple lookups, inserts or deletes simultaneously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Only support at XIndex, FINEdex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Bulk Loading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Construct index structure for batch of pairs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75" y="1142775"/>
            <a:ext cx="3743079" cy="33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Lookup </a:t>
            </a:r>
            <a:r>
              <a:rPr lang="ko"/>
              <a:t>Design</a:t>
            </a:r>
            <a:endParaRPr/>
          </a:p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fitting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91150" y="1294350"/>
            <a:ext cx="5795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lightweight, widely used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interpolation (e.g., MAB+tree, ALEX, PLEX)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regression (e.g., ALEX, FINEdex, SIndex)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high prediction accuracy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polynomial fitting (e.g., LIPP)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neural network (e.g., RMI)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ybrid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mixed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RMI + piecewise linear model (XIndex)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91150" y="1294350"/>
            <a:ext cx="8732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position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RMI, ALEX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leaf and internal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MADEX, PGM, FINEdex, XIndex, SIndex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Lookup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26824" y="779075"/>
            <a:ext cx="569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Position search methods</a:t>
            </a:r>
            <a:endParaRPr sz="18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Design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291150" y="1294350"/>
            <a:ext cx="62424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Delta-buffer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Delta buffer : Temporary storage that holds newly inserted key-position pairs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Store temporarily in delta buffer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Merge and update periodically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In-place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Reserve gaps for direct insertion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Resolve gap conflict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ALEX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Shift the pairs between the target position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LIPP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Create a new node with both inserted and existing pair in the target position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Replace the target position with a pointer to the new node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1" name="Google Shape;161;p30"/>
          <p:cNvGrpSpPr/>
          <p:nvPr/>
        </p:nvGrpSpPr>
        <p:grpSpPr>
          <a:xfrm>
            <a:off x="6424414" y="242175"/>
            <a:ext cx="2581625" cy="2200450"/>
            <a:chOff x="6471639" y="155600"/>
            <a:chExt cx="2581625" cy="2200450"/>
          </a:xfrm>
        </p:grpSpPr>
        <p:pic>
          <p:nvPicPr>
            <p:cNvPr id="162" name="Google Shape;16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639" y="155600"/>
              <a:ext cx="2581625" cy="22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0"/>
            <p:cNvSpPr/>
            <p:nvPr/>
          </p:nvSpPr>
          <p:spPr>
            <a:xfrm>
              <a:off x="7482150" y="692450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969700" y="1358825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" name="Google Shape;165;p30"/>
          <p:cNvGrpSpPr/>
          <p:nvPr/>
        </p:nvGrpSpPr>
        <p:grpSpPr>
          <a:xfrm>
            <a:off x="6471650" y="2571745"/>
            <a:ext cx="2581625" cy="2142930"/>
            <a:chOff x="6471650" y="2519770"/>
            <a:chExt cx="2581625" cy="2142930"/>
          </a:xfrm>
        </p:grpSpPr>
        <p:pic>
          <p:nvPicPr>
            <p:cNvPr id="166" name="Google Shape;166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1650" y="2519770"/>
              <a:ext cx="2581625" cy="214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0"/>
            <p:cNvSpPr/>
            <p:nvPr/>
          </p:nvSpPr>
          <p:spPr>
            <a:xfrm>
              <a:off x="7348200" y="3052275"/>
              <a:ext cx="7521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7260075" y="3734825"/>
              <a:ext cx="5628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676475" y="4029650"/>
              <a:ext cx="8637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