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embeddedFontLst>
    <p:embeddedFont>
      <p:font typeface="Malgun Gothic" panose="020B0503020000020004" pitchFamily="50" charset="-127"/>
      <p:regular r:id="rId31"/>
      <p:bold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Tahoma" panose="020B0604030504040204" pitchFamily="3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수환" userId="c03e7699-6ea1-407f-878a-bfc7abf251e9" providerId="ADAL" clId="{5821C643-D59F-4581-A25B-D52E36A7B605}"/>
    <pc:docChg chg="modSld">
      <pc:chgData name="신수환" userId="c03e7699-6ea1-407f-878a-bfc7abf251e9" providerId="ADAL" clId="{5821C643-D59F-4581-A25B-D52E36A7B605}" dt="2024-01-17T03:42:08.043" v="14" actId="20577"/>
      <pc:docMkLst>
        <pc:docMk/>
      </pc:docMkLst>
      <pc:sldChg chg="modSp mod">
        <pc:chgData name="신수환" userId="c03e7699-6ea1-407f-878a-bfc7abf251e9" providerId="ADAL" clId="{5821C643-D59F-4581-A25B-D52E36A7B605}" dt="2024-01-17T03:42:08.043" v="14" actId="20577"/>
        <pc:sldMkLst>
          <pc:docMk/>
          <pc:sldMk cId="0" sldId="257"/>
        </pc:sldMkLst>
        <pc:spChg chg="mod">
          <ac:chgData name="신수환" userId="c03e7699-6ea1-407f-878a-bfc7abf251e9" providerId="ADAL" clId="{5821C643-D59F-4581-A25B-D52E36A7B605}" dt="2024-01-17T03:42:08.043" v="14" actId="20577"/>
          <ac:spMkLst>
            <pc:docMk/>
            <pc:sldMk cId="0" sldId="257"/>
            <ac:spMk id="4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ff9dca9cf_0_2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aff9dca9cf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ff9dca9cf_0_2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2aff9dca9cf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ff9dca9cf_0_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2aff9dca9c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ff9dca9cf_0_2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2aff9dca9cf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ff9dca9cf_0_2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aff9dca9cf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0250afc71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0250afc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b0250afc71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b0250afc7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0250afc71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2b0250afc7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ffd7274e1_3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affd7274e1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affd7274e1_3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affd7274e1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ffd7274e1_3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2affd7274e1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affd7274e1_3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2affd7274e1_3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affd7274e1_3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2affd7274e1_3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b0250afc71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2b0250afc7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b0250afc71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2b0250afc7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b0250afc71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2b0250afc7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aff9dca9cf_0_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2aff9dca9cf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b0250afc71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2b0250afc7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ff9dca9cf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2aff9dca9c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ff9dca9cf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2aff9dca9c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ff9dca9cf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2aff9dca9c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ff9dca9cf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aff9dca9c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ff9dca9cf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aff9dca9c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ff9dca9cf_0_1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aff9dca9cf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887506" y="2332870"/>
            <a:ext cx="10416988" cy="1340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  <a:defRPr sz="4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2"/>
          </p:nvPr>
        </p:nvSpPr>
        <p:spPr>
          <a:xfrm>
            <a:off x="177292" y="4199102"/>
            <a:ext cx="7631684" cy="39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0"/>
            <a:ext cx="3600000" cy="6858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618216" y="1237488"/>
            <a:ext cx="236356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4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736928" y="549000"/>
            <a:ext cx="6480000" cy="5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  <a:defRPr sz="2800"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683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lgun Gothic"/>
              <a:buAutoNum type="arabicParenR"/>
              <a:defRPr sz="2200"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lphaLcPeriod"/>
              <a:defRPr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lphaLcPeriod"/>
              <a:defRPr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lphaLcPeriod"/>
              <a:defRPr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  <a:defRPr sz="4000" b="1">
                <a:solidFill>
                  <a:srgbClr val="0B2D8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ct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85918" y="1335339"/>
            <a:ext cx="11565423" cy="506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683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-"/>
              <a:defRPr sz="2200"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887506" y="2749973"/>
            <a:ext cx="10416988" cy="1340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  <a:defRPr sz="4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" name="Google Shape;15;p1" descr="https://www.dankook.ac.kr/html_repositories/images/www/kor_content/est_ui_int04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290" y="6564648"/>
            <a:ext cx="2148840" cy="222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441180" y="6488466"/>
            <a:ext cx="2948940" cy="37869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dis/redis/blob/unstable/src/server.h#L136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facebook/rocksdb/blob/main/memtable/skiplist.h#L4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openjdk-mirror/jdk7u-jdk/blob/master/src/share/classes/java/util/concurrent/ConcurrentSkipListMap.java#L9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887506" y="2332870"/>
            <a:ext cx="10416900" cy="13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ko-KR" sz="4400"/>
              <a:t>No Hot Spot Non-Blocking Skip List</a:t>
            </a:r>
            <a:endParaRPr sz="4400"/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ko-KR"/>
              <a:t>2024. 01. 17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ko-KR"/>
              <a:t>Presentation by Nakyeong Kim, Suhwan Shin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ko-KR"/>
              <a:t>seven3126@gmail.com, tlstnghks77@naver.com</a:t>
            </a: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177292" y="4199102"/>
            <a:ext cx="7631684" cy="39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ko-KR"/>
              <a:t>Tyler Crain, Vincent Gramoli, Michel Raynal, 2023 ICDCS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Design</a:t>
            </a:r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Lazy structural adaptation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645925" y="1602150"/>
            <a:ext cx="1090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1) Physical removal</a:t>
            </a:r>
            <a:endParaRPr sz="18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8175" y="3309025"/>
            <a:ext cx="3282800" cy="333035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5"/>
          <p:cNvSpPr/>
          <p:nvPr/>
        </p:nvSpPr>
        <p:spPr>
          <a:xfrm>
            <a:off x="8568700" y="4349350"/>
            <a:ext cx="2648700" cy="2223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5"/>
          <p:cNvPicPr preferRelativeResize="0"/>
          <p:nvPr/>
        </p:nvPicPr>
        <p:blipFill rotWithShape="1">
          <a:blip r:embed="rId4">
            <a:alphaModFix/>
          </a:blip>
          <a:srcRect l="22968" t="30435" r="22745" b="9724"/>
          <a:stretch/>
        </p:blipFill>
        <p:spPr>
          <a:xfrm>
            <a:off x="225388" y="2723800"/>
            <a:ext cx="4836319" cy="20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6225" y="1467600"/>
            <a:ext cx="3282810" cy="508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48163" y="1467600"/>
            <a:ext cx="3504694" cy="20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5"/>
          <p:cNvSpPr/>
          <p:nvPr/>
        </p:nvSpPr>
        <p:spPr>
          <a:xfrm>
            <a:off x="5595375" y="4740350"/>
            <a:ext cx="1515300" cy="2082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9172150" y="2735950"/>
            <a:ext cx="1591500" cy="2082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8714250" y="3512950"/>
            <a:ext cx="1900500" cy="738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8871175" y="3688550"/>
            <a:ext cx="1352700" cy="2106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9005175" y="4023750"/>
            <a:ext cx="1591500" cy="2082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8871175" y="5214163"/>
            <a:ext cx="2084700" cy="2106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8871175" y="5695425"/>
            <a:ext cx="1446900" cy="2106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Design</a:t>
            </a:r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Lost insertion problem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3" name="Google Shape;1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413" y="1557600"/>
            <a:ext cx="4591174" cy="7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650" y="2260713"/>
            <a:ext cx="864870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8100" y="3413238"/>
            <a:ext cx="44958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4288" y="4175238"/>
            <a:ext cx="454342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14500" y="5423013"/>
            <a:ext cx="87630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/>
          <p:nvPr/>
        </p:nvSpPr>
        <p:spPr>
          <a:xfrm>
            <a:off x="5767025" y="4765550"/>
            <a:ext cx="574200" cy="6156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5969000" y="5183125"/>
            <a:ext cx="69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lost!</a:t>
            </a:r>
            <a:endParaRPr sz="1600"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3105450" y="5745000"/>
            <a:ext cx="527700" cy="273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6"/>
          <p:cNvSpPr txBox="1"/>
          <p:nvPr/>
        </p:nvSpPr>
        <p:spPr>
          <a:xfrm>
            <a:off x="2722800" y="6008350"/>
            <a:ext cx="1293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marked</a:t>
            </a:r>
            <a:endParaRPr sz="1600"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4250650" y="6039250"/>
            <a:ext cx="494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if insertion occurs, next pointer changed and CAS will fail</a:t>
            </a:r>
            <a:endParaRPr sz="1200"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3" name="Google Shape;193;p16"/>
          <p:cNvCxnSpPr/>
          <p:nvPr/>
        </p:nvCxnSpPr>
        <p:spPr>
          <a:xfrm>
            <a:off x="3889750" y="5891100"/>
            <a:ext cx="360900" cy="3345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94" name="Google Shape;194;p16"/>
          <p:cNvPicPr preferRelativeResize="0"/>
          <p:nvPr/>
        </p:nvPicPr>
        <p:blipFill rotWithShape="1">
          <a:blip r:embed="rId8">
            <a:alphaModFix/>
          </a:blip>
          <a:srcRect t="30675"/>
          <a:stretch/>
        </p:blipFill>
        <p:spPr>
          <a:xfrm>
            <a:off x="8785550" y="3305477"/>
            <a:ext cx="3282800" cy="230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6"/>
          <p:cNvSpPr/>
          <p:nvPr/>
        </p:nvSpPr>
        <p:spPr>
          <a:xfrm>
            <a:off x="8974950" y="5336600"/>
            <a:ext cx="1743300" cy="2106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Design</a:t>
            </a:r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Lazy structural adaptation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645925" y="1602150"/>
            <a:ext cx="1090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2) Raising index</a:t>
            </a:r>
            <a:endParaRPr sz="18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4" name="Google Shape;2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863" y="1467597"/>
            <a:ext cx="3606900" cy="372080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7"/>
          <p:cNvSpPr/>
          <p:nvPr/>
        </p:nvSpPr>
        <p:spPr>
          <a:xfrm>
            <a:off x="5730400" y="3499850"/>
            <a:ext cx="1408500" cy="220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50" y="2723800"/>
            <a:ext cx="4992612" cy="20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3675" y="1467605"/>
            <a:ext cx="3504675" cy="466203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7"/>
          <p:cNvSpPr/>
          <p:nvPr/>
        </p:nvSpPr>
        <p:spPr>
          <a:xfrm>
            <a:off x="8887775" y="3805625"/>
            <a:ext cx="3180600" cy="1737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5516075" y="4459025"/>
            <a:ext cx="337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calculate deterministically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Google Shape;21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0875" y="1467600"/>
            <a:ext cx="3282800" cy="23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7"/>
          <p:cNvSpPr/>
          <p:nvPr/>
        </p:nvSpPr>
        <p:spPr>
          <a:xfrm>
            <a:off x="6172650" y="3002175"/>
            <a:ext cx="2322900" cy="2082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8887775" y="3805625"/>
            <a:ext cx="2023800" cy="5493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Design</a:t>
            </a: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Lazy structural adaptation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645925" y="1602150"/>
            <a:ext cx="1090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3) Lowering index</a:t>
            </a:r>
            <a:endParaRPr sz="18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1" name="Google Shape;221;p18"/>
          <p:cNvPicPr preferRelativeResize="0"/>
          <p:nvPr/>
        </p:nvPicPr>
        <p:blipFill rotWithShape="1">
          <a:blip r:embed="rId3">
            <a:alphaModFix/>
          </a:blip>
          <a:srcRect b="22546"/>
          <a:stretch/>
        </p:blipFill>
        <p:spPr>
          <a:xfrm>
            <a:off x="147250" y="2723800"/>
            <a:ext cx="4992600" cy="16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2988" y="2640613"/>
            <a:ext cx="3504675" cy="160455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8"/>
          <p:cNvSpPr txBox="1"/>
          <p:nvPr/>
        </p:nvSpPr>
        <p:spPr>
          <a:xfrm>
            <a:off x="432000" y="4328350"/>
            <a:ext cx="499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assume height n(n &gt; 1) tower is logically deleted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18"/>
          <p:cNvSpPr/>
          <p:nvPr/>
        </p:nvSpPr>
        <p:spPr>
          <a:xfrm>
            <a:off x="2658450" y="2906700"/>
            <a:ext cx="539700" cy="1257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2746350" y="2980975"/>
            <a:ext cx="363900" cy="3693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8"/>
          <p:cNvSpPr txBox="1"/>
          <p:nvPr/>
        </p:nvSpPr>
        <p:spPr>
          <a:xfrm>
            <a:off x="6049950" y="4956500"/>
            <a:ext cx="47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threshold = logically deleted nodes / total nodes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232" name="Google Shape;232;p19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Evaluation</a:t>
            </a:r>
            <a:endParaRPr/>
          </a:p>
        </p:txBody>
      </p:sp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Environment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19"/>
          <p:cNvSpPr txBox="1">
            <a:spLocks noGrp="1"/>
          </p:cNvSpPr>
          <p:nvPr>
            <p:ph type="body" idx="1"/>
          </p:nvPr>
        </p:nvSpPr>
        <p:spPr>
          <a:xfrm>
            <a:off x="285925" y="1602150"/>
            <a:ext cx="11565300" cy="47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Hardware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2 AMD 12-core processors / 24 hardware threads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Test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Insertion, deletion, and contain operations in program threads using Microbench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Calculated probability: Insertion and deletion are performed with equal probability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JDK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Java SE 1.6.0 12-ea and HotSpot JVM 11.2-b01 in server mode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Compare JDK 1.6 - Java Skip List (Contention-friendly skip list)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Evaluation</a:t>
            </a:r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Algorithms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20"/>
          <p:cNvSpPr txBox="1">
            <a:spLocks noGrp="1"/>
          </p:cNvSpPr>
          <p:nvPr>
            <p:ph type="body" idx="1"/>
          </p:nvPr>
        </p:nvSpPr>
        <p:spPr>
          <a:xfrm>
            <a:off x="285925" y="1602150"/>
            <a:ext cx="11565300" cy="47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CF-NR(Non-removal contention-friendly)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No physical removal (Use marking)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Dedicated adapting threads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Examine the cost of contention caused by physical removals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CF-NA(Non-adapting contention-friendly)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Delete only nodes with height 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A height greater than 1 will only be chosen if both of the node’s neighbors have a height of 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Examine the benefits of using an adapting thread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248" name="Google Shape;248;p21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Evaluation</a:t>
            </a:r>
            <a:endParaRPr/>
          </a:p>
        </p:txBody>
      </p:sp>
      <p:sp>
        <p:nvSpPr>
          <p:cNvPr id="249" name="Google Shape;249;p21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Metrics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21"/>
          <p:cNvSpPr txBox="1">
            <a:spLocks noGrp="1"/>
          </p:cNvSpPr>
          <p:nvPr>
            <p:ph type="body" idx="1"/>
          </p:nvPr>
        </p:nvSpPr>
        <p:spPr>
          <a:xfrm>
            <a:off x="285925" y="1602150"/>
            <a:ext cx="11565300" cy="47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Update rate (0% ~ 50%)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More write operations require more concurrency management and synchronization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Number of threads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21"/>
          <p:cNvPicPr preferRelativeResize="0"/>
          <p:nvPr/>
        </p:nvPicPr>
        <p:blipFill rotWithShape="1">
          <a:blip r:embed="rId3">
            <a:alphaModFix/>
          </a:blip>
          <a:srcRect r="54594"/>
          <a:stretch/>
        </p:blipFill>
        <p:spPr>
          <a:xfrm>
            <a:off x="2781900" y="4024975"/>
            <a:ext cx="3155350" cy="244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1"/>
          <p:cNvPicPr preferRelativeResize="0"/>
          <p:nvPr/>
        </p:nvPicPr>
        <p:blipFill rotWithShape="1">
          <a:blip r:embed="rId3">
            <a:alphaModFix/>
          </a:blip>
          <a:srcRect l="54594"/>
          <a:stretch/>
        </p:blipFill>
        <p:spPr>
          <a:xfrm>
            <a:off x="6293450" y="4024975"/>
            <a:ext cx="3155350" cy="244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1"/>
          <p:cNvSpPr/>
          <p:nvPr/>
        </p:nvSpPr>
        <p:spPr>
          <a:xfrm>
            <a:off x="3425900" y="4190925"/>
            <a:ext cx="240000" cy="1152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259" name="Google Shape;259;p22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Evaluation</a:t>
            </a:r>
            <a:endParaRPr/>
          </a:p>
        </p:txBody>
      </p:sp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Performance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1" name="Google Shape;2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250" y="1674725"/>
            <a:ext cx="3951900" cy="457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4475" y="1635775"/>
            <a:ext cx="3613968" cy="45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2"/>
          <p:cNvSpPr/>
          <p:nvPr/>
        </p:nvSpPr>
        <p:spPr>
          <a:xfrm>
            <a:off x="3404800" y="5125600"/>
            <a:ext cx="1977000" cy="589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2"/>
          <p:cNvSpPr/>
          <p:nvPr/>
        </p:nvSpPr>
        <p:spPr>
          <a:xfrm>
            <a:off x="3404800" y="5125600"/>
            <a:ext cx="1977000" cy="2958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sp>
        <p:nvSpPr>
          <p:cNvPr id="270" name="Google Shape;270;p23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Evaluation</a:t>
            </a:r>
            <a:endParaRPr/>
          </a:p>
        </p:txBody>
      </p:sp>
      <p:sp>
        <p:nvSpPr>
          <p:cNvPr id="271" name="Google Shape;271;p23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Performance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2" name="Google Shape;2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250" y="1674725"/>
            <a:ext cx="3951900" cy="457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4475" y="1635775"/>
            <a:ext cx="3613968" cy="45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3"/>
          <p:cNvSpPr/>
          <p:nvPr/>
        </p:nvSpPr>
        <p:spPr>
          <a:xfrm>
            <a:off x="3404800" y="5125600"/>
            <a:ext cx="1977000" cy="589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3"/>
          <p:cNvSpPr/>
          <p:nvPr/>
        </p:nvSpPr>
        <p:spPr>
          <a:xfrm>
            <a:off x="3404800" y="5541100"/>
            <a:ext cx="1977000" cy="1737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Evaluation</a:t>
            </a:r>
            <a:endParaRPr/>
          </a:p>
        </p:txBody>
      </p:sp>
      <p:sp>
        <p:nvSpPr>
          <p:cNvPr id="282" name="Google Shape;282;p24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Performance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3" name="Google Shape;2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250" y="1674725"/>
            <a:ext cx="3951900" cy="457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4475" y="1635775"/>
            <a:ext cx="3613968" cy="45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4"/>
          <p:cNvSpPr/>
          <p:nvPr/>
        </p:nvSpPr>
        <p:spPr>
          <a:xfrm>
            <a:off x="8236475" y="4750875"/>
            <a:ext cx="934500" cy="1010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4"/>
          <p:cNvSpPr/>
          <p:nvPr/>
        </p:nvSpPr>
        <p:spPr>
          <a:xfrm>
            <a:off x="8236475" y="4750875"/>
            <a:ext cx="934500" cy="1200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8236475" y="5246175"/>
            <a:ext cx="934500" cy="1200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4736928" y="549000"/>
            <a:ext cx="6480000" cy="5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endParaRPr/>
          </a:p>
          <a:p>
            <a:pPr marL="51435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endParaRPr/>
          </a:p>
          <a:p>
            <a:pPr marL="457200" lvl="0" indent="-406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-KR"/>
              <a:t>Background &amp; Introduction</a:t>
            </a:r>
            <a:endParaRPr lang="en-US" altLang="ko-KR"/>
          </a:p>
          <a:p>
            <a:pPr marL="457200" lvl="0" indent="-406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endParaRPr lang="en-US" altLang="ko-KR"/>
          </a:p>
          <a:p>
            <a:pPr marL="457200" lvl="0" indent="-406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-KR"/>
              <a:t>Design</a:t>
            </a:r>
            <a:endParaRPr lang="en-US" altLang="ko-KR"/>
          </a:p>
          <a:p>
            <a:pPr marL="457200" lvl="0" indent="-406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endParaRPr lang="en-US" altLang="ko-KR"/>
          </a:p>
          <a:p>
            <a:pPr marL="457200" lvl="0" indent="-406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-KR"/>
              <a:t>Evaluation</a:t>
            </a:r>
            <a:endParaRPr lang="en-US" altLang="ko-KR"/>
          </a:p>
          <a:p>
            <a:pPr marL="457200" lvl="0" indent="-406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endParaRPr lang="en-US" altLang="ko-KR"/>
          </a:p>
          <a:p>
            <a:pPr marL="457200" lvl="0" indent="-406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-KR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sp>
        <p:nvSpPr>
          <p:cNvPr id="293" name="Google Shape;293;p25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Evaluation</a:t>
            </a:r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Performance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5" name="Google Shape;2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250" y="1674725"/>
            <a:ext cx="3951900" cy="457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4475" y="1635775"/>
            <a:ext cx="3613968" cy="45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5"/>
          <p:cNvSpPr/>
          <p:nvPr/>
        </p:nvSpPr>
        <p:spPr>
          <a:xfrm>
            <a:off x="8236475" y="4750875"/>
            <a:ext cx="934500" cy="1010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5"/>
          <p:cNvSpPr/>
          <p:nvPr/>
        </p:nvSpPr>
        <p:spPr>
          <a:xfrm>
            <a:off x="8236475" y="4861575"/>
            <a:ext cx="934500" cy="1200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5"/>
          <p:cNvSpPr/>
          <p:nvPr/>
        </p:nvSpPr>
        <p:spPr>
          <a:xfrm>
            <a:off x="8236475" y="5364375"/>
            <a:ext cx="934500" cy="1200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sp>
        <p:nvSpPr>
          <p:cNvPr id="305" name="Google Shape;305;p26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Evaluation</a:t>
            </a:r>
            <a:endParaRPr/>
          </a:p>
        </p:txBody>
      </p:sp>
      <p:sp>
        <p:nvSpPr>
          <p:cNvPr id="306" name="Google Shape;306;p26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Performance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7" name="Google Shape;3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250" y="1674725"/>
            <a:ext cx="3951900" cy="457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4475" y="1635775"/>
            <a:ext cx="3613968" cy="45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6"/>
          <p:cNvSpPr/>
          <p:nvPr/>
        </p:nvSpPr>
        <p:spPr>
          <a:xfrm>
            <a:off x="8231850" y="2968750"/>
            <a:ext cx="2009400" cy="13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6"/>
          <p:cNvSpPr/>
          <p:nvPr/>
        </p:nvSpPr>
        <p:spPr>
          <a:xfrm>
            <a:off x="8231850" y="3468775"/>
            <a:ext cx="2009400" cy="13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6"/>
          <p:cNvSpPr/>
          <p:nvPr/>
        </p:nvSpPr>
        <p:spPr>
          <a:xfrm>
            <a:off x="8231850" y="3968800"/>
            <a:ext cx="2009400" cy="13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6"/>
          <p:cNvSpPr/>
          <p:nvPr/>
        </p:nvSpPr>
        <p:spPr>
          <a:xfrm>
            <a:off x="8231850" y="4468825"/>
            <a:ext cx="2009400" cy="13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6"/>
          <p:cNvSpPr/>
          <p:nvPr/>
        </p:nvSpPr>
        <p:spPr>
          <a:xfrm>
            <a:off x="8231850" y="4996675"/>
            <a:ext cx="2009400" cy="13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6"/>
          <p:cNvSpPr/>
          <p:nvPr/>
        </p:nvSpPr>
        <p:spPr>
          <a:xfrm>
            <a:off x="8231850" y="5496700"/>
            <a:ext cx="2009400" cy="13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  <p:sp>
        <p:nvSpPr>
          <p:cNvPr id="320" name="Google Shape;320;p27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Evaluation</a:t>
            </a:r>
            <a:endParaRPr/>
          </a:p>
        </p:txBody>
      </p:sp>
      <p:sp>
        <p:nvSpPr>
          <p:cNvPr id="321" name="Google Shape;321;p27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Performance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2" name="Google Shape;3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250" y="1674725"/>
            <a:ext cx="3951900" cy="457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4475" y="1635775"/>
            <a:ext cx="3613968" cy="45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7"/>
          <p:cNvSpPr/>
          <p:nvPr/>
        </p:nvSpPr>
        <p:spPr>
          <a:xfrm>
            <a:off x="8697650" y="5249175"/>
            <a:ext cx="1543500" cy="512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  <p:sp>
        <p:nvSpPr>
          <p:cNvPr id="330" name="Google Shape;330;p28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Evaluation</a:t>
            </a:r>
            <a:endParaRPr/>
          </a:p>
        </p:txBody>
      </p:sp>
      <p:sp>
        <p:nvSpPr>
          <p:cNvPr id="331" name="Google Shape;331;p28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Benchmark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28"/>
          <p:cNvSpPr txBox="1">
            <a:spLocks noGrp="1"/>
          </p:cNvSpPr>
          <p:nvPr>
            <p:ph type="body" idx="1"/>
          </p:nvPr>
        </p:nvSpPr>
        <p:spPr>
          <a:xfrm>
            <a:off x="285925" y="1602150"/>
            <a:ext cx="11565300" cy="47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Grow Benchmark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Data set size gradually increases (0 ~ 500000)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Algorithms with adaptive threads have a performance advantage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Shrink Benchmark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Data set size gradually decreases (500000 ~ 2500)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Less contention in low-thread environments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726" y="1129676"/>
            <a:ext cx="3679625" cy="28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0950" y="3974100"/>
            <a:ext cx="3767400" cy="28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8"/>
          <p:cNvSpPr/>
          <p:nvPr/>
        </p:nvSpPr>
        <p:spPr>
          <a:xfrm>
            <a:off x="9062350" y="5182700"/>
            <a:ext cx="1195200" cy="1009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  <p:sp>
        <p:nvSpPr>
          <p:cNvPr id="341" name="Google Shape;341;p29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Evaluation</a:t>
            </a:r>
            <a:endParaRPr/>
          </a:p>
        </p:txBody>
      </p:sp>
      <p:sp>
        <p:nvSpPr>
          <p:cNvPr id="342" name="Google Shape;342;p29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Benchmark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29"/>
          <p:cNvSpPr txBox="1">
            <a:spLocks noGrp="1"/>
          </p:cNvSpPr>
          <p:nvPr>
            <p:ph type="body" idx="1"/>
          </p:nvPr>
        </p:nvSpPr>
        <p:spPr>
          <a:xfrm>
            <a:off x="285925" y="1602150"/>
            <a:ext cx="11565300" cy="47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SPECjbb 2005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A standard method for comparing the performance of Java-based systems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Adapting thread and program threads must compete for processor time in 24 threads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197" y="3508875"/>
            <a:ext cx="4603197" cy="29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9"/>
          <p:cNvSpPr/>
          <p:nvPr/>
        </p:nvSpPr>
        <p:spPr>
          <a:xfrm>
            <a:off x="7217400" y="3592975"/>
            <a:ext cx="502200" cy="793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  <p:sp>
        <p:nvSpPr>
          <p:cNvPr id="351" name="Google Shape;351;p30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Evaluation</a:t>
            </a:r>
            <a:endParaRPr/>
          </a:p>
        </p:txBody>
      </p:sp>
      <p:sp>
        <p:nvSpPr>
          <p:cNvPr id="352" name="Google Shape;352;p30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Analysis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30"/>
          <p:cNvSpPr txBox="1">
            <a:spLocks noGrp="1"/>
          </p:cNvSpPr>
          <p:nvPr>
            <p:ph type="body" idx="1"/>
          </p:nvPr>
        </p:nvSpPr>
        <p:spPr>
          <a:xfrm>
            <a:off x="285925" y="1602150"/>
            <a:ext cx="11841600" cy="47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Why CF-NR performs well in most cases? (When compared to CF-NA and JDK)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Dynamic adjustment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Optimization of delete operations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  <p:sp>
        <p:nvSpPr>
          <p:cNvPr id="359" name="Google Shape;359;p31"/>
          <p:cNvSpPr txBox="1">
            <a:spLocks noGrp="1"/>
          </p:cNvSpPr>
          <p:nvPr>
            <p:ph type="body" idx="1"/>
          </p:nvPr>
        </p:nvSpPr>
        <p:spPr>
          <a:xfrm>
            <a:off x="285925" y="1602150"/>
            <a:ext cx="11565300" cy="47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-KR" sz="2400"/>
              <a:t>In a multithreaded environment, traditional skip list suffer from blocking due to hotspot contention and locks.</a:t>
            </a:r>
            <a:endParaRPr sz="24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-KR" sz="2400"/>
              <a:t>We split the update into two phase: </a:t>
            </a:r>
            <a:r>
              <a:rPr lang="ko-KR" sz="2400" b="1"/>
              <a:t>eager abstract modifications</a:t>
            </a:r>
            <a:r>
              <a:rPr lang="ko-KR" sz="2400"/>
              <a:t>, which only change pointers in the bottommost list, and </a:t>
            </a:r>
            <a:r>
              <a:rPr lang="ko-KR" sz="2400" b="1"/>
              <a:t>lazy selective adaptation</a:t>
            </a:r>
            <a:r>
              <a:rPr lang="ko-KR" sz="2400"/>
              <a:t>, which works in the background thread and reflects the entire change of structure.</a:t>
            </a:r>
            <a:endParaRPr sz="24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-KR" sz="2400"/>
              <a:t>For detailed comparison, JDKs were compared by dividing them into CF, CF-NR and CF-NA and there was a performance improvement of up to x1.8</a:t>
            </a:r>
            <a:endParaRPr sz="2400"/>
          </a:p>
        </p:txBody>
      </p:sp>
      <p:sp>
        <p:nvSpPr>
          <p:cNvPr id="360" name="Google Shape;360;p31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Conclusion</a:t>
            </a:r>
            <a:endParaRPr/>
          </a:p>
        </p:txBody>
      </p:sp>
      <p:sp>
        <p:nvSpPr>
          <p:cNvPr id="361" name="Google Shape;361;p31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  <p:sp>
        <p:nvSpPr>
          <p:cNvPr id="367" name="Google Shape;367;p32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Q&amp;A</a:t>
            </a:r>
            <a:endParaRPr/>
          </a:p>
        </p:txBody>
      </p:sp>
      <p:pic>
        <p:nvPicPr>
          <p:cNvPr id="368" name="Google Shape;3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975" y="1912988"/>
            <a:ext cx="5464900" cy="30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 txBox="1">
            <a:spLocks noGrp="1"/>
          </p:cNvSpPr>
          <p:nvPr>
            <p:ph type="ctrTitle"/>
          </p:nvPr>
        </p:nvSpPr>
        <p:spPr>
          <a:xfrm>
            <a:off x="887506" y="2749973"/>
            <a:ext cx="10416988" cy="1340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ko-KR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Background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pic>
        <p:nvPicPr>
          <p:cNvPr id="51" name="Google Shape;51;p8"/>
          <p:cNvPicPr preferRelativeResize="0"/>
          <p:nvPr/>
        </p:nvPicPr>
        <p:blipFill rotWithShape="1">
          <a:blip r:embed="rId3">
            <a:alphaModFix/>
          </a:blip>
          <a:srcRect l="612" r="533"/>
          <a:stretch/>
        </p:blipFill>
        <p:spPr>
          <a:xfrm>
            <a:off x="931450" y="2681275"/>
            <a:ext cx="10329100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/>
          <p:nvPr/>
        </p:nvSpPr>
        <p:spPr>
          <a:xfrm>
            <a:off x="984000" y="2781050"/>
            <a:ext cx="395100" cy="1287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8"/>
          <p:cNvSpPr txBox="1"/>
          <p:nvPr/>
        </p:nvSpPr>
        <p:spPr>
          <a:xfrm>
            <a:off x="833100" y="4073375"/>
            <a:ext cx="69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head</a:t>
            </a:r>
            <a:endParaRPr sz="1600"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4" name="Google Shape;54;p8"/>
          <p:cNvCxnSpPr/>
          <p:nvPr/>
        </p:nvCxnSpPr>
        <p:spPr>
          <a:xfrm>
            <a:off x="1188600" y="2484775"/>
            <a:ext cx="0" cy="296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" name="Google Shape;55;p8"/>
          <p:cNvSpPr txBox="1"/>
          <p:nvPr/>
        </p:nvSpPr>
        <p:spPr>
          <a:xfrm>
            <a:off x="840150" y="2053500"/>
            <a:ext cx="69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top</a:t>
            </a:r>
            <a:endParaRPr sz="1600"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8"/>
          <p:cNvSpPr txBox="1"/>
          <p:nvPr/>
        </p:nvSpPr>
        <p:spPr>
          <a:xfrm>
            <a:off x="199800" y="2797650"/>
            <a:ext cx="784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forward[0]</a:t>
            </a:r>
            <a:endParaRPr sz="800"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8"/>
          <p:cNvSpPr txBox="1"/>
          <p:nvPr/>
        </p:nvSpPr>
        <p:spPr>
          <a:xfrm>
            <a:off x="71125" y="3723975"/>
            <a:ext cx="912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forward</a:t>
            </a:r>
            <a:br>
              <a:rPr lang="ko-KR" sz="8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-KR" sz="8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[maxLevel - 1]</a:t>
            </a:r>
            <a:endParaRPr sz="800"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4256750" y="3080975"/>
            <a:ext cx="698700" cy="987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6045550" y="3375700"/>
            <a:ext cx="698700" cy="69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6937275" y="3673775"/>
            <a:ext cx="698700" cy="399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61;p8"/>
          <p:cNvCxnSpPr/>
          <p:nvPr/>
        </p:nvCxnSpPr>
        <p:spPr>
          <a:xfrm>
            <a:off x="4949925" y="3585800"/>
            <a:ext cx="10956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8"/>
          <p:cNvCxnSpPr/>
          <p:nvPr/>
        </p:nvCxnSpPr>
        <p:spPr>
          <a:xfrm>
            <a:off x="6745125" y="3885525"/>
            <a:ext cx="1878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8"/>
          <p:cNvCxnSpPr/>
          <p:nvPr/>
        </p:nvCxnSpPr>
        <p:spPr>
          <a:xfrm>
            <a:off x="1379100" y="3279050"/>
            <a:ext cx="28800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8"/>
          <p:cNvSpPr txBox="1"/>
          <p:nvPr/>
        </p:nvSpPr>
        <p:spPr>
          <a:xfrm>
            <a:off x="6273850" y="5448238"/>
            <a:ext cx="4986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674EA7"/>
                </a:solidFill>
                <a:latin typeface="Open Sans"/>
                <a:ea typeface="Open Sans"/>
                <a:cs typeface="Open Sans"/>
                <a:sym typeface="Open Sans"/>
              </a:rPr>
              <a:t>The higher height, the greater contention</a:t>
            </a:r>
            <a:endParaRPr sz="1700" b="1">
              <a:solidFill>
                <a:srgbClr val="674EA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4374900" y="4437275"/>
            <a:ext cx="3442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{search,insert,delete} key 19</a:t>
            </a:r>
            <a:endParaRPr sz="16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8"/>
          <p:cNvSpPr txBox="1"/>
          <p:nvPr/>
        </p:nvSpPr>
        <p:spPr>
          <a:xfrm>
            <a:off x="5297550" y="2311150"/>
            <a:ext cx="1585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hot spot</a:t>
            </a:r>
            <a:endParaRPr sz="1600" b="1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931450" y="2734625"/>
            <a:ext cx="10329000" cy="465900"/>
          </a:xfrm>
          <a:prstGeom prst="rect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1681400" y="2606613"/>
            <a:ext cx="584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if one thread using lock, all other threads are blocked!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Skip List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4256750" y="3080975"/>
            <a:ext cx="698700" cy="9876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Introduction</a:t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6281188" y="1945600"/>
            <a:ext cx="5652300" cy="4050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9"/>
          <p:cNvSpPr/>
          <p:nvPr/>
        </p:nvSpPr>
        <p:spPr>
          <a:xfrm>
            <a:off x="258513" y="1945600"/>
            <a:ext cx="5652300" cy="4050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426975" y="2108025"/>
            <a:ext cx="5948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1. Eager abstract modifications</a:t>
            </a:r>
            <a:endParaRPr sz="20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6451875" y="2108025"/>
            <a:ext cx="5948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2. Lazy selective adaptation</a:t>
            </a:r>
            <a:endParaRPr sz="20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" name="Google Shape;81;p9"/>
          <p:cNvPicPr preferRelativeResize="0"/>
          <p:nvPr/>
        </p:nvPicPr>
        <p:blipFill rotWithShape="1">
          <a:blip r:embed="rId3">
            <a:alphaModFix/>
          </a:blip>
          <a:srcRect t="4297"/>
          <a:stretch/>
        </p:blipFill>
        <p:spPr>
          <a:xfrm>
            <a:off x="552450" y="2984437"/>
            <a:ext cx="11087100" cy="25432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9"/>
          <p:cNvSpPr/>
          <p:nvPr/>
        </p:nvSpPr>
        <p:spPr>
          <a:xfrm>
            <a:off x="797450" y="3925175"/>
            <a:ext cx="4753800" cy="558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9"/>
          <p:cNvSpPr/>
          <p:nvPr/>
        </p:nvSpPr>
        <p:spPr>
          <a:xfrm>
            <a:off x="7846025" y="3551200"/>
            <a:ext cx="539700" cy="909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9"/>
          <p:cNvSpPr/>
          <p:nvPr/>
        </p:nvSpPr>
        <p:spPr>
          <a:xfrm>
            <a:off x="797450" y="3168475"/>
            <a:ext cx="4753800" cy="5583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9"/>
          <p:cNvSpPr txBox="1"/>
          <p:nvPr/>
        </p:nvSpPr>
        <p:spPr>
          <a:xfrm>
            <a:off x="1139300" y="2799175"/>
            <a:ext cx="407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move hot spot contention to bottom</a:t>
            </a:r>
            <a:endParaRPr sz="1200"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6" name="Google Shape;86;p9"/>
          <p:cNvCxnSpPr/>
          <p:nvPr/>
        </p:nvCxnSpPr>
        <p:spPr>
          <a:xfrm>
            <a:off x="5708375" y="3162600"/>
            <a:ext cx="0" cy="13320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Decouple update access into 2-phase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Introduction</a:t>
            </a:r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body" idx="1"/>
          </p:nvPr>
        </p:nvSpPr>
        <p:spPr>
          <a:xfrm>
            <a:off x="285925" y="1602150"/>
            <a:ext cx="11565300" cy="47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B00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compare_and_swap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-KR" sz="16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reg,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newval)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6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-K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-K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newval;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-KR" sz="16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-K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-KR" sz="16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B00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</p:txBody>
      </p:sp>
      <p:sp>
        <p:nvSpPr>
          <p:cNvPr id="95" name="Google Shape;95;p10"/>
          <p:cNvSpPr txBox="1"/>
          <p:nvPr/>
        </p:nvSpPr>
        <p:spPr>
          <a:xfrm>
            <a:off x="5921600" y="4118775"/>
            <a:ext cx="4986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for lock-free algorithm</a:t>
            </a:r>
            <a:endParaRPr sz="1600"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0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CAS(compare and swap)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Design</a:t>
            </a:r>
            <a:endParaRPr/>
          </a:p>
        </p:txBody>
      </p:sp>
      <p:sp>
        <p:nvSpPr>
          <p:cNvPr id="103" name="Google Shape;103;p11"/>
          <p:cNvSpPr txBox="1"/>
          <p:nvPr/>
        </p:nvSpPr>
        <p:spPr>
          <a:xfrm>
            <a:off x="6432400" y="1790000"/>
            <a:ext cx="5200200" cy="40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typename 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 class 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SkipList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	Node 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head_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	std::atomic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&lt;int&gt;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max_height_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	Node 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prev_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int32_t 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prev_height_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template 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SkipList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&gt;::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std::atomic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*&gt; 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next_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Key </a:t>
            </a: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1"/>
          <p:cNvSpPr txBox="1"/>
          <p:nvPr/>
        </p:nvSpPr>
        <p:spPr>
          <a:xfrm>
            <a:off x="619375" y="1790000"/>
            <a:ext cx="5525700" cy="4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</a:t>
            </a:r>
            <a:r>
              <a:rPr lang="ko-K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zskiplistNode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zskiplistNode 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*backward;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zskiplistLevel 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zskiplistNode 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*forward;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unsigned long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-KR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-KR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zskiplistNode</a:t>
            </a:r>
            <a:r>
              <a:rPr lang="ko-KR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</a:t>
            </a:r>
            <a:r>
              <a:rPr lang="ko-KR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zskiplist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zskiplistNode 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*header, *tail;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unsigned long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ko-K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-KR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zskiplist</a:t>
            </a:r>
            <a:r>
              <a:rPr lang="ko-KR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11"/>
          <p:cNvSpPr txBox="1"/>
          <p:nvPr/>
        </p:nvSpPr>
        <p:spPr>
          <a:xfrm>
            <a:off x="423200" y="5831000"/>
            <a:ext cx="5721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u="sng">
                <a:solidFill>
                  <a:srgbClr val="0563C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redis/src/server.h</a:t>
            </a:r>
            <a:endParaRPr sz="1100" b="1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1"/>
          <p:cNvSpPr txBox="1"/>
          <p:nvPr/>
        </p:nvSpPr>
        <p:spPr>
          <a:xfrm>
            <a:off x="6432400" y="5831000"/>
            <a:ext cx="5336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u="sng">
                <a:solidFill>
                  <a:srgbClr val="0563C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rocksdb/memtable/skiplist.h</a:t>
            </a:r>
            <a:endParaRPr sz="1100" b="1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1557425" y="2962400"/>
            <a:ext cx="3321600" cy="31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1096025" y="4622950"/>
            <a:ext cx="3207000" cy="31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1"/>
          <p:cNvSpPr/>
          <p:nvPr/>
        </p:nvSpPr>
        <p:spPr>
          <a:xfrm>
            <a:off x="6896100" y="2678500"/>
            <a:ext cx="2064600" cy="31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1"/>
          <p:cNvSpPr/>
          <p:nvPr/>
        </p:nvSpPr>
        <p:spPr>
          <a:xfrm>
            <a:off x="6896100" y="4898425"/>
            <a:ext cx="3248100" cy="31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1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Prev data structure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Design</a:t>
            </a:r>
            <a:endParaRPr/>
          </a:p>
        </p:txBody>
      </p:sp>
      <p:pic>
        <p:nvPicPr>
          <p:cNvPr id="118" name="Google Shape;11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1683213"/>
            <a:ext cx="10687050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2"/>
          <p:cNvSpPr txBox="1"/>
          <p:nvPr/>
        </p:nvSpPr>
        <p:spPr>
          <a:xfrm>
            <a:off x="4922100" y="229725"/>
            <a:ext cx="7346100" cy="444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ko-K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ConcurrentSkipListMap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extends AbstractMap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implements ConcurrentNavigableMap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Cloneable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Serializable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transient </a:t>
            </a: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volatile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HeadIndex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private final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&lt;?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super K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static final class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 key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volatile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Object value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volatile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...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static class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down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ko-KR" sz="1200">
                <a:solidFill>
                  <a:srgbClr val="B00040"/>
                </a:solidFill>
                <a:latin typeface="Courier New"/>
                <a:ea typeface="Courier New"/>
                <a:cs typeface="Courier New"/>
                <a:sym typeface="Courier New"/>
              </a:rPr>
              <a:t>volatile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ko-KR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12"/>
          <p:cNvSpPr/>
          <p:nvPr/>
        </p:nvSpPr>
        <p:spPr>
          <a:xfrm>
            <a:off x="6704550" y="2178175"/>
            <a:ext cx="1533000" cy="273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2"/>
          <p:cNvSpPr txBox="1"/>
          <p:nvPr/>
        </p:nvSpPr>
        <p:spPr>
          <a:xfrm>
            <a:off x="4922101" y="4602825"/>
            <a:ext cx="7346100" cy="35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u="sng">
                <a:solidFill>
                  <a:srgbClr val="0563C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jdk7u-jdk/src/share/classes/java/util/concurrent/ConcurrentSkipListMap.java</a:t>
            </a:r>
            <a:endParaRPr sz="1100" b="1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2"/>
          <p:cNvSpPr/>
          <p:nvPr/>
        </p:nvSpPr>
        <p:spPr>
          <a:xfrm>
            <a:off x="1112325" y="2479150"/>
            <a:ext cx="288900" cy="1252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2"/>
          <p:cNvSpPr/>
          <p:nvPr/>
        </p:nvSpPr>
        <p:spPr>
          <a:xfrm>
            <a:off x="1112325" y="4075500"/>
            <a:ext cx="288900" cy="839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2"/>
          <p:cNvSpPr/>
          <p:nvPr/>
        </p:nvSpPr>
        <p:spPr>
          <a:xfrm>
            <a:off x="7889850" y="771550"/>
            <a:ext cx="1998600" cy="273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2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New data structure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Design</a:t>
            </a:r>
            <a:endParaRPr/>
          </a:p>
        </p:txBody>
      </p:sp>
      <p:pic>
        <p:nvPicPr>
          <p:cNvPr id="132" name="Google Shape;13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50" y="2690475"/>
            <a:ext cx="50673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6225" y="1467600"/>
            <a:ext cx="3282810" cy="508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8185" y="1777475"/>
            <a:ext cx="3478166" cy="2467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48163" y="4245325"/>
            <a:ext cx="3504694" cy="20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/>
          <p:nvPr/>
        </p:nvSpPr>
        <p:spPr>
          <a:xfrm>
            <a:off x="8856900" y="3289825"/>
            <a:ext cx="2291100" cy="72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5437325" y="5097175"/>
            <a:ext cx="3029100" cy="5415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9026500" y="3444225"/>
            <a:ext cx="1660200" cy="2106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8856900" y="5171150"/>
            <a:ext cx="1955700" cy="72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9175650" y="5331800"/>
            <a:ext cx="1278600" cy="2106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3"/>
          <p:cNvSpPr/>
          <p:nvPr/>
        </p:nvSpPr>
        <p:spPr>
          <a:xfrm>
            <a:off x="8711050" y="2213075"/>
            <a:ext cx="2008800" cy="72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9175650" y="2551200"/>
            <a:ext cx="1172400" cy="2106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1584600" y="3715850"/>
            <a:ext cx="363900" cy="3693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Eager abstract modifications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4724400" y="6504328"/>
            <a:ext cx="27432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title"/>
          </p:nvPr>
        </p:nvSpPr>
        <p:spPr>
          <a:xfrm>
            <a:off x="285927" y="207450"/>
            <a:ext cx="1162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4000"/>
              <a:buFont typeface="Tahoma"/>
              <a:buNone/>
            </a:pPr>
            <a:r>
              <a:rPr lang="ko-KR"/>
              <a:t>Design</a:t>
            </a:r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body" idx="1"/>
          </p:nvPr>
        </p:nvSpPr>
        <p:spPr>
          <a:xfrm>
            <a:off x="285925" y="1602150"/>
            <a:ext cx="11565300" cy="47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457200" lvl="0" indent="-406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-KR"/>
              <a:t>Physical removal for logically deleted nodes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-KR"/>
              <a:t>Raising towers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-KR"/>
              <a:t>Lowering towers</a:t>
            </a:r>
            <a:endParaRPr/>
          </a:p>
        </p:txBody>
      </p:sp>
      <p:sp>
        <p:nvSpPr>
          <p:cNvPr id="152" name="Google Shape;152;p14"/>
          <p:cNvSpPr txBox="1"/>
          <p:nvPr/>
        </p:nvSpPr>
        <p:spPr>
          <a:xfrm>
            <a:off x="5922125" y="5336800"/>
            <a:ext cx="55866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adapting thread is single and runs in background</a:t>
            </a:r>
            <a:endParaRPr sz="1600"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14"/>
          <p:cNvSpPr/>
          <p:nvPr/>
        </p:nvSpPr>
        <p:spPr>
          <a:xfrm>
            <a:off x="8437050" y="2369675"/>
            <a:ext cx="417300" cy="2199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8854350" y="3223475"/>
            <a:ext cx="2354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in adapting thread</a:t>
            </a:r>
            <a:endParaRPr sz="1600"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title"/>
          </p:nvPr>
        </p:nvSpPr>
        <p:spPr>
          <a:xfrm>
            <a:off x="435775" y="1038750"/>
            <a:ext cx="113253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Lazy structural adaptation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</Words>
  <Application>Microsoft Office PowerPoint</Application>
  <PresentationFormat>와이드스크린</PresentationFormat>
  <Paragraphs>225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Open Sans</vt:lpstr>
      <vt:lpstr>Courier New</vt:lpstr>
      <vt:lpstr>Calibri</vt:lpstr>
      <vt:lpstr>Malgun Gothic</vt:lpstr>
      <vt:lpstr>Noto Sans Symbols</vt:lpstr>
      <vt:lpstr>Tahoma</vt:lpstr>
      <vt:lpstr>Arial</vt:lpstr>
      <vt:lpstr>Office 테마</vt:lpstr>
      <vt:lpstr>No Hot Spot Non-Blocking Skip List</vt:lpstr>
      <vt:lpstr>PowerPoint 프레젠테이션</vt:lpstr>
      <vt:lpstr>Background</vt:lpstr>
      <vt:lpstr>Introduction</vt:lpstr>
      <vt:lpstr>Introduction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Conclusion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Hot Spot Non-Blocking Skip List</dc:title>
  <cp:lastModifiedBy>신수환</cp:lastModifiedBy>
  <cp:revision>1</cp:revision>
  <dcterms:modified xsi:type="dcterms:W3CDTF">2024-01-17T03:42:09Z</dcterms:modified>
</cp:coreProperties>
</file>