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Malgun Gothic" panose="020B0503020000020004" pitchFamily="50" charset="-127"/>
      <p:regular r:id="rId31"/>
      <p:bold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710" autoAdjust="0"/>
  </p:normalViewPr>
  <p:slideViewPr>
    <p:cSldViewPr snapToGrid="0">
      <p:cViewPr varScale="1">
        <p:scale>
          <a:sx n="85" d="100"/>
          <a:sy n="85" d="100"/>
        </p:scale>
        <p:origin x="10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수환" userId="c03e7699-6ea1-407f-878a-bfc7abf251e9" providerId="ADAL" clId="{5821C643-D59F-4581-A25B-D52E36A7B605}"/>
    <pc:docChg chg="modSld">
      <pc:chgData name="신수환" userId="c03e7699-6ea1-407f-878a-bfc7abf251e9" providerId="ADAL" clId="{5821C643-D59F-4581-A25B-D52E36A7B605}" dt="2024-01-17T03:42:08.043" v="14" actId="20577"/>
      <pc:docMkLst>
        <pc:docMk/>
      </pc:docMkLst>
      <pc:sldChg chg="modSp mod">
        <pc:chgData name="신수환" userId="c03e7699-6ea1-407f-878a-bfc7abf251e9" providerId="ADAL" clId="{5821C643-D59F-4581-A25B-D52E36A7B605}" dt="2024-01-17T03:42:08.043" v="14" actId="20577"/>
        <pc:sldMkLst>
          <pc:docMk/>
          <pc:sldMk cId="0" sldId="257"/>
        </pc:sldMkLst>
        <pc:spChg chg="mod">
          <ac:chgData name="신수환" userId="c03e7699-6ea1-407f-878a-bfc7abf251e9" providerId="ADAL" clId="{5821C643-D59F-4581-A25B-D52E36A7B605}" dt="2024-01-17T03:42:08.043" v="14" actId="20577"/>
          <ac:spMkLst>
            <pc:docMk/>
            <pc:sldMk cId="0" sldId="257"/>
            <ac:spMk id="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f9dca9cf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aff9dca9c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ff9dca9cf_0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aff9dca9c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ff9dca9cf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aff9dca9c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f9dca9cf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aff9dca9c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f9dca9cf_0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aff9dca9c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0250afc7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0250afc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0250afc7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b0250afc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0250afc7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b0250afc7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ffd7274e1_3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affd7274e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ffd7274e1_3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affd7274e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ffd7274e1_3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affd7274e1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ffd7274e1_3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affd7274e1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ffd7274e1_3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affd7274e1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0250afc7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b0250afc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0250afc7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b0250afc7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0250afc71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b0250afc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ff9dca9cf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aff9dca9c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0250afc71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b0250afc7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f9dca9c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aff9dca9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f9dca9cf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aff9dca9c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f9dca9cf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aff9dca9c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ff9dca9cf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aff9dca9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f9dca9cf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aff9dca9c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f9dca9cf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aff9dca9c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177292" y="4199102"/>
            <a:ext cx="7631684" cy="39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4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683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arenR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  <a:defRPr sz="4000" b="1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85918" y="1335339"/>
            <a:ext cx="11565423" cy="50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683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-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1" descr="https://www.dankook.ac.kr/html_repositories/images/www/kor_content/est_ui_int04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90" y="6564648"/>
            <a:ext cx="2148840" cy="22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41180" y="6488466"/>
            <a:ext cx="2948940" cy="3786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is/redis/blob/unstable/src/server.h#L136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acebook/rocksdb/blob/main/memtable/skiplist.h#L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jdk-mirror/jdk7u-jdk/blob/master/src/share/classes/java/util/concurrent/ConcurrentSkipListMap.java#L9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887506" y="2332870"/>
            <a:ext cx="10416900" cy="1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ko-KR" sz="4400"/>
              <a:t>No Hot Spot Non-Blocking Skip List</a:t>
            </a:r>
            <a:endParaRPr sz="4400"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2024. 01. 17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Presentation by Nakyeong Kim, Suhwan Shin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seven3126@gmail.com, tlstnghks77@naver.com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77292" y="4199102"/>
            <a:ext cx="7631684" cy="39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 dirty="0" err="1"/>
              <a:t>Tyler</a:t>
            </a:r>
            <a:r>
              <a:rPr lang="ko-KR" dirty="0"/>
              <a:t> </a:t>
            </a:r>
            <a:r>
              <a:rPr lang="ko-KR" dirty="0" err="1"/>
              <a:t>Crain</a:t>
            </a:r>
            <a:r>
              <a:rPr lang="ko-KR" dirty="0"/>
              <a:t>, </a:t>
            </a:r>
            <a:r>
              <a:rPr lang="ko-KR" dirty="0" err="1"/>
              <a:t>Vincent</a:t>
            </a:r>
            <a:r>
              <a:rPr lang="ko-KR" dirty="0"/>
              <a:t> </a:t>
            </a:r>
            <a:r>
              <a:rPr lang="ko-KR" dirty="0" err="1"/>
              <a:t>Gramoli</a:t>
            </a:r>
            <a:r>
              <a:rPr lang="ko-KR" dirty="0"/>
              <a:t>, </a:t>
            </a:r>
            <a:r>
              <a:rPr lang="ko-KR" dirty="0" err="1"/>
              <a:t>Michel</a:t>
            </a:r>
            <a:r>
              <a:rPr lang="ko-KR" dirty="0"/>
              <a:t> </a:t>
            </a:r>
            <a:r>
              <a:rPr lang="ko-KR" dirty="0" err="1"/>
              <a:t>Raynal</a:t>
            </a:r>
            <a:r>
              <a:rPr lang="ko-KR" dirty="0"/>
              <a:t>, 20</a:t>
            </a:r>
            <a:r>
              <a:rPr lang="en-US" altLang="ko-KR" dirty="0"/>
              <a:t>1</a:t>
            </a:r>
            <a:r>
              <a:rPr lang="ko-KR" dirty="0"/>
              <a:t>3 ICDCS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1) Physical removal</a:t>
            </a:r>
            <a:endParaRPr sz="18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175" y="3309025"/>
            <a:ext cx="3282800" cy="3330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/>
          <p:nvPr/>
        </p:nvSpPr>
        <p:spPr>
          <a:xfrm>
            <a:off x="8568700" y="4349350"/>
            <a:ext cx="2648700" cy="2223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l="22968" t="30435" r="22745" b="9724"/>
          <a:stretch/>
        </p:blipFill>
        <p:spPr>
          <a:xfrm>
            <a:off x="225388" y="2723800"/>
            <a:ext cx="4836319" cy="2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225" y="1467600"/>
            <a:ext cx="3282810" cy="50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163" y="1467600"/>
            <a:ext cx="3504694" cy="20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/>
          <p:nvPr/>
        </p:nvSpPr>
        <p:spPr>
          <a:xfrm>
            <a:off x="5595375" y="4740350"/>
            <a:ext cx="15153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9172150" y="2735950"/>
            <a:ext cx="15915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8714250" y="3512950"/>
            <a:ext cx="1900500" cy="738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8871175" y="3688550"/>
            <a:ext cx="13527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9005175" y="4023750"/>
            <a:ext cx="15915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871175" y="5214163"/>
            <a:ext cx="20847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8871175" y="5695425"/>
            <a:ext cx="14469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Lost insertion problem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13" y="1557600"/>
            <a:ext cx="4591174" cy="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2260713"/>
            <a:ext cx="86487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100" y="3413238"/>
            <a:ext cx="4495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4288" y="4175238"/>
            <a:ext cx="45434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0" y="5423013"/>
            <a:ext cx="87630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67025" y="4765550"/>
            <a:ext cx="574200" cy="615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5969000" y="5183125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lost!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3105450" y="5745000"/>
            <a:ext cx="527700" cy="27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2722800" y="6008350"/>
            <a:ext cx="129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marked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250650" y="6039250"/>
            <a:ext cx="49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if insertion occurs, next pointer changed and CAS will fail</a:t>
            </a:r>
            <a:endParaRPr sz="1200"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>
            <a:off x="3889750" y="5891100"/>
            <a:ext cx="360900" cy="334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4" name="Google Shape;194;p16"/>
          <p:cNvPicPr preferRelativeResize="0"/>
          <p:nvPr/>
        </p:nvPicPr>
        <p:blipFill rotWithShape="1">
          <a:blip r:embed="rId8">
            <a:alphaModFix/>
          </a:blip>
          <a:srcRect t="30675"/>
          <a:stretch/>
        </p:blipFill>
        <p:spPr>
          <a:xfrm>
            <a:off x="8785550" y="3305477"/>
            <a:ext cx="3282800" cy="23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8974950" y="5336600"/>
            <a:ext cx="17433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2) Raising index</a:t>
            </a:r>
            <a:endParaRPr sz="18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863" y="1467597"/>
            <a:ext cx="3606900" cy="372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5730400" y="3499850"/>
            <a:ext cx="1408500" cy="2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50" y="2723800"/>
            <a:ext cx="4992612" cy="2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3675" y="1467605"/>
            <a:ext cx="3504675" cy="466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/>
          <p:nvPr/>
        </p:nvSpPr>
        <p:spPr>
          <a:xfrm>
            <a:off x="8887775" y="3805625"/>
            <a:ext cx="3180600" cy="173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516075" y="4459025"/>
            <a:ext cx="337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calculate deterministically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875" y="1467600"/>
            <a:ext cx="3282800" cy="23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6172650" y="3002175"/>
            <a:ext cx="23229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8887775" y="3805625"/>
            <a:ext cx="2023800" cy="54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3) Lowering index</a:t>
            </a:r>
            <a:endParaRPr sz="18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22546"/>
          <a:stretch/>
        </p:blipFill>
        <p:spPr>
          <a:xfrm>
            <a:off x="147250" y="2723800"/>
            <a:ext cx="4992600" cy="1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988" y="2640613"/>
            <a:ext cx="3504675" cy="16045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432000" y="4328350"/>
            <a:ext cx="49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assume height n(n &gt; 1) tower is logically deleted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2658450" y="2906700"/>
            <a:ext cx="539700" cy="125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2746350" y="2980975"/>
            <a:ext cx="363900" cy="36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049950" y="4956500"/>
            <a:ext cx="4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threshold = logically deleted nodes / total nodes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 AMD 12-core processors / 24 hardware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Insertion, deletion, and contain operations in program threads using Microbench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Calculated probability: Insertion and deletion are performed with equal probability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JDK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Java SE 1.6.0 12-ea and HotSpot JVM 11.2-b01 in server mode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Compare JDK 1.6 - Java Skip List (Contention-friendly skip list)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CF-NR(Non-removal contention-friendly)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No physical removal (Use marking)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Dedicated adapting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Examine the cost of contention caused by physical removals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CF-NA(Non-adapting contention-friendly)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Delete only nodes with height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 height greater than 1 will only be chosen if both of the node’s neighbors have a height of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Examine the benefits of using an adapting thread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Update rate (0% ~ 50%)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More write operations require more concurrency management and synchronization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Number of threads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r="54594"/>
          <a:stretch/>
        </p:blipFill>
        <p:spPr>
          <a:xfrm>
            <a:off x="2781900" y="4024975"/>
            <a:ext cx="3155350" cy="24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l="54594"/>
          <a:stretch/>
        </p:blipFill>
        <p:spPr>
          <a:xfrm>
            <a:off x="6293450" y="4024975"/>
            <a:ext cx="3155350" cy="24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>
            <a:off x="3425900" y="4190925"/>
            <a:ext cx="240000" cy="1152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/>
          <p:nvPr/>
        </p:nvSpPr>
        <p:spPr>
          <a:xfrm>
            <a:off x="3404800" y="5125600"/>
            <a:ext cx="1977000" cy="589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3404800" y="5125600"/>
            <a:ext cx="1977000" cy="295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/>
          <p:nvPr/>
        </p:nvSpPr>
        <p:spPr>
          <a:xfrm>
            <a:off x="3404800" y="5125600"/>
            <a:ext cx="1977000" cy="589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3404800" y="5541100"/>
            <a:ext cx="1977000" cy="173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4"/>
          <p:cNvSpPr/>
          <p:nvPr/>
        </p:nvSpPr>
        <p:spPr>
          <a:xfrm>
            <a:off x="8236475" y="4750875"/>
            <a:ext cx="934500" cy="101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8236475" y="4750875"/>
            <a:ext cx="934500" cy="120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8236475" y="5246175"/>
            <a:ext cx="934500" cy="120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/>
          </a:p>
          <a:p>
            <a:pPr marL="51435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Background &amp; Introduction</a:t>
            </a: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Design</a:t>
            </a: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Evaluation</a:t>
            </a: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/>
          <p:nvPr/>
        </p:nvSpPr>
        <p:spPr>
          <a:xfrm>
            <a:off x="8236475" y="4750875"/>
            <a:ext cx="934500" cy="1010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8236475" y="4861575"/>
            <a:ext cx="934500" cy="120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8236475" y="5364375"/>
            <a:ext cx="934500" cy="120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6"/>
          <p:cNvSpPr/>
          <p:nvPr/>
        </p:nvSpPr>
        <p:spPr>
          <a:xfrm>
            <a:off x="8231850" y="2968750"/>
            <a:ext cx="2009400" cy="13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8231850" y="3468775"/>
            <a:ext cx="2009400" cy="13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8231850" y="3968800"/>
            <a:ext cx="2009400" cy="13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8231850" y="4468825"/>
            <a:ext cx="2009400" cy="13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8231850" y="4996675"/>
            <a:ext cx="2009400" cy="13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8231850" y="5496700"/>
            <a:ext cx="2009400" cy="13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/>
          <p:nvPr/>
        </p:nvSpPr>
        <p:spPr>
          <a:xfrm>
            <a:off x="8697650" y="5249175"/>
            <a:ext cx="1543500" cy="51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28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 dirty="0" err="1">
                <a:latin typeface="Calibri"/>
                <a:ea typeface="Calibri"/>
                <a:cs typeface="Calibri"/>
                <a:sym typeface="Calibri"/>
              </a:rPr>
              <a:t>Grow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dirty="0" err="1">
                <a:latin typeface="Calibri"/>
                <a:ea typeface="Calibri"/>
                <a:cs typeface="Calibri"/>
                <a:sym typeface="Calibri"/>
              </a:rPr>
              <a:t>Benchmark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gradually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increases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(0 ~ 500000)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adaptive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threads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advantage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 dirty="0" err="1">
                <a:latin typeface="Calibri"/>
                <a:ea typeface="Calibri"/>
                <a:cs typeface="Calibri"/>
                <a:sym typeface="Calibri"/>
              </a:rPr>
              <a:t>Shrink</a:t>
            </a: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dirty="0" err="1">
                <a:latin typeface="Calibri"/>
                <a:ea typeface="Calibri"/>
                <a:cs typeface="Calibri"/>
                <a:sym typeface="Calibri"/>
              </a:rPr>
              <a:t>Benchmark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gradually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decreases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(500000 ~ 2500)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contention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low-thread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environments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726" y="1129676"/>
            <a:ext cx="3679625" cy="2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950" y="3974100"/>
            <a:ext cx="3767400" cy="28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/>
          <p:nvPr/>
        </p:nvSpPr>
        <p:spPr>
          <a:xfrm>
            <a:off x="9062350" y="5182700"/>
            <a:ext cx="1195200" cy="1009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SPECjbb 2005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 standard method for comparing the performance of Java-based 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Adapting thread and program threads must compete for processor time in 24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197" y="3508875"/>
            <a:ext cx="4603197" cy="29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/>
          <p:nvPr/>
        </p:nvSpPr>
        <p:spPr>
          <a:xfrm>
            <a:off x="7217400" y="3592975"/>
            <a:ext cx="502200" cy="793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8416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Why CF-NR performs well in most cases? (When compared to CF-NA and JDK)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Dynamic adjustment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Optimization of delete operations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In a multithreaded environment, traditional skip list suffer from blocking due to hotspot contention and locks.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We split the update into two phase: </a:t>
            </a:r>
            <a:r>
              <a:rPr lang="ko-KR" sz="2400" b="1"/>
              <a:t>eager abstract modifications</a:t>
            </a:r>
            <a:r>
              <a:rPr lang="ko-KR" sz="2400"/>
              <a:t>, which only change pointers in the bottommost list, and </a:t>
            </a:r>
            <a:r>
              <a:rPr lang="ko-KR" sz="2400" b="1"/>
              <a:t>lazy selective adaptation</a:t>
            </a:r>
            <a:r>
              <a:rPr lang="ko-KR" sz="2400"/>
              <a:t>, which works in the background thread and reflects the entire change of structure.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For detailed comparison, JDKs were compared by dividing them into CF, CF-NR and CF-NA and there was a performance improvement of up to x1.8</a:t>
            </a:r>
            <a:endParaRPr sz="24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Conclusion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Q&amp;A</a:t>
            </a:r>
            <a:endParaRPr/>
          </a:p>
        </p:txBody>
      </p:sp>
      <p:pic>
        <p:nvPicPr>
          <p:cNvPr id="368" name="Google Shape;3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975" y="1912988"/>
            <a:ext cx="5464900" cy="3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ko-KR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Background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l="612" r="533"/>
          <a:stretch/>
        </p:blipFill>
        <p:spPr>
          <a:xfrm>
            <a:off x="931450" y="2681275"/>
            <a:ext cx="103291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>
            <a:off x="984000" y="2781050"/>
            <a:ext cx="395100" cy="1287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833100" y="4073375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" name="Google Shape;54;p8"/>
          <p:cNvCxnSpPr/>
          <p:nvPr/>
        </p:nvCxnSpPr>
        <p:spPr>
          <a:xfrm>
            <a:off x="1188600" y="2484775"/>
            <a:ext cx="0" cy="29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55;p8"/>
          <p:cNvSpPr txBox="1"/>
          <p:nvPr/>
        </p:nvSpPr>
        <p:spPr>
          <a:xfrm>
            <a:off x="840150" y="2053500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199800" y="2797650"/>
            <a:ext cx="78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forward[0]</a:t>
            </a:r>
            <a:endParaRPr sz="8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71125" y="3723975"/>
            <a:ext cx="91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forward</a:t>
            </a:r>
            <a:b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[maxLevel - 1]</a:t>
            </a:r>
            <a:endParaRPr sz="8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4256750" y="3080975"/>
            <a:ext cx="698700" cy="98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045550" y="3375700"/>
            <a:ext cx="698700" cy="69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6937275" y="3673775"/>
            <a:ext cx="698700" cy="399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8"/>
          <p:cNvCxnSpPr/>
          <p:nvPr/>
        </p:nvCxnSpPr>
        <p:spPr>
          <a:xfrm>
            <a:off x="4949925" y="3585800"/>
            <a:ext cx="1095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8"/>
          <p:cNvCxnSpPr/>
          <p:nvPr/>
        </p:nvCxnSpPr>
        <p:spPr>
          <a:xfrm>
            <a:off x="6745125" y="3885525"/>
            <a:ext cx="187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8"/>
          <p:cNvCxnSpPr/>
          <p:nvPr/>
        </p:nvCxnSpPr>
        <p:spPr>
          <a:xfrm>
            <a:off x="1379100" y="3279050"/>
            <a:ext cx="2880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8"/>
          <p:cNvSpPr txBox="1"/>
          <p:nvPr/>
        </p:nvSpPr>
        <p:spPr>
          <a:xfrm>
            <a:off x="6273850" y="5448238"/>
            <a:ext cx="49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The higher height, the greater contention</a:t>
            </a:r>
            <a:endParaRPr sz="1700" b="1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374900" y="4437275"/>
            <a:ext cx="344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{search,insert,delete} key 19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5297550" y="2311150"/>
            <a:ext cx="158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hot spot</a:t>
            </a:r>
            <a:endParaRPr sz="1600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931450" y="2734625"/>
            <a:ext cx="10329000" cy="4659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681400" y="2606613"/>
            <a:ext cx="58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if one thread using lock, all other threads are blocked!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Skip List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256750" y="3080975"/>
            <a:ext cx="698700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Introduction</a:t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281188" y="1945600"/>
            <a:ext cx="5652300" cy="405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258513" y="1945600"/>
            <a:ext cx="5652300" cy="405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426975" y="2108025"/>
            <a:ext cx="594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Eager abstract modifications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451875" y="2108025"/>
            <a:ext cx="594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Lazy selective adaptation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t="4297"/>
          <a:stretch/>
        </p:blipFill>
        <p:spPr>
          <a:xfrm>
            <a:off x="552450" y="2984437"/>
            <a:ext cx="11087100" cy="25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/>
        </p:nvSpPr>
        <p:spPr>
          <a:xfrm>
            <a:off x="797450" y="3925175"/>
            <a:ext cx="4753800" cy="558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7846025" y="3551200"/>
            <a:ext cx="539700" cy="90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797450" y="3168475"/>
            <a:ext cx="4753800" cy="55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1139300" y="2799175"/>
            <a:ext cx="40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move hot spot contention to bottom</a:t>
            </a:r>
            <a:endParaRPr sz="1200"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9"/>
          <p:cNvCxnSpPr/>
          <p:nvPr/>
        </p:nvCxnSpPr>
        <p:spPr>
          <a:xfrm>
            <a:off x="5708375" y="3162600"/>
            <a:ext cx="0" cy="1332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Decouple update access into 2-phase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Introduction</a:t>
            </a: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compare_and_swap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reg,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newval)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newval;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5921600" y="4118775"/>
            <a:ext cx="498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 lock-free algorithm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CAS(compare and swap)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6432400" y="1790000"/>
            <a:ext cx="5200200" cy="40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typename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 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head_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std::atomic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&lt;int&gt;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max_height_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prev_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int32_t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prev_height_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&gt;::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std::atomic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*&gt;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next_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619375" y="1790000"/>
            <a:ext cx="55257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</a:t>
            </a: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*backward;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zskiplistLevel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*forward;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unsigned long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-KR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-KR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</a:t>
            </a:r>
            <a:r>
              <a:rPr lang="ko-KR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</a:t>
            </a: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*header, *tail;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-KR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zskiplist</a:t>
            </a:r>
            <a:r>
              <a:rPr lang="ko-KR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423200" y="5831000"/>
            <a:ext cx="5721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redis/src/server.h</a:t>
            </a:r>
            <a:endParaRPr sz="1100"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6432400" y="5831000"/>
            <a:ext cx="533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rocksdb/memtable/skiplist.h</a:t>
            </a:r>
            <a:endParaRPr sz="1100"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2453895" y="3008918"/>
            <a:ext cx="33216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517400" y="4667774"/>
            <a:ext cx="32070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7335370" y="2682025"/>
            <a:ext cx="20646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7335370" y="4922700"/>
            <a:ext cx="32481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 data structure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pic>
        <p:nvPicPr>
          <p:cNvPr id="118" name="Google Shape;1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683213"/>
            <a:ext cx="1068705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4922100" y="229725"/>
            <a:ext cx="7346100" cy="44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ConcurrentSkipListMap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 AbstractMap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ConcurrentNavigableMap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transient 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HeadIndex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 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static final class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 key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 value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static class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7598480" y="2214566"/>
            <a:ext cx="1533000" cy="27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4922101" y="4602825"/>
            <a:ext cx="73461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jdk7u-jdk/src/share/classes/java/util/concurrent/ConcurrentSkipListMap.java</a:t>
            </a:r>
            <a:endParaRPr sz="1100"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1112325" y="2479150"/>
            <a:ext cx="288900" cy="1252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1112325" y="4075500"/>
            <a:ext cx="288900" cy="83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8364980" y="779346"/>
            <a:ext cx="1998600" cy="27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data structure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" y="2690475"/>
            <a:ext cx="50673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225" y="1467600"/>
            <a:ext cx="3282810" cy="50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185" y="1777475"/>
            <a:ext cx="3478166" cy="246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163" y="4245325"/>
            <a:ext cx="3504694" cy="20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/>
          <p:nvPr/>
        </p:nvSpPr>
        <p:spPr>
          <a:xfrm>
            <a:off x="8856900" y="3289825"/>
            <a:ext cx="2291100" cy="72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5437325" y="5097175"/>
            <a:ext cx="3029100" cy="541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9026500" y="3444225"/>
            <a:ext cx="16602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8856900" y="5171150"/>
            <a:ext cx="1955700" cy="72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9175650" y="5331800"/>
            <a:ext cx="12786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8711050" y="2213075"/>
            <a:ext cx="2008800" cy="72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9175650" y="2551200"/>
            <a:ext cx="11724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1584600" y="3715850"/>
            <a:ext cx="363900" cy="36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Eager abstract modifications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 dirty="0" err="1"/>
              <a:t>Physical</a:t>
            </a:r>
            <a:r>
              <a:rPr lang="ko-KR" dirty="0"/>
              <a:t> </a:t>
            </a:r>
            <a:r>
              <a:rPr lang="ko-KR" dirty="0" err="1"/>
              <a:t>removal</a:t>
            </a:r>
            <a:r>
              <a:rPr lang="ko-KR" dirty="0"/>
              <a:t> </a:t>
            </a:r>
            <a:r>
              <a:rPr lang="ko-KR" dirty="0" err="1"/>
              <a:t>for</a:t>
            </a:r>
            <a:r>
              <a:rPr lang="ko-KR" dirty="0"/>
              <a:t> </a:t>
            </a:r>
            <a:r>
              <a:rPr lang="ko-KR" dirty="0" err="1"/>
              <a:t>logically</a:t>
            </a:r>
            <a:r>
              <a:rPr lang="ko-KR" dirty="0"/>
              <a:t> </a:t>
            </a:r>
            <a:r>
              <a:rPr lang="ko-KR" dirty="0" err="1"/>
              <a:t>deleted</a:t>
            </a:r>
            <a:r>
              <a:rPr lang="ko-KR" dirty="0"/>
              <a:t> </a:t>
            </a:r>
            <a:r>
              <a:rPr lang="ko-KR" dirty="0" err="1"/>
              <a:t>nodes</a:t>
            </a:r>
            <a:endParaRPr lang="en-US" altLang="ko-KR" dirty="0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 dirty="0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 dirty="0" err="1"/>
              <a:t>Raising</a:t>
            </a:r>
            <a:r>
              <a:rPr lang="ko-KR" dirty="0"/>
              <a:t> </a:t>
            </a:r>
            <a:r>
              <a:rPr lang="ko-KR" dirty="0" err="1"/>
              <a:t>towers</a:t>
            </a:r>
            <a:endParaRPr lang="en-US" altLang="ko-KR" dirty="0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 dirty="0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 dirty="0" err="1"/>
              <a:t>Lowering</a:t>
            </a:r>
            <a:r>
              <a:rPr lang="ko-KR" dirty="0"/>
              <a:t> </a:t>
            </a:r>
            <a:r>
              <a:rPr lang="ko-KR" dirty="0" err="1"/>
              <a:t>towers</a:t>
            </a:r>
            <a:endParaRPr dirty="0"/>
          </a:p>
        </p:txBody>
      </p:sp>
      <p:sp>
        <p:nvSpPr>
          <p:cNvPr id="152" name="Google Shape;152;p14"/>
          <p:cNvSpPr txBox="1"/>
          <p:nvPr/>
        </p:nvSpPr>
        <p:spPr>
          <a:xfrm>
            <a:off x="5922125" y="5336800"/>
            <a:ext cx="55866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adapting thread is single and runs in background</a:t>
            </a:r>
            <a:endParaRPr sz="1600"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8437050" y="2369675"/>
            <a:ext cx="417300" cy="2199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8854350" y="3223475"/>
            <a:ext cx="2354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 adapting thread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955</Words>
  <Application>Microsoft Office PowerPoint</Application>
  <PresentationFormat>와이드스크린</PresentationFormat>
  <Paragraphs>225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Malgun Gothic</vt:lpstr>
      <vt:lpstr>Open Sans</vt:lpstr>
      <vt:lpstr>Tahoma</vt:lpstr>
      <vt:lpstr>Arial</vt:lpstr>
      <vt:lpstr>Courier New</vt:lpstr>
      <vt:lpstr>Calibri</vt:lpstr>
      <vt:lpstr>Noto Sans Symbols</vt:lpstr>
      <vt:lpstr>Office 테마</vt:lpstr>
      <vt:lpstr>No Hot Spot Non-Blocking Skip List</vt:lpstr>
      <vt:lpstr>PowerPoint 프레젠테이션</vt:lpstr>
      <vt:lpstr>Background</vt:lpstr>
      <vt:lpstr>Introduction</vt:lpstr>
      <vt:lpstr>Introduction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Hot Spot Non-Blocking Skip List</dc:title>
  <cp:lastModifiedBy>Gunhee Choi</cp:lastModifiedBy>
  <cp:revision>2</cp:revision>
  <dcterms:modified xsi:type="dcterms:W3CDTF">2024-01-17T07:02:17Z</dcterms:modified>
</cp:coreProperties>
</file>