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Tahoma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Tahom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6e3440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b3c6e3440b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3c6e3440b_2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g2b3c6e3440b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3c6e3440b_2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ko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Delete로 인한 SMO 그림</a:t>
            </a:r>
            <a:endParaRPr sz="1000"/>
          </a:p>
        </p:txBody>
      </p:sp>
      <p:sp>
        <p:nvSpPr>
          <p:cNvPr id="184" name="Google Shape;184;g2b3c6e3440b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403e45f43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g2b403e45f43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403e45f43_1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" name="Google Shape;216;g2b403e45f43_1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403e45f43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5" name="Google Shape;225;g2b403e45f43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03e45f4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9" name="Google Shape;239;g2b403e45f4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403e45f4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48" name="Google Shape;248;g2b403e45f4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03e45f43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 decide the number of levels, then the nodes except the last level will be split.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If the prediction error is larger than a threshold, then it splits the nodes.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Greedy: It incrementally checks whether to add the next pair into the node.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if prediction error for the pairs do not exceeds a threshold. (PGM, PLEX)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adds the pairs in batch until the prediction error exceeds a threshold. (FINEdex, SIndex)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Even: set a number of split nodes and splits equally.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Cost-based: </a:t>
            </a:r>
            <a:endParaRPr sz="1000"/>
          </a:p>
        </p:txBody>
      </p:sp>
      <p:sp>
        <p:nvSpPr>
          <p:cNvPr id="256" name="Google Shape;256;g2b403e45f43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3c6e3440b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complicated data (spend more time to search)</a:t>
            </a:r>
            <a:endParaRPr sz="1000"/>
          </a:p>
        </p:txBody>
      </p:sp>
      <p:sp>
        <p:nvSpPr>
          <p:cNvPr id="268" name="Google Shape;268;g2b3c6e3440b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3c037e340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location, string info -&gt; </a:t>
            </a:r>
            <a:r>
              <a:rPr lang="ko" sz="1000">
                <a:solidFill>
                  <a:schemeClr val="dk1"/>
                </a:solidFill>
              </a:rPr>
              <a:t>complicated</a:t>
            </a:r>
            <a:r>
              <a:rPr lang="ko" sz="1000">
                <a:solidFill>
                  <a:schemeClr val="dk1"/>
                </a:solidFill>
              </a:rPr>
              <a:t> data (spend more time to search)</a:t>
            </a:r>
            <a:endParaRPr sz="1000"/>
          </a:p>
        </p:txBody>
      </p:sp>
      <p:sp>
        <p:nvSpPr>
          <p:cNvPr id="277" name="Google Shape;277;g2b3c037e340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c6e3440b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g2b3c6e3440b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15f070e4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Performance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Data Fitting Model</a:t>
            </a:r>
            <a:endParaRPr sz="1000"/>
          </a:p>
        </p:txBody>
      </p:sp>
      <p:sp>
        <p:nvSpPr>
          <p:cNvPr id="285" name="Google Shape;285;g2b415f070e4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3c037e340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2" name="Google Shape;302;g2b3c037e340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415f070e4_3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Scenario에서 Dynamic의 의미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Insert/Lookup에서 Learned Index 차이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DPGM: PGM에서 Insert를 위해 delta-buffer를 사용하며 이에 따른 구조적 수정 발생(buffer-merge)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Osmc 데이터 셋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Insert/Lookup tail latency - 그림 9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Workload의 data pattern에 따른 Insert/Lookup 성능 비교 - 그림 10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-"/>
            </a:pPr>
            <a:r>
              <a:rPr lang="k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Insert factor에 따른 Insert throughput - 그림 12</a:t>
            </a:r>
            <a:endParaRPr sz="400"/>
          </a:p>
        </p:txBody>
      </p:sp>
      <p:sp>
        <p:nvSpPr>
          <p:cNvPr id="320" name="Google Shape;320;g2b415f070e4_3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3c6e3440b_0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Delta: </a:t>
            </a:r>
            <a:r>
              <a:rPr lang="ko"/>
              <a:t>데이터베이스나 인덱스에서 새로운 데이터가 기존의 데이터 집합에 추가될 때, 새 데이터(삽입된 쌍)가 기존 데이터(대량 로드된 쌍)보다 항상 더 큰 키 값을 가지며, 이러한 새 데이터들이 키 값의 순서에 따라 추가된다는 특정한 패턴, 이는 새로운 데이터가 시간이나 다른 기준에 따라 증가하는 순서대로 들어온다고 가정할 때, 데이터베이스 구조가 이러한 증가 패턴에 맞춰 최적화될 수 있음을 의미. 예를 들어, 시간에 따라 증가하는 ID 값이나 순차적인 이벤트 로깅 시스템에서 볼 수 있는 패턴일 수 있음</a:t>
            </a:r>
            <a:endParaRPr/>
          </a:p>
        </p:txBody>
      </p:sp>
      <p:sp>
        <p:nvSpPr>
          <p:cNvPr id="338" name="Google Shape;338;g2b3c6e3440b_0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415f070e4_3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size</a:t>
            </a:r>
            <a:endParaRPr/>
          </a:p>
        </p:txBody>
      </p:sp>
      <p:sp>
        <p:nvSpPr>
          <p:cNvPr id="354" name="Google Shape;354;g2b415f070e4_3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3c6e3440b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b3c6e3440b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415f070e4_3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b415f070e4_3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3c6e3440b_0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b3c6e3440b_0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3c6e3440b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b3c6e3440b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3c6e3440b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b3c6e3440b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3c6e3440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3c6e3440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3c6e3440b_0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b3c6e3440b_0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3c6e3440b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b3c6e3440b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3c6e3440b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51" name="Google Shape;451;g2b3c6e3440b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c037e340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14개</a:t>
            </a:r>
            <a:endParaRPr sz="1000"/>
          </a:p>
        </p:txBody>
      </p:sp>
      <p:sp>
        <p:nvSpPr>
          <p:cNvPr id="112" name="Google Shape;112;g2b3c037e340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403e45f43_1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endParaRPr sz="1000"/>
          </a:p>
        </p:txBody>
      </p:sp>
      <p:sp>
        <p:nvSpPr>
          <p:cNvPr id="121" name="Google Shape;121;g2b403e45f43_1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15f070e4_2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+ range query</a:t>
            </a:r>
            <a:br>
              <a:rPr lang="ko" sz="1000"/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update structure를 해야하는지?</a:t>
            </a:r>
            <a:b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수행하는지?&gt;&gt; 말로 뒤에서 설명하는게 좋을 것 같아요</a:t>
            </a:r>
            <a:endParaRPr sz="1000">
              <a:solidFill>
                <a:srgbClr val="00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0" name="Google Shape;130;g2b415f070e4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c6e3440b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39" name="Google Shape;139;g2b3c6e3440b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03e45f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first key not smaller than the left bound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sequentially scan pairs until a key larger than the right bound is reached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key may have multiple positions.</a:t>
            </a:r>
            <a:endParaRPr sz="1000"/>
          </a:p>
        </p:txBody>
      </p:sp>
      <p:sp>
        <p:nvSpPr>
          <p:cNvPr id="147" name="Google Shape;147;g2b403e45f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c6e3440b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g2b3c6e3440b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lphaLcPeriod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roman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제목만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6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8"/>
          <p:cNvSpPr txBox="1"/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rabicParenR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b="1" sz="3000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indent="-33655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21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b="1" sz="3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https://www.dankook.ac.kr/html_repositories/images/www/kor_content/est_ui_int04.jpg" id="72" name="Google Shape;7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717" y="4923486"/>
            <a:ext cx="1611630" cy="1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885" y="4866349"/>
            <a:ext cx="2211708" cy="2840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665667" y="1804871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 sz="3300"/>
              <a:t>Learned Index: A Comprehensive Experimental Evaluation </a:t>
            </a:r>
            <a:endParaRPr sz="3300"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2024. 01. 31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Presentation by Nakyeong Kim, Suhwan Shin, Yeongyu Choi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/>
              <a:t>seven3126@gmail.com, shshin@dankook.ac.kr, </a:t>
            </a:r>
            <a:r>
              <a:rPr lang="ko">
                <a:solidFill>
                  <a:schemeClr val="dk1"/>
                </a:solidFill>
              </a:rPr>
              <a:t>dusrb1418@naver.com</a:t>
            </a:r>
            <a:endParaRPr/>
          </a:p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ko">
                <a:latin typeface="Tahoma"/>
                <a:ea typeface="Tahoma"/>
                <a:cs typeface="Tahoma"/>
                <a:sym typeface="Tahoma"/>
              </a:rPr>
              <a:t>Zhaoyan Sun, Xuanhe Zhou, Guoliang Li, </a:t>
            </a:r>
            <a:r>
              <a:rPr b="1" lang="ko">
                <a:latin typeface="Tahoma"/>
                <a:ea typeface="Tahoma"/>
                <a:cs typeface="Tahoma"/>
                <a:sym typeface="Tahoma"/>
              </a:rPr>
              <a:t>2023 VLDB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</a:t>
            </a:r>
            <a:r>
              <a:rPr lang="ko"/>
              <a:t>Design</a:t>
            </a:r>
            <a:endParaRPr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25056" y="778988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Structural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modifications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291150" y="1294350"/>
            <a:ext cx="618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 modification?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Node is full of pairs, it need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to update index structure.</a:t>
            </a:r>
            <a:br>
              <a:rPr lang="ko" sz="1300">
                <a:latin typeface="Calibri"/>
                <a:ea typeface="Calibri"/>
                <a:cs typeface="Calibri"/>
                <a:sym typeface="Calibri"/>
              </a:rPr>
            </a:b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Fullness-based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number of pairs in the node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FINEdex, ALEX, MAB+tree, LIPP, ART, B+tree, Wormhole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Error-based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prediction error of a node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Cost-based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Cost &amp; Benefit Model (Fanout Tree)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Conflict-based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The number of conflict pairs in the subtree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Records the number of pairs mapped to the same position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ko" sz="13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566" y="260178"/>
            <a:ext cx="2787925" cy="14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050" y="2040200"/>
            <a:ext cx="3014949" cy="24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6360625" y="162235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ALEX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58300" y="4500200"/>
            <a:ext cx="22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LIPP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12545" y="155663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Delete </a:t>
            </a:r>
            <a:r>
              <a:rPr lang="ko"/>
              <a:t>Design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 to insert workflow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Similarit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insert and delete use lookup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After lookup, update structure possibly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Differences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Insert: Split node (raise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Delete: Merge nodes (lower height)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950" y="499877"/>
            <a:ext cx="2210604" cy="380503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5055250" y="43049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Merge sibling nodes after delete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91150" y="1294350"/>
            <a:ext cx="5527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within a single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Concurrent update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Different key-position pairs (O)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with pair-level buffers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Same key-position pairs (X)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Concurrency </a:t>
            </a:r>
            <a:r>
              <a:rPr lang="ko"/>
              <a:t>Design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4.1. Intra-Node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4754988" y="1809215"/>
            <a:ext cx="4178375" cy="1889598"/>
            <a:chOff x="2484713" y="1384052"/>
            <a:chExt cx="4178375" cy="1889598"/>
          </a:xfrm>
        </p:grpSpPr>
        <p:pic>
          <p:nvPicPr>
            <p:cNvPr id="201" name="Google Shape;201;p33"/>
            <p:cNvPicPr preferRelativeResize="0"/>
            <p:nvPr/>
          </p:nvPicPr>
          <p:blipFill rotWithShape="1">
            <a:blip r:embed="rId3">
              <a:alphaModFix/>
            </a:blip>
            <a:srcRect b="12846" l="0" r="0" t="0"/>
            <a:stretch/>
          </p:blipFill>
          <p:spPr>
            <a:xfrm>
              <a:off x="2484713" y="1384052"/>
              <a:ext cx="4178375" cy="1550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 txBox="1"/>
            <p:nvPr/>
          </p:nvSpPr>
          <p:spPr>
            <a:xfrm>
              <a:off x="3349288" y="2934950"/>
              <a:ext cx="244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0000"/>
                  </a:solidFill>
                  <a:latin typeface="Georgia"/>
                  <a:ea typeface="Georgia"/>
                  <a:cs typeface="Georgia"/>
                  <a:sym typeface="Georgia"/>
                </a:rPr>
                <a:t>Intra-Node —    </a:t>
              </a:r>
              <a:r>
                <a:rPr b="1" lang="ko" sz="10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Inter-Node —</a:t>
              </a:r>
              <a:endParaRPr b="1" sz="1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143713" y="1843850"/>
              <a:ext cx="248664" cy="631579"/>
            </a:xfrm>
            <a:custGeom>
              <a:rect b="b" l="l" r="r" t="t"/>
              <a:pathLst>
                <a:path extrusionOk="0" h="24836" w="9420">
                  <a:moveTo>
                    <a:pt x="0" y="0"/>
                  </a:moveTo>
                  <a:cubicBezTo>
                    <a:pt x="5626" y="0"/>
                    <a:pt x="9829" y="8437"/>
                    <a:pt x="9362" y="14043"/>
                  </a:cubicBezTo>
                  <a:cubicBezTo>
                    <a:pt x="8978" y="18651"/>
                    <a:pt x="4664" y="22542"/>
                    <a:pt x="650" y="2483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33"/>
            <p:cNvSpPr/>
            <p:nvPr/>
          </p:nvSpPr>
          <p:spPr>
            <a:xfrm>
              <a:off x="4760487" y="1761025"/>
              <a:ext cx="189700" cy="806221"/>
            </a:xfrm>
            <a:custGeom>
              <a:rect b="b" l="l" r="r" t="t"/>
              <a:pathLst>
                <a:path extrusionOk="0" h="30946" w="7395">
                  <a:moveTo>
                    <a:pt x="0" y="0"/>
                  </a:moveTo>
                  <a:cubicBezTo>
                    <a:pt x="9016" y="5014"/>
                    <a:pt x="10487" y="28711"/>
                    <a:pt x="416" y="3094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5" name="Google Shape;205;p33"/>
            <p:cNvCxnSpPr/>
            <p:nvPr/>
          </p:nvCxnSpPr>
          <p:spPr>
            <a:xfrm flipH="1" rot="10800000">
              <a:off x="3308063" y="1696575"/>
              <a:ext cx="898800" cy="14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33"/>
            <p:cNvCxnSpPr/>
            <p:nvPr/>
          </p:nvCxnSpPr>
          <p:spPr>
            <a:xfrm flipH="1" rot="10800000">
              <a:off x="3297338" y="2099775"/>
              <a:ext cx="915900" cy="493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3"/>
            <p:cNvCxnSpPr/>
            <p:nvPr/>
          </p:nvCxnSpPr>
          <p:spPr>
            <a:xfrm>
              <a:off x="4762563" y="2271475"/>
              <a:ext cx="843000" cy="195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33"/>
            <p:cNvSpPr/>
            <p:nvPr/>
          </p:nvSpPr>
          <p:spPr>
            <a:xfrm>
              <a:off x="3289650" y="2030650"/>
              <a:ext cx="208955" cy="483141"/>
            </a:xfrm>
            <a:custGeom>
              <a:rect b="b" l="l" r="r" t="t"/>
              <a:pathLst>
                <a:path extrusionOk="0" h="18893" w="7588">
                  <a:moveTo>
                    <a:pt x="188" y="0"/>
                  </a:moveTo>
                  <a:cubicBezTo>
                    <a:pt x="4149" y="742"/>
                    <a:pt x="8102" y="5614"/>
                    <a:pt x="7532" y="9603"/>
                  </a:cubicBezTo>
                  <a:cubicBezTo>
                    <a:pt x="6968" y="13550"/>
                    <a:pt x="3221" y="16545"/>
                    <a:pt x="0" y="18893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9" name="Google Shape;209;p33"/>
          <p:cNvSpPr txBox="1"/>
          <p:nvPr/>
        </p:nvSpPr>
        <p:spPr>
          <a:xfrm>
            <a:off x="3853700" y="2147925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853700" y="2792550"/>
            <a:ext cx="3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2</a:t>
            </a:r>
            <a:endParaRPr b="1" sz="12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4614125" y="234535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/>
          <p:nvPr/>
        </p:nvCxnSpPr>
        <p:spPr>
          <a:xfrm>
            <a:off x="4614125" y="2977200"/>
            <a:ext cx="411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4615450" y="2345525"/>
            <a:ext cx="397800" cy="633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02" y="1294352"/>
            <a:ext cx="3027476" cy="1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91150" y="1294350"/>
            <a:ext cx="5883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Concurrency issues across from different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Need to modify index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Temporary Buffer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XIndex)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Assume that node’s buffer is full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target node and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insert new pair into temp buffer during splitting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Move temp buffer to the delta buffers of new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214450" y="155600"/>
            <a:ext cx="489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ct val="90000"/>
              <a:buFont typeface="Tahoma"/>
              <a:buNone/>
            </a:pPr>
            <a:r>
              <a:rPr lang="ko" sz="3333"/>
              <a:t>4. Concurrency Design</a:t>
            </a:r>
            <a:endParaRPr sz="3333"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326828" y="779075"/>
            <a:ext cx="4245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4.2. Inter-Node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0" name="Google Shape;230;p35"/>
          <p:cNvGrpSpPr/>
          <p:nvPr/>
        </p:nvGrpSpPr>
        <p:grpSpPr>
          <a:xfrm>
            <a:off x="5407375" y="2806425"/>
            <a:ext cx="3389299" cy="1269150"/>
            <a:chOff x="3742975" y="1369200"/>
            <a:chExt cx="3389299" cy="1269150"/>
          </a:xfrm>
        </p:grpSpPr>
        <p:pic>
          <p:nvPicPr>
            <p:cNvPr id="231" name="Google Shape;231;p35"/>
            <p:cNvPicPr preferRelativeResize="0"/>
            <p:nvPr/>
          </p:nvPicPr>
          <p:blipFill rotWithShape="1">
            <a:blip r:embed="rId3">
              <a:alphaModFix/>
            </a:blip>
            <a:srcRect b="17163" l="0" r="0" t="0"/>
            <a:stretch/>
          </p:blipFill>
          <p:spPr>
            <a:xfrm>
              <a:off x="3742975" y="1369200"/>
              <a:ext cx="3389299" cy="102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47525" y="2472650"/>
              <a:ext cx="1780201" cy="16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p35"/>
          <p:cNvPicPr preferRelativeResize="0"/>
          <p:nvPr/>
        </p:nvPicPr>
        <p:blipFill rotWithShape="1">
          <a:blip r:embed="rId5">
            <a:alphaModFix/>
          </a:blip>
          <a:srcRect b="24528" l="0" r="0" t="0"/>
          <a:stretch/>
        </p:blipFill>
        <p:spPr>
          <a:xfrm>
            <a:off x="5222538" y="1592825"/>
            <a:ext cx="3758950" cy="12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91150" y="1294350"/>
            <a:ext cx="5075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Strategies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(2)      </a:t>
            </a: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Buffer-Train-Merge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(e.g., FINEdex)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Allow to update across from other buffers during training sub-node’s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Lock the node’s model when merge sub-nodes with the origin node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The buffers of the original node and sub-nodes become new node’s buffer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6568125" y="1825225"/>
            <a:ext cx="706500" cy="6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6489375" y="1582800"/>
            <a:ext cx="86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sub-node</a:t>
            </a:r>
            <a:endParaRPr b="1" sz="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</a:t>
            </a:r>
            <a:r>
              <a:rPr lang="ko"/>
              <a:t>Design</a:t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5.1.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214450" y="1286800"/>
            <a:ext cx="4397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Generate multiple child nodes from root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Complete leaf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model to predict the key-to-position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Decides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 in internal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the pairs to multiple child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4513575" y="1283050"/>
            <a:ext cx="4397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Split the pairs to leaf nodes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Train a model to predict the 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Extract the minimal or maximal keys from each node and generates a subset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not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Construct a root node with pairs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Decides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Split pairs to different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Train a key-to-child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Extract the minimal or maximal key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5.2. Challenges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Whether to split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Decide manually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Use some conditions (e.g.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prediction accuracy)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ow to assign pairs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Greedy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prediction error, not fair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MAB+tree, PGM, FINEdex, PLEX, SIndex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Even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ko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fixed number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XIndex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Cost-based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 adopts cost model(e.g, average latency)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ALEX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Both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Conflict-based split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5. Bulk Loading Design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5.3. Comparison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291150" y="1294350"/>
            <a:ext cx="591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Have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non-monotonic model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for sorted list of keys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Distant keys are mapped to the same node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Predictions for non-existent keys have overhead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Old-fashioned</a:t>
            </a:r>
            <a:br>
              <a:rPr lang="ko" sz="1600">
                <a:latin typeface="Calibri"/>
                <a:ea typeface="Calibri"/>
                <a:cs typeface="Calibri"/>
                <a:sym typeface="Calibri"/>
              </a:rPr>
            </a:b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prediction errors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Adopt 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monotonic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Newly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38"/>
          <p:cNvGrpSpPr/>
          <p:nvPr/>
        </p:nvGrpSpPr>
        <p:grpSpPr>
          <a:xfrm>
            <a:off x="5948362" y="1201769"/>
            <a:ext cx="2639167" cy="3262816"/>
            <a:chOff x="5880125" y="1558625"/>
            <a:chExt cx="2555599" cy="3217450"/>
          </a:xfrm>
        </p:grpSpPr>
        <p:pic>
          <p:nvPicPr>
            <p:cNvPr id="263" name="Google Shape;263;p38"/>
            <p:cNvPicPr preferRelativeResize="0"/>
            <p:nvPr/>
          </p:nvPicPr>
          <p:blipFill rotWithShape="1">
            <a:blip r:embed="rId3">
              <a:alphaModFix/>
            </a:blip>
            <a:srcRect b="0" l="0" r="81559" t="9982"/>
            <a:stretch/>
          </p:blipFill>
          <p:spPr>
            <a:xfrm>
              <a:off x="5880125" y="1558700"/>
              <a:ext cx="1425001" cy="321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8"/>
            <p:cNvPicPr preferRelativeResize="0"/>
            <p:nvPr/>
          </p:nvPicPr>
          <p:blipFill rotWithShape="1">
            <a:blip r:embed="rId3">
              <a:alphaModFix/>
            </a:blip>
            <a:srcRect b="0" l="85368" r="0" t="9982"/>
            <a:stretch/>
          </p:blipFill>
          <p:spPr>
            <a:xfrm>
              <a:off x="7305125" y="1558625"/>
              <a:ext cx="1130599" cy="3217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38"/>
          <p:cNvSpPr txBox="1"/>
          <p:nvPr/>
        </p:nvSpPr>
        <p:spPr>
          <a:xfrm>
            <a:off x="5260938" y="4344225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Trends in Bulk Loading Adoption of Learned Indexes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Practitioners to select 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a learned index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Researchers to design new learned indexes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Workload Generator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Static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Range query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Dynamic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Lookup after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Hybrid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ookup, range query, insert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oncurrency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LcPeriod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Multi-thread lookup and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Hyper-Parameter Tuner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Index Evaluator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Testbed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525" y="1799050"/>
            <a:ext cx="4556201" cy="1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Datasets 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200M integer keys)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Amzn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azon book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Face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(Facebook user IDs)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Wiki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Wikipedia article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edit timestamps,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duplicated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Osmc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OpenStreetMap cell IDs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, high dimensional locations)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ko" sz="1400">
                <a:latin typeface="Calibri"/>
                <a:ea typeface="Calibri"/>
                <a:cs typeface="Calibri"/>
                <a:sym typeface="Calibri"/>
              </a:rPr>
              <a:t>Url 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etracker URLs, 90M </a:t>
            </a:r>
            <a:r>
              <a:rPr lang="ko" sz="1400" u="sng">
                <a:latin typeface="Calibri"/>
                <a:ea typeface="Calibri"/>
                <a:cs typeface="Calibri"/>
                <a:sym typeface="Calibri"/>
              </a:rPr>
              <a:t>string keys</a:t>
            </a: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 with variable lengths)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Linux server machine with 128GB RAM, two 10-core Intel Xeon CPU E5-2630 v4 @ 2.20GHz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291150" y="1294341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Learned indexes are not evaluated under the same benchmark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guideline to help practitioners select suitable learned indexes</a:t>
            </a:r>
            <a:br>
              <a:rPr lang="ko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No testbed to design new learned indexes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04200" y="3155475"/>
            <a:ext cx="85356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Position search methods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lookup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position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Both leaf and internal node</a:t>
            </a:r>
            <a:b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P50 and P99 latencies look similar, except </a:t>
            </a: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ALEX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use exponential search for position search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LIPP performs the best in most of datasets, not all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342578" y="779000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70389" t="19152"/>
          <a:stretch/>
        </p:blipFill>
        <p:spPr>
          <a:xfrm>
            <a:off x="1752512" y="1481063"/>
            <a:ext cx="2255027" cy="16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81618" l="38442" r="38750" t="5429"/>
          <a:stretch/>
        </p:blipFill>
        <p:spPr>
          <a:xfrm>
            <a:off x="2978850" y="1201699"/>
            <a:ext cx="1028700" cy="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6091400" y="251750"/>
            <a:ext cx="2779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Lookup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2310725" y="1583125"/>
            <a:ext cx="163800" cy="149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2474600" y="1583125"/>
            <a:ext cx="239700" cy="1492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6158297" y="3310917"/>
            <a:ext cx="1545900" cy="852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41"/>
          <p:cNvSpPr/>
          <p:nvPr/>
        </p:nvSpPr>
        <p:spPr>
          <a:xfrm flipH="1">
            <a:off x="2714375" y="1583125"/>
            <a:ext cx="692700" cy="14925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2550500" y="1583125"/>
            <a:ext cx="163800" cy="1213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 b="0" l="20477" r="17337" t="0"/>
          <a:stretch/>
        </p:blipFill>
        <p:spPr>
          <a:xfrm>
            <a:off x="6091405" y="1201700"/>
            <a:ext cx="2334118" cy="319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47495" t="0"/>
          <a:stretch/>
        </p:blipFill>
        <p:spPr>
          <a:xfrm>
            <a:off x="1967750" y="1374950"/>
            <a:ext cx="2163502" cy="20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04200" y="3606200"/>
            <a:ext cx="8535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Mutability and connection of leaf nodes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are key point of range query performance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r>
              <a:rPr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Mutable with linked in leaf node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Mutable with non-linked</a:t>
            </a:r>
            <a:br>
              <a:rPr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Range queries performance: traditional index &gt; learned index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2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Static Scenario</a:t>
            </a:r>
            <a:endParaRPr/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Range Query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2548225" y="1665600"/>
            <a:ext cx="3342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2882425" y="1665600"/>
            <a:ext cx="6396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3522025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42"/>
          <p:cNvSpPr/>
          <p:nvPr/>
        </p:nvSpPr>
        <p:spPr>
          <a:xfrm flipH="1">
            <a:off x="3646550" y="1665600"/>
            <a:ext cx="318300" cy="172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3202250" y="1665600"/>
            <a:ext cx="2271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>
            <a:off x="5379975" y="251750"/>
            <a:ext cx="35535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Workload:</a:t>
            </a:r>
            <a:b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Bulk Load 200M → Uniform Random Random Range Query 20M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3739200" y="1665600"/>
            <a:ext cx="124500" cy="1726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125" y="2286775"/>
            <a:ext cx="4376401" cy="7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5265675" y="3126600"/>
            <a:ext cx="2417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B+Tree Linked in Leaf Node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326825" y="3276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b="1" lang="k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Structural Modifications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are key point of insert performance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r>
              <a:rPr lang="ko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position search (LIPP)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ko" sz="1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Only leaf node search (ALEX)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&gt; Both leaf and internal node</a:t>
            </a:r>
            <a:br>
              <a:rPr lang="k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Insert strategies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In-place inserts have higher lookup performances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Delta-buffer inserts can achieve highest insert performance</a:t>
            </a:r>
            <a:br>
              <a:rPr lang="ko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For structural modification, most indexes (except DPGM) have similar overhead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6" name="Google Shape;326;p43"/>
          <p:cNvGrpSpPr/>
          <p:nvPr/>
        </p:nvGrpSpPr>
        <p:grpSpPr>
          <a:xfrm>
            <a:off x="2012133" y="1201843"/>
            <a:ext cx="5123535" cy="1858654"/>
            <a:chOff x="1534575" y="1201787"/>
            <a:chExt cx="6074858" cy="2203763"/>
          </a:xfrm>
        </p:grpSpPr>
        <p:pic>
          <p:nvPicPr>
            <p:cNvPr id="327" name="Google Shape;32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4575" y="1201787"/>
              <a:ext cx="6074858" cy="22037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8" name="Google Shape;328;p43"/>
            <p:cNvGrpSpPr/>
            <p:nvPr/>
          </p:nvGrpSpPr>
          <p:grpSpPr>
            <a:xfrm>
              <a:off x="2348194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29" name="Google Shape;329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1" name="Google Shape;331;p43"/>
            <p:cNvGrpSpPr/>
            <p:nvPr/>
          </p:nvGrpSpPr>
          <p:grpSpPr>
            <a:xfrm>
              <a:off x="5374919" y="1619114"/>
              <a:ext cx="1327098" cy="623375"/>
              <a:chOff x="3862350" y="1562225"/>
              <a:chExt cx="1315000" cy="629100"/>
            </a:xfrm>
          </p:grpSpPr>
          <p:cxnSp>
            <p:nvCxnSpPr>
              <p:cNvPr id="332" name="Google Shape;332;p43"/>
              <p:cNvCxnSpPr/>
              <p:nvPr/>
            </p:nvCxnSpPr>
            <p:spPr>
              <a:xfrm>
                <a:off x="38623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43"/>
              <p:cNvCxnSpPr/>
              <p:nvPr/>
            </p:nvCxnSpPr>
            <p:spPr>
              <a:xfrm>
                <a:off x="5169250" y="1562225"/>
                <a:ext cx="8100" cy="62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4" name="Google Shape;334;p43"/>
          <p:cNvSpPr/>
          <p:nvPr/>
        </p:nvSpPr>
        <p:spPr>
          <a:xfrm flipH="1">
            <a:off x="291487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43"/>
          <p:cNvSpPr/>
          <p:nvPr/>
        </p:nvSpPr>
        <p:spPr>
          <a:xfrm flipH="1">
            <a:off x="2688525" y="1542800"/>
            <a:ext cx="119400" cy="783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For uniform insert, learned indexes gain high insert throughput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For skewed pattern(e.g., hotspot), learned indexes have no advantage over traditional indexes</a:t>
            </a:r>
            <a:endParaRPr b="1"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3" name="Google Shape;343;p44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44"/>
          <p:cNvGrpSpPr/>
          <p:nvPr/>
        </p:nvGrpSpPr>
        <p:grpSpPr>
          <a:xfrm>
            <a:off x="5295633" y="639276"/>
            <a:ext cx="3292882" cy="2386392"/>
            <a:chOff x="386075" y="1146075"/>
            <a:chExt cx="2587726" cy="2039825"/>
          </a:xfrm>
        </p:grpSpPr>
        <p:grpSp>
          <p:nvGrpSpPr>
            <p:cNvPr id="346" name="Google Shape;346;p44"/>
            <p:cNvGrpSpPr/>
            <p:nvPr/>
          </p:nvGrpSpPr>
          <p:grpSpPr>
            <a:xfrm>
              <a:off x="386075" y="1407300"/>
              <a:ext cx="2587726" cy="1778600"/>
              <a:chOff x="386075" y="1407300"/>
              <a:chExt cx="2587726" cy="1778600"/>
            </a:xfrm>
          </p:grpSpPr>
          <p:pic>
            <p:nvPicPr>
              <p:cNvPr id="347" name="Google Shape;347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9039" t="10442"/>
              <a:stretch/>
            </p:blipFill>
            <p:spPr>
              <a:xfrm>
                <a:off x="386075" y="1490150"/>
                <a:ext cx="2587726" cy="169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44"/>
              <p:cNvPicPr preferRelativeResize="0"/>
              <p:nvPr/>
            </p:nvPicPr>
            <p:blipFill rotWithShape="1">
              <a:blip r:embed="rId3">
                <a:alphaModFix/>
              </a:blip>
              <a:srcRect b="89557" l="0" r="75147" t="6066"/>
              <a:stretch/>
            </p:blipFill>
            <p:spPr>
              <a:xfrm>
                <a:off x="386075" y="1407300"/>
                <a:ext cx="1261975" cy="82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9" name="Google Shape;349;p44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397713" y="1146075"/>
              <a:ext cx="2564449" cy="189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0" name="Google Shape;350;p44"/>
            <p:cNvCxnSpPr/>
            <p:nvPr/>
          </p:nvCxnSpPr>
          <p:spPr>
            <a:xfrm>
              <a:off x="940250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44"/>
            <p:cNvCxnSpPr/>
            <p:nvPr/>
          </p:nvCxnSpPr>
          <p:spPr>
            <a:xfrm>
              <a:off x="2071975" y="1610000"/>
              <a:ext cx="8100" cy="7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Most indexes have lookup throughput ratios larger than 0.5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After the insert, lookup performance is maintained by more than half compared to before the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Reflect their structural modifications are effective in improving lookup throughput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Indexes using cost-based and conflict-based modifications &gt;&gt; fullness-based modification (less robust)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5"/>
          <p:cNvSpPr txBox="1"/>
          <p:nvPr>
            <p:ph type="title"/>
          </p:nvPr>
        </p:nvSpPr>
        <p:spPr>
          <a:xfrm>
            <a:off x="214448" y="155600"/>
            <a:ext cx="435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Dynamic Scenario</a:t>
            </a:r>
            <a:endParaRPr/>
          </a:p>
        </p:txBody>
      </p: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326825" y="779075"/>
            <a:ext cx="4679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Lookup after Insert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0" name="Google Shape;360;p45"/>
          <p:cNvGrpSpPr/>
          <p:nvPr/>
        </p:nvGrpSpPr>
        <p:grpSpPr>
          <a:xfrm>
            <a:off x="5271750" y="495976"/>
            <a:ext cx="3278054" cy="2386349"/>
            <a:chOff x="5271750" y="495976"/>
            <a:chExt cx="3278054" cy="2386349"/>
          </a:xfrm>
        </p:grpSpPr>
        <p:pic>
          <p:nvPicPr>
            <p:cNvPr id="361" name="Google Shape;361;p45"/>
            <p:cNvPicPr preferRelativeResize="0"/>
            <p:nvPr/>
          </p:nvPicPr>
          <p:blipFill rotWithShape="1">
            <a:blip r:embed="rId3">
              <a:alphaModFix/>
            </a:blip>
            <a:srcRect b="99740" l="28502" r="25136" t="9997"/>
            <a:stretch/>
          </p:blipFill>
          <p:spPr>
            <a:xfrm flipH="1" rot="10800000">
              <a:off x="5286542" y="495976"/>
              <a:ext cx="3263263" cy="221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45"/>
            <p:cNvPicPr preferRelativeResize="0"/>
            <p:nvPr/>
          </p:nvPicPr>
          <p:blipFill rotWithShape="1">
            <a:blip r:embed="rId3">
              <a:alphaModFix/>
            </a:blip>
            <a:srcRect b="0" l="50961" r="0" t="10329"/>
            <a:stretch/>
          </p:blipFill>
          <p:spPr>
            <a:xfrm>
              <a:off x="5271750" y="793325"/>
              <a:ext cx="3209025" cy="208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3" name="Google Shape;363;p45"/>
            <p:cNvCxnSpPr/>
            <p:nvPr/>
          </p:nvCxnSpPr>
          <p:spPr>
            <a:xfrm>
              <a:off x="6031621" y="936748"/>
              <a:ext cx="11700" cy="93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45"/>
            <p:cNvCxnSpPr/>
            <p:nvPr/>
          </p:nvCxnSpPr>
          <p:spPr>
            <a:xfrm>
              <a:off x="7451841" y="936698"/>
              <a:ext cx="11400" cy="9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45"/>
          <p:cNvSpPr txBox="1"/>
          <p:nvPr>
            <p:ph idx="1" type="body"/>
          </p:nvPr>
        </p:nvSpPr>
        <p:spPr>
          <a:xfrm>
            <a:off x="326825" y="1489050"/>
            <a:ext cx="4459200" cy="117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Distribution patterns of inserted pairs: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Uniform: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Hotspot: sampled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 (small part of the dataset)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▪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Delta: appended </a:t>
            </a:r>
            <a:r>
              <a:rPr b="1" lang="ko" sz="1000">
                <a:latin typeface="Calibri"/>
                <a:ea typeface="Calibri"/>
                <a:cs typeface="Calibri"/>
                <a:sym typeface="Calibri"/>
              </a:rPr>
              <a:t>sequentially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(pairs larger than bulk-loaded)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The key of the inserted data is always larger than the existing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/>
        </p:nvSpPr>
        <p:spPr>
          <a:xfrm>
            <a:off x="6613650" y="67100"/>
            <a:ext cx="2173800" cy="80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Only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(0% insert / 10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lookup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Heavy  (5% insert / 95%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 (50% insert / 50% lookup)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Only  (100% insert)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6"/>
          <p:cNvSpPr txBox="1"/>
          <p:nvPr>
            <p:ph type="title"/>
          </p:nvPr>
        </p:nvSpPr>
        <p:spPr>
          <a:xfrm>
            <a:off x="214448" y="155600"/>
            <a:ext cx="5550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72" name="Google Shape;372;p4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73" name="Google Shape;373;p4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Concurrency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4" name="Google Shape;374;p46"/>
          <p:cNvGrpSpPr/>
          <p:nvPr/>
        </p:nvGrpSpPr>
        <p:grpSpPr>
          <a:xfrm>
            <a:off x="2145153" y="1434875"/>
            <a:ext cx="4857227" cy="1863039"/>
            <a:chOff x="2167188" y="1288475"/>
            <a:chExt cx="4813425" cy="1839675"/>
          </a:xfrm>
        </p:grpSpPr>
        <p:pic>
          <p:nvPicPr>
            <p:cNvPr id="375" name="Google Shape;375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7188" y="1288475"/>
              <a:ext cx="4813425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46"/>
            <p:cNvSpPr/>
            <p:nvPr/>
          </p:nvSpPr>
          <p:spPr>
            <a:xfrm>
              <a:off x="2932800" y="1403000"/>
              <a:ext cx="1639200" cy="151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Learned indexes cannot outperform traditional indexes for concurrent lookups/writes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Search both the index and delta buffers (Learned indexes both use delta-buffer) → Slow down lookups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Retrain models for structural modification → Slow down insert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Structural modification lock related nodes, but FINEdex does not adopt advanced lock mechanisms → Negative effect on insert/lookup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326825" y="365722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XIndex &amp; ART is the best in 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 Face, XIndex links leaf nodes and buffers in a 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sorted list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→ Advantage range query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Wormhole is the best in Osmc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 OSmc, 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Inaccurate model predictions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by complicated data distribution affects insert/range throughput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3. Concurrency Scenario</a:t>
            </a:r>
            <a:endParaRPr/>
          </a:p>
        </p:txBody>
      </p:sp>
      <p:sp>
        <p:nvSpPr>
          <p:cNvPr id="384" name="Google Shape;384;p4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5" name="Google Shape;385;p4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Throughput of Concurrent Range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86" name="Google Shape;386;p47"/>
          <p:cNvGrpSpPr/>
          <p:nvPr/>
        </p:nvGrpSpPr>
        <p:grpSpPr>
          <a:xfrm>
            <a:off x="2414243" y="1446374"/>
            <a:ext cx="4315507" cy="1839675"/>
            <a:chOff x="2414243" y="1446374"/>
            <a:chExt cx="4315507" cy="1839675"/>
          </a:xfrm>
        </p:grpSpPr>
        <p:pic>
          <p:nvPicPr>
            <p:cNvPr id="387" name="Google Shape;38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4243" y="1446374"/>
              <a:ext cx="4315507" cy="183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47"/>
            <p:cNvSpPr/>
            <p:nvPr/>
          </p:nvSpPr>
          <p:spPr>
            <a:xfrm>
              <a:off x="4620750" y="1530375"/>
              <a:ext cx="1861200" cy="185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9" name="Google Shape;389;p47"/>
          <p:cNvSpPr txBox="1"/>
          <p:nvPr/>
        </p:nvSpPr>
        <p:spPr>
          <a:xfrm>
            <a:off x="6530700" y="221000"/>
            <a:ext cx="2339700" cy="492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Range Workload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(95% range query + 5% insert)</a:t>
            </a:r>
            <a:endParaRPr sz="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175" y="3172800"/>
            <a:ext cx="1754700" cy="1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6763050" y="297950"/>
            <a:ext cx="1875000" cy="338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Amzn Dataset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 txBox="1"/>
          <p:nvPr>
            <p:ph type="title"/>
          </p:nvPr>
        </p:nvSpPr>
        <p:spPr>
          <a:xfrm>
            <a:off x="214448" y="155600"/>
            <a:ext cx="5295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4. Bulk Loading Scenario</a:t>
            </a:r>
            <a:endParaRPr/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98" name="Google Shape;398;p48"/>
          <p:cNvSpPr txBox="1"/>
          <p:nvPr>
            <p:ph type="title"/>
          </p:nvPr>
        </p:nvSpPr>
        <p:spPr>
          <a:xfrm>
            <a:off x="326956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Bulk Loading Time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326825" y="3839375"/>
            <a:ext cx="8687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Learned indexes do not outperform traditional indexes in bulk loading time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Learned Index Overhead: Train model and split key-position pairs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Learned index (Greedy split) gain faster bulk loadings, but worse lookup latency (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smallest time complexity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The Longest bulk loading time in ALEX (cost-based split) : </a:t>
            </a:r>
            <a:r>
              <a:rPr b="1" lang="ko" sz="1100">
                <a:latin typeface="Calibri"/>
                <a:ea typeface="Calibri"/>
                <a:cs typeface="Calibri"/>
                <a:sym typeface="Calibri"/>
              </a:rPr>
              <a:t>Iterating many times per node to determine the index structure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48"/>
          <p:cNvGrpSpPr/>
          <p:nvPr/>
        </p:nvGrpSpPr>
        <p:grpSpPr>
          <a:xfrm>
            <a:off x="2713536" y="1022869"/>
            <a:ext cx="3720717" cy="2572637"/>
            <a:chOff x="2612492" y="1030125"/>
            <a:chExt cx="3919019" cy="2705760"/>
          </a:xfrm>
        </p:grpSpPr>
        <p:grpSp>
          <p:nvGrpSpPr>
            <p:cNvPr id="401" name="Google Shape;401;p48"/>
            <p:cNvGrpSpPr/>
            <p:nvPr/>
          </p:nvGrpSpPr>
          <p:grpSpPr>
            <a:xfrm>
              <a:off x="2612492" y="1241621"/>
              <a:ext cx="3919019" cy="2494264"/>
              <a:chOff x="2562705" y="892650"/>
              <a:chExt cx="4022395" cy="2618100"/>
            </a:xfrm>
          </p:grpSpPr>
          <p:grpSp>
            <p:nvGrpSpPr>
              <p:cNvPr id="402" name="Google Shape;402;p48"/>
              <p:cNvGrpSpPr/>
              <p:nvPr/>
            </p:nvGrpSpPr>
            <p:grpSpPr>
              <a:xfrm>
                <a:off x="2562705" y="892650"/>
                <a:ext cx="4022395" cy="2618100"/>
                <a:chOff x="2659180" y="892650"/>
                <a:chExt cx="4022395" cy="2618100"/>
              </a:xfrm>
            </p:grpSpPr>
            <p:pic>
              <p:nvPicPr>
                <p:cNvPr id="403" name="Google Shape;403;p4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659180" y="894850"/>
                  <a:ext cx="4022395" cy="2613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04" name="Google Shape;404;p48"/>
                <p:cNvCxnSpPr/>
                <p:nvPr/>
              </p:nvCxnSpPr>
              <p:spPr>
                <a:xfrm flipH="1">
                  <a:off x="5415075" y="892650"/>
                  <a:ext cx="7800" cy="2618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05" name="Google Shape;405;p48"/>
              <p:cNvCxnSpPr/>
              <p:nvPr/>
            </p:nvCxnSpPr>
            <p:spPr>
              <a:xfrm flipH="1">
                <a:off x="4173175" y="892650"/>
                <a:ext cx="7800" cy="261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6" name="Google Shape;406;p48"/>
            <p:cNvSpPr txBox="1"/>
            <p:nvPr/>
          </p:nvSpPr>
          <p:spPr>
            <a:xfrm>
              <a:off x="5534375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Traditional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48"/>
            <p:cNvSpPr txBox="1"/>
            <p:nvPr/>
          </p:nvSpPr>
          <p:spPr>
            <a:xfrm>
              <a:off x="3027750" y="1030125"/>
              <a:ext cx="804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48"/>
            <p:cNvSpPr txBox="1"/>
            <p:nvPr/>
          </p:nvSpPr>
          <p:spPr>
            <a:xfrm>
              <a:off x="4240750" y="1030125"/>
              <a:ext cx="10644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Learned</a:t>
              </a:r>
              <a:b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(Not Greedy)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09" name="Google Shape;4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100" y="1030124"/>
            <a:ext cx="2057400" cy="165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741" y="2608572"/>
            <a:ext cx="1714922" cy="16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/>
          <p:nvPr/>
        </p:nvSpPr>
        <p:spPr>
          <a:xfrm>
            <a:off x="8161850" y="1310375"/>
            <a:ext cx="214800" cy="234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7684125" y="1310375"/>
            <a:ext cx="350100" cy="234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 rot="-5400000">
            <a:off x="6382850" y="1558925"/>
            <a:ext cx="751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Lookup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2564988" y="3539913"/>
            <a:ext cx="4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Bulk Loading Time on Amzn</a:t>
            </a:r>
            <a:endParaRPr b="1"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420" name="Google Shape;420;p4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1" name="Google Shape;421;p49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24" y="1151400"/>
            <a:ext cx="6759351" cy="33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9"/>
          <p:cNvSpPr/>
          <p:nvPr/>
        </p:nvSpPr>
        <p:spPr>
          <a:xfrm>
            <a:off x="1656825" y="2452350"/>
            <a:ext cx="8361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49"/>
          <p:cNvSpPr/>
          <p:nvPr/>
        </p:nvSpPr>
        <p:spPr>
          <a:xfrm>
            <a:off x="5646975" y="16259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49"/>
          <p:cNvSpPr/>
          <p:nvPr/>
        </p:nvSpPr>
        <p:spPr>
          <a:xfrm>
            <a:off x="3800900" y="181015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49"/>
          <p:cNvSpPr/>
          <p:nvPr/>
        </p:nvSpPr>
        <p:spPr>
          <a:xfrm>
            <a:off x="3257200" y="2452350"/>
            <a:ext cx="995400" cy="2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49"/>
          <p:cNvSpPr/>
          <p:nvPr/>
        </p:nvSpPr>
        <p:spPr>
          <a:xfrm>
            <a:off x="4701750" y="2623400"/>
            <a:ext cx="564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2170925" y="3293325"/>
            <a:ext cx="648300" cy="22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434" name="Google Shape;434;p5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5" name="Google Shape;435;p50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398825" y="1294350"/>
            <a:ext cx="8591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Existing learned indexes are not evaluated under the same evaluation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guideline to select suitable learned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Design a comprehensive evaluation framework that tests state-of-the-art learned and traditional indexes across a variety of datasets and workloads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The evaluation confirmed that while learned indexes could offer performance benefits in certain cases, they did not universally outperform traditional indexes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Background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Introduction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Design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Experiment</a:t>
            </a:r>
            <a:br>
              <a:rPr lang="ko"/>
            </a:br>
            <a:endParaRPr/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Q&amp;A</a:t>
            </a:r>
            <a:endParaRPr/>
          </a:p>
        </p:txBody>
      </p:sp>
      <p:pic>
        <p:nvPicPr>
          <p:cNvPr id="443" name="Google Shape;4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81" y="1434741"/>
            <a:ext cx="4098676" cy="22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>
                <a:solidFill>
                  <a:srgbClr val="FF0000"/>
                </a:solidFill>
              </a:rPr>
              <a:t>Design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55" name="Google Shape;455;p53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326825" y="1286803"/>
            <a:ext cx="8561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●Hierarchical Structure: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Each node get machine learning model for key-position mapping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●Type of Node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Leaf node: Predict the position of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Internal node: Predict child node that contains the query key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31800" lvl="0" marL="482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Better than binary search in node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●Error in the Predicted Position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Calibri"/>
                <a:ea typeface="Calibri"/>
                <a:cs typeface="Calibri"/>
                <a:sym typeface="Calibri"/>
              </a:rPr>
              <a:t>●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Using position 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97" y="1896838"/>
            <a:ext cx="3391124" cy="32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Indexes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69" y="1201775"/>
            <a:ext cx="7727461" cy="357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/>
          <p:nvPr/>
        </p:nvSpPr>
        <p:spPr>
          <a:xfrm>
            <a:off x="1095775" y="1818500"/>
            <a:ext cx="1039800" cy="28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07200" y="1294350"/>
            <a:ext cx="8529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query(lookup) latency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Reduce index size</a:t>
            </a:r>
            <a:br>
              <a:rPr lang="ko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Sorted list of key-position pair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Hierarchical structure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Data fitting model: Each node get model for key-position mapping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ko" sz="1400">
                <a:latin typeface="Calibri"/>
                <a:ea typeface="Calibri"/>
                <a:cs typeface="Calibri"/>
                <a:sym typeface="Calibri"/>
              </a:rPr>
              <a:t>Position search: Find correct position when prediction fail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0725"/>
            <a:ext cx="4106825" cy="20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07200" y="1294350"/>
            <a:ext cx="47760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Lookup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Find pair with given key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Add new pair with given key &amp; value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Remove pair with given key and </a:t>
            </a:r>
            <a:r>
              <a:rPr lang="ko" sz="1200" u="sng">
                <a:latin typeface="Calibri"/>
                <a:ea typeface="Calibri"/>
                <a:cs typeface="Calibri"/>
                <a:sym typeface="Calibri"/>
              </a:rPr>
              <a:t>update index structure</a:t>
            </a:r>
            <a:br>
              <a:rPr lang="ko" sz="1200" u="sng">
                <a:latin typeface="Calibri"/>
                <a:ea typeface="Calibri"/>
                <a:cs typeface="Calibri"/>
                <a:sym typeface="Calibri"/>
              </a:rPr>
            </a:b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Occur multiple lookups, inserts or deletes simultaneously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Only support at XIndex, FINEdex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Bulk Loading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: Construct index structure for batch of pairs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326831" y="779063"/>
            <a:ext cx="8493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Learned Index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75" y="1142775"/>
            <a:ext cx="3743079" cy="33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Lookup </a:t>
            </a:r>
            <a:r>
              <a:rPr lang="ko"/>
              <a:t>Design</a:t>
            </a:r>
            <a:endParaRPr/>
          </a:p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fitting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91150" y="1294350"/>
            <a:ext cx="5795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lightweight, widely used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interpolation (e.g., MAB+tree, ALEX, PLEX)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linear regression (e.g., ALEX, FINEdex, SIndex)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Non-Linear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high prediction accuracy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polynomial fitting (e.g., LIPP)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neural network (e.g., RMI)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ko" sz="1600">
                <a:latin typeface="Calibri"/>
                <a:ea typeface="Calibri"/>
                <a:cs typeface="Calibri"/>
                <a:sym typeface="Calibri"/>
              </a:rPr>
              <a:t>ybrid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: mixed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RMI + piecewise linear model (XIndex)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91150" y="1294350"/>
            <a:ext cx="8732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No position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LIPP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Only leaf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RMI, ALEX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arenBoth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leaf and internal node search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e.g., MADEX, PGM, FINEdex, XIndex, SIndex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214448" y="155600"/>
            <a:ext cx="4357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Lookup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26824" y="779075"/>
            <a:ext cx="569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Position search methods</a:t>
            </a:r>
            <a:endParaRPr sz="182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2. Insert Design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291150" y="1294350"/>
            <a:ext cx="62424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Delta-buffer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Delta buffer : Temporary storage that holds newly inserted key-position pairs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Not 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Store temporarily in delta buffer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Merge and update periodically</a:t>
            </a:r>
            <a:br>
              <a:rPr lang="ko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Both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In-place insert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Modify index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Reserve gaps for direct insertion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Resolve gap conflict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ALEX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Shift the pairs between the target position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LIPP</a:t>
            </a: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Create a new node with both inserted and existing pair in the target position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ko" sz="1200">
                <a:latin typeface="Calibri"/>
                <a:ea typeface="Calibri"/>
                <a:cs typeface="Calibri"/>
                <a:sym typeface="Calibri"/>
              </a:rPr>
              <a:t>Replace the target position with a pointer to the new node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26828" y="779075"/>
            <a:ext cx="4245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Insert strategies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1" name="Google Shape;161;p30"/>
          <p:cNvGrpSpPr/>
          <p:nvPr/>
        </p:nvGrpSpPr>
        <p:grpSpPr>
          <a:xfrm>
            <a:off x="6424414" y="242175"/>
            <a:ext cx="2581625" cy="2200450"/>
            <a:chOff x="6471639" y="155600"/>
            <a:chExt cx="2581625" cy="2200450"/>
          </a:xfrm>
        </p:grpSpPr>
        <p:pic>
          <p:nvPicPr>
            <p:cNvPr id="162" name="Google Shape;16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639" y="155600"/>
              <a:ext cx="2581625" cy="22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0"/>
            <p:cNvSpPr/>
            <p:nvPr/>
          </p:nvSpPr>
          <p:spPr>
            <a:xfrm>
              <a:off x="7482150" y="692450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969700" y="1358825"/>
              <a:ext cx="7521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" name="Google Shape;165;p30"/>
          <p:cNvGrpSpPr/>
          <p:nvPr/>
        </p:nvGrpSpPr>
        <p:grpSpPr>
          <a:xfrm>
            <a:off x="6471650" y="2571745"/>
            <a:ext cx="2581625" cy="2142930"/>
            <a:chOff x="6471650" y="2519770"/>
            <a:chExt cx="2581625" cy="2142930"/>
          </a:xfrm>
        </p:grpSpPr>
        <p:pic>
          <p:nvPicPr>
            <p:cNvPr id="166" name="Google Shape;166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1650" y="2519770"/>
              <a:ext cx="2581625" cy="214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30"/>
            <p:cNvSpPr/>
            <p:nvPr/>
          </p:nvSpPr>
          <p:spPr>
            <a:xfrm>
              <a:off x="7348200" y="3052275"/>
              <a:ext cx="7521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7260075" y="3734825"/>
              <a:ext cx="562800" cy="1254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676475" y="4029650"/>
              <a:ext cx="863700" cy="125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