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015" r:id="rId2"/>
    <p:sldId id="3995" r:id="rId3"/>
    <p:sldId id="4229" r:id="rId4"/>
    <p:sldId id="4231" r:id="rId5"/>
    <p:sldId id="4230" r:id="rId6"/>
    <p:sldId id="4235" r:id="rId7"/>
    <p:sldId id="4236" r:id="rId8"/>
    <p:sldId id="4237" r:id="rId9"/>
    <p:sldId id="4228" r:id="rId10"/>
    <p:sldId id="4232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66CBD-01C4-5C4A-B331-633973B300AC}" v="105" dt="2021-08-23T02:18:14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4" autoAdjust="0"/>
    <p:restoredTop sz="89985" autoAdjust="0"/>
  </p:normalViewPr>
  <p:slideViewPr>
    <p:cSldViewPr>
      <p:cViewPr varScale="1">
        <p:scale>
          <a:sx n="102" d="100"/>
          <a:sy n="102" d="100"/>
        </p:scale>
        <p:origin x="894" y="114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Write</a:t>
            </a:r>
            <a:r>
              <a:rPr lang="en-US" altLang="ko-KR" baseline="0" dirty="0"/>
              <a:t> Amplification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0460080463655065E-2"/>
          <c:y val="3.0062802575557136E-2"/>
          <c:w val="0.91481362212610329"/>
          <c:h val="0.57539141839772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0x0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2.9</c:v>
                </c:pt>
                <c:pt idx="2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B-5346-A792-A030B5C6F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0x1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2.9</c:v>
                </c:pt>
                <c:pt idx="1">
                  <c:v>3.5</c:v>
                </c:pt>
                <c:pt idx="2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5346-A792-A030B5C6F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0x2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2.9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5346-A792-A030B5C6F8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0x3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1.7</c:v>
                </c:pt>
                <c:pt idx="2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5346-A792-A030B5C6F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645504"/>
        <c:axId val="133366560"/>
      </c:lineChart>
      <c:catAx>
        <c:axId val="13364550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66560"/>
        <c:crosses val="autoZero"/>
        <c:auto val="1"/>
        <c:lblAlgn val="ctr"/>
        <c:lblOffset val="100"/>
        <c:noMultiLvlLbl val="0"/>
      </c:catAx>
      <c:valAx>
        <c:axId val="1333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89907371403176"/>
          <c:y val="0.74260646268813157"/>
          <c:w val="0.45815569103432952"/>
          <c:h val="9.9785481351745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Compaction_count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0x0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40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1-4596-AC1B-81DFEEDD5A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0x1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</c:v>
                </c:pt>
                <c:pt idx="1">
                  <c:v>44</c:v>
                </c:pt>
                <c:pt idx="2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1-4596-AC1B-81DFEEDD5A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0x2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21</c:v>
                </c:pt>
                <c:pt idx="1">
                  <c:v>40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1-4596-AC1B-81DFEEDD5A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0x3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21</c:v>
                </c:pt>
                <c:pt idx="1">
                  <c:v>34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01-4596-AC1B-81DFEEDD5A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3645504"/>
        <c:axId val="133366560"/>
      </c:barChart>
      <c:catAx>
        <c:axId val="1336455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66560"/>
        <c:crosses val="autoZero"/>
        <c:auto val="1"/>
        <c:lblAlgn val="ctr"/>
        <c:lblOffset val="100"/>
        <c:noMultiLvlLbl val="0"/>
      </c:catAx>
      <c:valAx>
        <c:axId val="133366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6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Write(new)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0460080463655065E-2"/>
          <c:y val="3.0062802575557136E-2"/>
          <c:w val="0.88310677714960506"/>
          <c:h val="0.63698059122178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0x0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</c:v>
                </c:pt>
                <c:pt idx="1">
                  <c:v>1.4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5-465A-BE83-EFF1122047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0x1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1.6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5-465A-BE83-EFF1122047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0x2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1.4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5-465A-BE83-EFF1122047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0x3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#,##0</c:formatCode>
                <c:ptCount val="3"/>
                <c:pt idx="0">
                  <c:v>1000000</c:v>
                </c:pt>
                <c:pt idx="1">
                  <c:v>2000000</c:v>
                </c:pt>
                <c:pt idx="2">
                  <c:v>4000000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</c:v>
                </c:pt>
                <c:pt idx="1">
                  <c:v>1.5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95-465A-BE83-EFF112204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645504"/>
        <c:axId val="133366560"/>
      </c:barChart>
      <c:catAx>
        <c:axId val="13364550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66560"/>
        <c:crosses val="autoZero"/>
        <c:auto val="1"/>
        <c:lblAlgn val="ctr"/>
        <c:lblOffset val="100"/>
        <c:noMultiLvlLbl val="0"/>
      </c:catAx>
      <c:valAx>
        <c:axId val="1333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89907371403176"/>
          <c:y val="0.74260646268813157"/>
          <c:w val="0.29799529140956871"/>
          <c:h val="5.3852481999354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Compaction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후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L1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의 크기가 타겟 크기를 초과할 수 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이 경우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L1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에서 하나 이상의 파일을 선택하고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그 파일과 중복되는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key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범위를 갖는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L2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파일들과 병합한다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결과 파일은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L2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에 새로 쓰여진다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</a:t>
            </a:r>
          </a:p>
          <a:p>
            <a:br>
              <a:rPr lang="ko-KR" altLang="en-US" dirty="0"/>
            </a:br>
            <a:r>
              <a:rPr lang="en-US" altLang="ko-KR" dirty="0"/>
              <a:t>Compaction </a:t>
            </a:r>
            <a:r>
              <a:rPr lang="ko-KR" altLang="en-US" dirty="0"/>
              <a:t>과정에서 어떤 </a:t>
            </a:r>
            <a:r>
              <a:rPr lang="en-US" altLang="ko-KR" dirty="0" err="1"/>
              <a:t>sstable</a:t>
            </a:r>
            <a:r>
              <a:rPr lang="ko-KR" altLang="en-US" dirty="0"/>
              <a:t>을 선택하여 합병할지가 흥미로운 주제였고 여러 선택 옵션에 따른 장단점과 </a:t>
            </a:r>
            <a:r>
              <a:rPr lang="ko-KR" altLang="en-US" dirty="0" err="1"/>
              <a:t>성능비교가</a:t>
            </a:r>
            <a:r>
              <a:rPr lang="ko-KR" altLang="en-US" dirty="0"/>
              <a:t> 궁금하여 이번주 주제로 선정하게 되었다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08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5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eongmin981@gmail.com" TargetMode="External"/><Relationship Id="rId4" Type="http://schemas.openxmlformats.org/officeDocument/2006/relationships/hyperlink" Target="mailto:sanha0498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Compaction priority</a:t>
            </a:r>
            <a:br>
              <a:rPr lang="en-US" altLang="ko-KR" sz="4000" b="1" dirty="0"/>
            </a:br>
            <a:r>
              <a:rPr lang="en-US" altLang="ko-KR" sz="4000" b="1" dirty="0"/>
              <a:t>Option</a:t>
            </a:r>
            <a:endParaRPr lang="ko-KR" altLang="en-US" sz="4000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August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23, 2021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고산하</a:t>
            </a:r>
            <a:r>
              <a:rPr lang="en-US" altLang="ko-KR" sz="1800" b="0" dirty="0">
                <a:latin typeface="Tahoma" panose="020B0604030504040204" pitchFamily="34" charset="0"/>
              </a:rPr>
              <a:t>,</a:t>
            </a:r>
            <a:r>
              <a:rPr lang="ko-KR" altLang="en-US" sz="1800" b="0" dirty="0">
                <a:latin typeface="Tahoma" panose="020B0604030504040204" pitchFamily="34" charset="0"/>
              </a:rPr>
              <a:t> 김정민</a:t>
            </a: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sanha0498@gmail.com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jeongmin981@gmail.com</a:t>
            </a: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두 얼간이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44951-E2BF-E64A-A427-2E67788F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Appendix : kMinOverlappingRatio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C05CC-EE39-FA46-B46C-5FDD79C2463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SortFileByOverlappingRatio function code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DEA8A9-3295-9645-951C-0C1B2D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57" y="1268760"/>
            <a:ext cx="5616213" cy="352839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8BEA40-4869-3C4A-8DA1-8F058681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642420"/>
            <a:ext cx="5594263" cy="18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Picking compaction candidates in LCS</a:t>
            </a:r>
            <a:br>
              <a:rPr lang="en-US" altLang="ko-Kore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Leveled compaction workload</a:t>
            </a:r>
          </a:p>
          <a:p>
            <a:pPr lvl="1">
              <a:defRPr/>
            </a:pPr>
            <a:r>
              <a:rPr lang="en-US" altLang="ko-KR" dirty="0"/>
              <a:t>L1 exceeded its target size. (Compaction triggered)</a:t>
            </a:r>
          </a:p>
          <a:p>
            <a:pPr lvl="1">
              <a:defRPr/>
            </a:pPr>
            <a:r>
              <a:rPr lang="en-US" altLang="ko-Kore-KR" dirty="0"/>
              <a:t>Pick at least one file from L1 and merge it with the overlapping range of L2</a:t>
            </a:r>
          </a:p>
          <a:p>
            <a:pPr lvl="1">
              <a:defRPr/>
            </a:pPr>
            <a:r>
              <a:rPr lang="en-US" altLang="ko-KR" dirty="0"/>
              <a:t>Result files will be placed in L2</a:t>
            </a:r>
          </a:p>
          <a:p>
            <a:pPr lvl="1">
              <a:defRPr/>
            </a:pPr>
            <a:r>
              <a:rPr lang="en-US" altLang="ko-Kore-KR" dirty="0"/>
              <a:t>Which file to pick to compact</a:t>
            </a:r>
            <a:r>
              <a:rPr lang="en-US" altLang="ko-KR" dirty="0"/>
              <a:t> may differ by its compaction priority option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6AAF69A-5E66-B842-98AB-909F0546C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59" y="3356992"/>
            <a:ext cx="4940127" cy="2808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645E11-F532-EF46-A06A-23DE71BDB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4" y="3356991"/>
            <a:ext cx="3889780" cy="2304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CFE86-84E2-074D-B6B6-7BF42E64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52891-7AAD-1644-B471-BF64CE0E185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kByCompensatedSize (0x0) :</a:t>
            </a:r>
          </a:p>
          <a:p>
            <a:pPr lvl="1"/>
            <a:r>
              <a:rPr lang="en-US" altLang="ko-Kore-KR" dirty="0"/>
              <a:t>If number of deletes in a file exceeds number of inserts, </a:t>
            </a:r>
          </a:p>
          <a:p>
            <a:pPr lvl="1"/>
            <a:r>
              <a:rPr lang="en-US" altLang="ko-Kore-KR" dirty="0"/>
              <a:t>it is more likely to be picked for compaction. </a:t>
            </a:r>
          </a:p>
          <a:p>
            <a:pPr lvl="1"/>
            <a:endParaRPr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sz="1800" dirty="0"/>
          </a:p>
          <a:p>
            <a:r>
              <a:rPr lang="en-US" altLang="ko-Kore-KR" dirty="0"/>
              <a:t>kOldestLargestSeqFirst (0x1) : </a:t>
            </a:r>
          </a:p>
          <a:p>
            <a:pPr lvl="1"/>
            <a:r>
              <a:rPr lang="en-US" altLang="ko-Kore-KR" dirty="0"/>
              <a:t> Pick a file whose latest update is the oldest.</a:t>
            </a:r>
          </a:p>
          <a:p>
            <a:pPr lvl="1"/>
            <a:r>
              <a:rPr lang="en-US" altLang="ko-Kore-KR" dirty="0"/>
              <a:t> By compacting coldest range first,</a:t>
            </a:r>
          </a:p>
          <a:p>
            <a:pPr lvl="1"/>
            <a:r>
              <a:rPr lang="en-US" altLang="ko-Kore-KR" dirty="0"/>
              <a:t> we leave the hot ranges in the level. 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81F7BA-39ED-8846-B3A2-816B2F3F2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26" y="4797152"/>
            <a:ext cx="4032448" cy="119667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ACE4ED-7E0E-2840-AF29-AA0D8CC4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566121" cy="83396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50EECDB-9C94-2040-AA3F-33675AAC4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50" y="2204864"/>
            <a:ext cx="4104456" cy="8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9519-8D3E-704C-AAD1-83878180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72F82-EBD2-BE45-A88D-03089336466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ore-KR" dirty="0"/>
              <a:t>kOldestSmallestSeqFirst (0x2) : </a:t>
            </a:r>
          </a:p>
          <a:p>
            <a:pPr lvl="1"/>
            <a:r>
              <a:rPr lang="en-US" altLang="ko-Kore-KR" dirty="0"/>
              <a:t>Pick the file covers the oldest updates in the level, </a:t>
            </a:r>
          </a:p>
          <a:p>
            <a:pPr lvl="1"/>
            <a:r>
              <a:rPr lang="en-US" altLang="ko-Kore-KR" dirty="0"/>
              <a:t>which usually is contains the densest key range.</a:t>
            </a:r>
          </a:p>
          <a:p>
            <a:pPr lvl="1"/>
            <a:endParaRPr kumimoji="1" lang="en-US" altLang="ko-Kore-KR" dirty="0"/>
          </a:p>
          <a:p>
            <a:pPr lvl="1"/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kMinOverlappingRatio (Default, 0x3) :</a:t>
            </a:r>
          </a:p>
          <a:p>
            <a:pPr lvl="1"/>
            <a:r>
              <a:rPr lang="en-US" altLang="ko-Kore-KR" dirty="0"/>
              <a:t>Compact files whose ratio between </a:t>
            </a:r>
          </a:p>
          <a:p>
            <a:pPr lvl="1"/>
            <a:r>
              <a:rPr lang="en-US" altLang="ko-Kore-KR" dirty="0"/>
              <a:t>overlapping size in next level and its size is the smallest. </a:t>
            </a:r>
            <a:endParaRPr lang="ko-Kore-KR" altLang="en-US" dirty="0"/>
          </a:p>
          <a:p>
            <a:pPr marL="457200" lvl="1" indent="0">
              <a:buNone/>
            </a:pPr>
            <a:endParaRPr lang="en-US" altLang="ko-Kore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0215042-0365-7647-9B60-F121E1A1D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53136"/>
            <a:ext cx="5904656" cy="8740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9806B53-A6D7-8849-96F7-D74D34799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0848"/>
            <a:ext cx="4032448" cy="1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51483-CB4C-BF42-BEE6-9AA3465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83118-9016-2E4C-B8F7-55AD2DDDF0B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Experiment Env</a:t>
            </a:r>
          </a:p>
          <a:p>
            <a:pPr lvl="1"/>
            <a:r>
              <a:rPr lang="en-US" altLang="ko-Kore-KR" dirty="0"/>
              <a:t>rocksDB = version 6.24</a:t>
            </a:r>
          </a:p>
          <a:p>
            <a:pPr lvl="1"/>
            <a:r>
              <a:rPr lang="en-US" altLang="ko-Kore-KR" dirty="0"/>
              <a:t>CPU = 1 * Intel(R) Core(TM) i5-4250U CPU 1.30GHz</a:t>
            </a:r>
          </a:p>
          <a:p>
            <a:pPr lvl="1"/>
            <a:r>
              <a:rPr lang="en-US" altLang="ko-Kore-KR" dirty="0"/>
              <a:t>key_size = 16 bytes</a:t>
            </a:r>
          </a:p>
          <a:p>
            <a:pPr lvl="1"/>
            <a:r>
              <a:rPr lang="en-US" altLang="ko-Kore-KR" dirty="0"/>
              <a:t>value_size = 1KB</a:t>
            </a:r>
          </a:p>
          <a:p>
            <a:pPr lvl="1"/>
            <a:r>
              <a:rPr lang="en-US" altLang="ko-Kore-KR" dirty="0"/>
              <a:t>Entries = 1,000,000,  2,000,000, 4,000,000</a:t>
            </a:r>
          </a:p>
          <a:p>
            <a:pPr lvl="1"/>
            <a:endParaRPr lang="en-US" altLang="ko-Kore-KR" dirty="0"/>
          </a:p>
          <a:p>
            <a:pPr marL="457200" lvl="1" indent="0">
              <a:buNone/>
            </a:pPr>
            <a:r>
              <a:rPr lang="en-US" altLang="ko-Kore-KR" b="1" dirty="0"/>
              <a:t>TestCase :</a:t>
            </a:r>
            <a:endParaRPr lang="en-US" altLang="ko-Kore-KR" dirty="0"/>
          </a:p>
          <a:p>
            <a:pPr marL="457200" lvl="1" indent="0">
              <a:buNone/>
            </a:pPr>
            <a:r>
              <a:rPr lang="en-US" altLang="ko-Kore-KR" dirty="0"/>
              <a:t>fillrandom, deleterandom </a:t>
            </a:r>
          </a:p>
          <a:p>
            <a:pPr marL="457200" lvl="1" indent="0">
              <a:buNone/>
            </a:pPr>
            <a:r>
              <a:rPr lang="en-US" altLang="ko-KR" dirty="0"/>
              <a:t>(Write Amp, Comp cnt, Wnew) </a:t>
            </a:r>
            <a:endParaRPr lang="en-US" altLang="ko-Kore-KR" dirty="0"/>
          </a:p>
          <a:p>
            <a:pPr marL="457200" lvl="1" indent="0">
              <a:buNone/>
            </a:pPr>
            <a:endParaRPr lang="en-US" altLang="ko-Kore-KR" dirty="0"/>
          </a:p>
          <a:p>
            <a:pPr marL="457200" lvl="1" indent="0">
              <a:buNone/>
            </a:pPr>
            <a:endParaRPr lang="en-US" altLang="ko-Kore-KR" dirty="0"/>
          </a:p>
          <a:p>
            <a:pPr marL="457200" lvl="1" indent="0">
              <a:buNone/>
            </a:pPr>
            <a:endParaRPr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1543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EDF08-57C9-4C43-BA6F-01EFFC18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B479C-0057-344A-9F80-E37CF09296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668392"/>
          </a:xfrm>
        </p:spPr>
        <p:txBody>
          <a:bodyPr/>
          <a:lstStyle/>
          <a:p>
            <a:r>
              <a:rPr lang="en-US" altLang="ko-Kore-KR" dirty="0"/>
              <a:t>Fillrandom + deleteramdom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08E2E1-51DF-E34A-9AAB-30DB64956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84588"/>
              </p:ext>
            </p:extLst>
          </p:nvPr>
        </p:nvGraphicFramePr>
        <p:xfrm>
          <a:off x="1475656" y="1340768"/>
          <a:ext cx="6480720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8994020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9358600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7381485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210675457"/>
                    </a:ext>
                  </a:extLst>
                </a:gridCol>
              </a:tblGrid>
              <a:tr h="247392">
                <a:tc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W-Amp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Comp_cnt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Wnew(GB)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36996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2.2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77545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1660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4769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974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33D09BA-7160-6845-ABAD-0B6C8603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93842"/>
              </p:ext>
            </p:extLst>
          </p:nvPr>
        </p:nvGraphicFramePr>
        <p:xfrm>
          <a:off x="1475656" y="3129136"/>
          <a:ext cx="6480720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8994020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9358600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7381485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210675457"/>
                    </a:ext>
                  </a:extLst>
                </a:gridCol>
              </a:tblGrid>
              <a:tr h="247392">
                <a:tc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W-Amp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Comp_cnt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Wnew(GB)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36996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40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1.4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77545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3.5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44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1.6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1660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1.4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4769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1.7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34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1.5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9740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015F6EE-4F35-C142-8662-9BD8AD6C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24780"/>
              </p:ext>
            </p:extLst>
          </p:nvPr>
        </p:nvGraphicFramePr>
        <p:xfrm>
          <a:off x="1475656" y="4981104"/>
          <a:ext cx="6480720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8994020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9358600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7381485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210675457"/>
                    </a:ext>
                  </a:extLst>
                </a:gridCol>
              </a:tblGrid>
              <a:tr h="247392">
                <a:tc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W-Amp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Comp_cnt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Wnew(GB)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36996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2.5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70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3.5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77545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86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3.8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01660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75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3.9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4769"/>
                  </a:ext>
                </a:extLst>
              </a:tr>
              <a:tr h="247392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2.9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76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4.0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97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708D40-26C9-EC4C-9992-AF1015B46E16}"/>
              </a:ext>
            </a:extLst>
          </p:cNvPr>
          <p:cNvSpPr txBox="1"/>
          <p:nvPr/>
        </p:nvSpPr>
        <p:spPr>
          <a:xfrm>
            <a:off x="263465" y="1910854"/>
            <a:ext cx="1212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0" dirty="0"/>
              <a:t>Entries =</a:t>
            </a:r>
          </a:p>
          <a:p>
            <a:r>
              <a:rPr lang="en-US" altLang="ko-Kore-KR" b="0" dirty="0"/>
              <a:t>1,000,000</a:t>
            </a:r>
            <a:endParaRPr kumimoji="1" lang="en-US" altLang="ko-Kore-KR" b="0" dirty="0"/>
          </a:p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5853B-363A-AE41-B91A-6D690646C881}"/>
              </a:ext>
            </a:extLst>
          </p:cNvPr>
          <p:cNvSpPr txBox="1"/>
          <p:nvPr/>
        </p:nvSpPr>
        <p:spPr>
          <a:xfrm>
            <a:off x="263465" y="3655318"/>
            <a:ext cx="1212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0" dirty="0"/>
              <a:t>Entries =</a:t>
            </a:r>
          </a:p>
          <a:p>
            <a:r>
              <a:rPr lang="en-US" altLang="ko-Kore-KR" b="0" dirty="0"/>
              <a:t>2,000,000</a:t>
            </a:r>
            <a:endParaRPr kumimoji="1" lang="en-US" altLang="ko-Kore-KR" b="0" dirty="0"/>
          </a:p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938ED-45A3-6F43-8A23-A395E218B21E}"/>
              </a:ext>
            </a:extLst>
          </p:cNvPr>
          <p:cNvSpPr txBox="1"/>
          <p:nvPr/>
        </p:nvSpPr>
        <p:spPr>
          <a:xfrm>
            <a:off x="251520" y="5348684"/>
            <a:ext cx="120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0" dirty="0"/>
              <a:t>Entries =</a:t>
            </a:r>
          </a:p>
          <a:p>
            <a:r>
              <a:rPr lang="en-US" altLang="ko-Kore-KR" b="0" dirty="0"/>
              <a:t>4,000,000</a:t>
            </a:r>
            <a:endParaRPr kumimoji="1" lang="en-US" altLang="ko-Kore-KR" b="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41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A22-E17C-934B-B129-60C269A1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6" y="25064"/>
            <a:ext cx="8839200" cy="533400"/>
          </a:xfrm>
        </p:spPr>
        <p:txBody>
          <a:bodyPr/>
          <a:lstStyle/>
          <a:p>
            <a:r>
              <a:rPr lang="en-US" altLang="ko-Kore-KR" dirty="0"/>
              <a:t>Option of Compaction Priority</a:t>
            </a:r>
            <a:endParaRPr kumimoji="1" lang="ko-Kore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5473C9C-A929-0B4D-973F-09DA72521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008582"/>
              </p:ext>
            </p:extLst>
          </p:nvPr>
        </p:nvGraphicFramePr>
        <p:xfrm>
          <a:off x="1453632" y="908720"/>
          <a:ext cx="604867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2639524-8141-4D67-B03A-4609BC294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065500"/>
              </p:ext>
            </p:extLst>
          </p:nvPr>
        </p:nvGraphicFramePr>
        <p:xfrm>
          <a:off x="1597648" y="3501008"/>
          <a:ext cx="590465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332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B85A-463E-4DD7-A016-86DFC6B5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Option of Compaction Priority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49F9BD2-DD28-4CE9-93E7-ED8F1462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160526"/>
              </p:ext>
            </p:extLst>
          </p:nvPr>
        </p:nvGraphicFramePr>
        <p:xfrm>
          <a:off x="1547664" y="1772816"/>
          <a:ext cx="6408712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493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33643</TotalTime>
  <Words>436</Words>
  <Application>Microsoft Office PowerPoint</Application>
  <PresentationFormat>화면 슬라이드 쇼(4:3)</PresentationFormat>
  <Paragraphs>127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Tahoma</vt:lpstr>
      <vt:lpstr>Wingdings</vt:lpstr>
      <vt:lpstr>파일캐쉬서식</vt:lpstr>
      <vt:lpstr>Compaction priority Option</vt:lpstr>
      <vt:lpstr>Picking compaction candidates in LCS </vt:lpstr>
      <vt:lpstr>Option of Compaction Priority</vt:lpstr>
      <vt:lpstr>Option of Compaction Priority</vt:lpstr>
      <vt:lpstr>Option of Compaction Priority</vt:lpstr>
      <vt:lpstr>Option of Compaction Priority</vt:lpstr>
      <vt:lpstr>Option of Compaction Priority</vt:lpstr>
      <vt:lpstr>Option of Compaction Priority</vt:lpstr>
      <vt:lpstr>Discussion</vt:lpstr>
      <vt:lpstr>Appendix : kMinOverlappingRatio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김 정민</cp:lastModifiedBy>
  <cp:revision>1043</cp:revision>
  <cp:lastPrinted>2000-10-17T04:49:16Z</cp:lastPrinted>
  <dcterms:created xsi:type="dcterms:W3CDTF">2000-07-27T08:49:33Z</dcterms:created>
  <dcterms:modified xsi:type="dcterms:W3CDTF">2021-08-23T03:08:58Z</dcterms:modified>
</cp:coreProperties>
</file>