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4015" r:id="rId2"/>
    <p:sldId id="3995" r:id="rId3"/>
    <p:sldId id="4233" r:id="rId4"/>
    <p:sldId id="4229" r:id="rId5"/>
    <p:sldId id="4234" r:id="rId6"/>
    <p:sldId id="4236" r:id="rId7"/>
    <p:sldId id="4237" r:id="rId8"/>
    <p:sldId id="4239" r:id="rId9"/>
    <p:sldId id="4230" r:id="rId10"/>
    <p:sldId id="4231" r:id="rId11"/>
    <p:sldId id="4228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00"/>
    <a:srgbClr val="0066FF"/>
    <a:srgbClr val="FF3300"/>
    <a:srgbClr val="008000"/>
    <a:srgbClr val="0099FF"/>
    <a:srgbClr val="CCFFFF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6327" autoAdjust="0"/>
  </p:normalViewPr>
  <p:slideViewPr>
    <p:cSldViewPr>
      <p:cViewPr varScale="1">
        <p:scale>
          <a:sx n="59" d="100"/>
          <a:sy n="59" d="100"/>
        </p:scale>
        <p:origin x="69" y="207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ocksDB%20&#48516;&#49437;%20&#49828;&#53552;&#46356;\7&#50900;%2024&#51068;%20&#48516;&#49437;%20&#543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ocksDB%20&#48516;&#49437;%20&#49828;&#53552;&#46356;\7&#50900;%2024&#51068;%20&#48516;&#49437;%20&#5436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ocksDB%20&#48516;&#49437;%20&#49828;&#53552;&#46356;\7&#50900;%2024&#51068;%20&#48516;&#49437;%20&#5436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ocksDB%20&#48516;&#49437;%20&#49828;&#53552;&#46356;\7&#50900;%2024&#51068;%20&#48516;&#49437;%20&#5436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i00\Documents\&#45800;&#44397;&#45824;\3-1\%5bRockDB%20&#49828;&#53552;&#46356;%5d\7&#50900;%2026&#51068;%20&#49688;&#51221;%20&#48516;&#49437;%20&#5436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i00\Documents\&#45800;&#44397;&#45824;\3-1\%5bRockDB%20&#49828;&#53552;&#46356;%5d\7&#50900;%2026&#51068;%20&#49688;&#51221;%20&#48516;&#49437;%20&#5436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fill random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(Sheet1!$B$106,Sheet1!$B$109,Sheet1!$B$112,Sheet1!$B$115,Sheet1!$B$118,Sheet1!$B$121)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(Sheet1!$D$106,Sheet1!$D$109,Sheet1!$D$112,Sheet1!$D$115,Sheet1!$D$118,Sheet1!$D$121)</c:f>
              <c:numCache>
                <c:formatCode>General</c:formatCode>
                <c:ptCount val="6"/>
                <c:pt idx="0">
                  <c:v>70284.666666666672</c:v>
                </c:pt>
                <c:pt idx="1">
                  <c:v>65686.333333333328</c:v>
                </c:pt>
                <c:pt idx="2">
                  <c:v>60488</c:v>
                </c:pt>
                <c:pt idx="3">
                  <c:v>57069.333333333336</c:v>
                </c:pt>
                <c:pt idx="4">
                  <c:v>48147.666666666664</c:v>
                </c:pt>
                <c:pt idx="5">
                  <c:v>17715.666666666668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C8B-48D9-9373-BCD62FD1F594}"/>
            </c:ext>
          </c:extLst>
        </c:ser>
        <c:ser>
          <c:idx val="3"/>
          <c:order val="3"/>
          <c:tx>
            <c:v>read random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(Sheet1!$B$106,Sheet1!$B$109,Sheet1!$B$112,Sheet1!$B$115,Sheet1!$B$118,Sheet1!$B$121)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(Sheet1!$F$106,Sheet1!$F$109,Sheet1!$F$112,Sheet1!$F$115,Sheet1!$F$118,Sheet1!$F$121)</c:f>
              <c:numCache>
                <c:formatCode>General</c:formatCode>
                <c:ptCount val="6"/>
                <c:pt idx="0">
                  <c:v>63761.333333333336</c:v>
                </c:pt>
                <c:pt idx="1">
                  <c:v>69490.333333333328</c:v>
                </c:pt>
                <c:pt idx="2">
                  <c:v>58947</c:v>
                </c:pt>
                <c:pt idx="3">
                  <c:v>51068.666666666664</c:v>
                </c:pt>
                <c:pt idx="4">
                  <c:v>36515.333333333336</c:v>
                </c:pt>
                <c:pt idx="5">
                  <c:v>18755.333333333332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C8B-48D9-9373-BCD62FD1F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654175"/>
        <c:axId val="2964169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Sheet1!$C$104</c15:sqref>
                        </c15:formulaRef>
                      </c:ext>
                    </c:extLst>
                    <c:strCache>
                      <c:ptCount val="1"/>
                      <c:pt idx="0">
                        <c:v>fill random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(Sheet1!$B$106,Sheet1!$B$109,Sheet1!$B$112,Sheet1!$B$115,Sheet1!$B$118,Sheet1!$B$121)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(Sheet1!$C$106,Sheet1!$C$109,Sheet1!$C$112,Sheet1!$C$115,Sheet1!$C$118,Sheet1!$C$121)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69591</c:v>
                      </c:pt>
                      <c:pt idx="1">
                        <c:v>72904</c:v>
                      </c:pt>
                      <c:pt idx="2">
                        <c:v>67989</c:v>
                      </c:pt>
                      <c:pt idx="3">
                        <c:v>50815</c:v>
                      </c:pt>
                      <c:pt idx="4">
                        <c:v>39959</c:v>
                      </c:pt>
                      <c:pt idx="5">
                        <c:v>10212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C8B-48D9-9373-BCD62FD1F59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Sheet1!$E$104</c15:sqref>
                        </c15:formulaRef>
                      </c:ext>
                    </c:extLst>
                    <c:strCache>
                      <c:ptCount val="1"/>
                      <c:pt idx="0">
                        <c:v>read random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(Sheet1!$B$106,Sheet1!$B$109,Sheet1!$B$112,Sheet1!$B$115,Sheet1!$B$118,Sheet1!$B$121)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(Sheet1!$E$106,Sheet1!$E$109,Sheet1!$E$112,Sheet1!$E$115,Sheet1!$E$118,Sheet1!$E$121)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65993</c:v>
                      </c:pt>
                      <c:pt idx="1">
                        <c:v>77206</c:v>
                      </c:pt>
                      <c:pt idx="2">
                        <c:v>62418</c:v>
                      </c:pt>
                      <c:pt idx="3">
                        <c:v>58904</c:v>
                      </c:pt>
                      <c:pt idx="4">
                        <c:v>39676</c:v>
                      </c:pt>
                      <c:pt idx="5">
                        <c:v>18886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C8B-48D9-9373-BCD62FD1F594}"/>
                  </c:ext>
                </c:extLst>
              </c15:ser>
            </c15:filteredBarSeries>
          </c:ext>
        </c:extLst>
      </c:barChart>
      <c:catAx>
        <c:axId val="29654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41695"/>
        <c:crosses val="autoZero"/>
        <c:auto val="1"/>
        <c:lblAlgn val="ctr"/>
        <c:lblOffset val="100"/>
        <c:noMultiLvlLbl val="0"/>
      </c:catAx>
      <c:valAx>
        <c:axId val="2964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altLang="ko-KR" sz="1000" b="0" i="0" u="none" strike="noStrike" baseline="0"/>
                  <a:t>Throughput(ops/sec)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5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fill random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(Sheet1!$H$106,Sheet1!$H$109,Sheet1!$H$112,Sheet1!$H$115,Sheet1!$H$118,Sheet1!$H$121)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(Sheet1!$J$106,Sheet1!$J$109,Sheet1!$J$112,Sheet1!$J$115,Sheet1!$J$118,Sheet1!$J$121)</c:f>
              <c:numCache>
                <c:formatCode>General</c:formatCode>
                <c:ptCount val="6"/>
                <c:pt idx="0">
                  <c:v>7.7666666666666657</c:v>
                </c:pt>
                <c:pt idx="1">
                  <c:v>10.266666666666667</c:v>
                </c:pt>
                <c:pt idx="2">
                  <c:v>13.166666666666666</c:v>
                </c:pt>
                <c:pt idx="3">
                  <c:v>19.366666666666667</c:v>
                </c:pt>
                <c:pt idx="4">
                  <c:v>51.6</c:v>
                </c:pt>
                <c:pt idx="5">
                  <c:v>70.933333333333323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DB0-487B-9B1B-80D7A62349C6}"/>
            </c:ext>
          </c:extLst>
        </c:ser>
        <c:ser>
          <c:idx val="3"/>
          <c:order val="3"/>
          <c:tx>
            <c:v>read random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(Sheet1!$H$106,Sheet1!$H$109,Sheet1!$H$112,Sheet1!$H$115,Sheet1!$H$118,Sheet1!$H$121)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(Sheet1!$L$106,Sheet1!$L$109,Sheet1!$L$112,Sheet1!$L$115,Sheet1!$L$118,Sheet1!$L$121)</c:f>
              <c:numCache>
                <c:formatCode>General</c:formatCode>
                <c:ptCount val="6"/>
                <c:pt idx="0">
                  <c:v>7.0666666666666664</c:v>
                </c:pt>
                <c:pt idx="1">
                  <c:v>10.866666666666667</c:v>
                </c:pt>
                <c:pt idx="2">
                  <c:v>12.833333333333334</c:v>
                </c:pt>
                <c:pt idx="3">
                  <c:v>17.333333333333332</c:v>
                </c:pt>
                <c:pt idx="4">
                  <c:v>39.133333333333333</c:v>
                </c:pt>
                <c:pt idx="5">
                  <c:v>75.033333333333331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DB0-487B-9B1B-80D7A6234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666655"/>
        <c:axId val="175690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Sheet1!$I$104</c15:sqref>
                        </c15:formulaRef>
                      </c:ext>
                    </c:extLst>
                    <c:strCache>
                      <c:ptCount val="1"/>
                      <c:pt idx="0">
                        <c:v>fill random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(Sheet1!$H$106,Sheet1!$H$109,Sheet1!$H$112,Sheet1!$H$115,Sheet1!$H$118,Sheet1!$H$121)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(Sheet1!$I$106,Sheet1!$I$109,Sheet1!$I$112,Sheet1!$I$115,Sheet1!$I$118,Sheet1!$I$121)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7.7</c:v>
                      </c:pt>
                      <c:pt idx="1">
                        <c:v>11.4</c:v>
                      </c:pt>
                      <c:pt idx="2">
                        <c:v>14.8</c:v>
                      </c:pt>
                      <c:pt idx="3">
                        <c:v>17.3</c:v>
                      </c:pt>
                      <c:pt idx="4">
                        <c:v>42.8</c:v>
                      </c:pt>
                      <c:pt idx="5">
                        <c:v>40.9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DB0-487B-9B1B-80D7A62349C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Sheet1!$K$104</c15:sqref>
                        </c15:formulaRef>
                      </c:ext>
                    </c:extLst>
                    <c:strCache>
                      <c:ptCount val="1"/>
                      <c:pt idx="0">
                        <c:v>read random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(Sheet1!$H$106,Sheet1!$H$109,Sheet1!$H$112,Sheet1!$H$115,Sheet1!$H$118,Sheet1!$H$121)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(Sheet1!$K$106,Sheet1!$K$109,Sheet1!$K$112,Sheet1!$K$115,Sheet1!$K$118,Sheet1!$K$121)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7.3</c:v>
                      </c:pt>
                      <c:pt idx="1">
                        <c:v>12.1</c:v>
                      </c:pt>
                      <c:pt idx="2">
                        <c:v>13.6</c:v>
                      </c:pt>
                      <c:pt idx="3">
                        <c:v>20</c:v>
                      </c:pt>
                      <c:pt idx="4">
                        <c:v>42.5</c:v>
                      </c:pt>
                      <c:pt idx="5">
                        <c:v>75.599999999999994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DB0-487B-9B1B-80D7A62349C6}"/>
                  </c:ext>
                </c:extLst>
              </c15:ser>
            </c15:filteredBarSeries>
          </c:ext>
        </c:extLst>
      </c:barChart>
      <c:catAx>
        <c:axId val="29666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69055"/>
        <c:crosses val="autoZero"/>
        <c:auto val="1"/>
        <c:lblAlgn val="ctr"/>
        <c:lblOffset val="100"/>
        <c:noMultiLvlLbl val="0"/>
      </c:catAx>
      <c:valAx>
        <c:axId val="1756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altLang="ko-KR" sz="1000" b="0" i="0" u="none" strike="noStrike" baseline="0" dirty="0">
                    <a:effectLst/>
                  </a:rPr>
                  <a:t>Throughput</a:t>
                </a:r>
                <a:r>
                  <a:rPr lang="en-US" altLang="ko-KR" dirty="0"/>
                  <a:t>(MB/s)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6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fill seq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(Sheet1!$H$128,Sheet1!$H$131,Sheet1!$H$134,Sheet1!$H$137,Sheet1!$H$140,Sheet1!$H$143)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(Sheet1!$J$128,Sheet1!$J$131,Sheet1!$J$134,Sheet1!$J$137,Sheet1!$J$140,Sheet1!$J$143)</c:f>
              <c:numCache>
                <c:formatCode>General</c:formatCode>
                <c:ptCount val="6"/>
                <c:pt idx="0">
                  <c:v>15.1</c:v>
                </c:pt>
                <c:pt idx="1">
                  <c:v>19.45</c:v>
                </c:pt>
                <c:pt idx="2">
                  <c:v>25.9</c:v>
                </c:pt>
                <c:pt idx="3">
                  <c:v>36.75</c:v>
                </c:pt>
                <c:pt idx="4">
                  <c:v>83.7</c:v>
                </c:pt>
                <c:pt idx="5">
                  <c:v>152.5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D1-416C-BB31-44DAC00880DA}"/>
            </c:ext>
          </c:extLst>
        </c:ser>
        <c:ser>
          <c:idx val="3"/>
          <c:order val="3"/>
          <c:tx>
            <c:v>read seq</c:v>
          </c:tx>
          <c:spPr>
            <a:solidFill>
              <a:srgbClr val="8172C0"/>
            </a:solidFill>
            <a:ln>
              <a:noFill/>
            </a:ln>
            <a:effectLst/>
          </c:spPr>
          <c:invertIfNegative val="0"/>
          <c:cat>
            <c:strRef>
              <c:f>(Sheet1!$H$128,Sheet1!$H$131,Sheet1!$H$134,Sheet1!$H$137,Sheet1!$H$140,Sheet1!$H$143)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(Sheet1!$L$128,Sheet1!$L$131,Sheet1!$L$134,Sheet1!$L$137,Sheet1!$L$140,Sheet1!$L$143)</c:f>
              <c:numCache>
                <c:formatCode>General</c:formatCode>
                <c:ptCount val="6"/>
                <c:pt idx="0">
                  <c:v>173.05</c:v>
                </c:pt>
                <c:pt idx="1">
                  <c:v>226.75</c:v>
                </c:pt>
                <c:pt idx="2">
                  <c:v>277.95</c:v>
                </c:pt>
                <c:pt idx="3">
                  <c:v>289.05</c:v>
                </c:pt>
                <c:pt idx="4">
                  <c:v>478</c:v>
                </c:pt>
                <c:pt idx="5">
                  <c:v>413.65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4D1-416C-BB31-44DAC0088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671264"/>
        <c:axId val="6076716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Sheet1!$I$126</c15:sqref>
                        </c15:formulaRef>
                      </c:ext>
                    </c:extLst>
                    <c:strCache>
                      <c:ptCount val="1"/>
                      <c:pt idx="0">
                        <c:v>fill seq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(Sheet1!$H$128,Sheet1!$H$131,Sheet1!$H$134,Sheet1!$H$137,Sheet1!$H$140,Sheet1!$H$143)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(Sheet1!$I$128,Sheet1!$I$131,Sheet1!$I$134,Sheet1!$I$137,Sheet1!$I$140,Sheet1!$I$143)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15.5</c:v>
                      </c:pt>
                      <c:pt idx="1">
                        <c:v>19.7</c:v>
                      </c:pt>
                      <c:pt idx="2">
                        <c:v>26.1</c:v>
                      </c:pt>
                      <c:pt idx="3">
                        <c:v>37.9</c:v>
                      </c:pt>
                      <c:pt idx="4">
                        <c:v>57</c:v>
                      </c:pt>
                      <c:pt idx="5">
                        <c:v>162.69999999999999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4D1-416C-BB31-44DAC00880D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Sheet1!$K$126</c15:sqref>
                        </c15:formulaRef>
                      </c:ext>
                    </c:extLst>
                    <c:strCache>
                      <c:ptCount val="1"/>
                      <c:pt idx="0">
                        <c:v>read seq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(Sheet1!$H$128,Sheet1!$H$131,Sheet1!$H$134,Sheet1!$H$137,Sheet1!$H$140,Sheet1!$H$143)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(Sheet1!$K$128,Sheet1!$K$131,Sheet1!$K$134,Sheet1!$K$137,Sheet1!$K$140,Sheet1!$K$143)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179.6</c:v>
                      </c:pt>
                      <c:pt idx="1">
                        <c:v>233.3</c:v>
                      </c:pt>
                      <c:pt idx="2">
                        <c:v>280.7</c:v>
                      </c:pt>
                      <c:pt idx="3">
                        <c:v>338.8</c:v>
                      </c:pt>
                      <c:pt idx="4">
                        <c:v>375.2</c:v>
                      </c:pt>
                      <c:pt idx="5">
                        <c:v>410.2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4D1-416C-BB31-44DAC00880DA}"/>
                  </c:ext>
                </c:extLst>
              </c15:ser>
            </c15:filteredBarSeries>
          </c:ext>
        </c:extLst>
      </c:barChart>
      <c:catAx>
        <c:axId val="60767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7671680"/>
        <c:crosses val="autoZero"/>
        <c:auto val="1"/>
        <c:lblAlgn val="ctr"/>
        <c:lblOffset val="100"/>
        <c:noMultiLvlLbl val="0"/>
      </c:catAx>
      <c:valAx>
        <c:axId val="60767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altLang="ko-KR" dirty="0"/>
                  <a:t>Throughput(MB/s)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767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fill seq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(Sheet1!$B$128,Sheet1!$B$131,Sheet1!$B$134,Sheet1!$B$137,Sheet1!$B$140,Sheet1!$B$143)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(Sheet1!$D$128,Sheet1!$D$131,Sheet1!$D$134,Sheet1!$D$137,Sheet1!$D$140,Sheet1!$D$143)</c:f>
              <c:numCache>
                <c:formatCode>General</c:formatCode>
                <c:ptCount val="6"/>
                <c:pt idx="0">
                  <c:v>136301</c:v>
                </c:pt>
                <c:pt idx="1">
                  <c:v>124398.5</c:v>
                </c:pt>
                <c:pt idx="2">
                  <c:v>119200.5</c:v>
                </c:pt>
                <c:pt idx="3">
                  <c:v>108222.5</c:v>
                </c:pt>
                <c:pt idx="4">
                  <c:v>78098.5</c:v>
                </c:pt>
                <c:pt idx="5">
                  <c:v>38109.5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D9A-4BCD-BFF3-93FD5272EC6D}"/>
            </c:ext>
          </c:extLst>
        </c:ser>
        <c:ser>
          <c:idx val="3"/>
          <c:order val="3"/>
          <c:tx>
            <c:v>read seq</c:v>
          </c:tx>
          <c:spPr>
            <a:solidFill>
              <a:srgbClr val="8172C0"/>
            </a:solidFill>
            <a:ln>
              <a:noFill/>
            </a:ln>
            <a:effectLst/>
          </c:spPr>
          <c:invertIfNegative val="0"/>
          <c:cat>
            <c:strRef>
              <c:f>(Sheet1!$B$128,Sheet1!$B$131,Sheet1!$B$134,Sheet1!$B$137,Sheet1!$B$140,Sheet1!$B$143)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  <c:extLst/>
            </c:strRef>
          </c:cat>
          <c:val>
            <c:numRef>
              <c:f>(Sheet1!$F$128,Sheet1!$F$131,Sheet1!$F$134,Sheet1!$F$137,Sheet1!$F$140,Sheet1!$F$143)</c:f>
              <c:numCache>
                <c:formatCode>General</c:formatCode>
                <c:ptCount val="6"/>
                <c:pt idx="0">
                  <c:v>1564165</c:v>
                </c:pt>
                <c:pt idx="1">
                  <c:v>1449747.5</c:v>
                </c:pt>
                <c:pt idx="2">
                  <c:v>1278223.5</c:v>
                </c:pt>
                <c:pt idx="3">
                  <c:v>851441</c:v>
                </c:pt>
                <c:pt idx="4">
                  <c:v>445925</c:v>
                </c:pt>
                <c:pt idx="5">
                  <c:v>103370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D9A-4BCD-BFF3-93FD5272E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9998064"/>
        <c:axId val="7599964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Sheet1!$C$126</c15:sqref>
                        </c15:formulaRef>
                      </c:ext>
                    </c:extLst>
                    <c:strCache>
                      <c:ptCount val="1"/>
                      <c:pt idx="0">
                        <c:v>fill seq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(Sheet1!$B$128,Sheet1!$B$131,Sheet1!$B$134,Sheet1!$B$137,Sheet1!$B$140,Sheet1!$B$143)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(Sheet1!$C$128,Sheet1!$C$131,Sheet1!$C$134,Sheet1!$C$137,Sheet1!$C$140,Sheet1!$C$143)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139789</c:v>
                      </c:pt>
                      <c:pt idx="1">
                        <c:v>126097</c:v>
                      </c:pt>
                      <c:pt idx="2">
                        <c:v>120191</c:v>
                      </c:pt>
                      <c:pt idx="3">
                        <c:v>111696</c:v>
                      </c:pt>
                      <c:pt idx="4">
                        <c:v>53170</c:v>
                      </c:pt>
                      <c:pt idx="5">
                        <c:v>40666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D9A-4BCD-BFF3-93FD5272EC6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Sheet1!$E$126</c15:sqref>
                        </c15:formulaRef>
                      </c:ext>
                    </c:extLst>
                    <c:strCache>
                      <c:ptCount val="1"/>
                      <c:pt idx="0">
                        <c:v>read seq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(Sheet1!$B$128,Sheet1!$B$131,Sheet1!$B$134,Sheet1!$B$137,Sheet1!$B$140,Sheet1!$B$143)</c15:sqref>
                        </c15:formulaRef>
                      </c:ext>
                    </c:extLst>
                    <c:strCache>
                      <c:ptCount val="6"/>
                      <c:pt idx="0">
                        <c:v>16B</c:v>
                      </c:pt>
                      <c:pt idx="1">
                        <c:v>64B</c:v>
                      </c:pt>
                      <c:pt idx="2">
                        <c:v>128B</c:v>
                      </c:pt>
                      <c:pt idx="3">
                        <c:v>256B</c:v>
                      </c:pt>
                      <c:pt idx="4">
                        <c:v>1KB</c:v>
                      </c:pt>
                      <c:pt idx="5">
                        <c:v>4KB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(Sheet1!$E$128,Sheet1!$E$131,Sheet1!$E$134,Sheet1!$E$137,Sheet1!$E$140,Sheet1!$E$143)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1623521</c:v>
                      </c:pt>
                      <c:pt idx="1">
                        <c:v>1491364</c:v>
                      </c:pt>
                      <c:pt idx="2">
                        <c:v>1290857</c:v>
                      </c:pt>
                      <c:pt idx="3">
                        <c:v>998038</c:v>
                      </c:pt>
                      <c:pt idx="4">
                        <c:v>350032</c:v>
                      </c:pt>
                      <c:pt idx="5">
                        <c:v>102504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D9A-4BCD-BFF3-93FD5272EC6D}"/>
                  </c:ext>
                </c:extLst>
              </c15:ser>
            </c15:filteredBarSeries>
          </c:ext>
        </c:extLst>
      </c:barChart>
      <c:catAx>
        <c:axId val="75999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996400"/>
        <c:crosses val="autoZero"/>
        <c:auto val="1"/>
        <c:lblAlgn val="ctr"/>
        <c:lblOffset val="100"/>
        <c:noMultiLvlLbl val="0"/>
      </c:catAx>
      <c:valAx>
        <c:axId val="7599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altLang="ko-KR"/>
                  <a:t>Throughput(ops/sec)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99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95127234293288"/>
          <c:y val="0.87752341459806915"/>
          <c:w val="0.30209720318280503"/>
          <c:h val="8.51191236586612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random vs seq - fill throughput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fill random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(Sheet1!$B$128,Sheet1!$B$131,Sheet1!$B$134,Sheet1!$B$137,Sheet1!$B$140,Sheet1!$B$143)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</c:strRef>
          </c:cat>
          <c:val>
            <c:numRef>
              <c:f>(Sheet1!$D$106,Sheet1!$D$109,Sheet1!$D$112,Sheet1!$D$115,Sheet1!$D$118,Sheet1!$D$121)</c:f>
              <c:numCache>
                <c:formatCode>General</c:formatCode>
                <c:ptCount val="6"/>
                <c:pt idx="0">
                  <c:v>70284.666666666672</c:v>
                </c:pt>
                <c:pt idx="1">
                  <c:v>65686.333333333328</c:v>
                </c:pt>
                <c:pt idx="2">
                  <c:v>60488</c:v>
                </c:pt>
                <c:pt idx="3">
                  <c:v>57069.333333333336</c:v>
                </c:pt>
                <c:pt idx="4">
                  <c:v>48147.666666666664</c:v>
                </c:pt>
                <c:pt idx="5">
                  <c:v>17715.666666666668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2C-4D0C-981A-EDF6F3D80A15}"/>
            </c:ext>
          </c:extLst>
        </c:ser>
        <c:ser>
          <c:idx val="1"/>
          <c:order val="1"/>
          <c:tx>
            <c:v>fill seq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(Sheet1!$B$128,Sheet1!$B$131,Sheet1!$B$134,Sheet1!$B$137,Sheet1!$B$140,Sheet1!$B$143)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</c:strRef>
          </c:cat>
          <c:val>
            <c:numRef>
              <c:f>(Sheet1!$D$128,Sheet1!$D$131,Sheet1!$D$134,Sheet1!$D$137,Sheet1!$D$140,Sheet1!$D$143)</c:f>
              <c:numCache>
                <c:formatCode>General</c:formatCode>
                <c:ptCount val="6"/>
                <c:pt idx="0">
                  <c:v>136301</c:v>
                </c:pt>
                <c:pt idx="1">
                  <c:v>124398.5</c:v>
                </c:pt>
                <c:pt idx="2">
                  <c:v>119200.5</c:v>
                </c:pt>
                <c:pt idx="3">
                  <c:v>108222.5</c:v>
                </c:pt>
                <c:pt idx="4">
                  <c:v>78098.5</c:v>
                </c:pt>
                <c:pt idx="5">
                  <c:v>38109.5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2C-4D0C-981A-EDF6F3D80A1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53628864"/>
        <c:axId val="853648832"/>
      </c:lineChart>
      <c:catAx>
        <c:axId val="853628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648832"/>
        <c:crosses val="autoZero"/>
        <c:auto val="1"/>
        <c:lblAlgn val="ctr"/>
        <c:lblOffset val="100"/>
        <c:noMultiLvlLbl val="0"/>
      </c:catAx>
      <c:valAx>
        <c:axId val="8536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Throughput(ops/sec)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62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random</a:t>
            </a:r>
            <a:r>
              <a:rPr lang="en-US" altLang="ko-KR" baseline="0"/>
              <a:t> vs seq - fill transmission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fill random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051539109822288E-2"/>
                  <c:y val="1.78149633866635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99-4553-B4FD-71D2F2EEAA1F}"/>
                </c:ext>
              </c:extLst>
            </c:dLbl>
            <c:dLbl>
              <c:idx val="1"/>
              <c:layout>
                <c:manualLayout>
                  <c:x val="-5.2274898771912659E-2"/>
                  <c:y val="2.57195851007216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99-4553-B4FD-71D2F2EEAA1F}"/>
                </c:ext>
              </c:extLst>
            </c:dLbl>
            <c:dLbl>
              <c:idx val="2"/>
              <c:layout>
                <c:manualLayout>
                  <c:x val="-5.2274898771912659E-2"/>
                  <c:y val="3.36242068147797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99-4553-B4FD-71D2F2EEAA1F}"/>
                </c:ext>
              </c:extLst>
            </c:dLbl>
            <c:dLbl>
              <c:idx val="3"/>
              <c:layout>
                <c:manualLayout>
                  <c:x val="-5.066321894086747E-2"/>
                  <c:y val="3.36242068147797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99-4553-B4FD-71D2F2EEAA1F}"/>
                </c:ext>
              </c:extLst>
            </c:dLbl>
            <c:dLbl>
              <c:idx val="4"/>
              <c:layout>
                <c:manualLayout>
                  <c:x val="-2.6552488668431393E-2"/>
                  <c:y val="3.75765176718088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99-4553-B4FD-71D2F2EEAA1F}"/>
                </c:ext>
              </c:extLst>
            </c:dLbl>
            <c:dLbl>
              <c:idx val="5"/>
              <c:layout>
                <c:manualLayout>
                  <c:x val="-5.2274898771912659E-2"/>
                  <c:y val="5.33857610999250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99-4553-B4FD-71D2F2EEAA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(Sheet1!$H$128,Sheet1!$H$131,Sheet1!$H$134,Sheet1!$H$137,Sheet1!$H$140,Sheet1!$H$143)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</c:strRef>
          </c:cat>
          <c:val>
            <c:numRef>
              <c:f>(Sheet1!$J$106,Sheet1!$J$109,Sheet1!$J$112,Sheet1!$J$115,Sheet1!$J$118,Sheet1!$J$121)</c:f>
              <c:numCache>
                <c:formatCode>General</c:formatCode>
                <c:ptCount val="6"/>
                <c:pt idx="0">
                  <c:v>7.7666666666666657</c:v>
                </c:pt>
                <c:pt idx="1">
                  <c:v>10.266666666666667</c:v>
                </c:pt>
                <c:pt idx="2">
                  <c:v>13.166666666666666</c:v>
                </c:pt>
                <c:pt idx="3">
                  <c:v>19.366666666666667</c:v>
                </c:pt>
                <c:pt idx="4">
                  <c:v>51.6</c:v>
                </c:pt>
                <c:pt idx="5">
                  <c:v>70.933333333333323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B99-4553-B4FD-71D2F2EEAA1F}"/>
            </c:ext>
          </c:extLst>
        </c:ser>
        <c:ser>
          <c:idx val="1"/>
          <c:order val="1"/>
          <c:tx>
            <c:v>fill seq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(Sheet1!$H$128,Sheet1!$H$131,Sheet1!$H$134,Sheet1!$H$137,Sheet1!$H$140,Sheet1!$H$143)</c:f>
              <c:strCache>
                <c:ptCount val="6"/>
                <c:pt idx="0">
                  <c:v>16B</c:v>
                </c:pt>
                <c:pt idx="1">
                  <c:v>64B</c:v>
                </c:pt>
                <c:pt idx="2">
                  <c:v>128B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</c:strCache>
            </c:strRef>
          </c:cat>
          <c:val>
            <c:numRef>
              <c:f>(Sheet1!$J$128,Sheet1!$J$131,Sheet1!$J$134,Sheet1!$J$137,Sheet1!$J$140,Sheet1!$J$143)</c:f>
              <c:numCache>
                <c:formatCode>General</c:formatCode>
                <c:ptCount val="6"/>
                <c:pt idx="0">
                  <c:v>15.1</c:v>
                </c:pt>
                <c:pt idx="1">
                  <c:v>19.45</c:v>
                </c:pt>
                <c:pt idx="2">
                  <c:v>25.9</c:v>
                </c:pt>
                <c:pt idx="3">
                  <c:v>36.75</c:v>
                </c:pt>
                <c:pt idx="4">
                  <c:v>83.7</c:v>
                </c:pt>
                <c:pt idx="5">
                  <c:v>152.5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B99-4553-B4FD-71D2F2EEAA1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2249760"/>
        <c:axId val="802250176"/>
      </c:lineChart>
      <c:catAx>
        <c:axId val="80224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2250176"/>
        <c:crosses val="autoZero"/>
        <c:auto val="1"/>
        <c:lblAlgn val="ctr"/>
        <c:lblOffset val="100"/>
        <c:noMultiLvlLbl val="0"/>
      </c:catAx>
      <c:valAx>
        <c:axId val="8022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Throughput(MB/s)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224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3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yj3463@naver.com" TargetMode="External"/><Relationship Id="rId4" Type="http://schemas.openxmlformats.org/officeDocument/2006/relationships/hyperlink" Target="mailto:kmi0817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mi0817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hyj3463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KU-StarLab/RocksDB_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박경미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황예진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kmi0817@naver.com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hyj3463@naver.com</a:t>
            </a:r>
            <a:r>
              <a:rPr lang="en-US" altLang="ko-KR" sz="1800" b="0" dirty="0">
                <a:latin typeface="Tahoma" panose="020B0604030504040204" pitchFamily="34" charset="0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BGR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기대 결과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중에서도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뛰어난 성능을 확인하여 표나 그래프 등의 결과로 나타낸다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단순한 성능 비교를 넘어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 구조가 어떻게 동작하는지도 분석해본다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8414BF-1C17-46D8-BB10-79B28A7FEE9F}"/>
              </a:ext>
            </a:extLst>
          </p:cNvPr>
          <p:cNvSpPr/>
          <p:nvPr/>
        </p:nvSpPr>
        <p:spPr bwMode="auto">
          <a:xfrm>
            <a:off x="3958034" y="3450340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D846B-AA23-44E4-8139-A709CD1F472D}"/>
              </a:ext>
            </a:extLst>
          </p:cNvPr>
          <p:cNvSpPr/>
          <p:nvPr/>
        </p:nvSpPr>
        <p:spPr bwMode="auto">
          <a:xfrm rot="19471596">
            <a:off x="2730106" y="4983069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29AD4B-7409-4324-B05E-B76057133FE9}"/>
              </a:ext>
            </a:extLst>
          </p:cNvPr>
          <p:cNvSpPr/>
          <p:nvPr/>
        </p:nvSpPr>
        <p:spPr bwMode="auto">
          <a:xfrm>
            <a:off x="5185964" y="4983069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C282-F4F6-4AD8-BDC9-077046297042}"/>
              </a:ext>
            </a:extLst>
          </p:cNvPr>
          <p:cNvSpPr txBox="1"/>
          <p:nvPr/>
        </p:nvSpPr>
        <p:spPr>
          <a:xfrm>
            <a:off x="4091371" y="3910415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Interface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1690-9A03-476E-9EB3-53A41727EF3B}"/>
              </a:ext>
            </a:extLst>
          </p:cNvPr>
          <p:cNvSpPr txBox="1"/>
          <p:nvPr/>
        </p:nvSpPr>
        <p:spPr>
          <a:xfrm>
            <a:off x="2741817" y="5438163"/>
            <a:ext cx="122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Compaction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3B382-B64C-48AB-B067-FD03C236AB94}"/>
              </a:ext>
            </a:extLst>
          </p:cNvPr>
          <p:cNvSpPr txBox="1"/>
          <p:nvPr/>
        </p:nvSpPr>
        <p:spPr>
          <a:xfrm>
            <a:off x="5508104" y="5438163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WAL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E8539C3-AFF0-41BA-BF0A-F7C52948E3D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 bwMode="auto">
          <a:xfrm rot="5400000">
            <a:off x="3545227" y="4398902"/>
            <a:ext cx="493093" cy="692175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E04B1EA-42C1-45FF-9EF2-0CE147331986}"/>
              </a:ext>
            </a:extLst>
          </p:cNvPr>
          <p:cNvCxnSpPr>
            <a:stCxn id="2" idx="5"/>
            <a:endCxn id="8" idx="0"/>
          </p:cNvCxnSpPr>
          <p:nvPr/>
        </p:nvCxnSpPr>
        <p:spPr bwMode="auto">
          <a:xfrm rot="16200000" flipH="1">
            <a:off x="5160720" y="4343860"/>
            <a:ext cx="484626" cy="79379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36EB22F-C7E9-4E86-AF0C-5E42D9ADE81F}"/>
              </a:ext>
            </a:extLst>
          </p:cNvPr>
          <p:cNvCxnSpPr>
            <a:stCxn id="8" idx="2"/>
            <a:endCxn id="10" idx="3"/>
          </p:cNvCxnSpPr>
          <p:nvPr/>
        </p:nvCxnSpPr>
        <p:spPr bwMode="auto">
          <a:xfrm rot="10800000">
            <a:off x="3969746" y="5592052"/>
            <a:ext cx="1216218" cy="498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44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BGR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err="1"/>
              <a:t>RocksDB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db_bench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Introduce BGR team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하계 방학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분석 스터디 참여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Team Member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박경미 </a:t>
            </a:r>
            <a:r>
              <a:rPr lang="en-US" altLang="ko-KR" dirty="0"/>
              <a:t>/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kmi0817@naver.com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황예진 </a:t>
            </a:r>
            <a:r>
              <a:rPr lang="en-US" altLang="ko-KR" dirty="0"/>
              <a:t>/ </a:t>
            </a:r>
            <a:r>
              <a:rPr lang="en-US" altLang="ko-KR" dirty="0">
                <a:hlinkClick r:id="rId4"/>
              </a:rPr>
              <a:t>hyj3463@naver.com</a:t>
            </a:r>
            <a:r>
              <a:rPr lang="en-US" altLang="ko-KR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435A03-EE78-471D-B237-3ABF612E0490}"/>
              </a:ext>
            </a:extLst>
          </p:cNvPr>
          <p:cNvSpPr/>
          <p:nvPr/>
        </p:nvSpPr>
        <p:spPr bwMode="auto">
          <a:xfrm>
            <a:off x="5520019" y="3861335"/>
            <a:ext cx="1033853" cy="1033853"/>
          </a:xfrm>
          <a:prstGeom prst="ellipse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BF53F0-65A8-4336-8215-0BFCEC7BDB62}"/>
              </a:ext>
            </a:extLst>
          </p:cNvPr>
          <p:cNvSpPr/>
          <p:nvPr/>
        </p:nvSpPr>
        <p:spPr bwMode="auto">
          <a:xfrm>
            <a:off x="2311048" y="3861048"/>
            <a:ext cx="1050930" cy="1050930"/>
          </a:xfrm>
          <a:prstGeom prst="ellipse">
            <a:avLst/>
          </a:prstGeom>
          <a:solidFill>
            <a:srgbClr val="0000FF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3139AC-02ED-4DDE-83D6-99F77CE5FE57}"/>
              </a:ext>
            </a:extLst>
          </p:cNvPr>
          <p:cNvSpPr/>
          <p:nvPr/>
        </p:nvSpPr>
        <p:spPr bwMode="auto">
          <a:xfrm>
            <a:off x="3923928" y="3861335"/>
            <a:ext cx="1033853" cy="1033853"/>
          </a:xfrm>
          <a:prstGeom prst="ellipse">
            <a:avLst/>
          </a:prstGeom>
          <a:solidFill>
            <a:srgbClr val="00FF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EF1CF-DF54-4E72-80FD-176B4AAE9150}"/>
              </a:ext>
            </a:extLst>
          </p:cNvPr>
          <p:cNvSpPr txBox="1"/>
          <p:nvPr/>
        </p:nvSpPr>
        <p:spPr>
          <a:xfrm>
            <a:off x="2256046" y="4927510"/>
            <a:ext cx="1162816" cy="37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Big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7270D-C105-4501-99B3-322B8769DD50}"/>
              </a:ext>
            </a:extLst>
          </p:cNvPr>
          <p:cNvSpPr txBox="1"/>
          <p:nvPr/>
        </p:nvSpPr>
        <p:spPr>
          <a:xfrm>
            <a:off x="4056899" y="4927510"/>
            <a:ext cx="763363" cy="37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Guru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806F1-0AF5-4258-B00C-01D0ABB9E705}"/>
              </a:ext>
            </a:extLst>
          </p:cNvPr>
          <p:cNvSpPr txBox="1"/>
          <p:nvPr/>
        </p:nvSpPr>
        <p:spPr>
          <a:xfrm>
            <a:off x="5421866" y="4931218"/>
            <a:ext cx="1229663" cy="37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4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hlinkClick r:id="rId2"/>
              </a:rPr>
              <a:t>https://github.com/DKU-StarLab/RocksDB_Explorer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AA04C-23CD-4D92-9ADA-ACDA15DE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62" y="2492896"/>
            <a:ext cx="695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5251BC-0874-41E7-8CE5-EEEE29E44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6"/>
          <a:stretch/>
        </p:blipFill>
        <p:spPr>
          <a:xfrm>
            <a:off x="1822016" y="1508745"/>
            <a:ext cx="5499968" cy="4310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921822" y="5875193"/>
            <a:ext cx="13003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56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Size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(16B/64B/128B/256B/1KB/4KB)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random, read random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288347" y="5533092"/>
            <a:ext cx="25673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--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key_size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=N&gt;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0CB64D1-B573-48BD-993F-59FC5AB3B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377392"/>
              </p:ext>
            </p:extLst>
          </p:nvPr>
        </p:nvGraphicFramePr>
        <p:xfrm>
          <a:off x="556113" y="3140968"/>
          <a:ext cx="3966187" cy="23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60779EE-30DA-4ECA-B5FB-0735BE5AA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3185"/>
              </p:ext>
            </p:extLst>
          </p:nvPr>
        </p:nvGraphicFramePr>
        <p:xfrm>
          <a:off x="4827587" y="3140968"/>
          <a:ext cx="3966187" cy="23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9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DC2E4FE-477E-44ED-8AF6-05DBF9539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88938"/>
              </p:ext>
            </p:extLst>
          </p:nvPr>
        </p:nvGraphicFramePr>
        <p:xfrm>
          <a:off x="4827587" y="3153380"/>
          <a:ext cx="3966188" cy="237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D4C582-BD93-4C6B-A261-60B9398F1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4863"/>
              </p:ext>
            </p:extLst>
          </p:nvPr>
        </p:nvGraphicFramePr>
        <p:xfrm>
          <a:off x="556113" y="3153380"/>
          <a:ext cx="3966187" cy="23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Size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(16B/64B/128B/256B/1KB/4KB)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sequential, read sequential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288347" y="5533092"/>
            <a:ext cx="25673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--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key_size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=N&gt;</a:t>
            </a:r>
          </a:p>
        </p:txBody>
      </p:sp>
    </p:spTree>
    <p:extLst>
      <p:ext uri="{BB962C8B-B14F-4D97-AF65-F5344CB8AC3E}">
        <p14:creationId xmlns:p14="http://schemas.microsoft.com/office/powerpoint/2010/main" val="27959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5BCAB2A-03AA-4959-93DA-414BC543D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67307"/>
              </p:ext>
            </p:extLst>
          </p:nvPr>
        </p:nvGraphicFramePr>
        <p:xfrm>
          <a:off x="755576" y="1484784"/>
          <a:ext cx="756084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236E246-FA9A-4F77-BCAC-CB6EC3161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527684"/>
              </p:ext>
            </p:extLst>
          </p:nvPr>
        </p:nvGraphicFramePr>
        <p:xfrm>
          <a:off x="755576" y="3861049"/>
          <a:ext cx="7560840" cy="2688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680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Topic: Interface Related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구조와 함께 인터페이스 측면에서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성능 및 차이점을 비교하는 것이 목적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6C695CD-F6FD-44B2-B985-852662F6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915" y="3388025"/>
            <a:ext cx="1323536" cy="132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1B62E-45E7-4520-B44F-EAC5A471BA81}"/>
              </a:ext>
            </a:extLst>
          </p:cNvPr>
          <p:cNvSpPr txBox="1"/>
          <p:nvPr/>
        </p:nvSpPr>
        <p:spPr>
          <a:xfrm>
            <a:off x="2290191" y="485986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3AB1D-7244-49FB-AD5C-811DECCCD39C}"/>
              </a:ext>
            </a:extLst>
          </p:cNvPr>
          <p:cNvSpPr txBox="1"/>
          <p:nvPr/>
        </p:nvSpPr>
        <p:spPr>
          <a:xfrm>
            <a:off x="5538542" y="48598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RedisDB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0E16DF-C205-47BC-A67A-F6058F652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79786"/>
            <a:ext cx="1506596" cy="15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32198</TotalTime>
  <Words>337</Words>
  <Application>Microsoft Office PowerPoint</Application>
  <PresentationFormat>화면 슬라이드 쇼(4:3)</PresentationFormat>
  <Paragraphs>87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Tahoma</vt:lpstr>
      <vt:lpstr>Wingdings</vt:lpstr>
      <vt:lpstr>파일캐쉬서식</vt:lpstr>
      <vt:lpstr>RocksDB Festival</vt:lpstr>
      <vt:lpstr>Contents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박 경미</cp:lastModifiedBy>
  <cp:revision>1123</cp:revision>
  <cp:lastPrinted>2000-10-17T04:49:16Z</cp:lastPrinted>
  <dcterms:created xsi:type="dcterms:W3CDTF">2000-07-27T08:49:33Z</dcterms:created>
  <dcterms:modified xsi:type="dcterms:W3CDTF">2021-07-26T03:30:58Z</dcterms:modified>
</cp:coreProperties>
</file>