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015" r:id="rId2"/>
    <p:sldId id="4244" r:id="rId3"/>
    <p:sldId id="4237" r:id="rId4"/>
    <p:sldId id="4248" r:id="rId5"/>
    <p:sldId id="4228" r:id="rId6"/>
    <p:sldId id="4251" r:id="rId7"/>
    <p:sldId id="4252" r:id="rId8"/>
    <p:sldId id="4253" r:id="rId9"/>
    <p:sldId id="4249" r:id="rId10"/>
    <p:sldId id="4250" r:id="rId11"/>
    <p:sldId id="4258" r:id="rId12"/>
    <p:sldId id="4255" r:id="rId13"/>
    <p:sldId id="4256" r:id="rId14"/>
    <p:sldId id="4257" r:id="rId15"/>
    <p:sldId id="4259" r:id="rId1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B718F-A647-407A-8F0E-1B8EAA1AE6F1}" v="98" dt="2021-08-19T10:33:25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6" autoAdjust="0"/>
    <p:restoredTop sz="90000" autoAdjust="0"/>
  </p:normalViewPr>
  <p:slideViewPr>
    <p:cSldViewPr>
      <p:cViewPr varScale="1">
        <p:scale>
          <a:sx n="96" d="100"/>
          <a:sy n="96" d="100"/>
        </p:scale>
        <p:origin x="588" y="72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5, 2021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김한얼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800" dirty="0" err="1">
                <a:latin typeface="Tahoma" panose="020B0604030504040204" pitchFamily="34" charset="0"/>
                <a:cs typeface="Tahoma" panose="020B0604030504040204" pitchFamily="34" charset="0"/>
              </a:rPr>
              <a:t>이규열</a:t>
            </a:r>
            <a:endParaRPr lang="en-US" altLang="ko-KR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yulmam1@naver.com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눈치 빨라지고 싶어요</a:t>
            </a:r>
            <a:endParaRPr lang="en-US" altLang="ko-K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Hash sharing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9D6320-BAEA-493D-919F-F4F2887AACCA}"/>
              </a:ext>
            </a:extLst>
          </p:cNvPr>
          <p:cNvSpPr/>
          <p:nvPr/>
        </p:nvSpPr>
        <p:spPr bwMode="auto">
          <a:xfrm>
            <a:off x="2339752" y="2132856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Bloom filter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A5342-8B4E-4C0F-B6AD-063A5E8337F5}"/>
              </a:ext>
            </a:extLst>
          </p:cNvPr>
          <p:cNvSpPr/>
          <p:nvPr/>
        </p:nvSpPr>
        <p:spPr bwMode="auto">
          <a:xfrm>
            <a:off x="4211960" y="2132856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580F30-DA85-4BAA-B61A-AA587DAA12D7}"/>
              </a:ext>
            </a:extLst>
          </p:cNvPr>
          <p:cNvSpPr/>
          <p:nvPr/>
        </p:nvSpPr>
        <p:spPr bwMode="auto">
          <a:xfrm>
            <a:off x="1043608" y="2132855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F0584C-EF58-45DC-A4F2-693D59703427}"/>
              </a:ext>
            </a:extLst>
          </p:cNvPr>
          <p:cNvSpPr/>
          <p:nvPr/>
        </p:nvSpPr>
        <p:spPr bwMode="auto">
          <a:xfrm>
            <a:off x="1043608" y="3224688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C7C1FD-B059-4BFB-BBFA-05D5AE0E0128}"/>
              </a:ext>
            </a:extLst>
          </p:cNvPr>
          <p:cNvSpPr/>
          <p:nvPr/>
        </p:nvSpPr>
        <p:spPr bwMode="auto">
          <a:xfrm>
            <a:off x="1043608" y="4366021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D1F8C4-5DE6-4802-BABB-89FEDF30506F}"/>
              </a:ext>
            </a:extLst>
          </p:cNvPr>
          <p:cNvSpPr/>
          <p:nvPr/>
        </p:nvSpPr>
        <p:spPr bwMode="auto">
          <a:xfrm>
            <a:off x="2310586" y="3238202"/>
            <a:ext cx="605230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B 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AA6C11-92DD-4C94-B39B-6FDC2AB7E2E7}"/>
              </a:ext>
            </a:extLst>
          </p:cNvPr>
          <p:cNvSpPr/>
          <p:nvPr/>
        </p:nvSpPr>
        <p:spPr bwMode="auto">
          <a:xfrm>
            <a:off x="3131840" y="3272902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5E36D3-94CE-42C7-9013-AC432A8ED01E}"/>
              </a:ext>
            </a:extLst>
          </p:cNvPr>
          <p:cNvSpPr/>
          <p:nvPr/>
        </p:nvSpPr>
        <p:spPr bwMode="auto">
          <a:xfrm>
            <a:off x="3131840" y="4422122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5F903A-B60E-4462-ABDE-5D27E4822871}"/>
              </a:ext>
            </a:extLst>
          </p:cNvPr>
          <p:cNvSpPr/>
          <p:nvPr/>
        </p:nvSpPr>
        <p:spPr bwMode="auto">
          <a:xfrm>
            <a:off x="5523334" y="3272902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42EF423-ACD2-4329-BD41-E931B8FD60C5}"/>
              </a:ext>
            </a:extLst>
          </p:cNvPr>
          <p:cNvSpPr/>
          <p:nvPr/>
        </p:nvSpPr>
        <p:spPr bwMode="auto">
          <a:xfrm>
            <a:off x="4637040" y="3255552"/>
            <a:ext cx="605230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B 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E77A1F-BA98-4A47-B4D4-3C4E3999CD4F}"/>
              </a:ext>
            </a:extLst>
          </p:cNvPr>
          <p:cNvSpPr/>
          <p:nvPr/>
        </p:nvSpPr>
        <p:spPr bwMode="auto">
          <a:xfrm>
            <a:off x="2324847" y="4378248"/>
            <a:ext cx="605230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B 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ADFA87-F00E-44B5-9785-1B8D591B1E5F}"/>
              </a:ext>
            </a:extLst>
          </p:cNvPr>
          <p:cNvSpPr/>
          <p:nvPr/>
        </p:nvSpPr>
        <p:spPr bwMode="auto">
          <a:xfrm>
            <a:off x="4628459" y="4419432"/>
            <a:ext cx="605230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B 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F76890-4B84-418C-9ACB-2CDEFAA8586D}"/>
              </a:ext>
            </a:extLst>
          </p:cNvPr>
          <p:cNvSpPr/>
          <p:nvPr/>
        </p:nvSpPr>
        <p:spPr bwMode="auto">
          <a:xfrm>
            <a:off x="6932071" y="4439279"/>
            <a:ext cx="605230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B 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68AD39-36E8-45A0-A9E0-35D100C3B727}"/>
              </a:ext>
            </a:extLst>
          </p:cNvPr>
          <p:cNvSpPr/>
          <p:nvPr/>
        </p:nvSpPr>
        <p:spPr bwMode="auto">
          <a:xfrm>
            <a:off x="5463386" y="4411167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022DF2-578D-42F6-A633-CE7F998C81EE}"/>
              </a:ext>
            </a:extLst>
          </p:cNvPr>
          <p:cNvSpPr/>
          <p:nvPr/>
        </p:nvSpPr>
        <p:spPr bwMode="auto">
          <a:xfrm>
            <a:off x="7732256" y="4427499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95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2 is here?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Hash function is 3x</a:t>
            </a:r>
          </a:p>
          <a:p>
            <a:pPr lvl="1"/>
            <a:r>
              <a:rPr lang="en-US" altLang="ko-KR" dirty="0"/>
              <a:t>Insert 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					Change index 6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9D6320-BAEA-493D-919F-F4F2887AACCA}"/>
              </a:ext>
            </a:extLst>
          </p:cNvPr>
          <p:cNvSpPr/>
          <p:nvPr/>
        </p:nvSpPr>
        <p:spPr bwMode="auto">
          <a:xfrm>
            <a:off x="1835696" y="3453437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A5342-8B4E-4C0F-B6AD-063A5E8337F5}"/>
              </a:ext>
            </a:extLst>
          </p:cNvPr>
          <p:cNvSpPr/>
          <p:nvPr/>
        </p:nvSpPr>
        <p:spPr bwMode="auto">
          <a:xfrm>
            <a:off x="2015716" y="3886348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580F30-DA85-4BAA-B61A-AA587DAA12D7}"/>
              </a:ext>
            </a:extLst>
          </p:cNvPr>
          <p:cNvSpPr/>
          <p:nvPr/>
        </p:nvSpPr>
        <p:spPr bwMode="auto">
          <a:xfrm>
            <a:off x="647725" y="3624924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50A8BA4-429E-48D3-BF74-CD255BAB6C97}"/>
              </a:ext>
            </a:extLst>
          </p:cNvPr>
          <p:cNvSpPr/>
          <p:nvPr/>
        </p:nvSpPr>
        <p:spPr bwMode="auto">
          <a:xfrm>
            <a:off x="5219911" y="3624924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9B717F-2B7E-4E25-81DA-26DECB186634}"/>
              </a:ext>
            </a:extLst>
          </p:cNvPr>
          <p:cNvSpPr/>
          <p:nvPr/>
        </p:nvSpPr>
        <p:spPr bwMode="auto">
          <a:xfrm>
            <a:off x="3851920" y="3581400"/>
            <a:ext cx="1152128" cy="495672"/>
          </a:xfrm>
          <a:prstGeom prst="rightArrow">
            <a:avLst/>
          </a:prstGeom>
          <a:solidFill>
            <a:schemeClr val="tx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F31B83-11A8-4DE7-BBCE-AC4D3F0598D9}"/>
              </a:ext>
            </a:extLst>
          </p:cNvPr>
          <p:cNvSpPr/>
          <p:nvPr/>
        </p:nvSpPr>
        <p:spPr bwMode="auto">
          <a:xfrm>
            <a:off x="6299870" y="3491312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00000010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02DA18-108E-43D5-A9C9-6B75C2DFEDC3}"/>
              </a:ext>
            </a:extLst>
          </p:cNvPr>
          <p:cNvSpPr/>
          <p:nvPr/>
        </p:nvSpPr>
        <p:spPr bwMode="auto">
          <a:xfrm>
            <a:off x="6479890" y="3924223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58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2 is here?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Hash function is 3x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9D6320-BAEA-493D-919F-F4F2887AACCA}"/>
              </a:ext>
            </a:extLst>
          </p:cNvPr>
          <p:cNvSpPr/>
          <p:nvPr/>
        </p:nvSpPr>
        <p:spPr bwMode="auto">
          <a:xfrm>
            <a:off x="2339752" y="2132856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A5342-8B4E-4C0F-B6AD-063A5E8337F5}"/>
              </a:ext>
            </a:extLst>
          </p:cNvPr>
          <p:cNvSpPr/>
          <p:nvPr/>
        </p:nvSpPr>
        <p:spPr bwMode="auto">
          <a:xfrm>
            <a:off x="2536330" y="2565767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580F30-DA85-4BAA-B61A-AA587DAA12D7}"/>
              </a:ext>
            </a:extLst>
          </p:cNvPr>
          <p:cNvSpPr/>
          <p:nvPr/>
        </p:nvSpPr>
        <p:spPr bwMode="auto">
          <a:xfrm>
            <a:off x="1043608" y="2132855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F0584C-EF58-45DC-A4F2-693D59703427}"/>
              </a:ext>
            </a:extLst>
          </p:cNvPr>
          <p:cNvSpPr/>
          <p:nvPr/>
        </p:nvSpPr>
        <p:spPr bwMode="auto">
          <a:xfrm>
            <a:off x="1043608" y="3224688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C7C1FD-B059-4BFB-BBFA-05D5AE0E0128}"/>
              </a:ext>
            </a:extLst>
          </p:cNvPr>
          <p:cNvSpPr/>
          <p:nvPr/>
        </p:nvSpPr>
        <p:spPr bwMode="auto">
          <a:xfrm>
            <a:off x="1043608" y="4366021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AA6C11-92DD-4C94-B39B-6FDC2AB7E2E7}"/>
              </a:ext>
            </a:extLst>
          </p:cNvPr>
          <p:cNvSpPr/>
          <p:nvPr/>
        </p:nvSpPr>
        <p:spPr bwMode="auto">
          <a:xfrm>
            <a:off x="2394077" y="3691262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5E36D3-94CE-42C7-9013-AC432A8ED01E}"/>
              </a:ext>
            </a:extLst>
          </p:cNvPr>
          <p:cNvSpPr/>
          <p:nvPr/>
        </p:nvSpPr>
        <p:spPr bwMode="auto">
          <a:xfrm>
            <a:off x="2339752" y="4882616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5F903A-B60E-4462-ABDE-5D27E4822871}"/>
              </a:ext>
            </a:extLst>
          </p:cNvPr>
          <p:cNvSpPr/>
          <p:nvPr/>
        </p:nvSpPr>
        <p:spPr bwMode="auto">
          <a:xfrm>
            <a:off x="4382977" y="3714199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68AD39-36E8-45A0-A9E0-35D100C3B727}"/>
              </a:ext>
            </a:extLst>
          </p:cNvPr>
          <p:cNvSpPr/>
          <p:nvPr/>
        </p:nvSpPr>
        <p:spPr bwMode="auto">
          <a:xfrm>
            <a:off x="4336826" y="4918435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022DF2-578D-42F6-A633-CE7F998C81EE}"/>
              </a:ext>
            </a:extLst>
          </p:cNvPr>
          <p:cNvSpPr/>
          <p:nvPr/>
        </p:nvSpPr>
        <p:spPr bwMode="auto">
          <a:xfrm>
            <a:off x="6653485" y="4918434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B902E3-C002-42AA-8130-3C8C613994F6}"/>
              </a:ext>
            </a:extLst>
          </p:cNvPr>
          <p:cNvSpPr/>
          <p:nvPr/>
        </p:nvSpPr>
        <p:spPr bwMode="auto">
          <a:xfrm>
            <a:off x="6473465" y="4413924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00000010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D0DB58-429B-490F-903D-49B8C1424F99}"/>
              </a:ext>
            </a:extLst>
          </p:cNvPr>
          <p:cNvSpPr/>
          <p:nvPr/>
        </p:nvSpPr>
        <p:spPr bwMode="auto">
          <a:xfrm>
            <a:off x="4156806" y="4441433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0B4FA5-4DB1-4BF9-A7DA-5FFE0821D0B1}"/>
              </a:ext>
            </a:extLst>
          </p:cNvPr>
          <p:cNvSpPr/>
          <p:nvPr/>
        </p:nvSpPr>
        <p:spPr bwMode="auto">
          <a:xfrm>
            <a:off x="2212504" y="3258351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81F25D6-9950-4E7B-AEC7-4E636C8B8541}"/>
              </a:ext>
            </a:extLst>
          </p:cNvPr>
          <p:cNvSpPr/>
          <p:nvPr/>
        </p:nvSpPr>
        <p:spPr bwMode="auto">
          <a:xfrm>
            <a:off x="2165532" y="4414653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00000010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31E400-8B49-4D6F-B868-D242BBB34B67}"/>
              </a:ext>
            </a:extLst>
          </p:cNvPr>
          <p:cNvSpPr/>
          <p:nvPr/>
        </p:nvSpPr>
        <p:spPr bwMode="auto">
          <a:xfrm>
            <a:off x="4228728" y="3270552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00000010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9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2 is here?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Hash function is 3x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9D6320-BAEA-493D-919F-F4F2887AACCA}"/>
              </a:ext>
            </a:extLst>
          </p:cNvPr>
          <p:cNvSpPr/>
          <p:nvPr/>
        </p:nvSpPr>
        <p:spPr bwMode="auto">
          <a:xfrm>
            <a:off x="2339752" y="2132856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A5342-8B4E-4C0F-B6AD-063A5E8337F5}"/>
              </a:ext>
            </a:extLst>
          </p:cNvPr>
          <p:cNvSpPr/>
          <p:nvPr/>
        </p:nvSpPr>
        <p:spPr bwMode="auto">
          <a:xfrm>
            <a:off x="2536330" y="2565767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580F30-DA85-4BAA-B61A-AA587DAA12D7}"/>
              </a:ext>
            </a:extLst>
          </p:cNvPr>
          <p:cNvSpPr/>
          <p:nvPr/>
        </p:nvSpPr>
        <p:spPr bwMode="auto">
          <a:xfrm>
            <a:off x="1043608" y="2132855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F0584C-EF58-45DC-A4F2-693D59703427}"/>
              </a:ext>
            </a:extLst>
          </p:cNvPr>
          <p:cNvSpPr/>
          <p:nvPr/>
        </p:nvSpPr>
        <p:spPr bwMode="auto">
          <a:xfrm>
            <a:off x="1043608" y="3224688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C7C1FD-B059-4BFB-BBFA-05D5AE0E0128}"/>
              </a:ext>
            </a:extLst>
          </p:cNvPr>
          <p:cNvSpPr/>
          <p:nvPr/>
        </p:nvSpPr>
        <p:spPr bwMode="auto">
          <a:xfrm>
            <a:off x="1043608" y="4366021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AA6C11-92DD-4C94-B39B-6FDC2AB7E2E7}"/>
              </a:ext>
            </a:extLst>
          </p:cNvPr>
          <p:cNvSpPr/>
          <p:nvPr/>
        </p:nvSpPr>
        <p:spPr bwMode="auto">
          <a:xfrm>
            <a:off x="2394077" y="3691262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5E36D3-94CE-42C7-9013-AC432A8ED01E}"/>
              </a:ext>
            </a:extLst>
          </p:cNvPr>
          <p:cNvSpPr/>
          <p:nvPr/>
        </p:nvSpPr>
        <p:spPr bwMode="auto">
          <a:xfrm>
            <a:off x="2339752" y="4882616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5F903A-B60E-4462-ABDE-5D27E4822871}"/>
              </a:ext>
            </a:extLst>
          </p:cNvPr>
          <p:cNvSpPr/>
          <p:nvPr/>
        </p:nvSpPr>
        <p:spPr bwMode="auto">
          <a:xfrm>
            <a:off x="4382977" y="3714199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68AD39-36E8-45A0-A9E0-35D100C3B727}"/>
              </a:ext>
            </a:extLst>
          </p:cNvPr>
          <p:cNvSpPr/>
          <p:nvPr/>
        </p:nvSpPr>
        <p:spPr bwMode="auto">
          <a:xfrm>
            <a:off x="4336826" y="4918435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022DF2-578D-42F6-A633-CE7F998C81EE}"/>
              </a:ext>
            </a:extLst>
          </p:cNvPr>
          <p:cNvSpPr/>
          <p:nvPr/>
        </p:nvSpPr>
        <p:spPr bwMode="auto">
          <a:xfrm>
            <a:off x="6653485" y="4918434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B902E3-C002-42AA-8130-3C8C613994F6}"/>
              </a:ext>
            </a:extLst>
          </p:cNvPr>
          <p:cNvSpPr/>
          <p:nvPr/>
        </p:nvSpPr>
        <p:spPr bwMode="auto">
          <a:xfrm>
            <a:off x="6473465" y="4413924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00000010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D0DB58-429B-490F-903D-49B8C1424F99}"/>
              </a:ext>
            </a:extLst>
          </p:cNvPr>
          <p:cNvSpPr/>
          <p:nvPr/>
        </p:nvSpPr>
        <p:spPr bwMode="auto">
          <a:xfrm>
            <a:off x="4156806" y="4441433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0B4FA5-4DB1-4BF9-A7DA-5FFE0821D0B1}"/>
              </a:ext>
            </a:extLst>
          </p:cNvPr>
          <p:cNvSpPr/>
          <p:nvPr/>
        </p:nvSpPr>
        <p:spPr bwMode="auto">
          <a:xfrm>
            <a:off x="2212504" y="3258351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81F25D6-9950-4E7B-AEC7-4E636C8B8541}"/>
              </a:ext>
            </a:extLst>
          </p:cNvPr>
          <p:cNvSpPr/>
          <p:nvPr/>
        </p:nvSpPr>
        <p:spPr bwMode="auto">
          <a:xfrm>
            <a:off x="2165532" y="4414653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00000010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31E400-8B49-4D6F-B868-D242BBB34B67}"/>
              </a:ext>
            </a:extLst>
          </p:cNvPr>
          <p:cNvSpPr/>
          <p:nvPr/>
        </p:nvSpPr>
        <p:spPr bwMode="auto">
          <a:xfrm>
            <a:off x="4228728" y="3270552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00000010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E472BF-8D0F-4B02-B18C-8F53554D3A12}"/>
              </a:ext>
            </a:extLst>
          </p:cNvPr>
          <p:cNvSpPr/>
          <p:nvPr/>
        </p:nvSpPr>
        <p:spPr bwMode="auto">
          <a:xfrm>
            <a:off x="4442349" y="4097279"/>
            <a:ext cx="1013090" cy="408623"/>
          </a:xfrm>
          <a:prstGeom prst="round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true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960E1D-14A3-4F3D-8902-9E3B1E4E5E53}"/>
              </a:ext>
            </a:extLst>
          </p:cNvPr>
          <p:cNvSpPr/>
          <p:nvPr/>
        </p:nvSpPr>
        <p:spPr bwMode="auto">
          <a:xfrm>
            <a:off x="4379168" y="5321830"/>
            <a:ext cx="1013090" cy="408623"/>
          </a:xfrm>
          <a:prstGeom prst="round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false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11F39C4-7FA7-4A1C-B211-FF43D3787702}"/>
              </a:ext>
            </a:extLst>
          </p:cNvPr>
          <p:cNvSpPr/>
          <p:nvPr/>
        </p:nvSpPr>
        <p:spPr bwMode="auto">
          <a:xfrm>
            <a:off x="2499600" y="4062630"/>
            <a:ext cx="1013090" cy="408623"/>
          </a:xfrm>
          <a:prstGeom prst="round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false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5D0D740-3C11-485E-AC51-EF2122B0F8CD}"/>
              </a:ext>
            </a:extLst>
          </p:cNvPr>
          <p:cNvSpPr/>
          <p:nvPr/>
        </p:nvSpPr>
        <p:spPr bwMode="auto">
          <a:xfrm>
            <a:off x="2605123" y="2970151"/>
            <a:ext cx="1013090" cy="408623"/>
          </a:xfrm>
          <a:prstGeom prst="round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false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1F39FC-3408-42D4-B600-0BAFDBADC182}"/>
              </a:ext>
            </a:extLst>
          </p:cNvPr>
          <p:cNvSpPr/>
          <p:nvPr/>
        </p:nvSpPr>
        <p:spPr bwMode="auto">
          <a:xfrm>
            <a:off x="2505873" y="5321830"/>
            <a:ext cx="1013090" cy="408623"/>
          </a:xfrm>
          <a:prstGeom prst="round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true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FC9C9B6-6549-420B-B44E-FEB7C58D400F}"/>
              </a:ext>
            </a:extLst>
          </p:cNvPr>
          <p:cNvSpPr/>
          <p:nvPr/>
        </p:nvSpPr>
        <p:spPr bwMode="auto">
          <a:xfrm>
            <a:off x="6759008" y="5369262"/>
            <a:ext cx="1013090" cy="408623"/>
          </a:xfrm>
          <a:prstGeom prst="round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true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3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Hash sharing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Bit rotation</a:t>
            </a:r>
          </a:p>
          <a:p>
            <a:pPr lvl="1"/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Multiple hash function</a:t>
            </a:r>
          </a:p>
          <a:p>
            <a:pPr marL="457200" lvl="1" indent="0">
              <a:buNone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왼쪽으로 비트를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한칸씩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민다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9D6320-BAEA-493D-919F-F4F2887AACCA}"/>
              </a:ext>
            </a:extLst>
          </p:cNvPr>
          <p:cNvSpPr/>
          <p:nvPr/>
        </p:nvSpPr>
        <p:spPr bwMode="auto">
          <a:xfrm>
            <a:off x="2339752" y="3094897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00001000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A5342-8B4E-4C0F-B6AD-063A5E8337F5}"/>
              </a:ext>
            </a:extLst>
          </p:cNvPr>
          <p:cNvSpPr/>
          <p:nvPr/>
        </p:nvSpPr>
        <p:spPr bwMode="auto">
          <a:xfrm>
            <a:off x="4230381" y="3831431"/>
            <a:ext cx="122413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ea typeface="굴림" charset="-127"/>
              </a:rPr>
              <a:t>Sst</a:t>
            </a:r>
            <a:r>
              <a:rPr lang="en-US" altLang="ko-KR" dirty="0">
                <a:ea typeface="굴림" charset="-127"/>
              </a:rPr>
              <a:t> file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580F30-DA85-4BAA-B61A-AA587DAA12D7}"/>
              </a:ext>
            </a:extLst>
          </p:cNvPr>
          <p:cNvSpPr/>
          <p:nvPr/>
        </p:nvSpPr>
        <p:spPr bwMode="auto">
          <a:xfrm>
            <a:off x="1187624" y="3070407"/>
            <a:ext cx="864096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L1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D0DB58-429B-490F-903D-49B8C1424F99}"/>
              </a:ext>
            </a:extLst>
          </p:cNvPr>
          <p:cNvSpPr/>
          <p:nvPr/>
        </p:nvSpPr>
        <p:spPr bwMode="auto">
          <a:xfrm>
            <a:off x="5940152" y="3097419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00100000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31E400-8B49-4D6F-B868-D242BBB34B67}"/>
              </a:ext>
            </a:extLst>
          </p:cNvPr>
          <p:cNvSpPr/>
          <p:nvPr/>
        </p:nvSpPr>
        <p:spPr bwMode="auto">
          <a:xfrm>
            <a:off x="4139952" y="3097419"/>
            <a:ext cx="1584176" cy="408623"/>
          </a:xfrm>
          <a:prstGeom prst="roundRect">
            <a:avLst/>
          </a:prstGeom>
          <a:solidFill>
            <a:schemeClr val="accent2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charset="-127"/>
              </a:rPr>
              <a:t>00010000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A380F6-55FC-4898-87D0-8B45CF7E09FF}"/>
              </a:ext>
            </a:extLst>
          </p:cNvPr>
          <p:cNvSpPr/>
          <p:nvPr/>
        </p:nvSpPr>
        <p:spPr bwMode="auto">
          <a:xfrm>
            <a:off x="2591838" y="2661985"/>
            <a:ext cx="1152128" cy="408623"/>
          </a:xfrm>
          <a:prstGeom prst="round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88000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Review(bloom filter)</a:t>
            </a:r>
          </a:p>
          <a:p>
            <a:pPr>
              <a:defRPr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Review(Cuckoo filter)</a:t>
            </a:r>
          </a:p>
          <a:p>
            <a:pPr>
              <a:defRPr/>
            </a:pP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저번 실험의 오류 수정</a:t>
            </a: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hash sharing</a:t>
            </a: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2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Bloom filter</a:t>
            </a:r>
          </a:p>
          <a:p>
            <a:pPr lvl="1">
              <a:defRPr/>
            </a:pP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Bloom filter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space-efficient probabilistic data structure</a:t>
            </a: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false positive matches are possible, but false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nagatives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are not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102" name="Picture 6" descr="BitCoin] 블룸 필터">
            <a:extLst>
              <a:ext uri="{FF2B5EF4-FFF2-40B4-BE49-F238E27FC236}">
                <a16:creationId xmlns:a16="http://schemas.microsoft.com/office/drawing/2014/main" id="{C32E2E04-96B8-494F-9651-087F6F79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4" y="3544244"/>
            <a:ext cx="4556757" cy="27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F6530DF-2006-4F0B-B7D5-34CCC9E6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91" y="3249340"/>
            <a:ext cx="3457883" cy="307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allocate more bits to the Bloom filters for hot KV pairs </a:t>
            </a:r>
          </a:p>
          <a:p>
            <a:pPr lvl="1">
              <a:defRPr/>
            </a:pPr>
            <a:r>
              <a:rPr lang="en-US" altLang="ko-KR" dirty="0"/>
              <a:t>Different levels exhibit significantly different access unevenness</a:t>
            </a:r>
          </a:p>
          <a:p>
            <a:pPr lvl="1">
              <a:defRPr/>
            </a:pPr>
            <a:r>
              <a:rPr lang="en-US" altLang="ko-KR" dirty="0"/>
              <a:t>KV pairs within the same </a:t>
            </a:r>
            <a:r>
              <a:rPr lang="en-US" altLang="ko-KR" dirty="0" err="1"/>
              <a:t>SSTable</a:t>
            </a:r>
            <a:r>
              <a:rPr lang="en-US" altLang="ko-KR" dirty="0"/>
              <a:t>, the access unevenness is also serious.</a:t>
            </a:r>
          </a:p>
          <a:p>
            <a:pPr lvl="1">
              <a:defRPr/>
            </a:pPr>
            <a:r>
              <a:rPr lang="en-US" altLang="ko-KR" dirty="0"/>
              <a:t>The hotness of KV pairs dynamically changes during the running time of applications</a:t>
            </a:r>
          </a:p>
          <a:p>
            <a:pPr>
              <a:defRPr/>
            </a:pPr>
            <a:r>
              <a:rPr lang="en-US" altLang="ko-KR" dirty="0"/>
              <a:t>Elastic bf</a:t>
            </a:r>
          </a:p>
          <a:p>
            <a:pPr lvl="1">
              <a:defRPr/>
            </a:pPr>
            <a:r>
              <a:rPr lang="en-US" altLang="ko-KR" dirty="0"/>
              <a:t>to construct multiple Bloom filters for each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but allocate less bits-per-key to each filter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0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Cuckoo filter</a:t>
            </a:r>
          </a:p>
          <a:p>
            <a:pPr lvl="1"/>
            <a:r>
              <a:rPr lang="en-US" altLang="ko-KR" dirty="0"/>
              <a:t>Cuckoo filter is a space-efficient probabilistic data structure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Advantages</a:t>
            </a:r>
          </a:p>
          <a:p>
            <a:pPr lvl="2"/>
            <a:r>
              <a:rPr lang="en-US" altLang="ko-KR" dirty="0"/>
              <a:t>support for deleting items dynamically</a:t>
            </a:r>
          </a:p>
          <a:p>
            <a:pPr lvl="2"/>
            <a:r>
              <a:rPr lang="en-US" altLang="ko-KR" dirty="0"/>
              <a:t>better lookup performance</a:t>
            </a:r>
          </a:p>
          <a:p>
            <a:pPr lvl="2"/>
            <a:r>
              <a:rPr lang="en-US" altLang="ko-KR" dirty="0"/>
              <a:t>better space efficiency for applications requiring low false positive rates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 descr="Implementing a Cuckoo Filter in Go | by Dylan Meeus | Medium">
            <a:extLst>
              <a:ext uri="{FF2B5EF4-FFF2-40B4-BE49-F238E27FC236}">
                <a16:creationId xmlns:a16="http://schemas.microsoft.com/office/drawing/2014/main" id="{FD594D0F-AE9F-4221-8787-23BD6D96E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92" y="3738186"/>
            <a:ext cx="4291608" cy="22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CF: Single-hash lookup cuckoo filter - IOS Press">
            <a:extLst>
              <a:ext uri="{FF2B5EF4-FFF2-40B4-BE49-F238E27FC236}">
                <a16:creationId xmlns:a16="http://schemas.microsoft.com/office/drawing/2014/main" id="{A192C9D8-3DC5-48FB-9B40-48244A4A5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01928"/>
            <a:ext cx="4051489" cy="16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저번 실험의 오류 수정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oto Sans"/>
              </a:rPr>
              <a:t>저번 실험의 설명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lvl="2"/>
            <a:r>
              <a:rPr lang="en-US" altLang="ko-KR" dirty="0"/>
              <a:t>Bloom filter</a:t>
            </a:r>
            <a:r>
              <a:rPr lang="ko-KR" altLang="en-US" dirty="0"/>
              <a:t>는 해시 함수를 하나만 사용하지만 </a:t>
            </a:r>
            <a:r>
              <a:rPr lang="en-US" altLang="ko-KR" dirty="0"/>
              <a:t>cuckoo filter</a:t>
            </a:r>
            <a:r>
              <a:rPr lang="ko-KR" altLang="en-US" dirty="0"/>
              <a:t>는 해시함수 </a:t>
            </a:r>
            <a:r>
              <a:rPr lang="en-US" altLang="ko-KR" dirty="0"/>
              <a:t>2</a:t>
            </a:r>
            <a:r>
              <a:rPr lang="ko-KR" altLang="en-US" dirty="0"/>
              <a:t>개를 사용해서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en-US" altLang="ko-KR" dirty="0" err="1"/>
              <a:t>overhea</a:t>
            </a:r>
            <a:r>
              <a:rPr lang="ko-KR" altLang="en-US" dirty="0"/>
              <a:t>가 더 크다</a:t>
            </a:r>
            <a:endParaRPr lang="en-US" altLang="ko-KR" dirty="0"/>
          </a:p>
          <a:p>
            <a:pPr lvl="1"/>
            <a:r>
              <a:rPr lang="ko-KR" altLang="en-US" dirty="0"/>
              <a:t>오류 수정</a:t>
            </a:r>
            <a:endParaRPr lang="en-US" altLang="ko-KR" dirty="0"/>
          </a:p>
          <a:p>
            <a:pPr lvl="2"/>
            <a:r>
              <a:rPr lang="en-US" altLang="ko-KR" dirty="0"/>
              <a:t>Bloom filter</a:t>
            </a:r>
            <a:r>
              <a:rPr lang="ko-KR" altLang="en-US" dirty="0"/>
              <a:t>는 </a:t>
            </a:r>
            <a:r>
              <a:rPr lang="en-US" altLang="ko-KR" dirty="0"/>
              <a:t>cuckoo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보다 많은 해시함수를 가지고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Bloom filter</a:t>
            </a:r>
            <a:r>
              <a:rPr lang="ko-KR" altLang="en-US" dirty="0"/>
              <a:t>의 </a:t>
            </a:r>
            <a:r>
              <a:rPr lang="en-US" altLang="ko-KR" dirty="0"/>
              <a:t>hash </a:t>
            </a:r>
            <a:r>
              <a:rPr lang="ko-KR" altLang="en-US" dirty="0"/>
              <a:t>함수를 너무 적은 수로 하면 성능이 더 나빠지므로 일반적으로 </a:t>
            </a:r>
            <a:r>
              <a:rPr lang="en-US" altLang="ko-KR" dirty="0"/>
              <a:t>Bloom filter</a:t>
            </a:r>
            <a:r>
              <a:rPr lang="ko-KR" altLang="en-US" dirty="0"/>
              <a:t>는 </a:t>
            </a:r>
            <a:r>
              <a:rPr lang="en-US" altLang="ko-KR" dirty="0"/>
              <a:t>cuckoo </a:t>
            </a:r>
            <a:r>
              <a:rPr lang="en-US" altLang="ko-KR" dirty="0" err="1"/>
              <a:t>filte</a:t>
            </a:r>
            <a:r>
              <a:rPr lang="ko-KR" altLang="en-US" dirty="0"/>
              <a:t>보다 해시 함수를 많이 사용한다고 생각해야 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4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저번 실험의 오류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확실히 </a:t>
            </a:r>
            <a:r>
              <a:rPr lang="en-US" altLang="ko-KR" dirty="0"/>
              <a:t>key size</a:t>
            </a:r>
            <a:r>
              <a:rPr lang="ko-KR" altLang="en-US" dirty="0"/>
              <a:t>가 클수록 </a:t>
            </a:r>
            <a:r>
              <a:rPr lang="en-US" altLang="ko-KR" dirty="0"/>
              <a:t>cuckoo filter</a:t>
            </a:r>
            <a:r>
              <a:rPr lang="ko-KR" altLang="en-US" dirty="0"/>
              <a:t>의 성능이 떨어진다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D93570-FE18-44C8-BB08-52242643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4996286" cy="34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Cuckoo filter</a:t>
            </a:r>
            <a:r>
              <a:rPr lang="ko-KR" altLang="en-US" dirty="0"/>
              <a:t>의 성능 하락이유</a:t>
            </a:r>
            <a:endParaRPr lang="en-US" altLang="ko-KR" dirty="0"/>
          </a:p>
          <a:p>
            <a:pPr lvl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cuckoo filter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높은 조회 비용과 낮은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비율을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Bloom filter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낮은 조회 비용과 높은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비율을 가지고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속도가 빠르고 저장해야 하는 데이터 크기가 큰 상황에서는 높은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비용보다 낮은 조회비용이 더 중요합니다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속도가 느리고 저장해야 하는 데이터 크기가 작은 상황에서는 높은 조회비용보다 낮은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비율이 더 중요합니다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dirty="0"/>
              <a:t>the higher cache miss probability of the Cuckoo filter which increases the lookup costs once the filter spills to L3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4937C-D0C8-4B72-9242-0AD6B9794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09729"/>
            <a:ext cx="2803920" cy="25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Hash sharing(</a:t>
            </a:r>
            <a:r>
              <a:rPr lang="en-US" altLang="ko-KR" dirty="0"/>
              <a:t>re-use hash computations)</a:t>
            </a:r>
          </a:p>
          <a:p>
            <a:pPr lvl="1">
              <a:defRPr/>
            </a:pPr>
            <a:r>
              <a:rPr lang="en-US" altLang="ko-KR" dirty="0"/>
              <a:t>BFs reduce the number of disk accesses and the overall query latency at the price of additional memory footprint and CPU computation </a:t>
            </a:r>
          </a:p>
          <a:p>
            <a:pPr lvl="1">
              <a:defRPr/>
            </a:pPr>
            <a:r>
              <a:rPr lang="en-US" altLang="ko-KR" dirty="0"/>
              <a:t>But the ubiquitous use of BFs in LSM-trees is that there is a considerable cost difference between accessing a BF</a:t>
            </a:r>
          </a:p>
          <a:p>
            <a:pPr lvl="1">
              <a:defRPr/>
            </a:pPr>
            <a:r>
              <a:rPr lang="en-US" altLang="ko-KR" dirty="0"/>
              <a:t>Bloom Filters Incur High CPU Overhead</a:t>
            </a:r>
          </a:p>
          <a:p>
            <a:pPr lvl="1">
              <a:defRPr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547B7-17FA-42DD-BAD1-2CDBEB957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" y="3932795"/>
            <a:ext cx="8379553" cy="23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30942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34139</TotalTime>
  <Words>535</Words>
  <Application>Microsoft Office PowerPoint</Application>
  <PresentationFormat>화면 슬라이드 쇼(4:3)</PresentationFormat>
  <Paragraphs>188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Noto Sans</vt:lpstr>
      <vt:lpstr>굴림</vt:lpstr>
      <vt:lpstr>맑은 고딕</vt:lpstr>
      <vt:lpstr>Arial</vt:lpstr>
      <vt:lpstr>Tahoma</vt:lpstr>
      <vt:lpstr>Wingdings</vt:lpstr>
      <vt:lpstr>파일캐쉬서식</vt:lpstr>
      <vt:lpstr>RocksDB Festival </vt:lpstr>
      <vt:lpstr>RocksDB Festival</vt:lpstr>
      <vt:lpstr>RocksDB Festival</vt:lpstr>
      <vt:lpstr>RocksDB Festival</vt:lpstr>
      <vt:lpstr>Discussion</vt:lpstr>
      <vt:lpstr>Discussion</vt:lpstr>
      <vt:lpstr>Discussion</vt:lpstr>
      <vt:lpstr>Discussion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이규열</cp:lastModifiedBy>
  <cp:revision>1044</cp:revision>
  <cp:lastPrinted>2000-10-17T04:49:16Z</cp:lastPrinted>
  <dcterms:created xsi:type="dcterms:W3CDTF">2000-07-27T08:49:33Z</dcterms:created>
  <dcterms:modified xsi:type="dcterms:W3CDTF">2021-08-23T03:38:52Z</dcterms:modified>
</cp:coreProperties>
</file>