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4015" r:id="rId2"/>
    <p:sldId id="3995" r:id="rId3"/>
    <p:sldId id="4302" r:id="rId4"/>
    <p:sldId id="4301" r:id="rId5"/>
    <p:sldId id="4303" r:id="rId6"/>
    <p:sldId id="4304" r:id="rId7"/>
    <p:sldId id="4306" r:id="rId8"/>
    <p:sldId id="4307" r:id="rId9"/>
    <p:sldId id="4228" r:id="rId1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A3D5C4"/>
    <a:srgbClr val="000000"/>
    <a:srgbClr val="808080"/>
    <a:srgbClr val="8D74D2"/>
    <a:srgbClr val="EAEAEA"/>
    <a:srgbClr val="13631A"/>
    <a:srgbClr val="FFFFFF"/>
    <a:srgbClr val="15531F"/>
    <a:srgbClr val="116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471" autoAdjust="0"/>
  </p:normalViewPr>
  <p:slideViewPr>
    <p:cSldViewPr>
      <p:cViewPr varScale="1">
        <p:scale>
          <a:sx n="103" d="100"/>
          <a:sy n="103" d="100"/>
        </p:scale>
        <p:origin x="1098" y="84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31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12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00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01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bb97225@naver.com" TargetMode="External"/><Relationship Id="rId4" Type="http://schemas.openxmlformats.org/officeDocument/2006/relationships/hyperlink" Target="mailto:inhoinno@dankook.ac.k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Tahoma" panose="020B0604030504040204" pitchFamily="34" charset="0"/>
              </a:rPr>
              <a:t>August</a:t>
            </a:r>
            <a:r>
              <a:rPr lang="ko-KR" altLang="en-US" sz="1800" b="0">
                <a:latin typeface="Tahoma" panose="020B0604030504040204" pitchFamily="34" charset="0"/>
              </a:rPr>
              <a:t> </a:t>
            </a:r>
            <a:r>
              <a:rPr lang="en-US" altLang="ko-KR" sz="1800" b="0">
                <a:latin typeface="Tahoma" panose="020B0604030504040204" pitchFamily="34" charset="0"/>
              </a:rPr>
              <a:t>2, </a:t>
            </a:r>
            <a:r>
              <a:rPr lang="en-US" altLang="ko-KR" sz="1800" b="0" dirty="0">
                <a:latin typeface="Tahoma" panose="020B0604030504040204" pitchFamily="34" charset="0"/>
              </a:rPr>
              <a:t>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송인호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한예진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inhoinno@dankook.ac.kr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hbb97225@naver.com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err="1">
                <a:latin typeface="Tahoma" panose="020B0604030504040204" pitchFamily="34" charset="0"/>
              </a:rPr>
              <a:t>TeamName</a:t>
            </a:r>
            <a:r>
              <a:rPr lang="en-US" altLang="ko-KR" sz="1800" b="0" dirty="0">
                <a:latin typeface="Tahoma" panose="020B0604030504040204" pitchFamily="34" charset="0"/>
              </a:rPr>
              <a:t> : </a:t>
            </a:r>
            <a:r>
              <a:rPr lang="ko-KR" altLang="en-US" sz="1800" b="0" dirty="0" err="1">
                <a:latin typeface="Tahoma" panose="020B0604030504040204" pitchFamily="34" charset="0"/>
              </a:rPr>
              <a:t>멘탈모델을</a:t>
            </a:r>
            <a:r>
              <a:rPr lang="ko-KR" altLang="en-US" sz="1800" b="0" dirty="0">
                <a:latin typeface="Tahoma" panose="020B0604030504040204" pitchFamily="34" charset="0"/>
              </a:rPr>
              <a:t> 만들고 싶어요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327F6-F3F9-477E-ACAB-CAF2855452BA}"/>
              </a:ext>
            </a:extLst>
          </p:cNvPr>
          <p:cNvSpPr/>
          <p:nvPr/>
        </p:nvSpPr>
        <p:spPr bwMode="auto">
          <a:xfrm>
            <a:off x="5825260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F53D4-2D6C-4D57-B0F4-EBCE00AD1FED}"/>
              </a:ext>
            </a:extLst>
          </p:cNvPr>
          <p:cNvSpPr/>
          <p:nvPr/>
        </p:nvSpPr>
        <p:spPr bwMode="auto">
          <a:xfrm>
            <a:off x="6928198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B64E65-702F-4C24-882B-7591A92AB653}"/>
              </a:ext>
            </a:extLst>
          </p:cNvPr>
          <p:cNvSpPr/>
          <p:nvPr/>
        </p:nvSpPr>
        <p:spPr bwMode="auto">
          <a:xfrm>
            <a:off x="8014863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CA72EA-2BB3-48EA-B5B9-8726493C1471}"/>
              </a:ext>
            </a:extLst>
          </p:cNvPr>
          <p:cNvSpPr/>
          <p:nvPr/>
        </p:nvSpPr>
        <p:spPr bwMode="auto">
          <a:xfrm>
            <a:off x="5822135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F544C-ADA6-453B-B432-7D7603688DBC}"/>
              </a:ext>
            </a:extLst>
          </p:cNvPr>
          <p:cNvSpPr/>
          <p:nvPr/>
        </p:nvSpPr>
        <p:spPr bwMode="auto">
          <a:xfrm>
            <a:off x="6918499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4EEE5-D738-4041-A584-8BB315A92040}"/>
              </a:ext>
            </a:extLst>
          </p:cNvPr>
          <p:cNvSpPr/>
          <p:nvPr/>
        </p:nvSpPr>
        <p:spPr bwMode="auto">
          <a:xfrm>
            <a:off x="8014863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37063-88EF-43FE-A08B-286E43EA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6"/>
          <a:stretch/>
        </p:blipFill>
        <p:spPr>
          <a:xfrm>
            <a:off x="5812473" y="4395583"/>
            <a:ext cx="997159" cy="7652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078C56-5D69-41F4-9C65-98CD38EF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6"/>
          <a:stretch/>
        </p:blipFill>
        <p:spPr>
          <a:xfrm>
            <a:off x="8063407" y="4332675"/>
            <a:ext cx="903374" cy="6933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EE26E-9DE7-436B-9A93-1E92FAE8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6" b="32075"/>
          <a:stretch/>
        </p:blipFill>
        <p:spPr>
          <a:xfrm>
            <a:off x="6953384" y="4325295"/>
            <a:ext cx="911431" cy="8280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FC3888-5E95-408B-94E4-B62F8D6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34" y="5465674"/>
            <a:ext cx="1038264" cy="829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784A8-313E-4ACE-9346-41CD423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83" y="5517086"/>
            <a:ext cx="879941" cy="727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5D4467-E79C-4418-ADBA-01CFF628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15" y="5542256"/>
            <a:ext cx="887044" cy="67671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Last Week</a:t>
            </a: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feedback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KSC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논문 그림 실험 재현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Read Amplification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논문 조사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Compaction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코드 리뷰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KSC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논문 작성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71A6-C18C-4582-87B8-13746F56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 Amplification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B6B14-2DF7-4C3D-836F-5C9F5B6277B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How to estimate Read Amplification Factor?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0FE4A7-2E3C-4995-959F-DD3B73C2EFEF}"/>
                  </a:ext>
                </a:extLst>
              </p:cNvPr>
              <p:cNvSpPr txBox="1"/>
              <p:nvPr/>
            </p:nvSpPr>
            <p:spPr>
              <a:xfrm>
                <a:off x="899592" y="1683889"/>
                <a:ext cx="514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𝑹𝑨</m:t>
                      </m:r>
                    </m:oMath>
                  </m:oMathPara>
                </a14:m>
                <a:endParaRPr lang="ko-KR" altLang="en-US" sz="2000" b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0FE4A7-2E3C-4995-959F-DD3B73C2E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83889"/>
                <a:ext cx="514563" cy="369332"/>
              </a:xfrm>
              <a:prstGeom prst="rect">
                <a:avLst/>
              </a:prstGeom>
              <a:blipFill>
                <a:blip r:embed="rId3"/>
                <a:stretch>
                  <a:fillRect l="-11905" r="-1071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64412-134C-43EA-999B-55DB42538C42}"/>
                  </a:ext>
                </a:extLst>
              </p:cNvPr>
              <p:cNvSpPr txBox="1"/>
              <p:nvPr/>
            </p:nvSpPr>
            <p:spPr>
              <a:xfrm>
                <a:off x="1637694" y="1566357"/>
                <a:ext cx="4663841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READ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AMP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READ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BYTES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READ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AMP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ESTIMATE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USEFUL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BYTES</m:t>
                          </m:r>
                        </m:den>
                      </m:f>
                    </m:oMath>
                  </m:oMathPara>
                </a14:m>
                <a:endParaRPr lang="ko-KR" altLang="en-US" b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64412-134C-43EA-999B-55DB42538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94" y="1566357"/>
                <a:ext cx="4663841" cy="60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FA930C-D140-4F34-99D5-861346597C10}"/>
                  </a:ext>
                </a:extLst>
              </p:cNvPr>
              <p:cNvSpPr txBox="1"/>
              <p:nvPr/>
            </p:nvSpPr>
            <p:spPr>
              <a:xfrm>
                <a:off x="1679120" y="2492896"/>
                <a:ext cx="3837397" cy="654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+mn-ea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smtClean="0">
                              <a:latin typeface="+mn-ea"/>
                              <a:ea typeface="+mn-ea"/>
                            </a:rPr>
                          </m:ctrlPr>
                        </m:fPr>
                        <m:num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실</m:t>
                          </m:r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제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𝑟𝑒𝑎𝑑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에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사</m:t>
                          </m:r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용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된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𝑏𝑦𝑡𝑒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수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𝑙𝑜𝑎𝑑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된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𝑑𝑎𝑡𝑎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𝑏𝑙𝑜𝑐𝑘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𝑏𝑦𝑡𝑒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ko-KR" altLang="en-US" sz="2000" b="0" i="1">
                              <a:latin typeface="Cambria Math" panose="02040503050406030204" pitchFamily="18" charset="0"/>
                              <a:ea typeface="+mn-ea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ko-KR" altLang="en-US" b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FA930C-D140-4F34-99D5-86134659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20" y="2492896"/>
                <a:ext cx="3837397" cy="654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F955C7D-F2A2-41AF-88B1-A302A28DA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41"/>
          <a:stretch/>
        </p:blipFill>
        <p:spPr>
          <a:xfrm>
            <a:off x="225351" y="4240779"/>
            <a:ext cx="4049103" cy="1136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27347F-0278-4903-9B8C-33B67D6AE1D6}"/>
              </a:ext>
            </a:extLst>
          </p:cNvPr>
          <p:cNvSpPr txBox="1"/>
          <p:nvPr/>
        </p:nvSpPr>
        <p:spPr>
          <a:xfrm>
            <a:off x="249287" y="3743635"/>
            <a:ext cx="37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include/rocksdb/statistics.h</a:t>
            </a:r>
            <a:endParaRPr lang="ko-KR" altLang="en-US" sz="1400" b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DAF71-8496-4937-AC62-1F452D465714}"/>
              </a:ext>
            </a:extLst>
          </p:cNvPr>
          <p:cNvSpPr/>
          <p:nvPr/>
        </p:nvSpPr>
        <p:spPr bwMode="auto">
          <a:xfrm>
            <a:off x="225351" y="5058733"/>
            <a:ext cx="4049102" cy="318492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378AD-CA57-4CDA-B6F4-268EE999674C}"/>
              </a:ext>
            </a:extLst>
          </p:cNvPr>
          <p:cNvSpPr/>
          <p:nvPr/>
        </p:nvSpPr>
        <p:spPr bwMode="auto">
          <a:xfrm>
            <a:off x="225351" y="4402274"/>
            <a:ext cx="4049102" cy="318492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5483C2-A06F-4341-9172-B239A0F8D896}"/>
              </a:ext>
            </a:extLst>
          </p:cNvPr>
          <p:cNvSpPr/>
          <p:nvPr/>
        </p:nvSpPr>
        <p:spPr bwMode="auto">
          <a:xfrm>
            <a:off x="120506" y="4089658"/>
            <a:ext cx="4324132" cy="2192261"/>
          </a:xfrm>
          <a:prstGeom prst="rect">
            <a:avLst/>
          </a:prstGeom>
          <a:noFill/>
          <a:ln w="9525" cap="rnd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58B56-767A-4519-B81D-E296782BBC57}"/>
              </a:ext>
            </a:extLst>
          </p:cNvPr>
          <p:cNvSpPr txBox="1"/>
          <p:nvPr/>
        </p:nvSpPr>
        <p:spPr>
          <a:xfrm>
            <a:off x="5203455" y="3743635"/>
            <a:ext cx="37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include/rocksdb/table.h</a:t>
            </a:r>
            <a:endParaRPr lang="ko-KR" altLang="en-US" sz="1400" b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BF3098D-EC2F-4784-B949-F5773412CA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70"/>
          <a:stretch/>
        </p:blipFill>
        <p:spPr>
          <a:xfrm>
            <a:off x="4535723" y="4240779"/>
            <a:ext cx="4475804" cy="53337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316D3E-6E3C-487C-9CF8-2F16258CA1A4}"/>
              </a:ext>
            </a:extLst>
          </p:cNvPr>
          <p:cNvSpPr/>
          <p:nvPr/>
        </p:nvSpPr>
        <p:spPr bwMode="auto">
          <a:xfrm>
            <a:off x="4444638" y="4089658"/>
            <a:ext cx="4546962" cy="2192261"/>
          </a:xfrm>
          <a:prstGeom prst="rect">
            <a:avLst/>
          </a:prstGeom>
          <a:noFill/>
          <a:ln w="9525" cap="rnd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B3C5B159-9937-4FD5-AB6A-0B2E38654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139" y="4878026"/>
            <a:ext cx="3855285" cy="110032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84CA6-8CFB-4D97-BDEF-6E1D5700A05E}"/>
              </a:ext>
            </a:extLst>
          </p:cNvPr>
          <p:cNvSpPr/>
          <p:nvPr/>
        </p:nvSpPr>
        <p:spPr bwMode="auto">
          <a:xfrm>
            <a:off x="4498251" y="5776577"/>
            <a:ext cx="1441901" cy="201777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1FFDC24-07E6-4636-A2EB-874F0AC7269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257" t="-679"/>
          <a:stretch/>
        </p:blipFill>
        <p:spPr>
          <a:xfrm>
            <a:off x="6267334" y="5624294"/>
            <a:ext cx="2304256" cy="3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Read Amplification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55846"/>
          <a:stretch>
            <a:fillRect/>
          </a:stretch>
        </p:blipFill>
        <p:spPr bwMode="auto">
          <a:xfrm>
            <a:off x="287016" y="1124744"/>
            <a:ext cx="4248472" cy="15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42846"/>
          <a:stretch>
            <a:fillRect/>
          </a:stretch>
        </p:blipFill>
        <p:spPr bwMode="auto">
          <a:xfrm>
            <a:off x="4860032" y="908720"/>
            <a:ext cx="4000635" cy="193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 bwMode="auto">
          <a:xfrm>
            <a:off x="107504" y="980728"/>
            <a:ext cx="4499992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16016" y="980728"/>
            <a:ext cx="4283968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2924944"/>
            <a:ext cx="164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Level Compaction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220072" y="2924944"/>
                <a:ext cx="331489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>
                    <a:latin typeface="Consolas" pitchFamily="49" charset="0"/>
                  </a:rPr>
                  <a:t>Tiered Compaction</a:t>
                </a:r>
              </a:p>
              <a:p>
                <a:pPr algn="ctr"/>
                <a:r>
                  <a:rPr lang="en-US" altLang="ko-KR" sz="1200">
                    <a:latin typeface="Consolas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𝑹𝒐𝒄𝒌𝒔𝑫𝑩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𝑼𝒏𝒊𝒗𝒆𝒓𝒔𝒂𝒍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𝑪𝒐𝒎𝒑𝒂𝒄𝒕𝒊𝒐𝒏</m:t>
                    </m:r>
                  </m:oMath>
                </a14:m>
                <a:r>
                  <a:rPr lang="en-US" altLang="ko-KR" sz="1200">
                    <a:latin typeface="Consolas" pitchFamily="49" charset="0"/>
                  </a:rPr>
                  <a:t>)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924944"/>
                <a:ext cx="3314898" cy="461665"/>
              </a:xfrm>
              <a:prstGeom prst="rect">
                <a:avLst/>
              </a:prstGeom>
              <a:blipFill>
                <a:blip r:embed="rId3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228F26-703E-4017-9FA8-BC434BF33B98}"/>
              </a:ext>
            </a:extLst>
          </p:cNvPr>
          <p:cNvSpPr/>
          <p:nvPr/>
        </p:nvSpPr>
        <p:spPr bwMode="auto">
          <a:xfrm>
            <a:off x="7092280" y="1916832"/>
            <a:ext cx="1656184" cy="432048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4E6B10-507E-438B-B3D8-F1195CA631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65719" y="2043378"/>
            <a:ext cx="458053" cy="1056499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183A8-F4C5-474A-8786-B08159AB640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378392" y="2225272"/>
            <a:ext cx="421409" cy="976671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7E0366-6637-4637-9520-9F7098A56289}"/>
              </a:ext>
            </a:extLst>
          </p:cNvPr>
          <p:cNvSpPr/>
          <p:nvPr/>
        </p:nvSpPr>
        <p:spPr bwMode="auto">
          <a:xfrm>
            <a:off x="2659380" y="1836420"/>
            <a:ext cx="1768604" cy="312420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880295-10FC-4980-9CE7-C2B5A5A930C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04474" y="2015660"/>
            <a:ext cx="444094" cy="1119188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78AE784-6FC0-4BF1-8262-7410FD02706C}"/>
              </a:ext>
            </a:extLst>
          </p:cNvPr>
          <p:cNvSpPr txBox="1">
            <a:spLocks/>
          </p:cNvSpPr>
          <p:nvPr/>
        </p:nvSpPr>
        <p:spPr bwMode="auto">
          <a:xfrm>
            <a:off x="234826" y="3374729"/>
            <a:ext cx="864096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kern="0"/>
              <a:t>Readrandom</a:t>
            </a:r>
          </a:p>
          <a:p>
            <a:pPr lvl="1"/>
            <a:r>
              <a:rPr lang="en-US" altLang="ko-KR" b="0" kern="0"/>
              <a:t>No difference…. (</a:t>
            </a:r>
            <a:r>
              <a:rPr lang="en-US" altLang="ko-KR" b="0" kern="0">
                <a:sym typeface="Wingdings" panose="05000000000000000000" pitchFamily="2" charset="2"/>
              </a:rPr>
              <a:t> Due to Bloom filter</a:t>
            </a:r>
            <a:r>
              <a:rPr lang="en-US" altLang="ko-KR" b="0" kern="0"/>
              <a:t>)</a:t>
            </a:r>
          </a:p>
          <a:p>
            <a:pPr marL="0" indent="0">
              <a:buNone/>
            </a:pPr>
            <a:endParaRPr lang="en-US" altLang="ko-KR" b="0" kern="0"/>
          </a:p>
          <a:p>
            <a:r>
              <a:rPr lang="en-US" altLang="ko-KR" b="0" kern="0"/>
              <a:t>Range query</a:t>
            </a:r>
          </a:p>
          <a:p>
            <a:pPr lvl="1"/>
            <a:r>
              <a:rPr lang="en-US" altLang="ko-KR" b="0" kern="0"/>
              <a:t>Big difference !!!</a:t>
            </a:r>
          </a:p>
          <a:p>
            <a:endParaRPr lang="en-US" altLang="ko-KR" b="0" kern="0"/>
          </a:p>
          <a:p>
            <a:pPr marL="457200" lvl="1" indent="0">
              <a:buNone/>
            </a:pPr>
            <a:endParaRPr lang="en-US" altLang="ko-KR" b="0" kern="0"/>
          </a:p>
          <a:p>
            <a:pPr marL="0" indent="0">
              <a:buNone/>
            </a:pPr>
            <a:endParaRPr lang="en-US" altLang="ko-KR" b="0" kern="0"/>
          </a:p>
        </p:txBody>
      </p:sp>
    </p:spTree>
    <p:extLst>
      <p:ext uri="{BB962C8B-B14F-4D97-AF65-F5344CB8AC3E}">
        <p14:creationId xmlns:p14="http://schemas.microsoft.com/office/powerpoint/2010/main" val="12453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71A6-C18C-4582-87B8-13746F56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Read Amflification: Readrandom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B6B14-2DF7-4C3D-836F-5C9F5B6277B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Readrandom result :: Read amplification</a:t>
            </a:r>
          </a:p>
          <a:p>
            <a:pPr lvl="1"/>
            <a:r>
              <a:rPr lang="en-US" altLang="ko-KR" sz="1400"/>
              <a:t> (K16, V64 readrandom, ~10GB)</a:t>
            </a:r>
            <a:endParaRPr lang="ko-KR" altLang="en-US" sz="14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z="1600"/>
              <a:t>   </a:t>
            </a:r>
            <a:r>
              <a:rPr lang="ko-KR" altLang="en-US" sz="1600"/>
              <a:t>☞ </a:t>
            </a:r>
            <a:r>
              <a:rPr lang="en-US" altLang="ko-KR" sz="1600"/>
              <a:t>Bloom filters are useful for single-key lookups (“Is key 42 in SSTable?”)</a:t>
            </a:r>
          </a:p>
          <a:p>
            <a:pPr marL="0" indent="0">
              <a:buNone/>
            </a:pPr>
            <a:r>
              <a:rPr lang="en-US" altLang="ko-KR" sz="1600"/>
              <a:t>   </a:t>
            </a:r>
            <a:r>
              <a:rPr lang="ko-KR" altLang="en-US" sz="1600"/>
              <a:t>☞ </a:t>
            </a:r>
            <a:r>
              <a:rPr lang="en-US" altLang="ko-KR" sz="1600"/>
              <a:t>No difference between LVL and Univ compaction style.</a:t>
            </a:r>
            <a:endParaRPr lang="ko-KR" altLang="en-US" sz="16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9423B0-3FD6-4C71-B025-5CBD636B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4" y="1491469"/>
            <a:ext cx="7875451" cy="417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7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71A6-C18C-4582-87B8-13746F56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Read Amplification: Rangequery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B6B14-2DF7-4C3D-836F-5C9F5B6277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496944" cy="5486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Range scan result :: Read amplification</a:t>
            </a:r>
          </a:p>
          <a:p>
            <a:pPr lvl="1"/>
            <a:r>
              <a:rPr lang="en-US" altLang="ko-KR" sz="1400"/>
              <a:t> (K16, V64, seek random, ~10GB)</a:t>
            </a:r>
            <a:endParaRPr lang="ko-KR" altLang="en-US" sz="14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600"/>
              <a:t>  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   ☞ </a:t>
            </a:r>
            <a:r>
              <a:rPr lang="en-US" altLang="ko-KR" sz="1600"/>
              <a:t>Bloom filters cannot handle range queries </a:t>
            </a:r>
          </a:p>
          <a:p>
            <a:pPr marL="0" indent="0">
              <a:buNone/>
            </a:pPr>
            <a:r>
              <a:rPr lang="en-US" altLang="ko-KR" sz="1600"/>
              <a:t>          (“Are there keys between 42 and 1000 in the SSTable?”)   </a:t>
            </a:r>
          </a:p>
          <a:p>
            <a:pPr marL="0" indent="0">
              <a:buNone/>
            </a:pPr>
            <a:r>
              <a:rPr lang="ko-KR" altLang="en-US" sz="1600"/>
              <a:t>   ☞ </a:t>
            </a:r>
            <a:r>
              <a:rPr lang="en-US" altLang="ko-KR" sz="1600"/>
              <a:t>Big difference between LVL and Univ compaction style</a:t>
            </a:r>
            <a:endParaRPr lang="ko-KR" altLang="en-US" sz="1600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E50D691-E375-4274-8B30-81EE4EAF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2" y="1556791"/>
            <a:ext cx="7856783" cy="37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8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71A6-C18C-4582-87B8-13746F56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Read Amplification: Rangequery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B6B14-2DF7-4C3D-836F-5C9F5B6277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496944" cy="5486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Range scan result :: Hit ratio</a:t>
            </a:r>
          </a:p>
          <a:p>
            <a:pPr lvl="1"/>
            <a:r>
              <a:rPr lang="en-US" altLang="ko-KR" sz="1400"/>
              <a:t> (K16, V64, seek random, ~10GB)</a:t>
            </a:r>
            <a:endParaRPr lang="ko-KR" altLang="en-US" sz="14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600"/>
              <a:t>  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   ☞ </a:t>
            </a:r>
            <a:r>
              <a:rPr lang="en-US" altLang="ko-KR" sz="1600"/>
              <a:t>Bloom filters cannot handle range queries </a:t>
            </a:r>
          </a:p>
          <a:p>
            <a:pPr marL="0" indent="0">
              <a:buNone/>
            </a:pPr>
            <a:r>
              <a:rPr lang="en-US" altLang="ko-KR" sz="1600"/>
              <a:t>          (“Are there keys between 42 and 1000 in the SSTable?”)   </a:t>
            </a:r>
          </a:p>
          <a:p>
            <a:pPr marL="0" indent="0">
              <a:buNone/>
            </a:pPr>
            <a:r>
              <a:rPr lang="ko-KR" altLang="en-US" sz="1600"/>
              <a:t>   ☞ </a:t>
            </a:r>
            <a:r>
              <a:rPr lang="en-US" altLang="ko-KR" sz="1600"/>
              <a:t>Big difference between LVL and Univ compaction style</a:t>
            </a:r>
            <a:endParaRPr lang="ko-KR" altLang="en-US" sz="1600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5B7E6B-B1CE-45DF-952D-70D51E9C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85913"/>
            <a:ext cx="89535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5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D504FE8-9431-4E55-8ABC-8602562AD75B}"/>
              </a:ext>
            </a:extLst>
          </p:cNvPr>
          <p:cNvSpPr txBox="1">
            <a:spLocks/>
          </p:cNvSpPr>
          <p:nvPr/>
        </p:nvSpPr>
        <p:spPr bwMode="auto">
          <a:xfrm>
            <a:off x="323528" y="836712"/>
            <a:ext cx="849694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kern="0"/>
              <a:t>How to </a:t>
            </a:r>
            <a:r>
              <a:rPr lang="en-US" altLang="ko-KR" b="0"/>
              <a:t>estimate Read Amplification Factor?</a:t>
            </a:r>
            <a:endParaRPr lang="en-US" altLang="ko-KR" b="0" kern="0"/>
          </a:p>
          <a:p>
            <a:pPr marL="0" indent="0">
              <a:buNone/>
            </a:pPr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b="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600" b="0" kern="0"/>
              <a:t>   </a:t>
            </a:r>
            <a:endParaRPr lang="en-US" altLang="ko-KR" sz="1600" b="0" ker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B571A6-C18C-4582-87B8-13746F56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Space Amplification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B6B14-2DF7-4C3D-836F-5C9F5B6277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496944" cy="5486400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600"/>
              <a:t>   </a:t>
            </a:r>
            <a:endParaRPr lang="en-US" altLang="ko-KR" sz="1600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597A93-2D31-4E3B-B8C6-AF0E9F3E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8" y="1776736"/>
            <a:ext cx="5148064" cy="16452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81B1AD-4B4F-4829-8DBC-D0A0B36E7568}"/>
              </a:ext>
            </a:extLst>
          </p:cNvPr>
          <p:cNvSpPr/>
          <p:nvPr/>
        </p:nvSpPr>
        <p:spPr>
          <a:xfrm>
            <a:off x="467544" y="3673617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rgbClr val="15531F"/>
                </a:solidFill>
              </a:rPr>
              <a:t>Niv Dayan, Stratos Idreos, </a:t>
            </a:r>
            <a:r>
              <a:rPr lang="en-US" altLang="ko-KR" sz="1200">
                <a:solidFill>
                  <a:srgbClr val="15531F"/>
                </a:solidFill>
                <a:latin typeface="Consolas" pitchFamily="49" charset="0"/>
              </a:rPr>
              <a:t>Dostoevsky: BetterSpace-Time Trade-Offs for LSM-Tree Based Key-Value Stores via Adaptive Removal of Superfluous Merging</a:t>
            </a:r>
            <a:r>
              <a:rPr lang="en-US" altLang="ko-KR" sz="1200">
                <a:solidFill>
                  <a:srgbClr val="15531F"/>
                </a:solidFill>
              </a:rPr>
              <a:t>, SIGMOD ‘18</a:t>
            </a:r>
            <a:endParaRPr lang="ko-KR" altLang="en-US" sz="1200" dirty="0">
              <a:solidFill>
                <a:srgbClr val="15531F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8CF1AC8-4768-4550-9603-C93909580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123" y="4638629"/>
            <a:ext cx="3002341" cy="16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44876</TotalTime>
  <Words>331</Words>
  <Application>Microsoft Office PowerPoint</Application>
  <PresentationFormat>화면 슬라이드 쇼(4:3)</PresentationFormat>
  <Paragraphs>118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맑은 고딕</vt:lpstr>
      <vt:lpstr>바탕</vt:lpstr>
      <vt:lpstr>Arial</vt:lpstr>
      <vt:lpstr>Cambria Math</vt:lpstr>
      <vt:lpstr>Consolas</vt:lpstr>
      <vt:lpstr>Tahoma</vt:lpstr>
      <vt:lpstr>Wingdings</vt:lpstr>
      <vt:lpstr>파일캐쉬서식</vt:lpstr>
      <vt:lpstr>RocksDB Festival</vt:lpstr>
      <vt:lpstr>Contents</vt:lpstr>
      <vt:lpstr>Read Amplification</vt:lpstr>
      <vt:lpstr>LVL vs Univ Read Amplification</vt:lpstr>
      <vt:lpstr>LVL vs Univ Read Amflification: Readrandom</vt:lpstr>
      <vt:lpstr>LVL vs Univ Read Amplification: Rangequery</vt:lpstr>
      <vt:lpstr>LVL vs Univ Read Amplification: Rangequery</vt:lpstr>
      <vt:lpstr>LVL vs Univ Space Amplification 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한예진</cp:lastModifiedBy>
  <cp:revision>1196</cp:revision>
  <cp:lastPrinted>2000-10-17T04:49:16Z</cp:lastPrinted>
  <dcterms:created xsi:type="dcterms:W3CDTF">2000-07-27T08:49:33Z</dcterms:created>
  <dcterms:modified xsi:type="dcterms:W3CDTF">2021-08-23T03:44:18Z</dcterms:modified>
</cp:coreProperties>
</file>