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4015" r:id="rId2"/>
    <p:sldId id="3995" r:id="rId3"/>
    <p:sldId id="4241" r:id="rId4"/>
    <p:sldId id="4243" r:id="rId5"/>
    <p:sldId id="4254" r:id="rId6"/>
    <p:sldId id="4255" r:id="rId7"/>
    <p:sldId id="4250" r:id="rId8"/>
    <p:sldId id="4240" r:id="rId9"/>
    <p:sldId id="4238" r:id="rId10"/>
    <p:sldId id="4239" r:id="rId11"/>
    <p:sldId id="4246" r:id="rId12"/>
    <p:sldId id="4244" r:id="rId13"/>
    <p:sldId id="4245" r:id="rId14"/>
    <p:sldId id="4253" r:id="rId15"/>
    <p:sldId id="4251" r:id="rId16"/>
    <p:sldId id="4247" r:id="rId17"/>
    <p:sldId id="4228" r:id="rId1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00"/>
    <a:srgbClr val="FFD961"/>
    <a:srgbClr val="BF9000"/>
    <a:srgbClr val="FFFFFF"/>
    <a:srgbClr val="00FF00"/>
    <a:srgbClr val="0000FF"/>
    <a:srgbClr val="0066FF"/>
    <a:srgbClr val="0080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7" autoAdjust="0"/>
    <p:restoredTop sz="90000" autoAdjust="0"/>
  </p:normalViewPr>
  <p:slideViewPr>
    <p:cSldViewPr>
      <p:cViewPr varScale="1">
        <p:scale>
          <a:sx n="106" d="100"/>
          <a:sy n="106" d="100"/>
        </p:scale>
        <p:origin x="1814" y="77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84" y="1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Leveled</c:v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solidFill>
                  <a:schemeClr val="accent4">
                    <a:shade val="76000"/>
                  </a:schemeClr>
                </a:solidFill>
              </a:ln>
              <a:effectLst/>
            </c:spPr>
          </c:marker>
          <c:cat>
            <c:strRef>
              <c:f>'Sheet1 (2)'!$M$4:$M$7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(2)'!$E$4:$E$7</c:f>
              <c:numCache>
                <c:formatCode>General</c:formatCode>
                <c:ptCount val="4"/>
                <c:pt idx="0">
                  <c:v>53.143999999999998</c:v>
                </c:pt>
                <c:pt idx="1">
                  <c:v>54.534999999999997</c:v>
                </c:pt>
                <c:pt idx="2">
                  <c:v>61.542000000000002</c:v>
                </c:pt>
                <c:pt idx="3">
                  <c:v>66.843999999999994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9A1-49EA-B515-4F9F66F405A3}"/>
            </c:ext>
          </c:extLst>
        </c:ser>
        <c:ser>
          <c:idx val="1"/>
          <c:order val="1"/>
          <c:tx>
            <c:v>Universal</c:v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77000"/>
                </a:schemeClr>
              </a:solidFill>
              <a:ln w="9525">
                <a:solidFill>
                  <a:schemeClr val="accent4">
                    <a:tint val="77000"/>
                  </a:schemeClr>
                </a:solidFill>
              </a:ln>
              <a:effectLst/>
            </c:spPr>
          </c:marker>
          <c:cat>
            <c:strRef>
              <c:f>'Sheet1 (2)'!$M$4:$M$7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(2)'!$O$4:$O$7</c:f>
              <c:numCache>
                <c:formatCode>General</c:formatCode>
                <c:ptCount val="4"/>
                <c:pt idx="0">
                  <c:v>29.667999999999999</c:v>
                </c:pt>
                <c:pt idx="1">
                  <c:v>29.734000000000002</c:v>
                </c:pt>
                <c:pt idx="2">
                  <c:v>40.006999999999998</c:v>
                </c:pt>
                <c:pt idx="3">
                  <c:v>45.820999999999998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9A1-49EA-B515-4F9F66F40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79325856"/>
        <c:axId val="-279329664"/>
      </c:lineChart>
      <c:catAx>
        <c:axId val="-279325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79329664"/>
        <c:crosses val="autoZero"/>
        <c:auto val="1"/>
        <c:lblAlgn val="ctr"/>
        <c:lblOffset val="100"/>
        <c:noMultiLvlLbl val="0"/>
      </c:catAx>
      <c:valAx>
        <c:axId val="-27932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Latency</a:t>
                </a:r>
                <a:r>
                  <a:rPr lang="en-US" altLang="ko-KR" baseline="0"/>
                  <a:t> (ms/op)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7932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Leveled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(2)'!$M$4:$M$7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(2)'!$G$4:$G$7</c:f>
              <c:numCache>
                <c:formatCode>General</c:formatCode>
                <c:ptCount val="4"/>
                <c:pt idx="0">
                  <c:v>421</c:v>
                </c:pt>
                <c:pt idx="1">
                  <c:v>423</c:v>
                </c:pt>
                <c:pt idx="2">
                  <c:v>438</c:v>
                </c:pt>
                <c:pt idx="3">
                  <c:v>510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BCA-4624-A777-2551FC7C19D3}"/>
            </c:ext>
          </c:extLst>
        </c:ser>
        <c:ser>
          <c:idx val="1"/>
          <c:order val="1"/>
          <c:tx>
            <c:v>Universal</c:v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(2)'!$M$4:$M$7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(2)'!$P$4:$P$7</c:f>
              <c:numCache>
                <c:formatCode>General</c:formatCode>
                <c:ptCount val="4"/>
                <c:pt idx="0">
                  <c:v>344</c:v>
                </c:pt>
                <c:pt idx="1">
                  <c:v>347</c:v>
                </c:pt>
                <c:pt idx="2">
                  <c:v>363</c:v>
                </c:pt>
                <c:pt idx="3">
                  <c:v>428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BCA-4624-A777-2551FC7C1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79328576"/>
        <c:axId val="-279326944"/>
      </c:barChart>
      <c:catAx>
        <c:axId val="-279328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79326944"/>
        <c:crosses val="autoZero"/>
        <c:auto val="1"/>
        <c:lblAlgn val="ctr"/>
        <c:lblOffset val="100"/>
        <c:noMultiLvlLbl val="0"/>
      </c:catAx>
      <c:valAx>
        <c:axId val="-27932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Compaction Count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7932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675145342028256"/>
          <c:y val="0.79816835549970933"/>
          <c:w val="0.37697677792544393"/>
          <c:h val="0.107484813237847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Leveled</c:v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solidFill>
                  <a:schemeClr val="accent4">
                    <a:shade val="76000"/>
                  </a:schemeClr>
                </a:solidFill>
              </a:ln>
              <a:effectLst/>
            </c:spPr>
          </c:marker>
          <c:cat>
            <c:strRef>
              <c:f>'Sheet1 (2)'!$C$4:$C$7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(2)'!$H$4:$H$7</c:f>
              <c:numCache>
                <c:formatCode>General</c:formatCode>
                <c:ptCount val="4"/>
                <c:pt idx="0">
                  <c:v>4.7</c:v>
                </c:pt>
                <c:pt idx="1">
                  <c:v>4.7</c:v>
                </c:pt>
                <c:pt idx="2">
                  <c:v>4.8</c:v>
                </c:pt>
                <c:pt idx="3">
                  <c:v>5.2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424-440F-815C-8F0D09075AA6}"/>
            </c:ext>
          </c:extLst>
        </c:ser>
        <c:ser>
          <c:idx val="1"/>
          <c:order val="1"/>
          <c:tx>
            <c:v>Universal</c:v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77000"/>
                </a:schemeClr>
              </a:solidFill>
              <a:ln w="9525">
                <a:solidFill>
                  <a:schemeClr val="accent4">
                    <a:tint val="77000"/>
                  </a:schemeClr>
                </a:solidFill>
              </a:ln>
              <a:effectLst/>
            </c:spPr>
          </c:marker>
          <c:cat>
            <c:strRef>
              <c:f>'Sheet1 (2)'!$C$4:$C$7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(2)'!$Q$4:$Q$7</c:f>
              <c:numCache>
                <c:formatCode>General</c:formatCode>
                <c:ptCount val="4"/>
                <c:pt idx="0">
                  <c:v>3.1</c:v>
                </c:pt>
                <c:pt idx="1">
                  <c:v>3.1</c:v>
                </c:pt>
                <c:pt idx="2">
                  <c:v>3.6</c:v>
                </c:pt>
                <c:pt idx="3">
                  <c:v>3.9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424-440F-815C-8F0D09075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79325312"/>
        <c:axId val="-279338368"/>
      </c:lineChart>
      <c:catAx>
        <c:axId val="-279325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79338368"/>
        <c:crosses val="autoZero"/>
        <c:auto val="1"/>
        <c:lblAlgn val="ctr"/>
        <c:lblOffset val="100"/>
        <c:noMultiLvlLbl val="0"/>
      </c:catAx>
      <c:valAx>
        <c:axId val="-279338368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Write Amplification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7932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Leveled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(2)'!$C$4:$C$7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(2)'!$F$4:$F$7</c:f>
              <c:numCache>
                <c:formatCode>General</c:formatCode>
                <c:ptCount val="4"/>
                <c:pt idx="0">
                  <c:v>18.815999999999999</c:v>
                </c:pt>
                <c:pt idx="1">
                  <c:v>18.335999999999999</c:v>
                </c:pt>
                <c:pt idx="2">
                  <c:v>16.238</c:v>
                </c:pt>
                <c:pt idx="3">
                  <c:v>14.96</c:v>
                </c:pt>
              </c:numCache>
            </c:numRef>
          </c:val>
        </c:ser>
        <c:ser>
          <c:idx val="1"/>
          <c:order val="1"/>
          <c:tx>
            <c:v>Universal</c:v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(2)'!$C$4:$C$7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(2)'!$N$4:$N$7</c:f>
              <c:numCache>
                <c:formatCode>General</c:formatCode>
                <c:ptCount val="4"/>
                <c:pt idx="0">
                  <c:v>33.706000000000003</c:v>
                </c:pt>
                <c:pt idx="1">
                  <c:v>33.631</c:v>
                </c:pt>
                <c:pt idx="2">
                  <c:v>24.995000000000001</c:v>
                </c:pt>
                <c:pt idx="3">
                  <c:v>21.824000000000002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79324768"/>
        <c:axId val="-279326400"/>
      </c:barChart>
      <c:catAx>
        <c:axId val="-279324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79326400"/>
        <c:crosses val="autoZero"/>
        <c:auto val="1"/>
        <c:lblAlgn val="ctr"/>
        <c:lblOffset val="100"/>
        <c:noMultiLvlLbl val="0"/>
      </c:catAx>
      <c:valAx>
        <c:axId val="-27932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KIOPS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79324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Leveled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Sheet1!$M$4:$M$7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Sheet1!$E$4:$E$7</c:f>
              <c:numCache>
                <c:formatCode>General</c:formatCode>
                <c:ptCount val="4"/>
                <c:pt idx="0">
                  <c:v>171.196</c:v>
                </c:pt>
                <c:pt idx="1">
                  <c:v>112.01900000000001</c:v>
                </c:pt>
                <c:pt idx="2">
                  <c:v>19.596</c:v>
                </c:pt>
                <c:pt idx="3">
                  <c:v>3.7909999999999999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558-4A99-82AE-D7730D36B41A}"/>
            </c:ext>
          </c:extLst>
        </c:ser>
        <c:ser>
          <c:idx val="1"/>
          <c:order val="1"/>
          <c:tx>
            <c:v>Universal</c:v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Sheet1!$M$4:$M$7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Sheet1!$N$4:$N$7</c:f>
              <c:numCache>
                <c:formatCode>General</c:formatCode>
                <c:ptCount val="4"/>
                <c:pt idx="0">
                  <c:v>175.18899999999999</c:v>
                </c:pt>
                <c:pt idx="1">
                  <c:v>117.003</c:v>
                </c:pt>
                <c:pt idx="2">
                  <c:v>34.274000000000001</c:v>
                </c:pt>
                <c:pt idx="3">
                  <c:v>8.827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558-4A99-82AE-D7730D36B4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-478660896"/>
        <c:axId val="-478674496"/>
      </c:barChart>
      <c:catAx>
        <c:axId val="-478660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Value</a:t>
                </a:r>
                <a:r>
                  <a:rPr lang="en-US" altLang="ko-KR" baseline="0"/>
                  <a:t> Size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78674496"/>
        <c:crosses val="autoZero"/>
        <c:auto val="1"/>
        <c:lblAlgn val="ctr"/>
        <c:lblOffset val="100"/>
        <c:noMultiLvlLbl val="0"/>
      </c:catAx>
      <c:valAx>
        <c:axId val="-47867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KIOPS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7866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2060265690715"/>
          <c:y val="0.79804444166542909"/>
          <c:w val="0.46088587322116215"/>
          <c:h val="6.86099241005741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Leveled</c:v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solidFill>
                  <a:schemeClr val="accent4">
                    <a:shade val="76000"/>
                  </a:schemeClr>
                </a:solidFill>
              </a:ln>
              <a:effectLst/>
            </c:spPr>
          </c:marker>
          <c:cat>
            <c:strRef>
              <c:f>Sheet1!$D$4:$D$7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Sheet1!$F$4:$F$7</c:f>
              <c:numCache>
                <c:formatCode>General</c:formatCode>
                <c:ptCount val="4"/>
                <c:pt idx="0">
                  <c:v>5.8209999999999997</c:v>
                </c:pt>
                <c:pt idx="1">
                  <c:v>8.9269999999999996</c:v>
                </c:pt>
                <c:pt idx="2">
                  <c:v>51.029000000000003</c:v>
                </c:pt>
                <c:pt idx="3">
                  <c:v>263.779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247-4E27-9684-DDFA5EC69335}"/>
            </c:ext>
          </c:extLst>
        </c:ser>
        <c:ser>
          <c:idx val="1"/>
          <c:order val="1"/>
          <c:tx>
            <c:v>Universal</c:v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77000"/>
                </a:schemeClr>
              </a:solidFill>
              <a:ln w="9525">
                <a:solidFill>
                  <a:schemeClr val="accent4">
                    <a:tint val="77000"/>
                  </a:schemeClr>
                </a:solidFill>
              </a:ln>
              <a:effectLst/>
            </c:spPr>
          </c:marker>
          <c:cat>
            <c:strRef>
              <c:f>Sheet1!$D$4:$D$7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Sheet1!$O$4:$O$7</c:f>
              <c:numCache>
                <c:formatCode>General</c:formatCode>
                <c:ptCount val="4"/>
                <c:pt idx="0">
                  <c:v>5.7080000000000002</c:v>
                </c:pt>
                <c:pt idx="1">
                  <c:v>8.5470000000000006</c:v>
                </c:pt>
                <c:pt idx="2">
                  <c:v>29.175999999999998</c:v>
                </c:pt>
                <c:pt idx="3">
                  <c:v>113.277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247-4E27-9684-DDFA5EC69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78660352"/>
        <c:axId val="-478673408"/>
      </c:lineChart>
      <c:catAx>
        <c:axId val="-478660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Value Size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78673408"/>
        <c:crosses val="autoZero"/>
        <c:auto val="1"/>
        <c:lblAlgn val="ctr"/>
        <c:lblOffset val="100"/>
        <c:noMultiLvlLbl val="0"/>
      </c:catAx>
      <c:valAx>
        <c:axId val="-47867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Latency (ms/op)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7866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Leveled</c:v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solidFill>
                  <a:schemeClr val="accent4">
                    <a:shade val="76000"/>
                  </a:schemeClr>
                </a:solidFill>
              </a:ln>
              <a:effectLst/>
            </c:spPr>
          </c:marker>
          <c:cat>
            <c:strRef>
              <c:f>Sheet1!$D$4:$D$7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Sheet1!$H$4:$H$7</c:f>
              <c:numCache>
                <c:formatCode>General</c:formatCode>
                <c:ptCount val="4"/>
                <c:pt idx="0">
                  <c:v>2.7</c:v>
                </c:pt>
                <c:pt idx="1">
                  <c:v>3.1</c:v>
                </c:pt>
                <c:pt idx="2">
                  <c:v>4.7</c:v>
                </c:pt>
                <c:pt idx="3">
                  <c:v>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756-41D1-BEA1-9CB0C8A7F08E}"/>
            </c:ext>
          </c:extLst>
        </c:ser>
        <c:ser>
          <c:idx val="1"/>
          <c:order val="1"/>
          <c:tx>
            <c:v>Universal</c:v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77000"/>
                </a:schemeClr>
              </a:solidFill>
              <a:ln w="9525">
                <a:solidFill>
                  <a:schemeClr val="accent4">
                    <a:tint val="77000"/>
                  </a:schemeClr>
                </a:solidFill>
              </a:ln>
              <a:effectLst/>
            </c:spPr>
          </c:marker>
          <c:cat>
            <c:strRef>
              <c:f>Sheet1!$D$4:$D$7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Sheet1!$Q$4:$Q$7</c:f>
              <c:numCache>
                <c:formatCode>General</c:formatCode>
                <c:ptCount val="4"/>
                <c:pt idx="0">
                  <c:v>2.4</c:v>
                </c:pt>
                <c:pt idx="1">
                  <c:v>2.9</c:v>
                </c:pt>
                <c:pt idx="2">
                  <c:v>3.3</c:v>
                </c:pt>
                <c:pt idx="3">
                  <c:v>4.0999999999999996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756-41D1-BEA1-9CB0C8A7F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552390160"/>
        <c:axId val="-566562240"/>
      </c:lineChart>
      <c:catAx>
        <c:axId val="-55239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Value Size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6562240"/>
        <c:crosses val="autoZero"/>
        <c:auto val="1"/>
        <c:lblAlgn val="ctr"/>
        <c:lblOffset val="100"/>
        <c:noMultiLvlLbl val="0"/>
      </c:catAx>
      <c:valAx>
        <c:axId val="-566562240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Amplification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5239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Leveled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Sheet1!$D$11:$D$14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Sheet1!$G$4:$G$7</c:f>
              <c:numCache>
                <c:formatCode>General</c:formatCode>
                <c:ptCount val="4"/>
                <c:pt idx="0">
                  <c:v>27</c:v>
                </c:pt>
                <c:pt idx="1">
                  <c:v>89</c:v>
                </c:pt>
                <c:pt idx="2">
                  <c:v>420</c:v>
                </c:pt>
                <c:pt idx="3">
                  <c:v>1926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01B-49E0-B7E5-B5FDC62F0B4B}"/>
            </c:ext>
          </c:extLst>
        </c:ser>
        <c:ser>
          <c:idx val="1"/>
          <c:order val="1"/>
          <c:tx>
            <c:v>Universal</c:v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Sheet1!$D$11:$D$14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Sheet1!$P$4:$P$7</c:f>
              <c:numCache>
                <c:formatCode>General</c:formatCode>
                <c:ptCount val="4"/>
                <c:pt idx="0">
                  <c:v>30</c:v>
                </c:pt>
                <c:pt idx="1">
                  <c:v>100</c:v>
                </c:pt>
                <c:pt idx="2">
                  <c:v>344</c:v>
                </c:pt>
                <c:pt idx="3">
                  <c:v>1407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01B-49E0-B7E5-B5FDC62F0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70327440"/>
        <c:axId val="-470331792"/>
      </c:barChart>
      <c:catAx>
        <c:axId val="-470327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Value Size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70331792"/>
        <c:crosses val="autoZero"/>
        <c:auto val="1"/>
        <c:lblAlgn val="ctr"/>
        <c:lblOffset val="100"/>
        <c:noMultiLvlLbl val="0"/>
      </c:catAx>
      <c:valAx>
        <c:axId val="-470331792"/>
        <c:scaling>
          <c:orientation val="minMax"/>
          <c:max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Compaction</a:t>
                </a:r>
                <a:r>
                  <a:rPr lang="en-US" altLang="ko-KR" baseline="0"/>
                  <a:t> Count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7032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165688918686921"/>
          <c:y val="0.79901030560158115"/>
          <c:w val="0.42150810641961389"/>
          <c:h val="0.100336089914578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xmlns="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xmlns="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xmlns="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xmlns="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xmlns="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xmlns="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xmlns="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74341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xmlns="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xmlns="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00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533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4371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4049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187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444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547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747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22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xmlns="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xmlns="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x-none" altLang="en-US"/>
              <a:pPr>
                <a:defRPr/>
              </a:pPr>
              <a:t>‹#›</a:t>
            </a:fld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1190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xmlns="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xmlns="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xmlns="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x-none" altLang="en-US"/>
              <a:pPr>
                <a:defRPr/>
              </a:pPr>
              <a:t>‹#›</a:t>
            </a:fld>
            <a:endParaRPr lang="x-none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xmlns="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xmlns="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hbb97225@naver.com" TargetMode="External"/><Relationship Id="rId4" Type="http://schemas.openxmlformats.org/officeDocument/2006/relationships/hyperlink" Target="mailto:inhoinno@dankook.ac.k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400" b="1" dirty="0" err="1"/>
              <a:t>RocksDB</a:t>
            </a:r>
            <a:r>
              <a:rPr lang="en-US" altLang="ko-KR" sz="4400" b="1" dirty="0"/>
              <a:t> Festival</a:t>
            </a:r>
            <a:endParaRPr lang="ko-KR" altLang="en-US" b="1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xmlns="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4077072"/>
            <a:ext cx="56610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July</a:t>
            </a: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 dirty="0">
                <a:latin typeface="Tahoma" panose="020B0604030504040204" pitchFamily="34" charset="0"/>
              </a:rPr>
              <a:t>19, 2021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ko-KR" altLang="en-US" sz="1800" dirty="0">
                <a:latin typeface="Tahoma" panose="020B0604030504040204" pitchFamily="34" charset="0"/>
              </a:rPr>
              <a:t>송인호</a:t>
            </a:r>
            <a:r>
              <a:rPr lang="en-US" altLang="ko-KR" sz="1800" dirty="0">
                <a:latin typeface="Tahoma" panose="020B0604030504040204" pitchFamily="34" charset="0"/>
              </a:rPr>
              <a:t>, </a:t>
            </a:r>
            <a:r>
              <a:rPr lang="ko-KR" altLang="en-US" sz="1800" dirty="0">
                <a:latin typeface="Tahoma" panose="020B0604030504040204" pitchFamily="34" charset="0"/>
              </a:rPr>
              <a:t>한예진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hlinkClick r:id="rId4"/>
              </a:rPr>
              <a:t>inhoinno@dankook.ac.kr</a:t>
            </a:r>
            <a:r>
              <a:rPr lang="en-US" altLang="ko-KR" sz="1800" b="0" dirty="0">
                <a:latin typeface="Tahoma" panose="020B0604030504040204" pitchFamily="34" charset="0"/>
              </a:rPr>
              <a:t> , </a:t>
            </a:r>
            <a:r>
              <a:rPr lang="en-US" altLang="ko-KR" sz="1800" b="0" dirty="0">
                <a:latin typeface="Tahoma" panose="020B0604030504040204" pitchFamily="34" charset="0"/>
                <a:hlinkClick r:id="rId5"/>
              </a:rPr>
              <a:t>hbb97225@naver.com</a:t>
            </a:r>
            <a:r>
              <a:rPr lang="en-US" altLang="ko-KR" sz="1800" b="0" dirty="0">
                <a:latin typeface="Tahoma" panose="020B060403050404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__</a:t>
            </a:r>
            <a:r>
              <a:rPr lang="en-US" altLang="ko-KR" sz="1800" b="0" dirty="0" err="1">
                <a:latin typeface="Tahoma" panose="020B0604030504040204" pitchFamily="34" charset="0"/>
              </a:rPr>
              <a:t>TeamName</a:t>
            </a:r>
            <a:r>
              <a:rPr lang="en-US" altLang="ko-KR" sz="1800" b="0" dirty="0">
                <a:latin typeface="Tahoma" panose="020B0604030504040204" pitchFamily="34" charset="0"/>
              </a:rPr>
              <a:t>__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xmlns="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Compaction::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Trial#1 Compaction on </a:t>
            </a:r>
            <a:r>
              <a:rPr lang="en-US" altLang="ko-KR" dirty="0" err="1"/>
              <a:t>MemTable</a:t>
            </a:r>
            <a:r>
              <a:rPr lang="en-US" altLang="ko-KR" dirty="0"/>
              <a:t> </a:t>
            </a:r>
            <a:r>
              <a:rPr lang="en-US" altLang="ko-KR" dirty="0" err="1"/>
              <a:t>size&amp;Target</a:t>
            </a:r>
            <a:r>
              <a:rPr lang="en-US" altLang="ko-KR" dirty="0"/>
              <a:t> File Size (32MB vs 64MB) 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xmlns="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x-none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x-none" altLang="en-US" sz="1100">
              <a:latin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BF41841-1E3E-426B-807B-1667D919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8920" y="2708920"/>
            <a:ext cx="1952898" cy="2038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94ECFC9-0B43-4809-B8C5-860BF86A4406}"/>
              </a:ext>
            </a:extLst>
          </p:cNvPr>
          <p:cNvSpPr txBox="1"/>
          <p:nvPr/>
        </p:nvSpPr>
        <p:spPr>
          <a:xfrm>
            <a:off x="843835" y="4887282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fillrandom</a:t>
            </a:r>
            <a:r>
              <a:rPr lang="en-US" altLang="ko-KR" dirty="0">
                <a:latin typeface="Abadi" panose="020B0604020104020204" pitchFamily="34" charset="0"/>
              </a:rPr>
              <a:t>] Write Latency (99%)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5953420-AB09-4E92-874C-E913152EA948}"/>
              </a:ext>
            </a:extLst>
          </p:cNvPr>
          <p:cNvSpPr txBox="1"/>
          <p:nvPr/>
        </p:nvSpPr>
        <p:spPr>
          <a:xfrm>
            <a:off x="5221595" y="4859968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readrandom</a:t>
            </a:r>
            <a:r>
              <a:rPr lang="en-US" altLang="ko-KR" dirty="0">
                <a:latin typeface="Abadi" panose="020B0604020104020204" pitchFamily="34" charset="0"/>
              </a:rPr>
              <a:t>] Read Latency (99%)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22" name="그림 21" descr="텍스트, 쇼지, 공공, 바둑판식이(가) 표시된 사진&#10;&#10;자동 생성된 설명">
            <a:extLst>
              <a:ext uri="{FF2B5EF4-FFF2-40B4-BE49-F238E27FC236}">
                <a16:creationId xmlns:a16="http://schemas.microsoft.com/office/drawing/2014/main" xmlns="" id="{1533658C-986D-4AAC-AF7C-DCD9AB4AD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2133082"/>
            <a:ext cx="4303001" cy="277902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AC33C5D4-9E4E-4982-BD96-2960D2387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02" y="2129996"/>
            <a:ext cx="4271085" cy="272997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A400DA7-3A38-42FA-AEE3-482EB31D19E4}"/>
              </a:ext>
            </a:extLst>
          </p:cNvPr>
          <p:cNvSpPr txBox="1"/>
          <p:nvPr/>
        </p:nvSpPr>
        <p:spPr>
          <a:xfrm>
            <a:off x="1515219" y="5784019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Read/Write latency Trade-off on </a:t>
            </a:r>
            <a:r>
              <a:rPr lang="en-US" altLang="ko-KR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MemTable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Size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66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xmlns="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Compaction::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Trial#2 Compaction on </a:t>
            </a:r>
            <a:r>
              <a:rPr lang="en-US" altLang="ko-KR" dirty="0" err="1"/>
              <a:t>MemTable</a:t>
            </a:r>
            <a:r>
              <a:rPr lang="en-US" altLang="ko-KR" dirty="0"/>
              <a:t> size, but Target File Size 64MB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MemT</a:t>
            </a:r>
            <a:r>
              <a:rPr lang="en-US" altLang="ko-KR" sz="1800" dirty="0"/>
              <a:t>=[2,4,8,16,32,64]MB, SST_Level1 = 64MB) </a:t>
            </a:r>
            <a:endParaRPr lang="ko-KR" altLang="en-US" sz="1800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xmlns="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x-none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x-none" altLang="en-US" sz="1100">
              <a:latin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516102A-8D8C-453C-9987-11EDC7826C92}"/>
              </a:ext>
            </a:extLst>
          </p:cNvPr>
          <p:cNvSpPr txBox="1"/>
          <p:nvPr/>
        </p:nvSpPr>
        <p:spPr>
          <a:xfrm>
            <a:off x="323528" y="57731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C85F472-FD31-439F-B23B-9372131E9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092229"/>
            <a:ext cx="4572976" cy="405020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837A3B9B-4374-4836-B537-9F158838A556}"/>
              </a:ext>
            </a:extLst>
          </p:cNvPr>
          <p:cNvSpPr/>
          <p:nvPr/>
        </p:nvSpPr>
        <p:spPr bwMode="auto">
          <a:xfrm>
            <a:off x="6013450" y="2276872"/>
            <a:ext cx="791834" cy="719082"/>
          </a:xfrm>
          <a:prstGeom prst="roundRect">
            <a:avLst/>
          </a:prstGeom>
          <a:noFill/>
          <a:ln w="2857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굴림" charset="-127"/>
              </a:rPr>
              <a:t>Mem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굴림" charset="-127"/>
              </a:rPr>
              <a:t>Table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  <a:ea typeface="굴림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66A96E42-77E9-438E-B285-C46325D457E8}"/>
              </a:ext>
            </a:extLst>
          </p:cNvPr>
          <p:cNvSpPr/>
          <p:nvPr/>
        </p:nvSpPr>
        <p:spPr bwMode="auto">
          <a:xfrm>
            <a:off x="6008586" y="3212976"/>
            <a:ext cx="1798910" cy="1728093"/>
          </a:xfrm>
          <a:prstGeom prst="roundRect">
            <a:avLst/>
          </a:prstGeom>
          <a:solidFill>
            <a:srgbClr val="BF9000"/>
          </a:solidFill>
          <a:ln w="2857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굴림" charset="-127"/>
              </a:rPr>
              <a:t>L1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굴림" charset="-127"/>
              </a:rPr>
              <a:t>SST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  <a:ea typeface="굴림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A466FC3-D51F-4CF9-96E6-B34285E5D86A}"/>
              </a:ext>
            </a:extLst>
          </p:cNvPr>
          <p:cNvCxnSpPr>
            <a:cxnSpLocks/>
          </p:cNvCxnSpPr>
          <p:nvPr/>
        </p:nvCxnSpPr>
        <p:spPr bwMode="auto">
          <a:xfrm>
            <a:off x="7884368" y="2246013"/>
            <a:ext cx="0" cy="719082"/>
          </a:xfrm>
          <a:prstGeom prst="straightConnector1">
            <a:avLst/>
          </a:prstGeom>
          <a:noFill/>
          <a:ln w="9525" cap="rnd" cmpd="sng" algn="ctr">
            <a:solidFill>
              <a:srgbClr val="FF0000"/>
            </a:solidFill>
            <a:prstDash val="sysDot"/>
            <a:round/>
            <a:headEnd type="triangle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6E62BB3-A363-49E9-B899-22C172685366}"/>
              </a:ext>
            </a:extLst>
          </p:cNvPr>
          <p:cNvSpPr txBox="1"/>
          <p:nvPr/>
        </p:nvSpPr>
        <p:spPr>
          <a:xfrm>
            <a:off x="8110588" y="2143889"/>
            <a:ext cx="782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0" dirty="0">
                <a:solidFill>
                  <a:srgbClr val="FF0000"/>
                </a:solidFill>
                <a:latin typeface="Abadi" panose="020B0604020104020204" pitchFamily="34" charset="0"/>
              </a:rPr>
              <a:t>2MB</a:t>
            </a:r>
          </a:p>
          <a:p>
            <a:pPr algn="ctr"/>
            <a:r>
              <a:rPr lang="en-US" altLang="ko-KR" b="0" dirty="0">
                <a:solidFill>
                  <a:srgbClr val="FF0000"/>
                </a:solidFill>
                <a:latin typeface="Abadi" panose="020B0604020104020204" pitchFamily="34" charset="0"/>
              </a:rPr>
              <a:t>~</a:t>
            </a:r>
          </a:p>
          <a:p>
            <a:pPr algn="ctr"/>
            <a:r>
              <a:rPr lang="en-US" altLang="ko-KR" b="0" dirty="0">
                <a:solidFill>
                  <a:srgbClr val="FF0000"/>
                </a:solidFill>
                <a:latin typeface="Abadi" panose="020B0604020104020204" pitchFamily="34" charset="0"/>
              </a:rPr>
              <a:t>64MB</a:t>
            </a:r>
            <a:endParaRPr lang="ko-KR" altLang="en-US" b="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F91CA0C-9571-4A69-B5EA-F6EC6D69A0D7}"/>
              </a:ext>
            </a:extLst>
          </p:cNvPr>
          <p:cNvCxnSpPr>
            <a:cxnSpLocks/>
          </p:cNvCxnSpPr>
          <p:nvPr/>
        </p:nvCxnSpPr>
        <p:spPr bwMode="auto">
          <a:xfrm>
            <a:off x="7928991" y="3212976"/>
            <a:ext cx="0" cy="1728093"/>
          </a:xfrm>
          <a:prstGeom prst="straightConnector1">
            <a:avLst/>
          </a:prstGeom>
          <a:noFill/>
          <a:ln w="9525" cap="rnd" cmpd="sng" algn="ctr">
            <a:solidFill>
              <a:srgbClr val="FF0000"/>
            </a:solidFill>
            <a:prstDash val="sysDot"/>
            <a:round/>
            <a:headEnd type="triangle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08787E3-5D1F-4286-8E87-5A501CD16686}"/>
              </a:ext>
            </a:extLst>
          </p:cNvPr>
          <p:cNvSpPr txBox="1"/>
          <p:nvPr/>
        </p:nvSpPr>
        <p:spPr>
          <a:xfrm>
            <a:off x="8091834" y="385225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latin typeface="Abadi" panose="020B0604020104020204" pitchFamily="34" charset="0"/>
              </a:rPr>
              <a:t>64MB</a:t>
            </a:r>
            <a:endParaRPr lang="ko-KR" altLang="en-US" b="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4EB79A1B-E48C-4BE3-B7A2-D1D4C67A5D3C}"/>
              </a:ext>
            </a:extLst>
          </p:cNvPr>
          <p:cNvSpPr/>
          <p:nvPr/>
        </p:nvSpPr>
        <p:spPr bwMode="auto">
          <a:xfrm>
            <a:off x="6908041" y="2276872"/>
            <a:ext cx="791834" cy="719082"/>
          </a:xfrm>
          <a:prstGeom prst="roundRect">
            <a:avLst/>
          </a:prstGeom>
          <a:solidFill>
            <a:srgbClr val="FFD961"/>
          </a:solidFill>
          <a:ln w="2857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굴림" charset="-127"/>
              </a:rPr>
              <a:t>L0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굴림" charset="-127"/>
              </a:rPr>
              <a:t>SST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57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xmlns="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Compaction::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Trial#2 Compaction on </a:t>
            </a:r>
            <a:r>
              <a:rPr lang="en-US" altLang="ko-KR" dirty="0" err="1"/>
              <a:t>MemTable</a:t>
            </a:r>
            <a:r>
              <a:rPr lang="en-US" altLang="ko-KR" dirty="0"/>
              <a:t> size, but Target File Size 64MB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MemT</a:t>
            </a:r>
            <a:r>
              <a:rPr lang="en-US" altLang="ko-KR" sz="1800" dirty="0"/>
              <a:t>=[2,4,8,16,32,64]MB, SST_Level1 = 64MB) </a:t>
            </a:r>
            <a:endParaRPr lang="ko-KR" altLang="en-US" sz="1800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xmlns="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x-none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x-none" altLang="en-US" sz="1100">
              <a:latin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516102A-8D8C-453C-9987-11EDC7826C92}"/>
              </a:ext>
            </a:extLst>
          </p:cNvPr>
          <p:cNvSpPr txBox="1"/>
          <p:nvPr/>
        </p:nvSpPr>
        <p:spPr>
          <a:xfrm>
            <a:off x="1979712" y="6069876"/>
            <a:ext cx="548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 difference between previous experiment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953E6E64-98B1-4ED0-B13E-13FFC51B7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3486"/>
            <a:ext cx="9144000" cy="35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8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xmlns="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Compaction::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Trial#2 Compaction on </a:t>
            </a:r>
            <a:r>
              <a:rPr lang="en-US" altLang="ko-KR" dirty="0" err="1"/>
              <a:t>MemTable</a:t>
            </a:r>
            <a:r>
              <a:rPr lang="en-US" altLang="ko-KR" dirty="0"/>
              <a:t> </a:t>
            </a:r>
            <a:r>
              <a:rPr lang="en-US" altLang="ko-KR" dirty="0" err="1"/>
              <a:t>size&amp;Target</a:t>
            </a:r>
            <a:r>
              <a:rPr lang="en-US" altLang="ko-KR" dirty="0"/>
              <a:t> File Size (32MB vs 64MB) 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xmlns="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x-none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x-none" altLang="en-US" sz="1100">
              <a:latin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BF41841-1E3E-426B-807B-1667D919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8920" y="2708920"/>
            <a:ext cx="1952898" cy="2038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94ECFC9-0B43-4809-B8C5-860BF86A4406}"/>
              </a:ext>
            </a:extLst>
          </p:cNvPr>
          <p:cNvSpPr txBox="1"/>
          <p:nvPr/>
        </p:nvSpPr>
        <p:spPr>
          <a:xfrm>
            <a:off x="843835" y="4887282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fillrandom</a:t>
            </a:r>
            <a:r>
              <a:rPr lang="en-US" altLang="ko-KR" dirty="0">
                <a:latin typeface="Abadi" panose="020B0604020104020204" pitchFamily="34" charset="0"/>
              </a:rPr>
              <a:t>] Write Latency (99%)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5953420-AB09-4E92-874C-E913152EA948}"/>
              </a:ext>
            </a:extLst>
          </p:cNvPr>
          <p:cNvSpPr txBox="1"/>
          <p:nvPr/>
        </p:nvSpPr>
        <p:spPr>
          <a:xfrm>
            <a:off x="5221595" y="4859968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readrandom</a:t>
            </a:r>
            <a:r>
              <a:rPr lang="en-US" altLang="ko-KR" dirty="0">
                <a:latin typeface="Abadi" panose="020B0604020104020204" pitchFamily="34" charset="0"/>
              </a:rPr>
              <a:t>] Read Latency (99%)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A400DA7-3A38-42FA-AEE3-482EB31D19E4}"/>
              </a:ext>
            </a:extLst>
          </p:cNvPr>
          <p:cNvSpPr txBox="1"/>
          <p:nvPr/>
        </p:nvSpPr>
        <p:spPr>
          <a:xfrm>
            <a:off x="1515219" y="5784019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 difference between previous experiment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 descr="텍스트, 쇼지, 바둑판식이(가) 표시된 사진&#10;&#10;자동 생성된 설명">
            <a:extLst>
              <a:ext uri="{FF2B5EF4-FFF2-40B4-BE49-F238E27FC236}">
                <a16:creationId xmlns:a16="http://schemas.microsoft.com/office/drawing/2014/main" xmlns="" id="{189DD11F-C184-4FC6-B888-ED336C3E2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5" y="2133047"/>
            <a:ext cx="3961529" cy="25584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00AEF30-B825-4922-874A-E15624075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587" y="2113073"/>
            <a:ext cx="3921801" cy="253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xmlns="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Compaction::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Trial#1 vs Trial#2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xmlns="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x-none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x-none" altLang="en-US" sz="1100">
              <a:latin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BF41841-1E3E-426B-807B-1667D919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8920" y="2708920"/>
            <a:ext cx="1952898" cy="2038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94ECFC9-0B43-4809-B8C5-860BF86A4406}"/>
              </a:ext>
            </a:extLst>
          </p:cNvPr>
          <p:cNvSpPr txBox="1"/>
          <p:nvPr/>
        </p:nvSpPr>
        <p:spPr>
          <a:xfrm>
            <a:off x="843835" y="4887282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fillrandom</a:t>
            </a:r>
            <a:r>
              <a:rPr lang="en-US" altLang="ko-KR" dirty="0">
                <a:latin typeface="Abadi" panose="020B0604020104020204" pitchFamily="34" charset="0"/>
              </a:rPr>
              <a:t>] Write Latency (99%)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5953420-AB09-4E92-874C-E913152EA948}"/>
              </a:ext>
            </a:extLst>
          </p:cNvPr>
          <p:cNvSpPr txBox="1"/>
          <p:nvPr/>
        </p:nvSpPr>
        <p:spPr>
          <a:xfrm>
            <a:off x="5221595" y="4859968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readrandom</a:t>
            </a:r>
            <a:r>
              <a:rPr lang="en-US" altLang="ko-KR" dirty="0">
                <a:latin typeface="Abadi" panose="020B0604020104020204" pitchFamily="34" charset="0"/>
              </a:rPr>
              <a:t>] Read Latency (99%)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A400DA7-3A38-42FA-AEE3-482EB31D19E4}"/>
              </a:ext>
            </a:extLst>
          </p:cNvPr>
          <p:cNvSpPr txBox="1"/>
          <p:nvPr/>
        </p:nvSpPr>
        <p:spPr>
          <a:xfrm>
            <a:off x="1515219" y="5784019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..?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4553C88-3950-411F-8681-CB74FD8A8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43" y="1884954"/>
            <a:ext cx="4419460" cy="29839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51B46F8-95FB-4F94-B1F9-D2DDD561DB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0" y="1884954"/>
            <a:ext cx="4340338" cy="2983983"/>
          </a:xfrm>
          <a:prstGeom prst="rect">
            <a:avLst/>
          </a:prstGeom>
        </p:spPr>
      </p:pic>
      <p:pic>
        <p:nvPicPr>
          <p:cNvPr id="12" name="그래픽 11" descr="천사 같은 얼굴(윤곽선) 단색으로 채워진">
            <a:extLst>
              <a:ext uri="{FF2B5EF4-FFF2-40B4-BE49-F238E27FC236}">
                <a16:creationId xmlns:a16="http://schemas.microsoft.com/office/drawing/2014/main" xmlns="" id="{B36C4488-B1F3-4655-A4AF-74C4A71715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221595" y="5784019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CC6725-7B7C-48EB-903A-DAD00591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321F7F4-54B9-4375-91D9-B2D7DD41B3D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Compaction</a:t>
            </a:r>
            <a:r>
              <a:rPr lang="ko-KR" altLang="en-US" dirty="0"/>
              <a:t>에 영향을 미치는 녀석들</a:t>
            </a:r>
            <a:endParaRPr lang="en-US" altLang="ko-KR" dirty="0"/>
          </a:p>
          <a:p>
            <a:pPr lvl="1"/>
            <a:r>
              <a:rPr lang="en-US" altLang="ko-KR" dirty="0"/>
              <a:t>#1 </a:t>
            </a:r>
            <a:r>
              <a:rPr lang="en-US" altLang="ko-KR" dirty="0">
                <a:solidFill>
                  <a:srgbClr val="FF0000"/>
                </a:solidFill>
              </a:rPr>
              <a:t>KV-Size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Various Key Size</a:t>
            </a:r>
          </a:p>
          <a:p>
            <a:pPr lvl="3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Key: 16B, 32B, 64B, 128B</a:t>
            </a:r>
          </a:p>
          <a:p>
            <a:pPr lvl="3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Value: 8K</a:t>
            </a:r>
          </a:p>
          <a:p>
            <a:pPr lvl="3"/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fillrandom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readrandom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, range query, 5000000</a:t>
            </a:r>
          </a:p>
          <a:p>
            <a:pPr lvl="3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Leveled Compaction vs. Universal Compaction</a:t>
            </a:r>
          </a:p>
          <a:p>
            <a:pPr lvl="3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Write Amplification</a:t>
            </a:r>
          </a:p>
          <a:p>
            <a:pPr lvl="3"/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Various Value Size</a:t>
            </a:r>
          </a:p>
          <a:p>
            <a:pPr lvl="3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Key: 16B</a:t>
            </a:r>
          </a:p>
          <a:p>
            <a:pPr lvl="3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Value: 256B, 1KB, 4KB, 16KB</a:t>
            </a:r>
          </a:p>
          <a:p>
            <a:pPr lvl="3"/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fillrandom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readrandom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, range query, 5000000</a:t>
            </a:r>
          </a:p>
          <a:p>
            <a:pPr lvl="3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Leveled Compaction vs. Universal Compaction</a:t>
            </a:r>
          </a:p>
          <a:p>
            <a:pPr lvl="3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Write Amplification</a:t>
            </a:r>
          </a:p>
          <a:p>
            <a:pPr lvl="1"/>
            <a:endParaRPr lang="en-US" altLang="ko-KR" dirty="0"/>
          </a:p>
          <a:p>
            <a:pPr marL="857250" lvl="2" indent="0">
              <a:buNone/>
            </a:pPr>
            <a:r>
              <a:rPr lang="en-US" altLang="ko-KR" dirty="0"/>
              <a:t>---------------Next Week---------------------</a:t>
            </a:r>
          </a:p>
          <a:p>
            <a:pPr marL="857250" lvl="2" indent="0">
              <a:buNone/>
            </a:pPr>
            <a:r>
              <a:rPr lang="en-US" altLang="ko-KR" dirty="0"/>
              <a:t>+</a:t>
            </a:r>
            <a:r>
              <a:rPr lang="ko-KR" altLang="en-US" dirty="0"/>
              <a:t>팀원간 </a:t>
            </a:r>
            <a:r>
              <a:rPr lang="en-US" altLang="ko-KR" dirty="0"/>
              <a:t>measurement </a:t>
            </a:r>
            <a:r>
              <a:rPr lang="ko-KR" altLang="en-US" dirty="0"/>
              <a:t>공유 </a:t>
            </a:r>
            <a:endParaRPr lang="en-US" altLang="ko-KR" dirty="0"/>
          </a:p>
          <a:p>
            <a:pPr marL="857250" lvl="2" indent="0">
              <a:buNone/>
            </a:pPr>
            <a:r>
              <a:rPr lang="en-US" altLang="ko-KR" sz="1800" dirty="0"/>
              <a:t>+YCSB Workload, compare Read/Space Amplification</a:t>
            </a:r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8F1D470-F222-45A3-ACD2-E79A048E1323}"/>
              </a:ext>
            </a:extLst>
          </p:cNvPr>
          <p:cNvSpPr/>
          <p:nvPr/>
        </p:nvSpPr>
        <p:spPr bwMode="auto">
          <a:xfrm>
            <a:off x="6516216" y="100304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73D5F2F-8C54-498C-A73D-C848F6B2B3C2}"/>
              </a:ext>
            </a:extLst>
          </p:cNvPr>
          <p:cNvSpPr/>
          <p:nvPr/>
        </p:nvSpPr>
        <p:spPr bwMode="auto">
          <a:xfrm>
            <a:off x="6536976" y="274232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944D725-8B3A-4E16-935A-10C9447C97F0}"/>
              </a:ext>
            </a:extLst>
          </p:cNvPr>
          <p:cNvSpPr/>
          <p:nvPr/>
        </p:nvSpPr>
        <p:spPr bwMode="auto">
          <a:xfrm>
            <a:off x="6536976" y="448160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FC47376-A60A-44C4-B1B0-777AD724C7F5}"/>
              </a:ext>
            </a:extLst>
          </p:cNvPr>
          <p:cNvSpPr txBox="1"/>
          <p:nvPr/>
        </p:nvSpPr>
        <p:spPr>
          <a:xfrm>
            <a:off x="6825008" y="2159361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Abadi" panose="020B0604020104020204" pitchFamily="34" charset="0"/>
              </a:rPr>
              <a:t>Compaction Monitoring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6E0887E-311D-4804-B6DE-8C95E0557336}"/>
              </a:ext>
            </a:extLst>
          </p:cNvPr>
          <p:cNvSpPr txBox="1"/>
          <p:nvPr/>
        </p:nvSpPr>
        <p:spPr>
          <a:xfrm>
            <a:off x="7125571" y="3927781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>
                <a:latin typeface="Abadi" panose="020B0604020104020204" pitchFamily="34" charset="0"/>
              </a:rPr>
              <a:t>Write Latency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8A20FBD-8D8E-4B44-BFF8-060F00BBDCEF}"/>
              </a:ext>
            </a:extLst>
          </p:cNvPr>
          <p:cNvSpPr txBox="1"/>
          <p:nvPr/>
        </p:nvSpPr>
        <p:spPr>
          <a:xfrm>
            <a:off x="6985352" y="5589240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>
                <a:latin typeface="Abadi" panose="020B0604020104020204" pitchFamily="34" charset="0"/>
              </a:rPr>
              <a:t>Write Amplification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B62ACA43-0E21-426B-B2F6-30174E216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450" y="2828196"/>
            <a:ext cx="1775292" cy="109958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247BE35-C11E-4908-A692-4FC4BDD97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008" y="4541175"/>
            <a:ext cx="1646340" cy="105719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9D32526E-4F71-4F6B-8AD6-A9329C39E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008" y="1141703"/>
            <a:ext cx="1679734" cy="107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5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CC6725-7B7C-48EB-903A-DAD00591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321F7F4-54B9-4375-91D9-B2D7DD41B3D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Compaction</a:t>
            </a:r>
            <a:r>
              <a:rPr lang="ko-KR" altLang="en-US" dirty="0"/>
              <a:t>에 영향을 미치는 녀석들</a:t>
            </a:r>
            <a:endParaRPr lang="en-US" altLang="ko-KR" dirty="0"/>
          </a:p>
          <a:p>
            <a:pPr lvl="1"/>
            <a:r>
              <a:rPr lang="en-US" altLang="ko-KR" dirty="0"/>
              <a:t>#2 </a:t>
            </a:r>
            <a:r>
              <a:rPr lang="en-US" altLang="ko-KR" dirty="0" err="1"/>
              <a:t>MemTable</a:t>
            </a:r>
            <a:r>
              <a:rPr lang="en-US" altLang="ko-KR" dirty="0"/>
              <a:t>, 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2"/>
            <a:r>
              <a:rPr lang="en-US" altLang="ko-KR" sz="17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Various </a:t>
            </a:r>
            <a:r>
              <a:rPr lang="en-US" altLang="ko-KR" sz="17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MemTable</a:t>
            </a:r>
            <a:r>
              <a:rPr lang="en-US" altLang="ko-KR" sz="17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+ Various SST</a:t>
            </a:r>
          </a:p>
          <a:p>
            <a:pPr lvl="3"/>
            <a:r>
              <a:rPr lang="en-US" altLang="ko-KR" sz="15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64MB, 32MB</a:t>
            </a:r>
          </a:p>
          <a:p>
            <a:pPr lvl="3"/>
            <a:r>
              <a:rPr lang="en-US" altLang="ko-KR" sz="15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fillrandom</a:t>
            </a:r>
            <a:r>
              <a:rPr lang="en-US" altLang="ko-KR" sz="15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, </a:t>
            </a:r>
            <a:r>
              <a:rPr lang="en-US" altLang="ko-KR" sz="15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readrandom</a:t>
            </a:r>
            <a:r>
              <a:rPr lang="en-US" altLang="ko-KR" sz="15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, 16-512, 10000000</a:t>
            </a:r>
          </a:p>
          <a:p>
            <a:pPr lvl="2"/>
            <a:r>
              <a:rPr lang="en-US" altLang="ko-KR" sz="17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Various </a:t>
            </a:r>
            <a:r>
              <a:rPr lang="en-US" altLang="ko-KR" sz="17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MemTable</a:t>
            </a:r>
            <a:r>
              <a:rPr lang="en-US" altLang="ko-KR" sz="17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+ 64MB SST</a:t>
            </a:r>
          </a:p>
          <a:p>
            <a:pPr lvl="3"/>
            <a:r>
              <a:rPr lang="en-US" altLang="ko-KR" sz="15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64MB, 32MB, 16MB, 8MB, 4MB, 2MB</a:t>
            </a:r>
          </a:p>
          <a:p>
            <a:pPr lvl="3"/>
            <a:r>
              <a:rPr lang="en-US" altLang="ko-KR" sz="15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fillrandom</a:t>
            </a:r>
            <a:r>
              <a:rPr lang="en-US" altLang="ko-KR" sz="15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, </a:t>
            </a:r>
            <a:r>
              <a:rPr lang="en-US" altLang="ko-KR" sz="15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readrandom</a:t>
            </a:r>
            <a:r>
              <a:rPr lang="en-US" altLang="ko-KR" sz="15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, 16-512, 10000000</a:t>
            </a:r>
          </a:p>
          <a:p>
            <a:pPr lvl="1"/>
            <a:endParaRPr lang="en-US" altLang="ko-KR" dirty="0"/>
          </a:p>
          <a:p>
            <a:pPr marL="857250" lvl="2" indent="0">
              <a:buNone/>
            </a:pPr>
            <a:r>
              <a:rPr lang="en-US" altLang="ko-KR" dirty="0"/>
              <a:t>---------------Next Week---------------------</a:t>
            </a:r>
          </a:p>
          <a:p>
            <a:pPr marL="857250" lvl="2" indent="0">
              <a:buNone/>
            </a:pPr>
            <a:r>
              <a:rPr lang="en-US" altLang="ko-KR" dirty="0"/>
              <a:t>+</a:t>
            </a:r>
            <a:r>
              <a:rPr lang="ko-KR" altLang="en-US" dirty="0"/>
              <a:t>팀원간 </a:t>
            </a:r>
            <a:r>
              <a:rPr lang="en-US" altLang="ko-KR" dirty="0"/>
              <a:t>measurement </a:t>
            </a:r>
            <a:r>
              <a:rPr lang="ko-KR" altLang="en-US" dirty="0"/>
              <a:t>공유 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FF3300"/>
                </a:solidFill>
              </a:rPr>
              <a:t>[NEW] </a:t>
            </a:r>
            <a:r>
              <a:rPr lang="en-US" altLang="ko-KR" dirty="0"/>
              <a:t>level0_file_num_compaction_trigger</a:t>
            </a:r>
          </a:p>
          <a:p>
            <a:pPr lvl="3"/>
            <a:r>
              <a:rPr lang="en-US" altLang="ko-KR" dirty="0"/>
              <a:t>-1, 4, 8, 16 	</a:t>
            </a:r>
          </a:p>
          <a:p>
            <a:pPr lvl="3"/>
            <a:r>
              <a:rPr lang="en-US" altLang="ko-KR" dirty="0" err="1"/>
              <a:t>fillrandom</a:t>
            </a:r>
            <a:r>
              <a:rPr lang="en-US" altLang="ko-KR" dirty="0"/>
              <a:t>, </a:t>
            </a:r>
            <a:r>
              <a:rPr lang="en-US" altLang="ko-KR" dirty="0" err="1"/>
              <a:t>readrandom</a:t>
            </a:r>
            <a:r>
              <a:rPr lang="en-US" altLang="ko-KR" dirty="0"/>
              <a:t>, 16-512, 10000000</a:t>
            </a:r>
          </a:p>
          <a:p>
            <a:pPr lvl="3"/>
            <a:r>
              <a:rPr lang="en-US" altLang="ko-KR" dirty="0"/>
              <a:t>YCSB Workload</a:t>
            </a:r>
          </a:p>
          <a:p>
            <a:pPr marL="914400" lvl="2" indent="0">
              <a:buNone/>
            </a:pPr>
            <a:r>
              <a:rPr lang="en-US" altLang="ko-KR" dirty="0"/>
              <a:t>+YCSB Workload, apply different KV Size</a:t>
            </a:r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0FF60B2-13E4-43A0-A02B-D0A50CF599C8}"/>
              </a:ext>
            </a:extLst>
          </p:cNvPr>
          <p:cNvSpPr/>
          <p:nvPr/>
        </p:nvSpPr>
        <p:spPr bwMode="auto">
          <a:xfrm>
            <a:off x="6516216" y="100304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5711BEE-44F2-450B-B548-3FAED87C3D39}"/>
              </a:ext>
            </a:extLst>
          </p:cNvPr>
          <p:cNvSpPr/>
          <p:nvPr/>
        </p:nvSpPr>
        <p:spPr bwMode="auto">
          <a:xfrm>
            <a:off x="6536976" y="274232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833C2E-F143-4542-A329-63C1E75AEA6C}"/>
              </a:ext>
            </a:extLst>
          </p:cNvPr>
          <p:cNvSpPr txBox="1"/>
          <p:nvPr/>
        </p:nvSpPr>
        <p:spPr>
          <a:xfrm>
            <a:off x="6825008" y="2159361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Abadi" panose="020B0604020104020204" pitchFamily="34" charset="0"/>
              </a:rPr>
              <a:t>Compaction Monitoring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5DA77E4-E078-4EFD-BAC2-8F9AD8E49D65}"/>
              </a:ext>
            </a:extLst>
          </p:cNvPr>
          <p:cNvSpPr txBox="1"/>
          <p:nvPr/>
        </p:nvSpPr>
        <p:spPr>
          <a:xfrm>
            <a:off x="7127975" y="386655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Abadi" panose="020B0604020104020204" pitchFamily="34" charset="0"/>
              </a:rPr>
              <a:t>Write Latency 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9CF9F42-CBB0-455B-BA90-8A17B76F1034}"/>
              </a:ext>
            </a:extLst>
          </p:cNvPr>
          <p:cNvSpPr/>
          <p:nvPr/>
        </p:nvSpPr>
        <p:spPr bwMode="auto">
          <a:xfrm>
            <a:off x="6536976" y="448160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46FD6BD-32FB-4E88-BFD1-C168AE79FCE6}"/>
              </a:ext>
            </a:extLst>
          </p:cNvPr>
          <p:cNvSpPr txBox="1"/>
          <p:nvPr/>
        </p:nvSpPr>
        <p:spPr>
          <a:xfrm>
            <a:off x="7165884" y="5601145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Abadi" panose="020B0604020104020204" pitchFamily="34" charset="0"/>
              </a:rPr>
              <a:t>Read Latency 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031A8B61-AA6A-4552-A4E7-2921E2BF5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4"/>
          <a:stretch/>
        </p:blipFill>
        <p:spPr bwMode="auto">
          <a:xfrm>
            <a:off x="6878714" y="1091129"/>
            <a:ext cx="1408773" cy="113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텍스트, 쇼지, 낱말맞추기게임, 공공이(가) 표시된 사진&#10;&#10;자동 생성된 설명">
            <a:extLst>
              <a:ext uri="{FF2B5EF4-FFF2-40B4-BE49-F238E27FC236}">
                <a16:creationId xmlns:a16="http://schemas.microsoft.com/office/drawing/2014/main" xmlns="" id="{0FB30F49-964D-4A29-B8E1-3C5D01851C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57" y="2877081"/>
            <a:ext cx="1576877" cy="10001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2FD5C38-CE2E-4FFE-AC5C-E57291229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97" y="4567052"/>
            <a:ext cx="1770963" cy="113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96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xmlns="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xmlns="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xmlns="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xmlns="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Compaction</a:t>
            </a:r>
          </a:p>
          <a:p>
            <a:pPr lvl="1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Goal!</a:t>
            </a:r>
          </a:p>
          <a:p>
            <a:pPr lvl="1">
              <a:defRPr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US" altLang="ko-KR" dirty="0"/>
              <a:t>Quantitative Analysis on </a:t>
            </a:r>
            <a:r>
              <a:rPr lang="en-US" altLang="ko-KR" dirty="0" err="1"/>
              <a:t>RocksDB</a:t>
            </a:r>
            <a:r>
              <a:rPr lang="en-US" altLang="ko-KR" dirty="0"/>
              <a:t> Compaction</a:t>
            </a:r>
          </a:p>
          <a:p>
            <a:pPr lvl="1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Quantitative Analysis Final Goal</a:t>
            </a:r>
          </a:p>
          <a:p>
            <a:pPr lvl="1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Leveled Compaction vs Universal Compaction</a:t>
            </a:r>
          </a:p>
          <a:p>
            <a:pPr lvl="2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Key-Value size</a:t>
            </a:r>
          </a:p>
          <a:p>
            <a:pPr lvl="2">
              <a:defRPr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MemTable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size </a:t>
            </a:r>
          </a:p>
          <a:p>
            <a:pPr lvl="1">
              <a:defRPr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 Week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xmlns="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x-none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x-none" altLang="en-US" sz="1100">
              <a:latin typeface="Tahoma" panose="020B060403050404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A8327F6-F3F9-477E-ACAB-CAF2855452BA}"/>
              </a:ext>
            </a:extLst>
          </p:cNvPr>
          <p:cNvSpPr/>
          <p:nvPr/>
        </p:nvSpPr>
        <p:spPr bwMode="auto">
          <a:xfrm>
            <a:off x="5825260" y="425844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52F53D4-2D6C-4D57-B0F4-EBCE00AD1FED}"/>
              </a:ext>
            </a:extLst>
          </p:cNvPr>
          <p:cNvSpPr/>
          <p:nvPr/>
        </p:nvSpPr>
        <p:spPr bwMode="auto">
          <a:xfrm>
            <a:off x="6928198" y="425844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5B64E65-702F-4C24-882B-7591A92AB653}"/>
              </a:ext>
            </a:extLst>
          </p:cNvPr>
          <p:cNvSpPr/>
          <p:nvPr/>
        </p:nvSpPr>
        <p:spPr bwMode="auto">
          <a:xfrm>
            <a:off x="8014863" y="425844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3CA72EA-2BB3-48EA-B5B9-8726493C1471}"/>
              </a:ext>
            </a:extLst>
          </p:cNvPr>
          <p:cNvSpPr/>
          <p:nvPr/>
        </p:nvSpPr>
        <p:spPr bwMode="auto">
          <a:xfrm>
            <a:off x="5822135" y="533375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13F544C-ADA6-453B-B432-7D7603688DBC}"/>
              </a:ext>
            </a:extLst>
          </p:cNvPr>
          <p:cNvSpPr/>
          <p:nvPr/>
        </p:nvSpPr>
        <p:spPr bwMode="auto">
          <a:xfrm>
            <a:off x="6918499" y="533375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334EEE5-D738-4041-A584-8BB315A92040}"/>
              </a:ext>
            </a:extLst>
          </p:cNvPr>
          <p:cNvSpPr/>
          <p:nvPr/>
        </p:nvSpPr>
        <p:spPr bwMode="auto">
          <a:xfrm>
            <a:off x="8014863" y="533375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4E37063-88EF-43FE-A08B-286E43EA9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656"/>
          <a:stretch/>
        </p:blipFill>
        <p:spPr>
          <a:xfrm>
            <a:off x="5822135" y="4356696"/>
            <a:ext cx="997159" cy="76529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CE078C56-5D69-41F4-9C65-98CD38EF6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56"/>
          <a:stretch/>
        </p:blipFill>
        <p:spPr>
          <a:xfrm>
            <a:off x="8065236" y="4365104"/>
            <a:ext cx="903374" cy="69331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A59EE26E-9DE7-436B-9A93-1E92FAE86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86" b="32075"/>
          <a:stretch/>
        </p:blipFill>
        <p:spPr>
          <a:xfrm>
            <a:off x="6969383" y="4293096"/>
            <a:ext cx="911431" cy="82809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0FC3888-5E95-408B-94E4-B62F8D6C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334" y="5465674"/>
            <a:ext cx="1038264" cy="8298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3F784A8-313E-4ACE-9346-41CD4235C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383" y="5517086"/>
            <a:ext cx="879941" cy="72705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5C5D4467-E79C-4418-ADBA-01CFF6288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015" y="5542256"/>
            <a:ext cx="887044" cy="6767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2C1F8E-0150-482D-8F80-0CAE1A8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profile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EB28E1B-D609-4500-8FDB-078764829C08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팀 소개 </a:t>
            </a:r>
            <a:r>
              <a:rPr lang="en-US" altLang="ko-KR" dirty="0">
                <a:solidFill>
                  <a:srgbClr val="FF0000"/>
                </a:solidFill>
              </a:rPr>
              <a:t>Compaction</a:t>
            </a:r>
          </a:p>
          <a:p>
            <a:pPr lvl="1"/>
            <a:r>
              <a:rPr lang="ko-KR" altLang="en-US" dirty="0"/>
              <a:t>송인호 </a:t>
            </a:r>
            <a:r>
              <a:rPr lang="en-US" altLang="ko-KR" dirty="0"/>
              <a:t>32152332</a:t>
            </a:r>
          </a:p>
          <a:p>
            <a:pPr lvl="1"/>
            <a:r>
              <a:rPr lang="ko-KR" altLang="en-US"/>
              <a:t>한예진 </a:t>
            </a:r>
            <a:r>
              <a:rPr lang="en-US" altLang="ko-KR" smtClean="0"/>
              <a:t>32164881</a:t>
            </a:r>
            <a:endParaRPr lang="en-US" altLang="ko-KR" dirty="0"/>
          </a:p>
          <a:p>
            <a:r>
              <a:rPr lang="en-US" altLang="ko-KR" dirty="0"/>
              <a:t>Final Goal</a:t>
            </a:r>
          </a:p>
          <a:p>
            <a:pPr lvl="1"/>
            <a:r>
              <a:rPr lang="en-US" altLang="ko-KR" dirty="0"/>
              <a:t>2021 KSC </a:t>
            </a:r>
            <a:r>
              <a:rPr lang="ko-KR" altLang="en-US" dirty="0"/>
              <a:t>반도체학술대회 논문 </a:t>
            </a:r>
          </a:p>
        </p:txBody>
      </p:sp>
    </p:spTree>
    <p:extLst>
      <p:ext uri="{BB962C8B-B14F-4D97-AF65-F5344CB8AC3E}">
        <p14:creationId xmlns:p14="http://schemas.microsoft.com/office/powerpoint/2010/main" val="110102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CC6725-7B7C-48EB-903A-DAD00591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Quantitative Analysis on </a:t>
            </a:r>
            <a:r>
              <a:rPr lang="en-US" altLang="ko-KR" dirty="0" err="1"/>
              <a:t>RocksDB</a:t>
            </a:r>
            <a:r>
              <a:rPr lang="en-US" altLang="ko-KR" dirty="0"/>
              <a:t> Compaction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321F7F4-54B9-4375-91D9-B2D7DD41B3D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Quantitative Analysis on </a:t>
            </a:r>
            <a:r>
              <a:rPr lang="en-US" altLang="ko-KR" dirty="0" err="1"/>
              <a:t>RocksDB</a:t>
            </a:r>
            <a:r>
              <a:rPr lang="en-US" altLang="ko-KR" dirty="0"/>
              <a:t> Compaction (2week)</a:t>
            </a:r>
          </a:p>
          <a:p>
            <a:pPr lvl="1"/>
            <a:r>
              <a:rPr lang="en-US" altLang="ko-KR" dirty="0"/>
              <a:t>Final Goal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3BECE5-6B7F-4A08-B915-EAC4FB2A0D74}"/>
              </a:ext>
            </a:extLst>
          </p:cNvPr>
          <p:cNvSpPr txBox="1"/>
          <p:nvPr/>
        </p:nvSpPr>
        <p:spPr>
          <a:xfrm>
            <a:off x="2715540" y="1829920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Leveled 	vs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C78003D-F292-4FDA-8FE8-9425CAC247C0}"/>
              </a:ext>
            </a:extLst>
          </p:cNvPr>
          <p:cNvSpPr txBox="1"/>
          <p:nvPr/>
        </p:nvSpPr>
        <p:spPr>
          <a:xfrm>
            <a:off x="6201029" y="1859888"/>
            <a:ext cx="23759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Universal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</a:t>
            </a:r>
            <a:r>
              <a:rPr lang="en-US" altLang="ko-KR" dirty="0" err="1"/>
              <a:t>BoLT</a:t>
            </a:r>
            <a:endParaRPr lang="en-US" altLang="ko-KR" dirty="0"/>
          </a:p>
          <a:p>
            <a:r>
              <a:rPr lang="en-US" altLang="ko-KR" dirty="0"/>
              <a:t>+</a:t>
            </a:r>
            <a:r>
              <a:rPr lang="en-US" altLang="ko-KR" dirty="0" err="1"/>
              <a:t>Wicskey</a:t>
            </a:r>
            <a:r>
              <a:rPr lang="en-US" altLang="ko-KR" dirty="0"/>
              <a:t>(</a:t>
            </a:r>
            <a:r>
              <a:rPr lang="en-US" altLang="ko-KR" dirty="0" err="1"/>
              <a:t>blobDB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+</a:t>
            </a:r>
            <a:r>
              <a:rPr lang="en-US" altLang="ko-KR" dirty="0" err="1"/>
              <a:t>PebblesDB</a:t>
            </a:r>
            <a:endParaRPr lang="en-US" altLang="ko-KR" dirty="0"/>
          </a:p>
          <a:p>
            <a:r>
              <a:rPr lang="en-US" altLang="ko-KR" dirty="0"/>
              <a:t>… </a:t>
            </a:r>
            <a:endParaRPr lang="ko-KR" altLang="en-US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BDC8515A-E09C-424B-999C-5CF188E26FC9}"/>
              </a:ext>
            </a:extLst>
          </p:cNvPr>
          <p:cNvGrpSpPr/>
          <p:nvPr/>
        </p:nvGrpSpPr>
        <p:grpSpPr>
          <a:xfrm>
            <a:off x="-4566187" y="1066757"/>
            <a:ext cx="1707862" cy="1707862"/>
            <a:chOff x="543668" y="2549442"/>
            <a:chExt cx="1751022" cy="1751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ACED1BDD-778E-4754-962E-9FE1A8ED903C}"/>
                </a:ext>
              </a:extLst>
            </p:cNvPr>
            <p:cNvSpPr/>
            <p:nvPr/>
          </p:nvSpPr>
          <p:spPr bwMode="auto">
            <a:xfrm>
              <a:off x="543668" y="2549442"/>
              <a:ext cx="1751022" cy="1751023"/>
            </a:xfrm>
            <a:prstGeom prst="rect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EC26303E-37D4-4636-BE70-16E204D19E33}"/>
                </a:ext>
              </a:extLst>
            </p:cNvPr>
            <p:cNvSpPr txBox="1"/>
            <p:nvPr/>
          </p:nvSpPr>
          <p:spPr>
            <a:xfrm>
              <a:off x="924460" y="3861910"/>
              <a:ext cx="989438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 err="1">
                  <a:latin typeface="Abadi" panose="020B0604020104020204" pitchFamily="34" charset="0"/>
                </a:rPr>
                <a:t>Troughput</a:t>
              </a:r>
              <a:endParaRPr lang="ko-KR" altLang="en-US" sz="1400" b="0" dirty="0">
                <a:latin typeface="Abadi" panose="020B0604020104020204" pitchFamily="34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xmlns="" id="{C3D2A5A1-4BD9-4F5B-A4E6-C043E55913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2311" y="3718475"/>
              <a:ext cx="1176517" cy="0"/>
            </a:xfrm>
            <a:prstGeom prst="straightConnector1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xmlns="" id="{83D85807-BE61-45AC-947B-F9D4F5F6940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99592" y="2780928"/>
              <a:ext cx="0" cy="937547"/>
            </a:xfrm>
            <a:prstGeom prst="straightConnector1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D69CBB55-9CF1-406E-AF64-25CC54104A09}"/>
                </a:ext>
              </a:extLst>
            </p:cNvPr>
            <p:cNvGrpSpPr/>
            <p:nvPr/>
          </p:nvGrpSpPr>
          <p:grpSpPr>
            <a:xfrm>
              <a:off x="1047415" y="2761520"/>
              <a:ext cx="866308" cy="863473"/>
              <a:chOff x="691592" y="2859832"/>
              <a:chExt cx="4111013" cy="4097560"/>
            </a:xfrm>
            <a:grpFill/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10D90EE2-7784-4CEA-8DEB-1C28E95E607A}"/>
                  </a:ext>
                </a:extLst>
              </p:cNvPr>
              <p:cNvSpPr/>
              <p:nvPr/>
            </p:nvSpPr>
            <p:spPr bwMode="auto">
              <a:xfrm>
                <a:off x="691592" y="2859832"/>
                <a:ext cx="1944214" cy="1944216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xmlns="" id="{CA33613F-649C-4B3E-8D66-0371FE2C1900}"/>
                  </a:ext>
                </a:extLst>
              </p:cNvPr>
              <p:cNvSpPr/>
              <p:nvPr/>
            </p:nvSpPr>
            <p:spPr bwMode="auto">
              <a:xfrm>
                <a:off x="691592" y="5013176"/>
                <a:ext cx="1944214" cy="1944216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B466F96F-B861-4C90-9BC1-4E34A67A4CB9}"/>
                  </a:ext>
                </a:extLst>
              </p:cNvPr>
              <p:cNvSpPr/>
              <p:nvPr/>
            </p:nvSpPr>
            <p:spPr bwMode="auto">
              <a:xfrm>
                <a:off x="2858391" y="2859832"/>
                <a:ext cx="1944214" cy="1944216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xmlns="" id="{91977260-BDD8-4E4C-93DC-477A2A902227}"/>
                  </a:ext>
                </a:extLst>
              </p:cNvPr>
              <p:cNvSpPr/>
              <p:nvPr/>
            </p:nvSpPr>
            <p:spPr bwMode="auto">
              <a:xfrm>
                <a:off x="2858391" y="5013176"/>
                <a:ext cx="1944214" cy="1944216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xmlns="" id="{1381E9CE-9076-4516-B0EA-C079D193C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4003" y="2797578"/>
              <a:ext cx="331509" cy="3364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87FB241F-5251-49BC-BF1C-270C8AAAB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3117" y="2797578"/>
              <a:ext cx="331509" cy="3364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B4C87ACA-1D96-4F31-A347-FD1515471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3117" y="3259612"/>
              <a:ext cx="331509" cy="3364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17A719D3-516A-49FF-B63E-CD599713C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5430" y="3259612"/>
              <a:ext cx="331509" cy="3364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3A41ABA8-65C0-47C3-A015-E587FF6BA0AB}"/>
              </a:ext>
            </a:extLst>
          </p:cNvPr>
          <p:cNvGrpSpPr/>
          <p:nvPr/>
        </p:nvGrpSpPr>
        <p:grpSpPr>
          <a:xfrm>
            <a:off x="-2647058" y="1069633"/>
            <a:ext cx="1707862" cy="1707862"/>
            <a:chOff x="2495154" y="2549438"/>
            <a:chExt cx="1751022" cy="1751022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4ED117D8-5D2C-469D-8D0F-EE33A68CFCF4}"/>
                </a:ext>
              </a:extLst>
            </p:cNvPr>
            <p:cNvSpPr/>
            <p:nvPr/>
          </p:nvSpPr>
          <p:spPr bwMode="auto">
            <a:xfrm>
              <a:off x="2495154" y="2549438"/>
              <a:ext cx="1751022" cy="1751022"/>
            </a:xfrm>
            <a:prstGeom prst="rect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610AA43-1B57-43B7-AC6A-F9EFE75D5AE8}"/>
                </a:ext>
              </a:extLst>
            </p:cNvPr>
            <p:cNvSpPr txBox="1"/>
            <p:nvPr/>
          </p:nvSpPr>
          <p:spPr>
            <a:xfrm>
              <a:off x="2784607" y="3769876"/>
              <a:ext cx="1172116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0" dirty="0">
                  <a:latin typeface="Abadi" panose="020B0604020104020204" pitchFamily="34" charset="0"/>
                </a:rPr>
                <a:t>Compaction </a:t>
              </a:r>
            </a:p>
            <a:p>
              <a:pPr algn="ctr"/>
              <a:r>
                <a:rPr lang="en-US" altLang="ko-KR" sz="1400" b="0" dirty="0">
                  <a:latin typeface="Abadi" panose="020B0604020104020204" pitchFamily="34" charset="0"/>
                </a:rPr>
                <a:t>Monitoring</a:t>
              </a:r>
              <a:endParaRPr lang="ko-KR" altLang="en-US" sz="1400" b="0" dirty="0">
                <a:latin typeface="Abadi" panose="020B0604020104020204" pitchFamily="34" charset="0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xmlns="" id="{5F37EFDB-B27C-489B-9E86-2D0F59F6C5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6016" y="3699621"/>
              <a:ext cx="1176517" cy="0"/>
            </a:xfrm>
            <a:prstGeom prst="straightConnector1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7186AFB0-033C-4AA8-AA1D-BB5D218E1D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43297" y="2762074"/>
              <a:ext cx="0" cy="937547"/>
            </a:xfrm>
            <a:prstGeom prst="straightConnector1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8A228183-05D1-40BE-920A-88E4C267A5BF}"/>
                </a:ext>
              </a:extLst>
            </p:cNvPr>
            <p:cNvGrpSpPr/>
            <p:nvPr/>
          </p:nvGrpSpPr>
          <p:grpSpPr>
            <a:xfrm>
              <a:off x="2945215" y="2755513"/>
              <a:ext cx="866308" cy="863473"/>
              <a:chOff x="691592" y="2859832"/>
              <a:chExt cx="4111013" cy="4097559"/>
            </a:xfrm>
            <a:grpFill/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A78B9374-56C4-4C9A-A9B6-5A3976E64F71}"/>
                  </a:ext>
                </a:extLst>
              </p:cNvPr>
              <p:cNvSpPr/>
              <p:nvPr/>
            </p:nvSpPr>
            <p:spPr bwMode="auto">
              <a:xfrm>
                <a:off x="691592" y="2859832"/>
                <a:ext cx="1944214" cy="1944213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715C62B2-B7CE-4A96-A6E6-5793C9AAB056}"/>
                  </a:ext>
                </a:extLst>
              </p:cNvPr>
              <p:cNvSpPr/>
              <p:nvPr/>
            </p:nvSpPr>
            <p:spPr bwMode="auto">
              <a:xfrm>
                <a:off x="691592" y="5013178"/>
                <a:ext cx="1944214" cy="1944213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E2F78DE-4900-415C-AB0C-4523CBCCB171}"/>
                  </a:ext>
                </a:extLst>
              </p:cNvPr>
              <p:cNvSpPr/>
              <p:nvPr/>
            </p:nvSpPr>
            <p:spPr bwMode="auto">
              <a:xfrm>
                <a:off x="2858391" y="2859832"/>
                <a:ext cx="1944214" cy="1944213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xmlns="" id="{F4450AA8-BDDE-455C-A44D-DF4CCC7C2191}"/>
                  </a:ext>
                </a:extLst>
              </p:cNvPr>
              <p:cNvSpPr/>
              <p:nvPr/>
            </p:nvSpPr>
            <p:spPr bwMode="auto">
              <a:xfrm>
                <a:off x="2858391" y="5013178"/>
                <a:ext cx="1944214" cy="1944213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</p:grpSp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xmlns="" id="{E33D67DF-E0D6-47F5-ADF1-CED279E5DF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44"/>
            <a:stretch/>
          </p:blipFill>
          <p:spPr bwMode="auto">
            <a:xfrm>
              <a:off x="2962290" y="2773391"/>
              <a:ext cx="381538" cy="3835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xtLst/>
          </p:spPr>
        </p:pic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xmlns="" id="{1C239413-AA5A-445A-BA69-3851021F4D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44"/>
            <a:stretch/>
          </p:blipFill>
          <p:spPr bwMode="auto">
            <a:xfrm>
              <a:off x="2962290" y="3227305"/>
              <a:ext cx="381538" cy="3835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xtLst/>
          </p:spPr>
        </p:pic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xmlns="" id="{D53C7246-AD0B-499A-B812-163E621F6F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44"/>
            <a:stretch/>
          </p:blipFill>
          <p:spPr bwMode="auto">
            <a:xfrm>
              <a:off x="3405115" y="3227305"/>
              <a:ext cx="381538" cy="3835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xtLst/>
          </p:spPr>
        </p:pic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xmlns="" id="{033F7748-03CC-488F-A010-0853B84849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44"/>
            <a:stretch/>
          </p:blipFill>
          <p:spPr bwMode="auto">
            <a:xfrm>
              <a:off x="3405115" y="2781704"/>
              <a:ext cx="381538" cy="3835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xtLst/>
          </p:spPr>
        </p:pic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xmlns="" id="{EEE40741-58AD-455C-86B2-66544E6115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2530" y="3696703"/>
              <a:ext cx="1176517" cy="0"/>
            </a:xfrm>
            <a:prstGeom prst="straightConnector1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xmlns="" id="{B02C018D-34EC-4A15-A2F4-7EF1B2D253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39811" y="2759156"/>
              <a:ext cx="0" cy="937547"/>
            </a:xfrm>
            <a:prstGeom prst="straightConnector1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2984C36C-02C2-42FE-BC2A-E3847B05414C}"/>
              </a:ext>
            </a:extLst>
          </p:cNvPr>
          <p:cNvGrpSpPr/>
          <p:nvPr/>
        </p:nvGrpSpPr>
        <p:grpSpPr>
          <a:xfrm>
            <a:off x="-4559854" y="2977335"/>
            <a:ext cx="1707862" cy="1707862"/>
            <a:chOff x="543668" y="4488808"/>
            <a:chExt cx="1751022" cy="1751022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C77E02EF-A5F8-409E-9ED9-B6A19CEDE1E0}"/>
                </a:ext>
              </a:extLst>
            </p:cNvPr>
            <p:cNvSpPr/>
            <p:nvPr/>
          </p:nvSpPr>
          <p:spPr bwMode="auto">
            <a:xfrm>
              <a:off x="543668" y="4488808"/>
              <a:ext cx="1751022" cy="1751022"/>
            </a:xfrm>
            <a:prstGeom prst="rect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7F40F8A-E8CD-4F41-8056-1078D790E963}"/>
                </a:ext>
              </a:extLst>
            </p:cNvPr>
            <p:cNvSpPr txBox="1"/>
            <p:nvPr/>
          </p:nvSpPr>
          <p:spPr>
            <a:xfrm>
              <a:off x="794681" y="5820864"/>
              <a:ext cx="1248996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>
                  <a:latin typeface="Abadi" panose="020B0604020104020204" pitchFamily="34" charset="0"/>
                </a:rPr>
                <a:t>Read Latency</a:t>
              </a:r>
              <a:endParaRPr lang="ko-KR" altLang="en-US" sz="1400" b="0" dirty="0">
                <a:latin typeface="Abadi" panose="020B0604020104020204" pitchFamily="34" charset="0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92B6EF1F-9D2C-4B60-9A67-791CB4606E11}"/>
                </a:ext>
              </a:extLst>
            </p:cNvPr>
            <p:cNvGrpSpPr/>
            <p:nvPr/>
          </p:nvGrpSpPr>
          <p:grpSpPr>
            <a:xfrm>
              <a:off x="1029545" y="4660876"/>
              <a:ext cx="866308" cy="863473"/>
              <a:chOff x="691592" y="2859832"/>
              <a:chExt cx="4111013" cy="4097559"/>
            </a:xfrm>
            <a:grpFill/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61221373-7060-4826-8F99-0136A293F15B}"/>
                  </a:ext>
                </a:extLst>
              </p:cNvPr>
              <p:cNvSpPr/>
              <p:nvPr/>
            </p:nvSpPr>
            <p:spPr bwMode="auto">
              <a:xfrm>
                <a:off x="691592" y="2859832"/>
                <a:ext cx="1944214" cy="1944213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9B2CE91B-71C1-425D-8155-44BE948E5A19}"/>
                  </a:ext>
                </a:extLst>
              </p:cNvPr>
              <p:cNvSpPr/>
              <p:nvPr/>
            </p:nvSpPr>
            <p:spPr bwMode="auto">
              <a:xfrm>
                <a:off x="691592" y="5013178"/>
                <a:ext cx="1944214" cy="1944213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6EABBBB6-4EB1-4D2B-B191-3CE6A267FFAD}"/>
                  </a:ext>
                </a:extLst>
              </p:cNvPr>
              <p:cNvSpPr/>
              <p:nvPr/>
            </p:nvSpPr>
            <p:spPr bwMode="auto">
              <a:xfrm>
                <a:off x="2858391" y="2859832"/>
                <a:ext cx="1944214" cy="1944213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9A6C8D4E-FA20-4FF1-99F5-E7D2F94BE5BF}"/>
                  </a:ext>
                </a:extLst>
              </p:cNvPr>
              <p:cNvSpPr/>
              <p:nvPr/>
            </p:nvSpPr>
            <p:spPr bwMode="auto">
              <a:xfrm>
                <a:off x="2858391" y="5013178"/>
                <a:ext cx="1944214" cy="1944213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</p:grp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xmlns="" id="{0B62221B-C213-46FE-B717-586F513C20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2311" y="5602066"/>
              <a:ext cx="1176517" cy="0"/>
            </a:xfrm>
            <a:prstGeom prst="straightConnector1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xmlns="" id="{774F62D9-6BCB-4743-A4A2-55FAF322B9C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99592" y="4664519"/>
              <a:ext cx="0" cy="937547"/>
            </a:xfrm>
            <a:prstGeom prst="straightConnector1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pic>
          <p:nvPicPr>
            <p:cNvPr id="75" name="그림 74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xmlns="" id="{2C049C28-F17C-4E85-8781-4C9A467F2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15" y="4715938"/>
              <a:ext cx="368176" cy="3006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76" name="그림 75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xmlns="" id="{5827940F-6E5A-4BB0-BA89-A51263C8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7012" y="4715938"/>
              <a:ext cx="368176" cy="3006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77" name="그림 76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xmlns="" id="{ABD1279B-A964-41C2-AA5D-5B5115EA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7012" y="5169150"/>
              <a:ext cx="368176" cy="3006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78" name="그림 77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xmlns="" id="{DD2247B3-D199-4C42-99EC-C7C5AFE42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15" y="5169150"/>
              <a:ext cx="368176" cy="3006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71BCE13C-E0A5-4F20-B98B-D402A7B160FA}"/>
              </a:ext>
            </a:extLst>
          </p:cNvPr>
          <p:cNvGrpSpPr/>
          <p:nvPr/>
        </p:nvGrpSpPr>
        <p:grpSpPr>
          <a:xfrm>
            <a:off x="-2648312" y="2999065"/>
            <a:ext cx="1707862" cy="1707862"/>
            <a:chOff x="2495154" y="4488808"/>
            <a:chExt cx="1751022" cy="1751022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EA46A25C-C32E-48CD-9790-10A53942D9FB}"/>
                </a:ext>
              </a:extLst>
            </p:cNvPr>
            <p:cNvSpPr/>
            <p:nvPr/>
          </p:nvSpPr>
          <p:spPr bwMode="auto">
            <a:xfrm>
              <a:off x="2495154" y="4488808"/>
              <a:ext cx="1751022" cy="1751022"/>
            </a:xfrm>
            <a:prstGeom prst="rect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1BC77F64-2AB8-4DD5-B0DA-173797DAB626}"/>
                </a:ext>
              </a:extLst>
            </p:cNvPr>
            <p:cNvSpPr txBox="1"/>
            <p:nvPr/>
          </p:nvSpPr>
          <p:spPr>
            <a:xfrm>
              <a:off x="2760562" y="5820864"/>
              <a:ext cx="1220206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>
                  <a:latin typeface="Abadi" panose="020B0604020104020204" pitchFamily="34" charset="0"/>
                </a:rPr>
                <a:t>Write Latency</a:t>
              </a:r>
              <a:endParaRPr lang="ko-KR" altLang="en-US" sz="1400" b="0" dirty="0">
                <a:latin typeface="Abadi" panose="020B0604020104020204" pitchFamily="34" charset="0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5E75A6DE-A45C-4390-80AD-67870014F2F2}"/>
                </a:ext>
              </a:extLst>
            </p:cNvPr>
            <p:cNvGrpSpPr/>
            <p:nvPr/>
          </p:nvGrpSpPr>
          <p:grpSpPr>
            <a:xfrm>
              <a:off x="2949912" y="4660876"/>
              <a:ext cx="866308" cy="863473"/>
              <a:chOff x="691592" y="2859832"/>
              <a:chExt cx="4111013" cy="4097559"/>
            </a:xfrm>
            <a:grpFill/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E154EEEB-1F76-4DE5-8205-6F20EC94FFFF}"/>
                  </a:ext>
                </a:extLst>
              </p:cNvPr>
              <p:cNvSpPr/>
              <p:nvPr/>
            </p:nvSpPr>
            <p:spPr bwMode="auto">
              <a:xfrm>
                <a:off x="691592" y="2859832"/>
                <a:ext cx="1944214" cy="1944213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3573C7C2-643C-45E3-956E-2DF467C8CBE9}"/>
                  </a:ext>
                </a:extLst>
              </p:cNvPr>
              <p:cNvSpPr/>
              <p:nvPr/>
            </p:nvSpPr>
            <p:spPr bwMode="auto">
              <a:xfrm>
                <a:off x="691592" y="5013178"/>
                <a:ext cx="1944214" cy="1944213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128AD786-5570-4A4D-8421-FD9E5F53ABF9}"/>
                  </a:ext>
                </a:extLst>
              </p:cNvPr>
              <p:cNvSpPr/>
              <p:nvPr/>
            </p:nvSpPr>
            <p:spPr bwMode="auto">
              <a:xfrm>
                <a:off x="2858391" y="2859832"/>
                <a:ext cx="1944214" cy="1944213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C51F5522-FC07-4B62-9834-6419796EF7E9}"/>
                  </a:ext>
                </a:extLst>
              </p:cNvPr>
              <p:cNvSpPr/>
              <p:nvPr/>
            </p:nvSpPr>
            <p:spPr bwMode="auto">
              <a:xfrm>
                <a:off x="2858391" y="5013178"/>
                <a:ext cx="1944214" cy="1944213"/>
              </a:xfrm>
              <a:prstGeom prst="rect">
                <a:avLst/>
              </a:prstGeom>
              <a:grp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</p:grp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xmlns="" id="{561B7BA5-BD5C-4AE1-A678-5A33794028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2530" y="5602066"/>
              <a:ext cx="1176517" cy="0"/>
            </a:xfrm>
            <a:prstGeom prst="straightConnector1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343EB789-71ED-4DEA-B090-FBE2E3B346C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39811" y="4664519"/>
              <a:ext cx="0" cy="937547"/>
            </a:xfrm>
            <a:prstGeom prst="straightConnector1">
              <a:avLst/>
            </a:prstGeom>
            <a:grp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pic>
          <p:nvPicPr>
            <p:cNvPr id="79" name="그림 78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xmlns="" id="{4FDDB5D8-2167-4882-8B08-44643D5E7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400" y="4715938"/>
              <a:ext cx="368176" cy="3006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80" name="그림 79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xmlns="" id="{F87EE3A4-E30E-4450-92AD-6EE4C05D2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997" y="4715938"/>
              <a:ext cx="368176" cy="3006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81" name="그림 80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xmlns="" id="{F2527710-E9F1-4022-9A27-338ACFDE4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997" y="5169150"/>
              <a:ext cx="368176" cy="3006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82" name="그림 81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xmlns="" id="{85EB23D1-5CF2-437D-80C5-DEBCA11FC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400" y="5169150"/>
              <a:ext cx="368176" cy="3006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576F8B4D-59BA-49BF-A820-4FD55941A017}"/>
              </a:ext>
            </a:extLst>
          </p:cNvPr>
          <p:cNvGrpSpPr/>
          <p:nvPr/>
        </p:nvGrpSpPr>
        <p:grpSpPr>
          <a:xfrm>
            <a:off x="-4783636" y="5577521"/>
            <a:ext cx="1751022" cy="1751022"/>
            <a:chOff x="543668" y="2549441"/>
            <a:chExt cx="1751022" cy="17510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96CCF00C-F928-4A42-B72C-EECE8811EE79}"/>
                </a:ext>
              </a:extLst>
            </p:cNvPr>
            <p:cNvSpPr/>
            <p:nvPr/>
          </p:nvSpPr>
          <p:spPr bwMode="auto">
            <a:xfrm>
              <a:off x="543668" y="2549441"/>
              <a:ext cx="1751022" cy="1751022"/>
            </a:xfrm>
            <a:prstGeom prst="rect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AA52369B-92B8-4FE3-AAD2-DA629713C84B}"/>
                </a:ext>
              </a:extLst>
            </p:cNvPr>
            <p:cNvSpPr txBox="1"/>
            <p:nvPr/>
          </p:nvSpPr>
          <p:spPr>
            <a:xfrm>
              <a:off x="924460" y="3861910"/>
              <a:ext cx="989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 err="1">
                  <a:latin typeface="Abadi" panose="020B0604020104020204" pitchFamily="34" charset="0"/>
                </a:rPr>
                <a:t>Troughput</a:t>
              </a:r>
              <a:endParaRPr lang="ko-KR" altLang="en-US" sz="1400" b="0" dirty="0">
                <a:latin typeface="Abadi" panose="020B0604020104020204" pitchFamily="34" charset="0"/>
              </a:endParaRPr>
            </a:p>
          </p:txBody>
        </p: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xmlns="" id="{0DA82128-8F6E-4566-95BF-86FE1A0108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2311" y="3718475"/>
              <a:ext cx="1176517" cy="0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xmlns="" id="{15A9E23E-2325-4A91-BFB9-1594A35DC5D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99592" y="2780928"/>
              <a:ext cx="0" cy="937547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E7EE4C89-54ED-47B8-B81F-CFFD19BC05F4}"/>
                </a:ext>
              </a:extLst>
            </p:cNvPr>
            <p:cNvGrpSpPr/>
            <p:nvPr/>
          </p:nvGrpSpPr>
          <p:grpSpPr>
            <a:xfrm>
              <a:off x="1047415" y="2761520"/>
              <a:ext cx="866308" cy="863473"/>
              <a:chOff x="691592" y="2859832"/>
              <a:chExt cx="4111013" cy="4097560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xmlns="" id="{CD4201F7-0B17-4B46-B588-DBCFDE0194B7}"/>
                  </a:ext>
                </a:extLst>
              </p:cNvPr>
              <p:cNvSpPr/>
              <p:nvPr/>
            </p:nvSpPr>
            <p:spPr bwMode="auto">
              <a:xfrm>
                <a:off x="691592" y="2859832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xmlns="" id="{E9B8A503-5772-4A7E-8F8E-68648C5B67C7}"/>
                  </a:ext>
                </a:extLst>
              </p:cNvPr>
              <p:cNvSpPr/>
              <p:nvPr/>
            </p:nvSpPr>
            <p:spPr bwMode="auto">
              <a:xfrm>
                <a:off x="691592" y="5013176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xmlns="" id="{021381A3-9D83-498F-B397-FB2F1D7F1AAF}"/>
                  </a:ext>
                </a:extLst>
              </p:cNvPr>
              <p:cNvSpPr/>
              <p:nvPr/>
            </p:nvSpPr>
            <p:spPr bwMode="auto">
              <a:xfrm>
                <a:off x="2858389" y="2859832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xmlns="" id="{C8F679D3-D705-4894-8FFF-1D582C3BFDCD}"/>
                  </a:ext>
                </a:extLst>
              </p:cNvPr>
              <p:cNvSpPr/>
              <p:nvPr/>
            </p:nvSpPr>
            <p:spPr bwMode="auto">
              <a:xfrm>
                <a:off x="2858389" y="5013176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</p:grp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xmlns="" id="{77E4E9F0-633F-46BB-88E9-54F0DC50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4003" y="2797578"/>
              <a:ext cx="331509" cy="336436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xmlns="" id="{D8DD2A75-D416-4219-A0B2-4465DC8BC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3117" y="2797578"/>
              <a:ext cx="331509" cy="336436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xmlns="" id="{AC092BDF-5098-452A-99A6-F1A8FF585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3117" y="3259612"/>
              <a:ext cx="331509" cy="336436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xmlns="" id="{9206C4CD-A244-4CEB-831C-9652D3F55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5430" y="3259612"/>
              <a:ext cx="331509" cy="336436"/>
            </a:xfrm>
            <a:prstGeom prst="rect">
              <a:avLst/>
            </a:prstGeom>
          </p:spPr>
        </p:pic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xmlns="" id="{8CFF7FCC-0298-4FC5-906C-4A31DDEA818E}"/>
              </a:ext>
            </a:extLst>
          </p:cNvPr>
          <p:cNvGrpSpPr/>
          <p:nvPr/>
        </p:nvGrpSpPr>
        <p:grpSpPr>
          <a:xfrm>
            <a:off x="-4783636" y="7626906"/>
            <a:ext cx="1751022" cy="1751022"/>
            <a:chOff x="2495154" y="2549441"/>
            <a:chExt cx="1751022" cy="17510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BB9BE890-D122-4483-9BC9-03924342C2A0}"/>
                </a:ext>
              </a:extLst>
            </p:cNvPr>
            <p:cNvSpPr/>
            <p:nvPr/>
          </p:nvSpPr>
          <p:spPr bwMode="auto">
            <a:xfrm>
              <a:off x="2495154" y="2549441"/>
              <a:ext cx="1751022" cy="1751022"/>
            </a:xfrm>
            <a:prstGeom prst="rect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3FC68A10-A8F6-4186-A6AA-0FD09CD8659F}"/>
                </a:ext>
              </a:extLst>
            </p:cNvPr>
            <p:cNvSpPr txBox="1"/>
            <p:nvPr/>
          </p:nvSpPr>
          <p:spPr>
            <a:xfrm>
              <a:off x="2784607" y="3769876"/>
              <a:ext cx="11721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0" dirty="0">
                  <a:latin typeface="Abadi" panose="020B0604020104020204" pitchFamily="34" charset="0"/>
                </a:rPr>
                <a:t>Compaction </a:t>
              </a:r>
            </a:p>
            <a:p>
              <a:pPr algn="ctr"/>
              <a:r>
                <a:rPr lang="en-US" altLang="ko-KR" sz="1400" b="0" dirty="0">
                  <a:latin typeface="Abadi" panose="020B0604020104020204" pitchFamily="34" charset="0"/>
                </a:rPr>
                <a:t>Monitoring</a:t>
              </a:r>
              <a:endParaRPr lang="ko-KR" altLang="en-US" sz="1400" b="0" dirty="0">
                <a:latin typeface="Abadi" panose="020B0604020104020204" pitchFamily="34" charset="0"/>
              </a:endParaRP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xmlns="" id="{C6705C23-7CFD-4241-9C49-F96AD145DE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6016" y="3699621"/>
              <a:ext cx="1176517" cy="0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xmlns="" id="{BC16D1D0-65B6-46CE-90A8-3EA50079167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43297" y="2762074"/>
              <a:ext cx="0" cy="937547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E42C6F1E-7C61-479A-A1CE-9050F6149000}"/>
                </a:ext>
              </a:extLst>
            </p:cNvPr>
            <p:cNvGrpSpPr/>
            <p:nvPr/>
          </p:nvGrpSpPr>
          <p:grpSpPr>
            <a:xfrm>
              <a:off x="2945215" y="2755513"/>
              <a:ext cx="866308" cy="863473"/>
              <a:chOff x="691592" y="2859832"/>
              <a:chExt cx="4111013" cy="4097560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xmlns="" id="{145E6BDB-8906-48CD-A4F9-9F52CACB5942}"/>
                  </a:ext>
                </a:extLst>
              </p:cNvPr>
              <p:cNvSpPr/>
              <p:nvPr/>
            </p:nvSpPr>
            <p:spPr bwMode="auto">
              <a:xfrm>
                <a:off x="691592" y="2859832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xmlns="" id="{78CAE7F0-97C9-48D3-9B91-FE587833849A}"/>
                  </a:ext>
                </a:extLst>
              </p:cNvPr>
              <p:cNvSpPr/>
              <p:nvPr/>
            </p:nvSpPr>
            <p:spPr bwMode="auto">
              <a:xfrm>
                <a:off x="691592" y="5013176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xmlns="" id="{A26418AB-4C2F-430A-9C72-1DC67E0B46F6}"/>
                  </a:ext>
                </a:extLst>
              </p:cNvPr>
              <p:cNvSpPr/>
              <p:nvPr/>
            </p:nvSpPr>
            <p:spPr bwMode="auto">
              <a:xfrm>
                <a:off x="2858389" y="2859832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xmlns="" id="{CBBC5E35-56EE-4070-BBE7-11058B68BF00}"/>
                  </a:ext>
                </a:extLst>
              </p:cNvPr>
              <p:cNvSpPr/>
              <p:nvPr/>
            </p:nvSpPr>
            <p:spPr bwMode="auto">
              <a:xfrm>
                <a:off x="2858389" y="5013176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</p:grpSp>
        <p:pic>
          <p:nvPicPr>
            <p:cNvPr id="118" name="Picture 2">
              <a:extLst>
                <a:ext uri="{FF2B5EF4-FFF2-40B4-BE49-F238E27FC236}">
                  <a16:creationId xmlns:a16="http://schemas.microsoft.com/office/drawing/2014/main" xmlns="" id="{6599274C-8177-43B5-8436-1BFFE0A605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44"/>
            <a:stretch/>
          </p:blipFill>
          <p:spPr bwMode="auto">
            <a:xfrm>
              <a:off x="2962290" y="2773391"/>
              <a:ext cx="381538" cy="383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">
              <a:extLst>
                <a:ext uri="{FF2B5EF4-FFF2-40B4-BE49-F238E27FC236}">
                  <a16:creationId xmlns:a16="http://schemas.microsoft.com/office/drawing/2014/main" xmlns="" id="{460363F9-6AB7-4661-8E93-578EB89476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44"/>
            <a:stretch/>
          </p:blipFill>
          <p:spPr bwMode="auto">
            <a:xfrm>
              <a:off x="2962290" y="3227305"/>
              <a:ext cx="381538" cy="383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2">
              <a:extLst>
                <a:ext uri="{FF2B5EF4-FFF2-40B4-BE49-F238E27FC236}">
                  <a16:creationId xmlns:a16="http://schemas.microsoft.com/office/drawing/2014/main" xmlns="" id="{D3C8D94D-BF5F-4644-A15C-DBFCFF2CB2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44"/>
            <a:stretch/>
          </p:blipFill>
          <p:spPr bwMode="auto">
            <a:xfrm>
              <a:off x="3405115" y="3227305"/>
              <a:ext cx="381538" cy="383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2">
              <a:extLst>
                <a:ext uri="{FF2B5EF4-FFF2-40B4-BE49-F238E27FC236}">
                  <a16:creationId xmlns:a16="http://schemas.microsoft.com/office/drawing/2014/main" xmlns="" id="{1A222B26-E226-4DB7-84DC-4B8C17FBF3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44"/>
            <a:stretch/>
          </p:blipFill>
          <p:spPr bwMode="auto">
            <a:xfrm>
              <a:off x="3405115" y="2781704"/>
              <a:ext cx="381538" cy="383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xmlns="" id="{7563334E-0247-46F5-8BCD-90269BDC88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2530" y="3696703"/>
              <a:ext cx="1176517" cy="0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xmlns="" id="{441FB405-F12E-4669-A9B6-907F45954EB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39811" y="2759156"/>
              <a:ext cx="0" cy="937547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xmlns="" id="{10D04D24-6B5C-45D4-A025-E6B98FA0F0C5}"/>
              </a:ext>
            </a:extLst>
          </p:cNvPr>
          <p:cNvGrpSpPr/>
          <p:nvPr/>
        </p:nvGrpSpPr>
        <p:grpSpPr>
          <a:xfrm>
            <a:off x="-2727800" y="5655195"/>
            <a:ext cx="1751022" cy="1751022"/>
            <a:chOff x="543668" y="4488811"/>
            <a:chExt cx="1751022" cy="17510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xmlns="" id="{27313DEF-275D-4932-B5E6-C1F6B64D7F37}"/>
                </a:ext>
              </a:extLst>
            </p:cNvPr>
            <p:cNvSpPr/>
            <p:nvPr/>
          </p:nvSpPr>
          <p:spPr bwMode="auto">
            <a:xfrm>
              <a:off x="543668" y="4488811"/>
              <a:ext cx="1751022" cy="1751022"/>
            </a:xfrm>
            <a:prstGeom prst="rect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8D686FCE-80D1-4604-B990-8EEBD9FB613E}"/>
                </a:ext>
              </a:extLst>
            </p:cNvPr>
            <p:cNvSpPr txBox="1"/>
            <p:nvPr/>
          </p:nvSpPr>
          <p:spPr>
            <a:xfrm>
              <a:off x="794681" y="5820861"/>
              <a:ext cx="1248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>
                  <a:latin typeface="Abadi" panose="020B0604020104020204" pitchFamily="34" charset="0"/>
                </a:rPr>
                <a:t>Read Latency</a:t>
              </a:r>
              <a:endParaRPr lang="ko-KR" altLang="en-US" sz="1400" b="0" dirty="0">
                <a:latin typeface="Abadi" panose="020B0604020104020204" pitchFamily="34" charset="0"/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8780BA50-EDD1-45E4-93C1-D4249237465F}"/>
                </a:ext>
              </a:extLst>
            </p:cNvPr>
            <p:cNvGrpSpPr/>
            <p:nvPr/>
          </p:nvGrpSpPr>
          <p:grpSpPr>
            <a:xfrm>
              <a:off x="1029545" y="4660876"/>
              <a:ext cx="866308" cy="863473"/>
              <a:chOff x="691592" y="2859832"/>
              <a:chExt cx="4111013" cy="4097560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xmlns="" id="{96B74BDD-FD49-4B25-8753-E2D4978764AE}"/>
                  </a:ext>
                </a:extLst>
              </p:cNvPr>
              <p:cNvSpPr/>
              <p:nvPr/>
            </p:nvSpPr>
            <p:spPr bwMode="auto">
              <a:xfrm>
                <a:off x="691592" y="2859832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xmlns="" id="{B0A32C81-533C-4D0D-BF79-EFC5301514CA}"/>
                  </a:ext>
                </a:extLst>
              </p:cNvPr>
              <p:cNvSpPr/>
              <p:nvPr/>
            </p:nvSpPr>
            <p:spPr bwMode="auto">
              <a:xfrm>
                <a:off x="691592" y="5013176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xmlns="" id="{C18BCE66-6E5B-4E86-A4ED-33C59B5DA8E8}"/>
                  </a:ext>
                </a:extLst>
              </p:cNvPr>
              <p:cNvSpPr/>
              <p:nvPr/>
            </p:nvSpPr>
            <p:spPr bwMode="auto">
              <a:xfrm>
                <a:off x="2858389" y="2859832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xmlns="" id="{606C0856-F43A-4626-B376-A5E1E1550261}"/>
                  </a:ext>
                </a:extLst>
              </p:cNvPr>
              <p:cNvSpPr/>
              <p:nvPr/>
            </p:nvSpPr>
            <p:spPr bwMode="auto">
              <a:xfrm>
                <a:off x="2858389" y="5013176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</p:grp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xmlns="" id="{FFE03950-C105-44B1-8105-310E165653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2311" y="5602066"/>
              <a:ext cx="1176517" cy="0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xmlns="" id="{579FE1AC-8AB0-4AF6-BE2B-E638C4DF5BE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99592" y="4664519"/>
              <a:ext cx="0" cy="937547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pic>
          <p:nvPicPr>
            <p:cNvPr id="134" name="그림 133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xmlns="" id="{7D12F92F-76E4-43D3-AF45-749350C7A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15" y="4715938"/>
              <a:ext cx="368176" cy="300696"/>
            </a:xfrm>
            <a:prstGeom prst="rect">
              <a:avLst/>
            </a:prstGeom>
          </p:spPr>
        </p:pic>
        <p:pic>
          <p:nvPicPr>
            <p:cNvPr id="135" name="그림 134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xmlns="" id="{07AE4960-FCAD-43D7-A841-DA535808C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7012" y="4715938"/>
              <a:ext cx="368176" cy="300696"/>
            </a:xfrm>
            <a:prstGeom prst="rect">
              <a:avLst/>
            </a:prstGeom>
          </p:spPr>
        </p:pic>
        <p:pic>
          <p:nvPicPr>
            <p:cNvPr id="136" name="그림 135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xmlns="" id="{D7AD501B-472F-4A35-A6E3-A1A77C470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7012" y="5169150"/>
              <a:ext cx="368176" cy="300696"/>
            </a:xfrm>
            <a:prstGeom prst="rect">
              <a:avLst/>
            </a:prstGeom>
          </p:spPr>
        </p:pic>
        <p:pic>
          <p:nvPicPr>
            <p:cNvPr id="137" name="그림 136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xmlns="" id="{C4184B5C-32E0-48CE-8552-EAE9B61C6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415" y="5169150"/>
              <a:ext cx="368176" cy="300696"/>
            </a:xfrm>
            <a:prstGeom prst="rect">
              <a:avLst/>
            </a:prstGeom>
          </p:spPr>
        </p:pic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xmlns="" id="{4A87B416-9B5B-4509-992F-C407BCBCF632}"/>
              </a:ext>
            </a:extLst>
          </p:cNvPr>
          <p:cNvGrpSpPr/>
          <p:nvPr/>
        </p:nvGrpSpPr>
        <p:grpSpPr>
          <a:xfrm>
            <a:off x="-2660828" y="7643961"/>
            <a:ext cx="1751022" cy="1751022"/>
            <a:chOff x="2495154" y="4488811"/>
            <a:chExt cx="1751022" cy="17510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xmlns="" id="{B1C96581-D08D-4C04-9FAC-A8E21DCB1953}"/>
                </a:ext>
              </a:extLst>
            </p:cNvPr>
            <p:cNvSpPr/>
            <p:nvPr/>
          </p:nvSpPr>
          <p:spPr bwMode="auto">
            <a:xfrm>
              <a:off x="2495154" y="4488811"/>
              <a:ext cx="1751022" cy="1751022"/>
            </a:xfrm>
            <a:prstGeom prst="rect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84D3D74D-1820-448A-A86B-90FFAC40F1C3}"/>
                </a:ext>
              </a:extLst>
            </p:cNvPr>
            <p:cNvSpPr txBox="1"/>
            <p:nvPr/>
          </p:nvSpPr>
          <p:spPr>
            <a:xfrm>
              <a:off x="2760562" y="5820861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>
                  <a:latin typeface="Abadi" panose="020B0604020104020204" pitchFamily="34" charset="0"/>
                </a:rPr>
                <a:t>Write Latency</a:t>
              </a:r>
              <a:endParaRPr lang="ko-KR" altLang="en-US" sz="1400" b="0" dirty="0">
                <a:latin typeface="Abadi" panose="020B0604020104020204" pitchFamily="34" charset="0"/>
              </a:endParaRPr>
            </a:p>
          </p:txBody>
        </p: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xmlns="" id="{A369D973-3431-42EB-8151-430A6F20397B}"/>
                </a:ext>
              </a:extLst>
            </p:cNvPr>
            <p:cNvGrpSpPr/>
            <p:nvPr/>
          </p:nvGrpSpPr>
          <p:grpSpPr>
            <a:xfrm>
              <a:off x="2949912" y="4660876"/>
              <a:ext cx="866308" cy="863473"/>
              <a:chOff x="691592" y="2859832"/>
              <a:chExt cx="4111013" cy="4097560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xmlns="" id="{EEC41805-BAA4-4E19-9522-405EBF926D81}"/>
                  </a:ext>
                </a:extLst>
              </p:cNvPr>
              <p:cNvSpPr/>
              <p:nvPr/>
            </p:nvSpPr>
            <p:spPr bwMode="auto">
              <a:xfrm>
                <a:off x="691592" y="2859832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xmlns="" id="{0FE59A51-D64D-4F34-81FB-6B8412C49860}"/>
                  </a:ext>
                </a:extLst>
              </p:cNvPr>
              <p:cNvSpPr/>
              <p:nvPr/>
            </p:nvSpPr>
            <p:spPr bwMode="auto">
              <a:xfrm>
                <a:off x="691592" y="5013176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xmlns="" id="{7AF63DB6-E810-4496-B862-961DCD4F6A16}"/>
                  </a:ext>
                </a:extLst>
              </p:cNvPr>
              <p:cNvSpPr/>
              <p:nvPr/>
            </p:nvSpPr>
            <p:spPr bwMode="auto">
              <a:xfrm>
                <a:off x="2858389" y="2859832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xmlns="" id="{2E706325-CE6B-495A-A3CA-C12F4502D6FB}"/>
                  </a:ext>
                </a:extLst>
              </p:cNvPr>
              <p:cNvSpPr/>
              <p:nvPr/>
            </p:nvSpPr>
            <p:spPr bwMode="auto">
              <a:xfrm>
                <a:off x="2858389" y="5013176"/>
                <a:ext cx="1944216" cy="1944216"/>
              </a:xfrm>
              <a:prstGeom prst="rect">
                <a:avLst/>
              </a:prstGeom>
              <a:noFill/>
              <a:ln w="9525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굴림" charset="-127"/>
                </a:endParaRPr>
              </a:p>
            </p:txBody>
          </p:sp>
        </p:grp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xmlns="" id="{9D97730E-6F77-4048-954B-7942F46674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2530" y="5602066"/>
              <a:ext cx="1176517" cy="0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xmlns="" id="{7BF67195-5FA2-4ACD-9AB3-E427DF6AC98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39811" y="4664519"/>
              <a:ext cx="0" cy="937547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pic>
          <p:nvPicPr>
            <p:cNvPr id="148" name="그림 147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xmlns="" id="{AA86F1AD-1032-4C73-A297-C229884E6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400" y="4715938"/>
              <a:ext cx="368176" cy="300696"/>
            </a:xfrm>
            <a:prstGeom prst="rect">
              <a:avLst/>
            </a:prstGeom>
          </p:spPr>
        </p:pic>
        <p:pic>
          <p:nvPicPr>
            <p:cNvPr id="149" name="그림 148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xmlns="" id="{B90287DF-51A4-42E6-B7D1-0CF04B780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997" y="4715938"/>
              <a:ext cx="368176" cy="300696"/>
            </a:xfrm>
            <a:prstGeom prst="rect">
              <a:avLst/>
            </a:prstGeom>
          </p:spPr>
        </p:pic>
        <p:pic>
          <p:nvPicPr>
            <p:cNvPr id="150" name="그림 149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xmlns="" id="{54230C7C-F5A6-4A90-BD9C-0432EF4FF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997" y="5169150"/>
              <a:ext cx="368176" cy="300696"/>
            </a:xfrm>
            <a:prstGeom prst="rect">
              <a:avLst/>
            </a:prstGeom>
          </p:spPr>
        </p:pic>
        <p:pic>
          <p:nvPicPr>
            <p:cNvPr id="151" name="그림 150" descr="텍스트, 쇼지, 낱말맞추기게임, 공공이(가) 표시된 사진&#10;&#10;자동 생성된 설명">
              <a:extLst>
                <a:ext uri="{FF2B5EF4-FFF2-40B4-BE49-F238E27FC236}">
                  <a16:creationId xmlns:a16="http://schemas.microsoft.com/office/drawing/2014/main" xmlns="" id="{5FC0DAFC-0A6A-48E1-9A72-2C32C7239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400" y="5169150"/>
              <a:ext cx="368176" cy="300696"/>
            </a:xfrm>
            <a:prstGeom prst="rect">
              <a:avLst/>
            </a:prstGeom>
          </p:spPr>
        </p:pic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4AB8933E-3DF3-4F2A-AB51-7F487129AA28}"/>
              </a:ext>
            </a:extLst>
          </p:cNvPr>
          <p:cNvSpPr txBox="1"/>
          <p:nvPr/>
        </p:nvSpPr>
        <p:spPr>
          <a:xfrm>
            <a:off x="2128456" y="620780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Scale-Out</a:t>
            </a:r>
            <a:endParaRPr lang="ko-KR" altLang="en-US" dirty="0"/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xmlns="" id="{F51B12E2-9D6C-4799-9CD1-EC1823E0731A}"/>
              </a:ext>
            </a:extLst>
          </p:cNvPr>
          <p:cNvGrpSpPr/>
          <p:nvPr/>
        </p:nvGrpSpPr>
        <p:grpSpPr>
          <a:xfrm rot="5400000">
            <a:off x="2106533" y="4396041"/>
            <a:ext cx="1408182" cy="1992505"/>
            <a:chOff x="2967909" y="3092679"/>
            <a:chExt cx="2041459" cy="1992505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0764DC4B-1ADF-4B1F-9069-B8A42E08E31A}"/>
                </a:ext>
              </a:extLst>
            </p:cNvPr>
            <p:cNvSpPr txBox="1"/>
            <p:nvPr/>
          </p:nvSpPr>
          <p:spPr>
            <a:xfrm rot="16200000">
              <a:off x="2716558" y="4025320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>
                  <a:latin typeface="Abadi" panose="020B0604020104020204" pitchFamily="34" charset="0"/>
                </a:rPr>
                <a:t>Value Size</a:t>
              </a:r>
              <a:endParaRPr lang="ko-KR" altLang="en-US" sz="1000" b="0" dirty="0">
                <a:latin typeface="Abadi" panose="020B0604020104020204" pitchFamily="34" charset="0"/>
              </a:endParaRPr>
            </a:p>
          </p:txBody>
        </p: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xmlns="" id="{84FA8848-5976-424B-8261-A71434275E87}"/>
                </a:ext>
              </a:extLst>
            </p:cNvPr>
            <p:cNvCxnSpPr/>
            <p:nvPr/>
          </p:nvCxnSpPr>
          <p:spPr bwMode="auto">
            <a:xfrm>
              <a:off x="3263149" y="3092679"/>
              <a:ext cx="0" cy="1992505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triangle"/>
              <a:tailEnd type="triangle"/>
            </a:ln>
            <a:effectLst/>
          </p:spPr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xmlns="" id="{D26CE721-DE1E-447F-93D1-BC8B3FE2E592}"/>
                </a:ext>
              </a:extLst>
            </p:cNvPr>
            <p:cNvSpPr txBox="1"/>
            <p:nvPr/>
          </p:nvSpPr>
          <p:spPr>
            <a:xfrm rot="16200000">
              <a:off x="3188264" y="4006244"/>
              <a:ext cx="6639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>
                  <a:latin typeface="Abadi" panose="020B0604020104020204" pitchFamily="34" charset="0"/>
                </a:rPr>
                <a:t>Key Size</a:t>
              </a:r>
              <a:endParaRPr lang="ko-KR" altLang="en-US" sz="1000" b="0" dirty="0">
                <a:latin typeface="Abadi" panose="020B0604020104020204" pitchFamily="34" charset="0"/>
              </a:endParaRPr>
            </a:p>
          </p:txBody>
        </p: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xmlns="" id="{46923FFC-4DDA-4710-ABC2-ED7E92BE1BEC}"/>
                </a:ext>
              </a:extLst>
            </p:cNvPr>
            <p:cNvCxnSpPr/>
            <p:nvPr/>
          </p:nvCxnSpPr>
          <p:spPr bwMode="auto">
            <a:xfrm>
              <a:off x="3688529" y="3092679"/>
              <a:ext cx="0" cy="1992505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triangle"/>
              <a:tailEnd type="triangle"/>
            </a:ln>
            <a:effectLst/>
          </p:spPr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xmlns="" id="{EA5265BA-5483-45A0-8295-813FB4DFD1B9}"/>
                </a:ext>
              </a:extLst>
            </p:cNvPr>
            <p:cNvSpPr txBox="1"/>
            <p:nvPr/>
          </p:nvSpPr>
          <p:spPr>
            <a:xfrm rot="16200000">
              <a:off x="3447398" y="4031732"/>
              <a:ext cx="10021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 err="1">
                  <a:latin typeface="Abadi" panose="020B0604020104020204" pitchFamily="34" charset="0"/>
                </a:rPr>
                <a:t>MemTable</a:t>
              </a:r>
              <a:r>
                <a:rPr lang="en-US" altLang="ko-KR" sz="1000" b="0" dirty="0">
                  <a:latin typeface="Abadi" panose="020B0604020104020204" pitchFamily="34" charset="0"/>
                </a:rPr>
                <a:t> Size</a:t>
              </a:r>
              <a:endParaRPr lang="ko-KR" altLang="en-US" sz="1000" b="0" dirty="0">
                <a:latin typeface="Abadi" panose="020B0604020104020204" pitchFamily="34" charset="0"/>
              </a:endParaRPr>
            </a:p>
          </p:txBody>
        </p:sp>
        <p:cxnSp>
          <p:nvCxnSpPr>
            <p:cNvPr id="189" name="직선 화살표 연결선 188">
              <a:extLst>
                <a:ext uri="{FF2B5EF4-FFF2-40B4-BE49-F238E27FC236}">
                  <a16:creationId xmlns:a16="http://schemas.microsoft.com/office/drawing/2014/main" xmlns="" id="{BE07E8F5-7D0A-45FF-8B5F-6D178DC49FF3}"/>
                </a:ext>
              </a:extLst>
            </p:cNvPr>
            <p:cNvCxnSpPr/>
            <p:nvPr/>
          </p:nvCxnSpPr>
          <p:spPr bwMode="auto">
            <a:xfrm>
              <a:off x="4120626" y="3092679"/>
              <a:ext cx="0" cy="1992505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triangle"/>
              <a:tailEnd type="triangle"/>
            </a:ln>
            <a:effectLst/>
          </p:spPr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xmlns="" id="{6B05290A-E2A9-4CF9-8339-BEE1C5791800}"/>
                </a:ext>
              </a:extLst>
            </p:cNvPr>
            <p:cNvSpPr txBox="1"/>
            <p:nvPr/>
          </p:nvSpPr>
          <p:spPr>
            <a:xfrm rot="16200000">
              <a:off x="3958594" y="4028526"/>
              <a:ext cx="8739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 err="1">
                  <a:latin typeface="Abadi" panose="020B0604020104020204" pitchFamily="34" charset="0"/>
                </a:rPr>
                <a:t>SSTable</a:t>
              </a:r>
              <a:r>
                <a:rPr lang="en-US" altLang="ko-KR" sz="1000" b="0" dirty="0">
                  <a:latin typeface="Abadi" panose="020B0604020104020204" pitchFamily="34" charset="0"/>
                </a:rPr>
                <a:t> Size</a:t>
              </a:r>
              <a:endParaRPr lang="ko-KR" altLang="en-US" sz="1000" b="0" dirty="0">
                <a:latin typeface="Abadi" panose="020B0604020104020204" pitchFamily="34" charset="0"/>
              </a:endParaRPr>
            </a:p>
          </p:txBody>
        </p: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xmlns="" id="{B4027E52-8639-48B6-996C-4DBC4F9E8228}"/>
                </a:ext>
              </a:extLst>
            </p:cNvPr>
            <p:cNvCxnSpPr/>
            <p:nvPr/>
          </p:nvCxnSpPr>
          <p:spPr bwMode="auto">
            <a:xfrm>
              <a:off x="4567701" y="3092679"/>
              <a:ext cx="0" cy="1992505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triangle"/>
              <a:tailEnd type="triangle"/>
            </a:ln>
            <a:effectLst/>
          </p:spPr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xmlns="" id="{47BE2090-8848-4F67-9C46-3543F744603D}"/>
                </a:ext>
              </a:extLst>
            </p:cNvPr>
            <p:cNvSpPr txBox="1"/>
            <p:nvPr/>
          </p:nvSpPr>
          <p:spPr>
            <a:xfrm rot="16200000">
              <a:off x="4437932" y="4028525"/>
              <a:ext cx="7986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>
                  <a:latin typeface="Abadi" panose="020B0604020104020204" pitchFamily="34" charset="0"/>
                </a:rPr>
                <a:t>L0 file num</a:t>
              </a:r>
              <a:endParaRPr lang="ko-KR" altLang="en-US" sz="1000" b="0" dirty="0">
                <a:latin typeface="Abadi" panose="020B0604020104020204" pitchFamily="34" charset="0"/>
              </a:endParaRPr>
            </a:p>
          </p:txBody>
        </p: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xmlns="" id="{6B3F8FF1-31F8-4815-A92B-7EEF02FF09AD}"/>
                </a:ext>
              </a:extLst>
            </p:cNvPr>
            <p:cNvCxnSpPr/>
            <p:nvPr/>
          </p:nvCxnSpPr>
          <p:spPr bwMode="auto">
            <a:xfrm>
              <a:off x="5009368" y="3092679"/>
              <a:ext cx="0" cy="1992505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triangle"/>
              <a:tailEnd type="triangle"/>
            </a:ln>
            <a:effectLst/>
          </p:spPr>
        </p:cxn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xmlns="" id="{80606E30-3EC7-48E2-94EE-B443ADFC0F99}"/>
              </a:ext>
            </a:extLst>
          </p:cNvPr>
          <p:cNvGrpSpPr/>
          <p:nvPr/>
        </p:nvGrpSpPr>
        <p:grpSpPr>
          <a:xfrm>
            <a:off x="3111074" y="4804028"/>
            <a:ext cx="185749" cy="185749"/>
            <a:chOff x="862235" y="4565511"/>
            <a:chExt cx="243790" cy="243790"/>
          </a:xfrm>
        </p:grpSpPr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xmlns="" id="{892E08C2-B0A0-4ADF-851A-77BCB48F42D1}"/>
                </a:ext>
              </a:extLst>
            </p:cNvPr>
            <p:cNvSpPr/>
            <p:nvPr/>
          </p:nvSpPr>
          <p:spPr bwMode="auto">
            <a:xfrm>
              <a:off x="862235" y="4565511"/>
              <a:ext cx="243790" cy="243790"/>
            </a:xfrm>
            <a:prstGeom prst="ellipse">
              <a:avLst/>
            </a:prstGeom>
            <a:solidFill>
              <a:schemeClr val="tx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xmlns="" id="{EF2110F4-89FF-4935-9590-F34D9B3C97C3}"/>
                </a:ext>
              </a:extLst>
            </p:cNvPr>
            <p:cNvSpPr/>
            <p:nvPr/>
          </p:nvSpPr>
          <p:spPr bwMode="auto">
            <a:xfrm>
              <a:off x="891569" y="4593468"/>
              <a:ext cx="187875" cy="18787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xmlns="" id="{E0BBDC5F-0185-4B89-AE1A-B839F557D1FE}"/>
              </a:ext>
            </a:extLst>
          </p:cNvPr>
          <p:cNvGrpSpPr/>
          <p:nvPr/>
        </p:nvGrpSpPr>
        <p:grpSpPr>
          <a:xfrm>
            <a:off x="2262769" y="5096631"/>
            <a:ext cx="185749" cy="185749"/>
            <a:chOff x="862235" y="4565511"/>
            <a:chExt cx="243790" cy="243790"/>
          </a:xfrm>
        </p:grpSpPr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xmlns="" id="{1E72567E-5321-4FF4-959B-1DF0389B1D5F}"/>
                </a:ext>
              </a:extLst>
            </p:cNvPr>
            <p:cNvSpPr/>
            <p:nvPr/>
          </p:nvSpPr>
          <p:spPr bwMode="auto">
            <a:xfrm>
              <a:off x="862235" y="4565511"/>
              <a:ext cx="243790" cy="243790"/>
            </a:xfrm>
            <a:prstGeom prst="ellipse">
              <a:avLst/>
            </a:prstGeom>
            <a:solidFill>
              <a:schemeClr val="tx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xmlns="" id="{78B9E86B-F5CC-4553-8870-BB20B4422B7F}"/>
                </a:ext>
              </a:extLst>
            </p:cNvPr>
            <p:cNvSpPr/>
            <p:nvPr/>
          </p:nvSpPr>
          <p:spPr bwMode="auto">
            <a:xfrm>
              <a:off x="891569" y="4593468"/>
              <a:ext cx="187875" cy="18787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xmlns="" id="{87372039-30E8-489C-A5CA-F90E611B113A}"/>
              </a:ext>
            </a:extLst>
          </p:cNvPr>
          <p:cNvGrpSpPr/>
          <p:nvPr/>
        </p:nvGrpSpPr>
        <p:grpSpPr>
          <a:xfrm>
            <a:off x="2675430" y="5421851"/>
            <a:ext cx="185749" cy="185749"/>
            <a:chOff x="862235" y="4565511"/>
            <a:chExt cx="243790" cy="243790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xmlns="" id="{1FB93B87-C823-4F35-A585-049F1D2F0351}"/>
                </a:ext>
              </a:extLst>
            </p:cNvPr>
            <p:cNvSpPr/>
            <p:nvPr/>
          </p:nvSpPr>
          <p:spPr bwMode="auto">
            <a:xfrm>
              <a:off x="862235" y="4565511"/>
              <a:ext cx="243790" cy="243790"/>
            </a:xfrm>
            <a:prstGeom prst="ellipse">
              <a:avLst/>
            </a:prstGeom>
            <a:solidFill>
              <a:schemeClr val="tx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xmlns="" id="{7FAAAD2B-20C1-4CCC-8CF7-1E6AD20D9D00}"/>
                </a:ext>
              </a:extLst>
            </p:cNvPr>
            <p:cNvSpPr/>
            <p:nvPr/>
          </p:nvSpPr>
          <p:spPr bwMode="auto">
            <a:xfrm>
              <a:off x="891569" y="4593468"/>
              <a:ext cx="187875" cy="18787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xmlns="" id="{4C28E488-4F57-4A0C-92DF-BC15F4A34CD4}"/>
              </a:ext>
            </a:extLst>
          </p:cNvPr>
          <p:cNvGrpSpPr/>
          <p:nvPr/>
        </p:nvGrpSpPr>
        <p:grpSpPr>
          <a:xfrm>
            <a:off x="2016073" y="5713666"/>
            <a:ext cx="185749" cy="185749"/>
            <a:chOff x="862235" y="4565511"/>
            <a:chExt cx="243790" cy="243790"/>
          </a:xfrm>
        </p:grpSpPr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xmlns="" id="{7296BA51-1BDC-4F6F-96FB-E83C83EA6ADE}"/>
                </a:ext>
              </a:extLst>
            </p:cNvPr>
            <p:cNvSpPr/>
            <p:nvPr/>
          </p:nvSpPr>
          <p:spPr bwMode="auto">
            <a:xfrm>
              <a:off x="862235" y="4565511"/>
              <a:ext cx="243790" cy="243790"/>
            </a:xfrm>
            <a:prstGeom prst="ellipse">
              <a:avLst/>
            </a:prstGeom>
            <a:solidFill>
              <a:schemeClr val="tx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xmlns="" id="{EDE25774-0550-4A1C-8C2D-A6D043F54319}"/>
                </a:ext>
              </a:extLst>
            </p:cNvPr>
            <p:cNvSpPr/>
            <p:nvPr/>
          </p:nvSpPr>
          <p:spPr bwMode="auto">
            <a:xfrm>
              <a:off x="891569" y="4593468"/>
              <a:ext cx="187875" cy="18787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xmlns="" id="{BD32F673-F02F-42A2-B41B-F8A0096FB34B}"/>
              </a:ext>
            </a:extLst>
          </p:cNvPr>
          <p:cNvGrpSpPr/>
          <p:nvPr/>
        </p:nvGrpSpPr>
        <p:grpSpPr>
          <a:xfrm>
            <a:off x="3052539" y="6015946"/>
            <a:ext cx="185749" cy="185749"/>
            <a:chOff x="862235" y="4565511"/>
            <a:chExt cx="243790" cy="243790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xmlns="" id="{5F8E9542-A9AF-4D7B-B588-0C505C7ED48E}"/>
                </a:ext>
              </a:extLst>
            </p:cNvPr>
            <p:cNvSpPr/>
            <p:nvPr/>
          </p:nvSpPr>
          <p:spPr bwMode="auto">
            <a:xfrm>
              <a:off x="862235" y="4565511"/>
              <a:ext cx="243790" cy="243790"/>
            </a:xfrm>
            <a:prstGeom prst="ellipse">
              <a:avLst/>
            </a:prstGeom>
            <a:solidFill>
              <a:schemeClr val="tx1"/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xmlns="" id="{CC63E979-CFA8-4D19-AF78-93E826D975C5}"/>
                </a:ext>
              </a:extLst>
            </p:cNvPr>
            <p:cNvSpPr/>
            <p:nvPr/>
          </p:nvSpPr>
          <p:spPr bwMode="auto">
            <a:xfrm>
              <a:off x="891569" y="4593468"/>
              <a:ext cx="187875" cy="18787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xmlns="" id="{2C8C5EAE-73B4-4323-A72E-84790E157B54}"/>
              </a:ext>
            </a:extLst>
          </p:cNvPr>
          <p:cNvCxnSpPr>
            <a:cxnSpLocks/>
          </p:cNvCxnSpPr>
          <p:nvPr/>
        </p:nvCxnSpPr>
        <p:spPr bwMode="auto">
          <a:xfrm flipH="1">
            <a:off x="3041194" y="4710562"/>
            <a:ext cx="430379" cy="0"/>
          </a:xfrm>
          <a:prstGeom prst="straightConnector1">
            <a:avLst/>
          </a:prstGeom>
          <a:noFill/>
          <a:ln w="9525" cap="rnd" cmpd="sng" algn="ctr">
            <a:solidFill>
              <a:schemeClr val="accent5">
                <a:lumMod val="50000"/>
              </a:schemeClr>
            </a:solidFill>
            <a:prstDash val="sysDot"/>
            <a:round/>
            <a:headEnd type="triangle"/>
            <a:tailEnd type="triangle"/>
          </a:ln>
          <a:effectLst/>
        </p:spPr>
      </p:cxnSp>
      <p:pic>
        <p:nvPicPr>
          <p:cNvPr id="332" name="그림 331">
            <a:extLst>
              <a:ext uri="{FF2B5EF4-FFF2-40B4-BE49-F238E27FC236}">
                <a16:creationId xmlns:a16="http://schemas.microsoft.com/office/drawing/2014/main" xmlns="" id="{44BE699D-8198-4729-899A-23CD0E9497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4291" y="2369618"/>
            <a:ext cx="2111885" cy="2118764"/>
          </a:xfrm>
          <a:prstGeom prst="rect">
            <a:avLst/>
          </a:prstGeom>
        </p:spPr>
      </p:pic>
      <p:pic>
        <p:nvPicPr>
          <p:cNvPr id="333" name="그림 332">
            <a:extLst>
              <a:ext uri="{FF2B5EF4-FFF2-40B4-BE49-F238E27FC236}">
                <a16:creationId xmlns:a16="http://schemas.microsoft.com/office/drawing/2014/main" xmlns="" id="{B6E737EF-C7B0-4D04-920E-6F5FC10F6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6150" y="2383591"/>
            <a:ext cx="2111885" cy="2118764"/>
          </a:xfrm>
          <a:prstGeom prst="rect">
            <a:avLst/>
          </a:prstGeom>
        </p:spPr>
      </p:pic>
      <p:pic>
        <p:nvPicPr>
          <p:cNvPr id="330" name="그림 329">
            <a:extLst>
              <a:ext uri="{FF2B5EF4-FFF2-40B4-BE49-F238E27FC236}">
                <a16:creationId xmlns:a16="http://schemas.microsoft.com/office/drawing/2014/main" xmlns="" id="{0E2432E3-0676-42CC-9A7F-3F22394984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3507" y="2379190"/>
            <a:ext cx="2111885" cy="2118764"/>
          </a:xfrm>
          <a:prstGeom prst="rect">
            <a:avLst/>
          </a:prstGeom>
        </p:spPr>
      </p:pic>
      <p:pic>
        <p:nvPicPr>
          <p:cNvPr id="331" name="그림 330">
            <a:extLst>
              <a:ext uri="{FF2B5EF4-FFF2-40B4-BE49-F238E27FC236}">
                <a16:creationId xmlns:a16="http://schemas.microsoft.com/office/drawing/2014/main" xmlns="" id="{37F89EF0-8B91-4343-BB37-9F958260D3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566" y="2367237"/>
            <a:ext cx="2155189" cy="21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5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CC6725-7B7C-48EB-903A-DAD00591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321F7F4-54B9-4375-91D9-B2D7DD41B3D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Compaction</a:t>
            </a:r>
            <a:r>
              <a:rPr lang="ko-KR" altLang="en-US" dirty="0"/>
              <a:t>에 영향을 미치는 녀석들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en-US" altLang="ko-KR">
                <a:solidFill>
                  <a:srgbClr val="FF0000"/>
                </a:solidFill>
              </a:rPr>
              <a:t>1 KV-Size</a:t>
            </a:r>
          </a:p>
          <a:p>
            <a:pPr lvl="2"/>
            <a:r>
              <a:rPr lang="en-US" altLang="ko-KR"/>
              <a:t>Various Key Size</a:t>
            </a:r>
          </a:p>
          <a:p>
            <a:pPr lvl="3"/>
            <a:r>
              <a:rPr lang="en-US" altLang="ko-KR"/>
              <a:t>Key: 16B, </a:t>
            </a:r>
            <a:r>
              <a:rPr lang="en-US" altLang="ko-KR" smtClean="0"/>
              <a:t>64B, 256B, 1K</a:t>
            </a:r>
            <a:endParaRPr lang="en-US" altLang="ko-KR"/>
          </a:p>
          <a:p>
            <a:pPr lvl="3"/>
            <a:r>
              <a:rPr lang="en-US" altLang="ko-KR"/>
              <a:t>Value: 8K</a:t>
            </a:r>
          </a:p>
          <a:p>
            <a:pPr lvl="3"/>
            <a:r>
              <a:rPr lang="en-US" altLang="ko-KR"/>
              <a:t>fillrandom, </a:t>
            </a:r>
            <a:r>
              <a:rPr lang="en-US" altLang="ko-KR" smtClean="0"/>
              <a:t>readrandom, </a:t>
            </a:r>
            <a:r>
              <a:rPr lang="en-US" altLang="ko-KR"/>
              <a:t>5000000</a:t>
            </a:r>
          </a:p>
          <a:p>
            <a:pPr lvl="3"/>
            <a:r>
              <a:rPr lang="en-US" altLang="ko-KR"/>
              <a:t>Leveled Compaction vs. Universal Compaction</a:t>
            </a:r>
          </a:p>
          <a:p>
            <a:pPr lvl="3"/>
            <a:r>
              <a:rPr lang="en-US" altLang="ko-KR"/>
              <a:t>Write Amplification</a:t>
            </a:r>
          </a:p>
          <a:p>
            <a:pPr lvl="3"/>
            <a:endParaRPr lang="en-US" altLang="ko-KR"/>
          </a:p>
          <a:p>
            <a:pPr lvl="2"/>
            <a:r>
              <a:rPr lang="en-US" altLang="ko-KR"/>
              <a:t>Various Value Size</a:t>
            </a:r>
          </a:p>
          <a:p>
            <a:pPr lvl="3"/>
            <a:r>
              <a:rPr lang="en-US" altLang="ko-KR"/>
              <a:t>Key: 16B</a:t>
            </a:r>
          </a:p>
          <a:p>
            <a:pPr lvl="3"/>
            <a:r>
              <a:rPr lang="en-US" altLang="ko-KR"/>
              <a:t>Value: 256B, 1KB, 4KB, 16KB</a:t>
            </a:r>
          </a:p>
          <a:p>
            <a:pPr lvl="3"/>
            <a:r>
              <a:rPr lang="en-US" altLang="ko-KR"/>
              <a:t>fillrandom, </a:t>
            </a:r>
            <a:r>
              <a:rPr lang="en-US" altLang="ko-KR" smtClean="0"/>
              <a:t>readrandom, </a:t>
            </a:r>
            <a:r>
              <a:rPr lang="en-US" altLang="ko-KR"/>
              <a:t>5000000</a:t>
            </a:r>
          </a:p>
          <a:p>
            <a:pPr lvl="3"/>
            <a:r>
              <a:rPr lang="en-US" altLang="ko-KR"/>
              <a:t>Leveled Compaction vs. Universal Compaction</a:t>
            </a:r>
          </a:p>
          <a:p>
            <a:pPr lvl="3"/>
            <a:r>
              <a:rPr lang="en-US" altLang="ko-KR"/>
              <a:t>Write Amplification</a:t>
            </a:r>
          </a:p>
          <a:p>
            <a:pPr lvl="3"/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0FF60B2-13E4-43A0-A02B-D0A50CF599C8}"/>
              </a:ext>
            </a:extLst>
          </p:cNvPr>
          <p:cNvSpPr/>
          <p:nvPr/>
        </p:nvSpPr>
        <p:spPr bwMode="auto">
          <a:xfrm>
            <a:off x="6516216" y="100304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5711BEE-44F2-450B-B548-3FAED87C3D39}"/>
              </a:ext>
            </a:extLst>
          </p:cNvPr>
          <p:cNvSpPr/>
          <p:nvPr/>
        </p:nvSpPr>
        <p:spPr bwMode="auto">
          <a:xfrm>
            <a:off x="6536976" y="274232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9CF9F42-CBB0-455B-BA90-8A17B76F1034}"/>
              </a:ext>
            </a:extLst>
          </p:cNvPr>
          <p:cNvSpPr/>
          <p:nvPr/>
        </p:nvSpPr>
        <p:spPr bwMode="auto">
          <a:xfrm>
            <a:off x="6536976" y="448160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833C2E-F143-4542-A329-63C1E75AEA6C}"/>
              </a:ext>
            </a:extLst>
          </p:cNvPr>
          <p:cNvSpPr txBox="1"/>
          <p:nvPr/>
        </p:nvSpPr>
        <p:spPr>
          <a:xfrm>
            <a:off x="6825008" y="2159361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Abadi" panose="020B0604020104020204" pitchFamily="34" charset="0"/>
              </a:rPr>
              <a:t>Compaction Monitoring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A833C2E-F143-4542-A329-63C1E75AEA6C}"/>
              </a:ext>
            </a:extLst>
          </p:cNvPr>
          <p:cNvSpPr txBox="1"/>
          <p:nvPr/>
        </p:nvSpPr>
        <p:spPr>
          <a:xfrm>
            <a:off x="7125571" y="3927781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>
                <a:latin typeface="Abadi" panose="020B0604020104020204" pitchFamily="34" charset="0"/>
              </a:rPr>
              <a:t>Write Latency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A833C2E-F143-4542-A329-63C1E75AEA6C}"/>
              </a:ext>
            </a:extLst>
          </p:cNvPr>
          <p:cNvSpPr txBox="1"/>
          <p:nvPr/>
        </p:nvSpPr>
        <p:spPr>
          <a:xfrm>
            <a:off x="6985352" y="5589240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>
                <a:latin typeface="Abadi" panose="020B0604020104020204" pitchFamily="34" charset="0"/>
              </a:rPr>
              <a:t>Write Amplification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450" y="2828196"/>
            <a:ext cx="1775292" cy="10995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008" y="4541175"/>
            <a:ext cx="1646340" cy="105719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008" y="1141703"/>
            <a:ext cx="1679734" cy="107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=""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::Compaction</a:t>
            </a:r>
          </a:p>
          <a:p>
            <a:pPr lvl="1">
              <a:defRPr/>
            </a:pPr>
            <a:r>
              <a:rPr lang="en-US" altLang="ko-KR"/>
              <a:t>Trial#3 </a:t>
            </a:r>
            <a:r>
              <a:rPr lang="en-US" altLang="ko-KR" dirty="0"/>
              <a:t>Compaction on </a:t>
            </a:r>
            <a:r>
              <a:rPr lang="en-US" altLang="ko-KR"/>
              <a:t>various Key size (random write)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=""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x-none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x-none" altLang="en-US" sz="1100">
              <a:latin typeface="Tahoma" panose="020B0604030504040204" pitchFamily="34" charset="0"/>
            </a:endParaRPr>
          </a:p>
        </p:txBody>
      </p:sp>
      <p:graphicFrame>
        <p:nvGraphicFramePr>
          <p:cNvPr id="17" name="차트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0217278"/>
              </p:ext>
            </p:extLst>
          </p:nvPr>
        </p:nvGraphicFramePr>
        <p:xfrm>
          <a:off x="843902" y="4291563"/>
          <a:ext cx="3292055" cy="2031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822665" y="1761786"/>
            <a:ext cx="1545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Throughput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50291" y="3972122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Latency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56936" y="4006618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WAF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46699" y="1761786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Compaction</a:t>
            </a:r>
            <a:endParaRPr lang="ko-KR" altLang="en-US"/>
          </a:p>
        </p:txBody>
      </p:sp>
      <p:graphicFrame>
        <p:nvGraphicFramePr>
          <p:cNvPr id="31" name="차트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198367"/>
              </p:ext>
            </p:extLst>
          </p:nvPr>
        </p:nvGraphicFramePr>
        <p:xfrm>
          <a:off x="4866640" y="2081089"/>
          <a:ext cx="3227569" cy="188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2" name="차트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200222"/>
              </p:ext>
            </p:extLst>
          </p:nvPr>
        </p:nvGraphicFramePr>
        <p:xfrm>
          <a:off x="4895551" y="4389075"/>
          <a:ext cx="3198657" cy="1967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795199"/>
              </p:ext>
            </p:extLst>
          </p:nvPr>
        </p:nvGraphicFramePr>
        <p:xfrm>
          <a:off x="843902" y="2097824"/>
          <a:ext cx="3136874" cy="176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직사각형 1"/>
          <p:cNvSpPr/>
          <p:nvPr/>
        </p:nvSpPr>
        <p:spPr>
          <a:xfrm>
            <a:off x="2719996" y="2242192"/>
            <a:ext cx="1660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Higher is better! 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7548755" y="2242191"/>
            <a:ext cx="1595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 is better! 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2799991" y="5025277"/>
            <a:ext cx="1595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 is better! </a:t>
            </a:r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7185438" y="5025277"/>
            <a:ext cx="1595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 is better!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108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xmlns="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::Compaction</a:t>
            </a:r>
          </a:p>
          <a:p>
            <a:pPr lvl="1">
              <a:defRPr/>
            </a:pPr>
            <a:r>
              <a:rPr lang="en-US" altLang="ko-KR"/>
              <a:t>Trial#4 </a:t>
            </a:r>
            <a:r>
              <a:rPr lang="en-US" altLang="ko-KR" dirty="0"/>
              <a:t>Compaction on </a:t>
            </a:r>
            <a:r>
              <a:rPr lang="en-US" altLang="ko-KR"/>
              <a:t>various Value size (random write)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xmlns="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x-none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x-none" altLang="en-US" sz="1100">
              <a:latin typeface="Tahoma" panose="020B0604030504040204" pitchFamily="34" charset="0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/>
        </p:nvGraphicFramePr>
        <p:xfrm>
          <a:off x="830752" y="2174023"/>
          <a:ext cx="3165184" cy="1919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/>
        </p:nvGraphicFramePr>
        <p:xfrm>
          <a:off x="896682" y="4389408"/>
          <a:ext cx="3171262" cy="2002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직사각형 8"/>
          <p:cNvSpPr/>
          <p:nvPr/>
        </p:nvSpPr>
        <p:spPr>
          <a:xfrm>
            <a:off x="1822665" y="1761786"/>
            <a:ext cx="1545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Throughput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50291" y="3972122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Latency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56936" y="4006618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WAF</a:t>
            </a:r>
            <a:endParaRPr lang="ko-KR" altLang="en-US"/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xmlns="" id="{C2AC969C-4FD9-4660-9601-2A784C505F3C}"/>
              </a:ext>
            </a:extLst>
          </p:cNvPr>
          <p:cNvGraphicFramePr>
            <a:graphicFrameLocks/>
          </p:cNvGraphicFramePr>
          <p:nvPr/>
        </p:nvGraphicFramePr>
        <p:xfrm>
          <a:off x="4932040" y="4362337"/>
          <a:ext cx="3062515" cy="1960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차트 15"/>
          <p:cNvGraphicFramePr>
            <a:graphicFrameLocks/>
          </p:cNvGraphicFramePr>
          <p:nvPr/>
        </p:nvGraphicFramePr>
        <p:xfrm>
          <a:off x="4844459" y="2074362"/>
          <a:ext cx="3150096" cy="2018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646699" y="1761786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Compaction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5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CC6725-7B7C-48EB-903A-DAD00591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321F7F4-54B9-4375-91D9-B2D7DD41B3D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Compaction</a:t>
            </a:r>
            <a:r>
              <a:rPr lang="ko-KR" altLang="en-US" dirty="0"/>
              <a:t>에 영향을 미치는 녀석들</a:t>
            </a:r>
            <a:endParaRPr lang="en-US" altLang="ko-KR" dirty="0"/>
          </a:p>
          <a:p>
            <a:pPr lvl="1"/>
            <a:r>
              <a:rPr lang="en-US" altLang="ko-KR" dirty="0"/>
              <a:t>#2 </a:t>
            </a:r>
            <a:r>
              <a:rPr lang="en-US" altLang="ko-KR" dirty="0" err="1"/>
              <a:t>MemTable</a:t>
            </a:r>
            <a:r>
              <a:rPr lang="en-US" altLang="ko-KR" dirty="0"/>
              <a:t>, 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2"/>
            <a:r>
              <a:rPr lang="en-US" altLang="ko-KR" dirty="0"/>
              <a:t>Various </a:t>
            </a:r>
            <a:r>
              <a:rPr lang="en-US" altLang="ko-KR" dirty="0" err="1"/>
              <a:t>MemTable</a:t>
            </a:r>
            <a:r>
              <a:rPr lang="en-US" altLang="ko-KR" dirty="0"/>
              <a:t> + Various SST</a:t>
            </a:r>
          </a:p>
          <a:p>
            <a:pPr lvl="3"/>
            <a:r>
              <a:rPr lang="en-US" altLang="ko-KR" dirty="0"/>
              <a:t>64MB, 32MB</a:t>
            </a:r>
          </a:p>
          <a:p>
            <a:pPr lvl="3"/>
            <a:r>
              <a:rPr lang="en-US" altLang="ko-KR" dirty="0" err="1"/>
              <a:t>fillrandom</a:t>
            </a:r>
            <a:r>
              <a:rPr lang="en-US" altLang="ko-KR" dirty="0"/>
              <a:t>, </a:t>
            </a:r>
            <a:r>
              <a:rPr lang="en-US" altLang="ko-KR" dirty="0" err="1"/>
              <a:t>readrandom</a:t>
            </a:r>
            <a:r>
              <a:rPr lang="en-US" altLang="ko-KR" dirty="0"/>
              <a:t>, 16-512, 10000000</a:t>
            </a:r>
          </a:p>
          <a:p>
            <a:pPr lvl="2"/>
            <a:r>
              <a:rPr lang="en-US" altLang="ko-KR" dirty="0"/>
              <a:t>Various </a:t>
            </a:r>
            <a:r>
              <a:rPr lang="en-US" altLang="ko-KR" dirty="0" err="1"/>
              <a:t>MemTable</a:t>
            </a:r>
            <a:r>
              <a:rPr lang="en-US" altLang="ko-KR" dirty="0"/>
              <a:t> + 64MB SST</a:t>
            </a:r>
          </a:p>
          <a:p>
            <a:pPr lvl="3"/>
            <a:r>
              <a:rPr lang="en-US" altLang="ko-KR" dirty="0"/>
              <a:t>64MB, 32MB, 16MB, 8MB, 4MB, 2MB</a:t>
            </a:r>
          </a:p>
          <a:p>
            <a:pPr lvl="3"/>
            <a:r>
              <a:rPr lang="en-US" altLang="ko-KR" dirty="0" err="1"/>
              <a:t>fillrandom</a:t>
            </a:r>
            <a:r>
              <a:rPr lang="en-US" altLang="ko-KR" dirty="0"/>
              <a:t>, </a:t>
            </a:r>
            <a:r>
              <a:rPr lang="en-US" altLang="ko-KR" dirty="0" err="1"/>
              <a:t>readrandom</a:t>
            </a:r>
            <a:r>
              <a:rPr lang="en-US" altLang="ko-KR" dirty="0"/>
              <a:t>, 16-512, 10000000</a:t>
            </a:r>
          </a:p>
          <a:p>
            <a:pPr marL="85725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0FF60B2-13E4-43A0-A02B-D0A50CF599C8}"/>
              </a:ext>
            </a:extLst>
          </p:cNvPr>
          <p:cNvSpPr/>
          <p:nvPr/>
        </p:nvSpPr>
        <p:spPr bwMode="auto">
          <a:xfrm>
            <a:off x="6516216" y="100304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5711BEE-44F2-450B-B548-3FAED87C3D39}"/>
              </a:ext>
            </a:extLst>
          </p:cNvPr>
          <p:cNvSpPr/>
          <p:nvPr/>
        </p:nvSpPr>
        <p:spPr bwMode="auto">
          <a:xfrm>
            <a:off x="6536976" y="274232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833C2E-F143-4542-A329-63C1E75AEA6C}"/>
              </a:ext>
            </a:extLst>
          </p:cNvPr>
          <p:cNvSpPr txBox="1"/>
          <p:nvPr/>
        </p:nvSpPr>
        <p:spPr>
          <a:xfrm>
            <a:off x="6825008" y="2159361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Abadi" panose="020B0604020104020204" pitchFamily="34" charset="0"/>
              </a:rPr>
              <a:t>Compaction Monitoring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5DA77E4-E078-4EFD-BAC2-8F9AD8E49D65}"/>
              </a:ext>
            </a:extLst>
          </p:cNvPr>
          <p:cNvSpPr txBox="1"/>
          <p:nvPr/>
        </p:nvSpPr>
        <p:spPr>
          <a:xfrm>
            <a:off x="7127975" y="386655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Abadi" panose="020B0604020104020204" pitchFamily="34" charset="0"/>
              </a:rPr>
              <a:t>Write Latency 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9CF9F42-CBB0-455B-BA90-8A17B76F1034}"/>
              </a:ext>
            </a:extLst>
          </p:cNvPr>
          <p:cNvSpPr/>
          <p:nvPr/>
        </p:nvSpPr>
        <p:spPr bwMode="auto">
          <a:xfrm>
            <a:off x="6536976" y="448160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46FD6BD-32FB-4E88-BFD1-C168AE79FCE6}"/>
              </a:ext>
            </a:extLst>
          </p:cNvPr>
          <p:cNvSpPr txBox="1"/>
          <p:nvPr/>
        </p:nvSpPr>
        <p:spPr>
          <a:xfrm>
            <a:off x="7165884" y="5601145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Abadi" panose="020B0604020104020204" pitchFamily="34" charset="0"/>
              </a:rPr>
              <a:t>Read Latency 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031A8B61-AA6A-4552-A4E7-2921E2BF5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4"/>
          <a:stretch/>
        </p:blipFill>
        <p:spPr bwMode="auto">
          <a:xfrm>
            <a:off x="6878714" y="1091129"/>
            <a:ext cx="1408773" cy="113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텍스트, 쇼지, 낱말맞추기게임, 공공이(가) 표시된 사진&#10;&#10;자동 생성된 설명">
            <a:extLst>
              <a:ext uri="{FF2B5EF4-FFF2-40B4-BE49-F238E27FC236}">
                <a16:creationId xmlns:a16="http://schemas.microsoft.com/office/drawing/2014/main" xmlns="" id="{0FB30F49-964D-4A29-B8E1-3C5D01851C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57" y="2877081"/>
            <a:ext cx="1576877" cy="10001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2FD5C38-CE2E-4FFE-AC5C-E57291229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97" y="4567052"/>
            <a:ext cx="1770963" cy="113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6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xmlns="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Compaction::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Trial#1 Compaction on </a:t>
            </a:r>
            <a:r>
              <a:rPr lang="en-US" altLang="ko-KR" dirty="0" err="1"/>
              <a:t>MemTable</a:t>
            </a:r>
            <a:r>
              <a:rPr lang="en-US" altLang="ko-KR" dirty="0"/>
              <a:t> </a:t>
            </a:r>
            <a:r>
              <a:rPr lang="en-US" altLang="ko-KR" dirty="0" err="1"/>
              <a:t>size&amp;Target</a:t>
            </a:r>
            <a:r>
              <a:rPr lang="en-US" altLang="ko-KR" dirty="0"/>
              <a:t> File Size (32MB vs 64MB) 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xmlns="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x-none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x-none" altLang="en-US" sz="1100">
              <a:latin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516102A-8D8C-453C-9987-11EDC7826C92}"/>
              </a:ext>
            </a:extLst>
          </p:cNvPr>
          <p:cNvSpPr txBox="1"/>
          <p:nvPr/>
        </p:nvSpPr>
        <p:spPr>
          <a:xfrm>
            <a:off x="323528" y="57731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3D7865C2-1105-4C7B-8F28-346545551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2629"/>
            <a:ext cx="8839200" cy="338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345041"/>
      </p:ext>
    </p:extLst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32631</TotalTime>
  <Words>695</Words>
  <Application>Microsoft Office PowerPoint</Application>
  <PresentationFormat>화면 슬라이드 쇼(4:3)</PresentationFormat>
  <Paragraphs>220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Abadi</vt:lpstr>
      <vt:lpstr>굴림</vt:lpstr>
      <vt:lpstr>맑은 고딕</vt:lpstr>
      <vt:lpstr>Arial</vt:lpstr>
      <vt:lpstr>Tahoma</vt:lpstr>
      <vt:lpstr>Wingdings</vt:lpstr>
      <vt:lpstr>파일캐쉬서식</vt:lpstr>
      <vt:lpstr>RocksDB Festival</vt:lpstr>
      <vt:lpstr>Contents</vt:lpstr>
      <vt:lpstr>Team profile</vt:lpstr>
      <vt:lpstr>Quantitative Analysis on RocksDB Compaction </vt:lpstr>
      <vt:lpstr>PowerPoint 프레젠테이션</vt:lpstr>
      <vt:lpstr>RocksDB Festival</vt:lpstr>
      <vt:lpstr>RocksDB Festival</vt:lpstr>
      <vt:lpstr>PowerPoint 프레젠테이션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PowerPoint 프레젠테이션</vt:lpstr>
      <vt:lpstr>PowerPoint 프레젠테이션</vt:lpstr>
      <vt:lpstr>Discussion</vt:lpstr>
    </vt:vector>
  </TitlesOfParts>
  <Manager>최종무</Manager>
  <Company>단국대학교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한 예진</cp:lastModifiedBy>
  <cp:revision>1115</cp:revision>
  <cp:lastPrinted>2000-10-17T04:49:16Z</cp:lastPrinted>
  <dcterms:created xsi:type="dcterms:W3CDTF">2000-07-27T08:49:33Z</dcterms:created>
  <dcterms:modified xsi:type="dcterms:W3CDTF">2021-07-19T03:52:27Z</dcterms:modified>
</cp:coreProperties>
</file>