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015" r:id="rId2"/>
    <p:sldId id="3995" r:id="rId3"/>
    <p:sldId id="4241" r:id="rId4"/>
    <p:sldId id="4243" r:id="rId5"/>
    <p:sldId id="4242" r:id="rId6"/>
    <p:sldId id="4249" r:id="rId7"/>
    <p:sldId id="4250" r:id="rId8"/>
    <p:sldId id="4240" r:id="rId9"/>
    <p:sldId id="4238" r:id="rId10"/>
    <p:sldId id="4239" r:id="rId11"/>
    <p:sldId id="4246" r:id="rId12"/>
    <p:sldId id="4244" r:id="rId13"/>
    <p:sldId id="4245" r:id="rId14"/>
    <p:sldId id="4253" r:id="rId15"/>
    <p:sldId id="4251" r:id="rId16"/>
    <p:sldId id="4247" r:id="rId17"/>
    <p:sldId id="4228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FD961"/>
    <a:srgbClr val="BF9000"/>
    <a:srgbClr val="FFFFFF"/>
    <a:srgbClr val="00FF00"/>
    <a:srgbClr val="0000FF"/>
    <a:srgbClr val="0066FF"/>
    <a:srgbClr val="008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7" autoAdjust="0"/>
    <p:restoredTop sz="90000" autoAdjust="0"/>
  </p:normalViewPr>
  <p:slideViewPr>
    <p:cSldViewPr>
      <p:cViewPr>
        <p:scale>
          <a:sx n="75" d="100"/>
          <a:sy n="75" d="100"/>
        </p:scale>
        <p:origin x="1866" y="780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52-4D5F-8C09-E13C82C88FD3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52-4D5F-8C09-E13C82C88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40528"/>
        <c:axId val="1738342704"/>
      </c:barChart>
      <c:catAx>
        <c:axId val="17383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2704"/>
        <c:crosses val="autoZero"/>
        <c:auto val="1"/>
        <c:lblAlgn val="ctr"/>
        <c:lblOffset val="100"/>
        <c:noMultiLvlLbl val="0"/>
      </c:catAx>
      <c:valAx>
        <c:axId val="173834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KIOPS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74563927583564"/>
          <c:y val="0.7960892521984152"/>
          <c:w val="0.44566032048960541"/>
          <c:h val="0.1085920332210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(2)'!$E$4:$E$7</c:f>
              <c:numCache>
                <c:formatCode>General</c:formatCode>
                <c:ptCount val="4"/>
                <c:pt idx="0">
                  <c:v>53.143999999999998</c:v>
                </c:pt>
                <c:pt idx="1">
                  <c:v>54.534999999999997</c:v>
                </c:pt>
                <c:pt idx="2">
                  <c:v>61.542000000000002</c:v>
                </c:pt>
                <c:pt idx="3">
                  <c:v>66.843999999999994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1-49EA-B515-4F9F66F405A3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(2)'!$O$4:$O$7</c:f>
              <c:numCache>
                <c:formatCode>General</c:formatCode>
                <c:ptCount val="4"/>
                <c:pt idx="0">
                  <c:v>29.667999999999999</c:v>
                </c:pt>
                <c:pt idx="1">
                  <c:v>29.734000000000002</c:v>
                </c:pt>
                <c:pt idx="2">
                  <c:v>40.006999999999998</c:v>
                </c:pt>
                <c:pt idx="3">
                  <c:v>45.820999999999998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A1-49EA-B515-4F9F66F40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3248"/>
        <c:axId val="1738343792"/>
      </c:lineChart>
      <c:catAx>
        <c:axId val="173834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3792"/>
        <c:crosses val="autoZero"/>
        <c:auto val="1"/>
        <c:lblAlgn val="ctr"/>
        <c:lblOffset val="100"/>
        <c:noMultiLvlLbl val="0"/>
      </c:catAx>
      <c:valAx>
        <c:axId val="173834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Latency</a:t>
                </a:r>
                <a:r>
                  <a:rPr lang="en-US" altLang="ko-KR" baseline="0"/>
                  <a:t> (ms/op)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(2)'!$G$4:$G$7</c:f>
              <c:numCache>
                <c:formatCode>General</c:formatCode>
                <c:ptCount val="4"/>
                <c:pt idx="0">
                  <c:v>421</c:v>
                </c:pt>
                <c:pt idx="1">
                  <c:v>423</c:v>
                </c:pt>
                <c:pt idx="2">
                  <c:v>438</c:v>
                </c:pt>
                <c:pt idx="3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A-4624-A777-2551FC7C19D3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(2)'!$P$4:$P$7</c:f>
              <c:numCache>
                <c:formatCode>General</c:formatCode>
                <c:ptCount val="4"/>
                <c:pt idx="0">
                  <c:v>344</c:v>
                </c:pt>
                <c:pt idx="1">
                  <c:v>347</c:v>
                </c:pt>
                <c:pt idx="2">
                  <c:v>363</c:v>
                </c:pt>
                <c:pt idx="3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A-4624-A777-2551FC7C1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846016"/>
        <c:axId val="1749847104"/>
      </c:barChart>
      <c:catAx>
        <c:axId val="174984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7104"/>
        <c:crosses val="autoZero"/>
        <c:auto val="1"/>
        <c:lblAlgn val="ctr"/>
        <c:lblOffset val="100"/>
        <c:noMultiLvlLbl val="0"/>
      </c:catAx>
      <c:valAx>
        <c:axId val="174984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Compaction Count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675145342028256"/>
          <c:y val="0.79816835549970933"/>
          <c:w val="0.37697677792544393"/>
          <c:h val="0.107484813237847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(2)'!$H$4:$H$7</c:f>
              <c:numCache>
                <c:formatCode>General</c:formatCode>
                <c:ptCount val="4"/>
                <c:pt idx="0">
                  <c:v>4.7</c:v>
                </c:pt>
                <c:pt idx="1">
                  <c:v>4.7</c:v>
                </c:pt>
                <c:pt idx="2">
                  <c:v>4.8</c:v>
                </c:pt>
                <c:pt idx="3">
                  <c:v>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24-440F-815C-8F0D09075AA6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(2)'!$Q$4:$Q$7</c:f>
              <c:numCache>
                <c:formatCode>General</c:formatCode>
                <c:ptCount val="4"/>
                <c:pt idx="0">
                  <c:v>3.1</c:v>
                </c:pt>
                <c:pt idx="1">
                  <c:v>3.1</c:v>
                </c:pt>
                <c:pt idx="2">
                  <c:v>3.6</c:v>
                </c:pt>
                <c:pt idx="3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24-440F-815C-8F0D09075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9845472"/>
        <c:axId val="1915566416"/>
      </c:lineChart>
      <c:catAx>
        <c:axId val="174984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5566416"/>
        <c:crosses val="autoZero"/>
        <c:auto val="1"/>
        <c:lblAlgn val="ctr"/>
        <c:lblOffset val="100"/>
        <c:noMultiLvlLbl val="0"/>
      </c:catAx>
      <c:valAx>
        <c:axId val="191556641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Write Amplification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171.196</c:v>
                </c:pt>
                <c:pt idx="1">
                  <c:v>112.01900000000001</c:v>
                </c:pt>
                <c:pt idx="2">
                  <c:v>19.596</c:v>
                </c:pt>
                <c:pt idx="3">
                  <c:v>3.7909999999999999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8-4A99-82AE-D7730D36B4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Sheet1!$N$4:$N$7</c:f>
              <c:numCache>
                <c:formatCode>General</c:formatCode>
                <c:ptCount val="4"/>
                <c:pt idx="0">
                  <c:v>175.18899999999999</c:v>
                </c:pt>
                <c:pt idx="1">
                  <c:v>117.003</c:v>
                </c:pt>
                <c:pt idx="2">
                  <c:v>34.274000000000001</c:v>
                </c:pt>
                <c:pt idx="3">
                  <c:v>8.827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58-4A99-82AE-D7730D36B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38344880"/>
        <c:axId val="1738344336"/>
      </c:barChart>
      <c:catAx>
        <c:axId val="173834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</a:t>
                </a:r>
                <a:r>
                  <a:rPr lang="en-US" altLang="ko-KR" baseline="0"/>
                  <a:t>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4336"/>
        <c:crosses val="autoZero"/>
        <c:auto val="1"/>
        <c:lblAlgn val="ctr"/>
        <c:lblOffset val="100"/>
        <c:noMultiLvlLbl val="0"/>
      </c:catAx>
      <c:valAx>
        <c:axId val="173834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KIOPS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060265690715"/>
          <c:y val="0.79804444166542909"/>
          <c:w val="0.46088587322116215"/>
          <c:h val="6.8609924100574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Sheet1!$F$4:$F$7</c:f>
              <c:numCache>
                <c:formatCode>General</c:formatCode>
                <c:ptCount val="4"/>
                <c:pt idx="0">
                  <c:v>5.8209999999999997</c:v>
                </c:pt>
                <c:pt idx="1">
                  <c:v>8.9269999999999996</c:v>
                </c:pt>
                <c:pt idx="2">
                  <c:v>51.029000000000003</c:v>
                </c:pt>
                <c:pt idx="3">
                  <c:v>263.779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47-4E27-9684-DDFA5EC69335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Sheet1!$O$4:$O$7</c:f>
              <c:numCache>
                <c:formatCode>General</c:formatCode>
                <c:ptCount val="4"/>
                <c:pt idx="0">
                  <c:v>5.7080000000000002</c:v>
                </c:pt>
                <c:pt idx="1">
                  <c:v>8.5470000000000006</c:v>
                </c:pt>
                <c:pt idx="2">
                  <c:v>29.175999999999998</c:v>
                </c:pt>
                <c:pt idx="3">
                  <c:v>113.277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47-4E27-9684-DDFA5EC69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1072"/>
        <c:axId val="1738341616"/>
      </c:lineChart>
      <c:catAx>
        <c:axId val="173834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1616"/>
        <c:crosses val="autoZero"/>
        <c:auto val="1"/>
        <c:lblAlgn val="ctr"/>
        <c:lblOffset val="100"/>
        <c:noMultiLvlLbl val="0"/>
      </c:catAx>
      <c:valAx>
        <c:axId val="173834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Latency (ms/op)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Sheet1!$H$4:$H$7</c:f>
              <c:numCache>
                <c:formatCode>General</c:formatCode>
                <c:ptCount val="4"/>
                <c:pt idx="0">
                  <c:v>2.7</c:v>
                </c:pt>
                <c:pt idx="1">
                  <c:v>3.1</c:v>
                </c:pt>
                <c:pt idx="2">
                  <c:v>4.7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6-41D1-BEA1-9CB0C8A7F08E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Sheet1!$Q$4:$Q$7</c:f>
              <c:numCache>
                <c:formatCode>General</c:formatCode>
                <c:ptCount val="4"/>
                <c:pt idx="0">
                  <c:v>2.4</c:v>
                </c:pt>
                <c:pt idx="1">
                  <c:v>2.9</c:v>
                </c:pt>
                <c:pt idx="2">
                  <c:v>3.3</c:v>
                </c:pt>
                <c:pt idx="3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56-41D1-BEA1-9CB0C8A7F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5424"/>
        <c:axId val="1738345968"/>
      </c:lineChart>
      <c:catAx>
        <c:axId val="173834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 Size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5968"/>
        <c:crosses val="autoZero"/>
        <c:auto val="1"/>
        <c:lblAlgn val="ctr"/>
        <c:lblOffset val="100"/>
        <c:noMultiLvlLbl val="0"/>
      </c:catAx>
      <c:valAx>
        <c:axId val="173834596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Amplification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Sheet1!$D$11:$D$14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Sheet1!$G$4:$G$7</c:f>
              <c:numCache>
                <c:formatCode>General</c:formatCode>
                <c:ptCount val="4"/>
                <c:pt idx="0">
                  <c:v>27</c:v>
                </c:pt>
                <c:pt idx="1">
                  <c:v>89</c:v>
                </c:pt>
                <c:pt idx="2">
                  <c:v>420</c:v>
                </c:pt>
                <c:pt idx="3">
                  <c:v>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B-49E0-B7E5-B5FDC62F0B4B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Sheet1!$D$11:$D$14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Sheet1!$P$4:$P$7</c:f>
              <c:numCache>
                <c:formatCode>General</c:formatCode>
                <c:ptCount val="4"/>
                <c:pt idx="0">
                  <c:v>30</c:v>
                </c:pt>
                <c:pt idx="1">
                  <c:v>100</c:v>
                </c:pt>
                <c:pt idx="2">
                  <c:v>344</c:v>
                </c:pt>
                <c:pt idx="3">
                  <c:v>1407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1B-49E0-B7E5-B5FDC62F0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39440"/>
        <c:axId val="1738339984"/>
      </c:barChart>
      <c:catAx>
        <c:axId val="173833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39984"/>
        <c:crosses val="autoZero"/>
        <c:auto val="1"/>
        <c:lblAlgn val="ctr"/>
        <c:lblOffset val="100"/>
        <c:noMultiLvlLbl val="0"/>
      </c:catAx>
      <c:valAx>
        <c:axId val="1738339984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Compaction</a:t>
                </a:r>
                <a:r>
                  <a:rPr lang="en-US" altLang="ko-KR" baseline="0"/>
                  <a:t> Count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3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65688918686921"/>
          <c:y val="0.79901030560158115"/>
          <c:w val="0.42150810641961389"/>
          <c:h val="0.10033608991457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9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37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04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8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44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7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2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bb97225@naver.com" TargetMode="External"/><Relationship Id="rId4" Type="http://schemas.openxmlformats.org/officeDocument/2006/relationships/hyperlink" Target="mailto:inhoinno@dankook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송인호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한예진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inhoinno@dankook.ac.kr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hbb97225@naver.com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__</a:t>
            </a:r>
            <a:r>
              <a:rPr lang="en-US" altLang="ko-KR" sz="1800" b="0" dirty="0" err="1">
                <a:latin typeface="Tahoma" panose="020B0604030504040204" pitchFamily="34" charset="0"/>
              </a:rPr>
              <a:t>TeamName</a:t>
            </a:r>
            <a:r>
              <a:rPr lang="en-US" altLang="ko-KR" sz="1800" b="0" dirty="0">
                <a:latin typeface="Tahoma" panose="020B0604030504040204" pitchFamily="34" charset="0"/>
              </a:rPr>
              <a:t>__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2" name="그림 21" descr="텍스트, 쇼지, 공공, 바둑판식이(가) 표시된 사진&#10;&#10;자동 생성된 설명">
            <a:extLst>
              <a:ext uri="{FF2B5EF4-FFF2-40B4-BE49-F238E27FC236}">
                <a16:creationId xmlns:a16="http://schemas.microsoft.com/office/drawing/2014/main" id="{1533658C-986D-4AAC-AF7C-DCD9AB4AD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133082"/>
            <a:ext cx="4303001" cy="27790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C33C5D4-9E4E-4982-BD96-2960D2387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02" y="2129996"/>
            <a:ext cx="4271085" cy="27299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Read/Write latency Trade-off on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MemTable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6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size, but Target File Size 64MB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MemT</a:t>
            </a:r>
            <a:r>
              <a:rPr lang="en-US" altLang="ko-KR" sz="1800" dirty="0"/>
              <a:t>=[2,4,8,16,32,64]MB, SST_Level1 = 64MB) </a:t>
            </a:r>
            <a:endParaRPr lang="ko-KR" altLang="en-US" sz="1800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323528" y="577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85F472-FD31-439F-B23B-9372131E9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92229"/>
            <a:ext cx="4572976" cy="40502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7A3B9B-4374-4836-B537-9F158838A556}"/>
              </a:ext>
            </a:extLst>
          </p:cNvPr>
          <p:cNvSpPr/>
          <p:nvPr/>
        </p:nvSpPr>
        <p:spPr bwMode="auto">
          <a:xfrm>
            <a:off x="6013450" y="2276872"/>
            <a:ext cx="791834" cy="719082"/>
          </a:xfrm>
          <a:prstGeom prst="roundRect">
            <a:avLst/>
          </a:prstGeom>
          <a:noFill/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Mem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Table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6A96E42-77E9-438E-B285-C46325D457E8}"/>
              </a:ext>
            </a:extLst>
          </p:cNvPr>
          <p:cNvSpPr/>
          <p:nvPr/>
        </p:nvSpPr>
        <p:spPr bwMode="auto">
          <a:xfrm>
            <a:off x="6008586" y="3212976"/>
            <a:ext cx="1798910" cy="1728093"/>
          </a:xfrm>
          <a:prstGeom prst="roundRect">
            <a:avLst/>
          </a:prstGeom>
          <a:solidFill>
            <a:srgbClr val="BF9000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L1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SST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466FC3-D51F-4CF9-96E6-B34285E5D86A}"/>
              </a:ext>
            </a:extLst>
          </p:cNvPr>
          <p:cNvCxnSpPr>
            <a:cxnSpLocks/>
          </p:cNvCxnSpPr>
          <p:nvPr/>
        </p:nvCxnSpPr>
        <p:spPr bwMode="auto">
          <a:xfrm>
            <a:off x="7884368" y="2246013"/>
            <a:ext cx="0" cy="719082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E62BB3-A363-49E9-B899-22C172685366}"/>
              </a:ext>
            </a:extLst>
          </p:cNvPr>
          <p:cNvSpPr txBox="1"/>
          <p:nvPr/>
        </p:nvSpPr>
        <p:spPr>
          <a:xfrm>
            <a:off x="8110588" y="2143889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2MB</a:t>
            </a:r>
          </a:p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~</a:t>
            </a:r>
          </a:p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64MB</a:t>
            </a:r>
            <a:endParaRPr lang="ko-KR" altLang="en-US" b="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F91CA0C-9571-4A69-B5EA-F6EC6D69A0D7}"/>
              </a:ext>
            </a:extLst>
          </p:cNvPr>
          <p:cNvCxnSpPr>
            <a:cxnSpLocks/>
          </p:cNvCxnSpPr>
          <p:nvPr/>
        </p:nvCxnSpPr>
        <p:spPr bwMode="auto">
          <a:xfrm>
            <a:off x="7928991" y="3212976"/>
            <a:ext cx="0" cy="1728093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8787E3-5D1F-4286-8E87-5A501CD16686}"/>
              </a:ext>
            </a:extLst>
          </p:cNvPr>
          <p:cNvSpPr txBox="1"/>
          <p:nvPr/>
        </p:nvSpPr>
        <p:spPr>
          <a:xfrm>
            <a:off x="8091834" y="38522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64MB</a:t>
            </a:r>
            <a:endParaRPr lang="ko-KR" altLang="en-US" b="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EB79A1B-E48C-4BE3-B7A2-D1D4C67A5D3C}"/>
              </a:ext>
            </a:extLst>
          </p:cNvPr>
          <p:cNvSpPr/>
          <p:nvPr/>
        </p:nvSpPr>
        <p:spPr bwMode="auto">
          <a:xfrm>
            <a:off x="6908041" y="2276872"/>
            <a:ext cx="791834" cy="719082"/>
          </a:xfrm>
          <a:prstGeom prst="roundRect">
            <a:avLst/>
          </a:prstGeom>
          <a:solidFill>
            <a:srgbClr val="FFD961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L0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SST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5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size, but Target File Size 64MB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MemT</a:t>
            </a:r>
            <a:r>
              <a:rPr lang="en-US" altLang="ko-KR" sz="1800" dirty="0"/>
              <a:t>=[2,4,8,16,32,64]MB, SST_Level1 = 64MB) </a:t>
            </a:r>
            <a:endParaRPr lang="ko-KR" altLang="en-US" sz="1800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1979712" y="6069876"/>
            <a:ext cx="548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difference between previous experiment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53E6E64-98B1-4ED0-B13E-13FFC51B7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486"/>
            <a:ext cx="9144000" cy="35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difference between previous experiment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, 쇼지, 바둑판식이(가) 표시된 사진&#10;&#10;자동 생성된 설명">
            <a:extLst>
              <a:ext uri="{FF2B5EF4-FFF2-40B4-BE49-F238E27FC236}">
                <a16:creationId xmlns:a16="http://schemas.microsoft.com/office/drawing/2014/main" id="{189DD11F-C184-4FC6-B888-ED336C3E2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5" y="2133047"/>
            <a:ext cx="3961529" cy="2558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0AEF30-B825-4922-874A-E15624075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87" y="2113073"/>
            <a:ext cx="3921801" cy="25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vs Trial#2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..?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53C88-3950-411F-8681-CB74FD8A8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3" y="1884954"/>
            <a:ext cx="4419460" cy="2983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1B46F8-95FB-4F94-B1F9-D2DDD561D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0" y="1884954"/>
            <a:ext cx="4340338" cy="2983983"/>
          </a:xfrm>
          <a:prstGeom prst="rect">
            <a:avLst/>
          </a:prstGeom>
        </p:spPr>
      </p:pic>
      <p:pic>
        <p:nvPicPr>
          <p:cNvPr id="12" name="그래픽 11" descr="천사 같은 얼굴(윤곽선) 단색으로 채워진">
            <a:extLst>
              <a:ext uri="{FF2B5EF4-FFF2-40B4-BE49-F238E27FC236}">
                <a16:creationId xmlns:a16="http://schemas.microsoft.com/office/drawing/2014/main" id="{B36C4488-B1F3-4655-A4AF-74C4A7171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1595" y="578401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/>
              <a:t>#1 </a:t>
            </a:r>
            <a:r>
              <a:rPr lang="en-US" altLang="ko-KR" dirty="0">
                <a:solidFill>
                  <a:srgbClr val="FF0000"/>
                </a:solidFill>
              </a:rPr>
              <a:t>KV-Size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Various Key Size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Key: 16B, 32B, 64B, 128B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Value: 8K</a:t>
            </a:r>
          </a:p>
          <a:p>
            <a:pPr lvl="3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fillrandom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readrandom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range query, 5000000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Leveled Compaction vs. Universal Compaction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Write Amplification</a:t>
            </a:r>
          </a:p>
          <a:p>
            <a:pPr lvl="3"/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Various Value Size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Key: 16B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Value: 256B, 1KB, 4KB, 16KB</a:t>
            </a:r>
          </a:p>
          <a:p>
            <a:pPr lvl="3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fillrandom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readrandom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range query, 5000000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Leveled Compaction vs. Universal Compaction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Write Amplification</a:t>
            </a:r>
          </a:p>
          <a:p>
            <a:pPr lvl="1"/>
            <a:endParaRPr lang="en-US" altLang="ko-KR" dirty="0"/>
          </a:p>
          <a:p>
            <a:pPr marL="857250" lvl="2" indent="0">
              <a:buNone/>
            </a:pPr>
            <a:r>
              <a:rPr lang="en-US" altLang="ko-KR" dirty="0"/>
              <a:t>---------------Next Week---------------------</a:t>
            </a:r>
          </a:p>
          <a:p>
            <a:pPr marL="857250" lvl="2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팀원간 </a:t>
            </a:r>
            <a:r>
              <a:rPr lang="en-US" altLang="ko-KR" dirty="0"/>
              <a:t>measurement </a:t>
            </a:r>
            <a:r>
              <a:rPr lang="ko-KR" altLang="en-US" dirty="0"/>
              <a:t>공유 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sz="1800" dirty="0"/>
              <a:t>+YCSB Workload, compare Read/Space Amplification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F1D470-F222-45A3-ACD2-E79A048E1323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D5F2F-8C54-498C-A73D-C848F6B2B3C2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44D725-8B3A-4E16-935A-10C9447C97F0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47376-A60A-44C4-B1B0-777AD724C7F5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0887E-311D-4804-B6DE-8C95E0557336}"/>
              </a:ext>
            </a:extLst>
          </p:cNvPr>
          <p:cNvSpPr txBox="1"/>
          <p:nvPr/>
        </p:nvSpPr>
        <p:spPr>
          <a:xfrm>
            <a:off x="7125571" y="392778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Latency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20FBD-8D8E-4B44-BFF8-060F00BBDCEF}"/>
              </a:ext>
            </a:extLst>
          </p:cNvPr>
          <p:cNvSpPr txBox="1"/>
          <p:nvPr/>
        </p:nvSpPr>
        <p:spPr>
          <a:xfrm>
            <a:off x="6985352" y="558924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Amplification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2ACA43-0E21-426B-B2F6-30174E21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0" y="2828196"/>
            <a:ext cx="1775292" cy="1099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47BE35-C11E-4908-A692-4FC4BDD9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8" y="4541175"/>
            <a:ext cx="1646340" cy="1057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D32526E-4F71-4F6B-8AD6-A9329C39E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8" y="1141703"/>
            <a:ext cx="1679734" cy="10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/>
              <a:t>#2 </a:t>
            </a:r>
            <a:r>
              <a:rPr lang="en-US" altLang="ko-KR" dirty="0" err="1"/>
              <a:t>MemTable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2"/>
            <a:r>
              <a:rPr lang="en-US" altLang="ko-KR" sz="17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Various </a:t>
            </a:r>
            <a:r>
              <a:rPr lang="en-US" altLang="ko-KR" sz="17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MemTable</a:t>
            </a:r>
            <a:r>
              <a:rPr lang="en-US" altLang="ko-KR" sz="17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+ Various SST</a:t>
            </a:r>
          </a:p>
          <a:p>
            <a:pPr lvl="3"/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64MB, 32MB</a:t>
            </a:r>
          </a:p>
          <a:p>
            <a:pPr lvl="3"/>
            <a:r>
              <a:rPr lang="en-US" altLang="ko-KR" sz="15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fillrandom</a:t>
            </a:r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altLang="ko-KR" sz="15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readrandom</a:t>
            </a:r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16-512, 10000000</a:t>
            </a:r>
          </a:p>
          <a:p>
            <a:pPr lvl="2"/>
            <a:r>
              <a:rPr lang="en-US" altLang="ko-KR" sz="17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Various </a:t>
            </a:r>
            <a:r>
              <a:rPr lang="en-US" altLang="ko-KR" sz="17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MemTable</a:t>
            </a:r>
            <a:r>
              <a:rPr lang="en-US" altLang="ko-KR" sz="17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+ 64MB SST</a:t>
            </a:r>
          </a:p>
          <a:p>
            <a:pPr lvl="3"/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64MB, 32MB, 16MB, 8MB, 4MB, 2MB</a:t>
            </a:r>
          </a:p>
          <a:p>
            <a:pPr lvl="3"/>
            <a:r>
              <a:rPr lang="en-US" altLang="ko-KR" sz="15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fillrandom</a:t>
            </a:r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altLang="ko-KR" sz="15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readrandom</a:t>
            </a:r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16-512, 10000000</a:t>
            </a:r>
          </a:p>
          <a:p>
            <a:pPr lvl="1"/>
            <a:endParaRPr lang="en-US" altLang="ko-KR" dirty="0"/>
          </a:p>
          <a:p>
            <a:pPr marL="857250" lvl="2" indent="0">
              <a:buNone/>
            </a:pPr>
            <a:r>
              <a:rPr lang="en-US" altLang="ko-KR" dirty="0"/>
              <a:t>---------------Next Week---------------------</a:t>
            </a:r>
          </a:p>
          <a:p>
            <a:pPr marL="857250" lvl="2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팀원간 </a:t>
            </a:r>
            <a:r>
              <a:rPr lang="en-US" altLang="ko-KR" dirty="0"/>
              <a:t>measurement </a:t>
            </a:r>
            <a:r>
              <a:rPr lang="ko-KR" altLang="en-US" dirty="0"/>
              <a:t>공유 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3300"/>
                </a:solidFill>
              </a:rPr>
              <a:t>[NEW] </a:t>
            </a:r>
            <a:r>
              <a:rPr lang="en-US" altLang="ko-KR" dirty="0"/>
              <a:t>level0_file_num_compaction_trigger</a:t>
            </a:r>
          </a:p>
          <a:p>
            <a:pPr lvl="3"/>
            <a:r>
              <a:rPr lang="en-US" altLang="ko-KR" dirty="0"/>
              <a:t>-1, 4, 8, 16 	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lvl="3"/>
            <a:r>
              <a:rPr lang="en-US" altLang="ko-KR" dirty="0"/>
              <a:t>YCSB Workload</a:t>
            </a:r>
          </a:p>
          <a:p>
            <a:pPr marL="914400" lvl="2" indent="0">
              <a:buNone/>
            </a:pPr>
            <a:r>
              <a:rPr lang="en-US" altLang="ko-KR" dirty="0"/>
              <a:t>+YCSB Workload, apply different KV Size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A77E4-E078-4EFD-BAC2-8F9AD8E49D65}"/>
              </a:ext>
            </a:extLst>
          </p:cNvPr>
          <p:cNvSpPr txBox="1"/>
          <p:nvPr/>
        </p:nvSpPr>
        <p:spPr>
          <a:xfrm>
            <a:off x="7127975" y="386655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Write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FD6BD-32FB-4E88-BFD1-C168AE79FCE6}"/>
              </a:ext>
            </a:extLst>
          </p:cNvPr>
          <p:cNvSpPr txBox="1"/>
          <p:nvPr/>
        </p:nvSpPr>
        <p:spPr>
          <a:xfrm>
            <a:off x="7165884" y="560114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Read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31A8B61-AA6A-4552-A4E7-2921E2BF5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/>
          <a:stretch/>
        </p:blipFill>
        <p:spPr bwMode="auto">
          <a:xfrm>
            <a:off x="6878714" y="1091129"/>
            <a:ext cx="1408773" cy="11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쇼지, 낱말맞추기게임, 공공이(가) 표시된 사진&#10;&#10;자동 생성된 설명">
            <a:extLst>
              <a:ext uri="{FF2B5EF4-FFF2-40B4-BE49-F238E27FC236}">
                <a16:creationId xmlns:a16="http://schemas.microsoft.com/office/drawing/2014/main" id="{0FB30F49-964D-4A29-B8E1-3C5D0185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57" y="2877081"/>
            <a:ext cx="1576877" cy="1000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FD5C38-CE2E-4FFE-AC5C-E57291229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97" y="4567052"/>
            <a:ext cx="1770963" cy="11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Compaction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Goal!</a:t>
            </a:r>
          </a:p>
          <a:p>
            <a:pPr lvl="1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altLang="ko-KR" dirty="0"/>
              <a:t>Quantitative Analysis on </a:t>
            </a:r>
            <a:r>
              <a:rPr lang="en-US" altLang="ko-KR" dirty="0" err="1"/>
              <a:t>RocksDB</a:t>
            </a:r>
            <a:r>
              <a:rPr lang="en-US" altLang="ko-KR" dirty="0"/>
              <a:t> Compaction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Quantitative Analysis Final Goal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Leveled Compaction vs Universal Compaction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Key-Value size</a:t>
            </a:r>
          </a:p>
          <a:p>
            <a:pPr lvl="2"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MemTable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 </a:t>
            </a:r>
          </a:p>
          <a:p>
            <a:pPr lvl="1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Week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327F6-F3F9-477E-ACAB-CAF2855452BA}"/>
              </a:ext>
            </a:extLst>
          </p:cNvPr>
          <p:cNvSpPr/>
          <p:nvPr/>
        </p:nvSpPr>
        <p:spPr bwMode="auto">
          <a:xfrm>
            <a:off x="5825260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F53D4-2D6C-4D57-B0F4-EBCE00AD1FED}"/>
              </a:ext>
            </a:extLst>
          </p:cNvPr>
          <p:cNvSpPr/>
          <p:nvPr/>
        </p:nvSpPr>
        <p:spPr bwMode="auto">
          <a:xfrm>
            <a:off x="6928198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B64E65-702F-4C24-882B-7591A92AB653}"/>
              </a:ext>
            </a:extLst>
          </p:cNvPr>
          <p:cNvSpPr/>
          <p:nvPr/>
        </p:nvSpPr>
        <p:spPr bwMode="auto">
          <a:xfrm>
            <a:off x="8014863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CA72EA-2BB3-48EA-B5B9-8726493C1471}"/>
              </a:ext>
            </a:extLst>
          </p:cNvPr>
          <p:cNvSpPr/>
          <p:nvPr/>
        </p:nvSpPr>
        <p:spPr bwMode="auto">
          <a:xfrm>
            <a:off x="5822135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F544C-ADA6-453B-B432-7D7603688DBC}"/>
              </a:ext>
            </a:extLst>
          </p:cNvPr>
          <p:cNvSpPr/>
          <p:nvPr/>
        </p:nvSpPr>
        <p:spPr bwMode="auto">
          <a:xfrm>
            <a:off x="6918499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4EEE5-D738-4041-A584-8BB315A92040}"/>
              </a:ext>
            </a:extLst>
          </p:cNvPr>
          <p:cNvSpPr/>
          <p:nvPr/>
        </p:nvSpPr>
        <p:spPr bwMode="auto">
          <a:xfrm>
            <a:off x="8014863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37063-88EF-43FE-A08B-286E43EA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6"/>
          <a:stretch/>
        </p:blipFill>
        <p:spPr>
          <a:xfrm>
            <a:off x="5822135" y="4356696"/>
            <a:ext cx="997159" cy="7652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078C56-5D69-41F4-9C65-98CD38EF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6"/>
          <a:stretch/>
        </p:blipFill>
        <p:spPr>
          <a:xfrm>
            <a:off x="8065236" y="4365104"/>
            <a:ext cx="903374" cy="6933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EE26E-9DE7-436B-9A93-1E92FAE8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6" b="32075"/>
          <a:stretch/>
        </p:blipFill>
        <p:spPr>
          <a:xfrm>
            <a:off x="6969383" y="4293096"/>
            <a:ext cx="911431" cy="8280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FC3888-5E95-408B-94E4-B62F8D6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34" y="5465674"/>
            <a:ext cx="1038264" cy="829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784A8-313E-4ACE-9346-41CD423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83" y="5517086"/>
            <a:ext cx="879941" cy="727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5D4467-E79C-4418-ADBA-01CFF628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15" y="5542256"/>
            <a:ext cx="887044" cy="676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C1F8E-0150-482D-8F80-0CAE1A8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profile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28E1B-D609-4500-8FDB-078764829C0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팀 소개 </a:t>
            </a:r>
            <a:r>
              <a:rPr lang="en-US" altLang="ko-KR" dirty="0">
                <a:solidFill>
                  <a:srgbClr val="FF0000"/>
                </a:solidFill>
              </a:rPr>
              <a:t>Compaction</a:t>
            </a:r>
          </a:p>
          <a:p>
            <a:pPr lvl="1"/>
            <a:r>
              <a:rPr lang="ko-KR" altLang="en-US" dirty="0"/>
              <a:t>송인호 </a:t>
            </a:r>
            <a:r>
              <a:rPr lang="en-US" altLang="ko-KR" dirty="0"/>
              <a:t>32152332</a:t>
            </a:r>
          </a:p>
          <a:p>
            <a:pPr lvl="1"/>
            <a:r>
              <a:rPr lang="ko-KR" altLang="en-US" dirty="0"/>
              <a:t>한예진 </a:t>
            </a:r>
            <a:r>
              <a:rPr lang="en-US" altLang="ko-KR" dirty="0"/>
              <a:t>3216????</a:t>
            </a:r>
          </a:p>
          <a:p>
            <a:r>
              <a:rPr lang="en-US" altLang="ko-KR" dirty="0"/>
              <a:t>Final Goal</a:t>
            </a:r>
          </a:p>
          <a:p>
            <a:pPr lvl="1"/>
            <a:r>
              <a:rPr lang="en-US" altLang="ko-KR" dirty="0"/>
              <a:t>2021 KSC </a:t>
            </a:r>
            <a:r>
              <a:rPr lang="ko-KR" altLang="en-US" dirty="0"/>
              <a:t>반도체학술대회 논문 </a:t>
            </a:r>
          </a:p>
        </p:txBody>
      </p:sp>
    </p:spTree>
    <p:extLst>
      <p:ext uri="{BB962C8B-B14F-4D97-AF65-F5344CB8AC3E}">
        <p14:creationId xmlns:p14="http://schemas.microsoft.com/office/powerpoint/2010/main" val="110102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Quantitative Analysis on </a:t>
            </a:r>
            <a:r>
              <a:rPr lang="en-US" altLang="ko-KR" dirty="0" err="1"/>
              <a:t>RocksDB</a:t>
            </a:r>
            <a:r>
              <a:rPr lang="en-US" altLang="ko-KR" dirty="0"/>
              <a:t> Compaction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Quantitative Analysis on </a:t>
            </a:r>
            <a:r>
              <a:rPr lang="en-US" altLang="ko-KR" dirty="0" err="1"/>
              <a:t>RocksDB</a:t>
            </a:r>
            <a:r>
              <a:rPr lang="en-US" altLang="ko-KR" dirty="0"/>
              <a:t> Compaction (2week)</a:t>
            </a:r>
          </a:p>
          <a:p>
            <a:pPr lvl="1"/>
            <a:r>
              <a:rPr lang="en-US" altLang="ko-KR" dirty="0"/>
              <a:t>Final Goal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BECE5-6B7F-4A08-B915-EAC4FB2A0D74}"/>
              </a:ext>
            </a:extLst>
          </p:cNvPr>
          <p:cNvSpPr txBox="1"/>
          <p:nvPr/>
        </p:nvSpPr>
        <p:spPr>
          <a:xfrm>
            <a:off x="2715540" y="182992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Leveled 	vs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8003D-F292-4FDA-8FE8-9425CAC247C0}"/>
              </a:ext>
            </a:extLst>
          </p:cNvPr>
          <p:cNvSpPr txBox="1"/>
          <p:nvPr/>
        </p:nvSpPr>
        <p:spPr>
          <a:xfrm>
            <a:off x="6201029" y="1859888"/>
            <a:ext cx="2375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Universal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BoLT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Wicskey</a:t>
            </a:r>
            <a:r>
              <a:rPr lang="en-US" altLang="ko-KR" dirty="0"/>
              <a:t>(</a:t>
            </a:r>
            <a:r>
              <a:rPr lang="en-US" altLang="ko-KR" dirty="0" err="1"/>
              <a:t>blobDB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PebblesDB</a:t>
            </a:r>
            <a:endParaRPr lang="en-US" altLang="ko-KR" dirty="0"/>
          </a:p>
          <a:p>
            <a:r>
              <a:rPr lang="en-US" altLang="ko-KR" dirty="0"/>
              <a:t>… 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DC8515A-E09C-424B-999C-5CF188E26FC9}"/>
              </a:ext>
            </a:extLst>
          </p:cNvPr>
          <p:cNvGrpSpPr/>
          <p:nvPr/>
        </p:nvGrpSpPr>
        <p:grpSpPr>
          <a:xfrm>
            <a:off x="-4566187" y="1066757"/>
            <a:ext cx="1707862" cy="1707862"/>
            <a:chOff x="543668" y="2549442"/>
            <a:chExt cx="1751022" cy="1751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ED1BDD-778E-4754-962E-9FE1A8ED903C}"/>
                </a:ext>
              </a:extLst>
            </p:cNvPr>
            <p:cNvSpPr/>
            <p:nvPr/>
          </p:nvSpPr>
          <p:spPr bwMode="auto">
            <a:xfrm>
              <a:off x="543668" y="2549442"/>
              <a:ext cx="1751022" cy="1751023"/>
            </a:xfrm>
            <a:prstGeom prst="rect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26303E-37D4-4636-BE70-16E204D19E33}"/>
                </a:ext>
              </a:extLst>
            </p:cNvPr>
            <p:cNvSpPr txBox="1"/>
            <p:nvPr/>
          </p:nvSpPr>
          <p:spPr>
            <a:xfrm>
              <a:off x="924460" y="3861910"/>
              <a:ext cx="989438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 err="1">
                  <a:latin typeface="Abadi" panose="020B0604020104020204" pitchFamily="34" charset="0"/>
                </a:rPr>
                <a:t>Troughput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3D2A5A1-4BD9-4F5B-A4E6-C043E55913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2311" y="3718475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3D85807-BE61-45AC-947B-F9D4F5F694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2780928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69CBB55-9CF1-406E-AF64-25CC54104A09}"/>
                </a:ext>
              </a:extLst>
            </p:cNvPr>
            <p:cNvGrpSpPr/>
            <p:nvPr/>
          </p:nvGrpSpPr>
          <p:grpSpPr>
            <a:xfrm>
              <a:off x="1047415" y="2761520"/>
              <a:ext cx="866308" cy="863473"/>
              <a:chOff x="691592" y="2859832"/>
              <a:chExt cx="4111013" cy="409756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0D90EE2-7784-4CEA-8DEB-1C28E95E607A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4" cy="1944216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A33613F-649C-4B3E-8D66-0371FE2C1900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4" cy="1944216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466F96F-B861-4C90-9BC1-4E34A67A4CB9}"/>
                  </a:ext>
                </a:extLst>
              </p:cNvPr>
              <p:cNvSpPr/>
              <p:nvPr/>
            </p:nvSpPr>
            <p:spPr bwMode="auto">
              <a:xfrm>
                <a:off x="2858391" y="2859832"/>
                <a:ext cx="1944214" cy="1944216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1977260-BDD8-4E4C-93DC-477A2A902227}"/>
                  </a:ext>
                </a:extLst>
              </p:cNvPr>
              <p:cNvSpPr/>
              <p:nvPr/>
            </p:nvSpPr>
            <p:spPr bwMode="auto">
              <a:xfrm>
                <a:off x="2858391" y="5013176"/>
                <a:ext cx="1944214" cy="1944216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381E9CE-9076-4516-B0EA-C079D193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003" y="2797578"/>
              <a:ext cx="331509" cy="336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7FB241F-5251-49BC-BF1C-270C8AAA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17" y="2797578"/>
              <a:ext cx="331509" cy="336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4C87ACA-1D96-4F31-A347-FD1515471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17" y="3259612"/>
              <a:ext cx="331509" cy="336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7A719D3-516A-49FF-B63E-CD599713C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430" y="3259612"/>
              <a:ext cx="331509" cy="336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A41ABA8-65C0-47C3-A015-E587FF6BA0AB}"/>
              </a:ext>
            </a:extLst>
          </p:cNvPr>
          <p:cNvGrpSpPr/>
          <p:nvPr/>
        </p:nvGrpSpPr>
        <p:grpSpPr>
          <a:xfrm>
            <a:off x="-2647058" y="1069633"/>
            <a:ext cx="1707862" cy="1707862"/>
            <a:chOff x="2495154" y="2549438"/>
            <a:chExt cx="1751022" cy="175102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D117D8-5D2C-469D-8D0F-EE33A68CFCF4}"/>
                </a:ext>
              </a:extLst>
            </p:cNvPr>
            <p:cNvSpPr/>
            <p:nvPr/>
          </p:nvSpPr>
          <p:spPr bwMode="auto">
            <a:xfrm>
              <a:off x="2495154" y="2549438"/>
              <a:ext cx="1751022" cy="1751022"/>
            </a:xfrm>
            <a:prstGeom prst="rect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10AA43-1B57-43B7-AC6A-F9EFE75D5AE8}"/>
                </a:ext>
              </a:extLst>
            </p:cNvPr>
            <p:cNvSpPr txBox="1"/>
            <p:nvPr/>
          </p:nvSpPr>
          <p:spPr>
            <a:xfrm>
              <a:off x="2784607" y="3769876"/>
              <a:ext cx="1172116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0" dirty="0">
                  <a:latin typeface="Abadi" panose="020B0604020104020204" pitchFamily="34" charset="0"/>
                </a:rPr>
                <a:t>Compaction </a:t>
              </a:r>
            </a:p>
            <a:p>
              <a:pPr algn="ctr"/>
              <a:r>
                <a:rPr lang="en-US" altLang="ko-KR" sz="1400" b="0" dirty="0">
                  <a:latin typeface="Abadi" panose="020B0604020104020204" pitchFamily="34" charset="0"/>
                </a:rPr>
                <a:t>Monitoring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F37EFDB-B27C-489B-9E86-2D0F59F6C5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016" y="3699621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186AFB0-033C-4AA8-AA1D-BB5D218E1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43297" y="2762074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A228183-05D1-40BE-920A-88E4C267A5BF}"/>
                </a:ext>
              </a:extLst>
            </p:cNvPr>
            <p:cNvGrpSpPr/>
            <p:nvPr/>
          </p:nvGrpSpPr>
          <p:grpSpPr>
            <a:xfrm>
              <a:off x="2945215" y="2755513"/>
              <a:ext cx="866308" cy="863473"/>
              <a:chOff x="691592" y="2859832"/>
              <a:chExt cx="4111013" cy="4097559"/>
            </a:xfrm>
            <a:grpFill/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78B9374-56C4-4C9A-A9B6-5A3976E64F71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5C62B2-B7CE-4A96-A6E6-5793C9AAB056}"/>
                  </a:ext>
                </a:extLst>
              </p:cNvPr>
              <p:cNvSpPr/>
              <p:nvPr/>
            </p:nvSpPr>
            <p:spPr bwMode="auto">
              <a:xfrm>
                <a:off x="691592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E2F78DE-4900-415C-AB0C-4523CBCCB171}"/>
                  </a:ext>
                </a:extLst>
              </p:cNvPr>
              <p:cNvSpPr/>
              <p:nvPr/>
            </p:nvSpPr>
            <p:spPr bwMode="auto">
              <a:xfrm>
                <a:off x="2858391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4450AA8-BDDE-455C-A44D-DF4CCC7C2191}"/>
                  </a:ext>
                </a:extLst>
              </p:cNvPr>
              <p:cNvSpPr/>
              <p:nvPr/>
            </p:nvSpPr>
            <p:spPr bwMode="auto">
              <a:xfrm>
                <a:off x="2858391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E33D67DF-E0D6-47F5-ADF1-CED279E5DF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2962290" y="2773391"/>
              <a:ext cx="381538" cy="3835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1C239413-AA5A-445A-BA69-3851021F4D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2962290" y="3227305"/>
              <a:ext cx="381538" cy="3835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D53C7246-AD0B-499A-B812-163E621F6F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3405115" y="3227305"/>
              <a:ext cx="381538" cy="3835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33F7748-03CC-488F-A010-0853B8484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3405115" y="2781704"/>
              <a:ext cx="381538" cy="3835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EE40741-58AD-455C-86B2-66544E6115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530" y="3696703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02C018D-34EC-4A15-A2F4-7EF1B2D25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9811" y="2759156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984C36C-02C2-42FE-BC2A-E3847B05414C}"/>
              </a:ext>
            </a:extLst>
          </p:cNvPr>
          <p:cNvGrpSpPr/>
          <p:nvPr/>
        </p:nvGrpSpPr>
        <p:grpSpPr>
          <a:xfrm>
            <a:off x="-4559854" y="2977335"/>
            <a:ext cx="1707862" cy="1707862"/>
            <a:chOff x="543668" y="4488808"/>
            <a:chExt cx="1751022" cy="175102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7E02EF-A5F8-409E-9ED9-B6A19CEDE1E0}"/>
                </a:ext>
              </a:extLst>
            </p:cNvPr>
            <p:cNvSpPr/>
            <p:nvPr/>
          </p:nvSpPr>
          <p:spPr bwMode="auto">
            <a:xfrm>
              <a:off x="543668" y="4488808"/>
              <a:ext cx="1751022" cy="1751022"/>
            </a:xfrm>
            <a:prstGeom prst="rect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F40F8A-E8CD-4F41-8056-1078D790E963}"/>
                </a:ext>
              </a:extLst>
            </p:cNvPr>
            <p:cNvSpPr txBox="1"/>
            <p:nvPr/>
          </p:nvSpPr>
          <p:spPr>
            <a:xfrm>
              <a:off x="794681" y="5820864"/>
              <a:ext cx="1248996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Abadi" panose="020B0604020104020204" pitchFamily="34" charset="0"/>
                </a:rPr>
                <a:t>Read Latency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2B6EF1F-9D2C-4B60-9A67-791CB4606E11}"/>
                </a:ext>
              </a:extLst>
            </p:cNvPr>
            <p:cNvGrpSpPr/>
            <p:nvPr/>
          </p:nvGrpSpPr>
          <p:grpSpPr>
            <a:xfrm>
              <a:off x="1029545" y="4660876"/>
              <a:ext cx="866308" cy="863473"/>
              <a:chOff x="691592" y="2859832"/>
              <a:chExt cx="4111013" cy="4097559"/>
            </a:xfrm>
            <a:grpFill/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1221373-7060-4826-8F99-0136A293F15B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2CE91B-71C1-425D-8155-44BE948E5A19}"/>
                  </a:ext>
                </a:extLst>
              </p:cNvPr>
              <p:cNvSpPr/>
              <p:nvPr/>
            </p:nvSpPr>
            <p:spPr bwMode="auto">
              <a:xfrm>
                <a:off x="691592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ABBBB6-4EB1-4D2B-B191-3CE6A267FFAD}"/>
                  </a:ext>
                </a:extLst>
              </p:cNvPr>
              <p:cNvSpPr/>
              <p:nvPr/>
            </p:nvSpPr>
            <p:spPr bwMode="auto">
              <a:xfrm>
                <a:off x="2858391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A6C8D4E-FA20-4FF1-99F5-E7D2F94BE5BF}"/>
                  </a:ext>
                </a:extLst>
              </p:cNvPr>
              <p:cNvSpPr/>
              <p:nvPr/>
            </p:nvSpPr>
            <p:spPr bwMode="auto">
              <a:xfrm>
                <a:off x="2858391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B62221B-C213-46FE-B717-586F513C20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2311" y="5602066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74F62D9-6BCB-4743-A4A2-55FAF322B9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4664519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75" name="그림 74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2C049C28-F17C-4E85-8781-4C9A467F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15" y="4715938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76" name="그림 75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5827940F-6E5A-4BB0-BA89-A51263C8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012" y="4715938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77" name="그림 76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ABD1279B-A964-41C2-AA5D-5B5115EA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012" y="5169150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78" name="그림 77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DD2247B3-D199-4C42-99EC-C7C5AFE4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15" y="5169150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BCE13C-E0A5-4F20-B98B-D402A7B160FA}"/>
              </a:ext>
            </a:extLst>
          </p:cNvPr>
          <p:cNvGrpSpPr/>
          <p:nvPr/>
        </p:nvGrpSpPr>
        <p:grpSpPr>
          <a:xfrm>
            <a:off x="-2648312" y="2999065"/>
            <a:ext cx="1707862" cy="1707862"/>
            <a:chOff x="2495154" y="4488808"/>
            <a:chExt cx="1751022" cy="175102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46A25C-C32E-48CD-9790-10A53942D9FB}"/>
                </a:ext>
              </a:extLst>
            </p:cNvPr>
            <p:cNvSpPr/>
            <p:nvPr/>
          </p:nvSpPr>
          <p:spPr bwMode="auto">
            <a:xfrm>
              <a:off x="2495154" y="4488808"/>
              <a:ext cx="1751022" cy="1751022"/>
            </a:xfrm>
            <a:prstGeom prst="rect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C77F64-2AB8-4DD5-B0DA-173797DAB626}"/>
                </a:ext>
              </a:extLst>
            </p:cNvPr>
            <p:cNvSpPr txBox="1"/>
            <p:nvPr/>
          </p:nvSpPr>
          <p:spPr>
            <a:xfrm>
              <a:off x="2760562" y="5820864"/>
              <a:ext cx="1220206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Abadi" panose="020B0604020104020204" pitchFamily="34" charset="0"/>
                </a:rPr>
                <a:t>Write Latency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E75A6DE-A45C-4390-80AD-67870014F2F2}"/>
                </a:ext>
              </a:extLst>
            </p:cNvPr>
            <p:cNvGrpSpPr/>
            <p:nvPr/>
          </p:nvGrpSpPr>
          <p:grpSpPr>
            <a:xfrm>
              <a:off x="2949912" y="4660876"/>
              <a:ext cx="866308" cy="863473"/>
              <a:chOff x="691592" y="2859832"/>
              <a:chExt cx="4111013" cy="4097559"/>
            </a:xfrm>
            <a:grpFill/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154EEEB-1F76-4DE5-8205-6F20EC94FFFF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573C7C2-643C-45E3-956E-2DF467C8CBE9}"/>
                  </a:ext>
                </a:extLst>
              </p:cNvPr>
              <p:cNvSpPr/>
              <p:nvPr/>
            </p:nvSpPr>
            <p:spPr bwMode="auto">
              <a:xfrm>
                <a:off x="691592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28AD786-5570-4A4D-8421-FD9E5F53ABF9}"/>
                  </a:ext>
                </a:extLst>
              </p:cNvPr>
              <p:cNvSpPr/>
              <p:nvPr/>
            </p:nvSpPr>
            <p:spPr bwMode="auto">
              <a:xfrm>
                <a:off x="2858391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51F5522-FC07-4B62-9834-6419796EF7E9}"/>
                  </a:ext>
                </a:extLst>
              </p:cNvPr>
              <p:cNvSpPr/>
              <p:nvPr/>
            </p:nvSpPr>
            <p:spPr bwMode="auto">
              <a:xfrm>
                <a:off x="2858391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61B7BA5-BD5C-4AE1-A678-5A3379402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530" y="5602066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3EB789-71ED-4DEA-B090-FBE2E3B346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9811" y="4664519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79" name="그림 78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4FDDB5D8-2167-4882-8B08-44643D5E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400" y="4715938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80" name="그림 79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F87EE3A4-E30E-4450-92AD-6EE4C05D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7" y="4715938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81" name="그림 80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F2527710-E9F1-4022-9A27-338ACFDE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7" y="5169150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82" name="그림 81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85EB23D1-5CF2-437D-80C5-DEBCA11F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400" y="5169150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76F8B4D-59BA-49BF-A820-4FD55941A017}"/>
              </a:ext>
            </a:extLst>
          </p:cNvPr>
          <p:cNvGrpSpPr/>
          <p:nvPr/>
        </p:nvGrpSpPr>
        <p:grpSpPr>
          <a:xfrm>
            <a:off x="-4783636" y="5577521"/>
            <a:ext cx="1751022" cy="1751022"/>
            <a:chOff x="543668" y="2549441"/>
            <a:chExt cx="1751022" cy="1751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6CCF00C-F928-4A42-B72C-EECE8811EE79}"/>
                </a:ext>
              </a:extLst>
            </p:cNvPr>
            <p:cNvSpPr/>
            <p:nvPr/>
          </p:nvSpPr>
          <p:spPr bwMode="auto">
            <a:xfrm>
              <a:off x="543668" y="2549441"/>
              <a:ext cx="1751022" cy="1751022"/>
            </a:xfrm>
            <a:prstGeom prst="rect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52369B-92B8-4FE3-AAD2-DA629713C84B}"/>
                </a:ext>
              </a:extLst>
            </p:cNvPr>
            <p:cNvSpPr txBox="1"/>
            <p:nvPr/>
          </p:nvSpPr>
          <p:spPr>
            <a:xfrm>
              <a:off x="924460" y="3861910"/>
              <a:ext cx="989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 err="1">
                  <a:latin typeface="Abadi" panose="020B0604020104020204" pitchFamily="34" charset="0"/>
                </a:rPr>
                <a:t>Troughput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0DA82128-8F6E-4566-95BF-86FE1A0108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2311" y="3718475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15A9E23E-2325-4A91-BFB9-1594A35DC5D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2780928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7EE4C89-54ED-47B8-B81F-CFFD19BC05F4}"/>
                </a:ext>
              </a:extLst>
            </p:cNvPr>
            <p:cNvGrpSpPr/>
            <p:nvPr/>
          </p:nvGrpSpPr>
          <p:grpSpPr>
            <a:xfrm>
              <a:off x="1047415" y="2761520"/>
              <a:ext cx="866308" cy="863473"/>
              <a:chOff x="691592" y="2859832"/>
              <a:chExt cx="4111013" cy="4097560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D4201F7-0B17-4B46-B588-DBCFDE0194B7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9B8A503-5772-4A7E-8F8E-68648C5B67C7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21381A3-9D83-498F-B397-FB2F1D7F1AAF}"/>
                  </a:ext>
                </a:extLst>
              </p:cNvPr>
              <p:cNvSpPr/>
              <p:nvPr/>
            </p:nvSpPr>
            <p:spPr bwMode="auto">
              <a:xfrm>
                <a:off x="2858389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8F679D3-D705-4894-8FFF-1D582C3BFDCD}"/>
                  </a:ext>
                </a:extLst>
              </p:cNvPr>
              <p:cNvSpPr/>
              <p:nvPr/>
            </p:nvSpPr>
            <p:spPr bwMode="auto">
              <a:xfrm>
                <a:off x="2858389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77E4E9F0-633F-46BB-88E9-54F0DC50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003" y="2797578"/>
              <a:ext cx="331509" cy="336436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8DD2A75-D416-4219-A0B2-4465DC8B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17" y="2797578"/>
              <a:ext cx="331509" cy="336436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AC092BDF-5098-452A-99A6-F1A8FF585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17" y="3259612"/>
              <a:ext cx="331509" cy="336436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9206C4CD-A244-4CEB-831C-9652D3F5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430" y="3259612"/>
              <a:ext cx="331509" cy="336436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FF7FCC-0298-4FC5-906C-4A31DDEA818E}"/>
              </a:ext>
            </a:extLst>
          </p:cNvPr>
          <p:cNvGrpSpPr/>
          <p:nvPr/>
        </p:nvGrpSpPr>
        <p:grpSpPr>
          <a:xfrm>
            <a:off x="-4783636" y="7626906"/>
            <a:ext cx="1751022" cy="1751022"/>
            <a:chOff x="2495154" y="2549441"/>
            <a:chExt cx="1751022" cy="1751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B9BE890-D122-4483-9BC9-03924342C2A0}"/>
                </a:ext>
              </a:extLst>
            </p:cNvPr>
            <p:cNvSpPr/>
            <p:nvPr/>
          </p:nvSpPr>
          <p:spPr bwMode="auto">
            <a:xfrm>
              <a:off x="2495154" y="2549441"/>
              <a:ext cx="1751022" cy="1751022"/>
            </a:xfrm>
            <a:prstGeom prst="rect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FC68A10-A8F6-4186-A6AA-0FD09CD8659F}"/>
                </a:ext>
              </a:extLst>
            </p:cNvPr>
            <p:cNvSpPr txBox="1"/>
            <p:nvPr/>
          </p:nvSpPr>
          <p:spPr>
            <a:xfrm>
              <a:off x="2784607" y="3769876"/>
              <a:ext cx="1172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0" dirty="0">
                  <a:latin typeface="Abadi" panose="020B0604020104020204" pitchFamily="34" charset="0"/>
                </a:rPr>
                <a:t>Compaction </a:t>
              </a:r>
            </a:p>
            <a:p>
              <a:pPr algn="ctr"/>
              <a:r>
                <a:rPr lang="en-US" altLang="ko-KR" sz="1400" b="0" dirty="0">
                  <a:latin typeface="Abadi" panose="020B0604020104020204" pitchFamily="34" charset="0"/>
                </a:rPr>
                <a:t>Monitoring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6705C23-7CFD-4241-9C49-F96AD145DE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016" y="3699621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BC16D1D0-65B6-46CE-90A8-3EA5007916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43297" y="2762074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42C6F1E-7C61-479A-A1CE-9050F6149000}"/>
                </a:ext>
              </a:extLst>
            </p:cNvPr>
            <p:cNvGrpSpPr/>
            <p:nvPr/>
          </p:nvGrpSpPr>
          <p:grpSpPr>
            <a:xfrm>
              <a:off x="2945215" y="2755513"/>
              <a:ext cx="866308" cy="863473"/>
              <a:chOff x="691592" y="2859832"/>
              <a:chExt cx="4111013" cy="409756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145E6BDB-8906-48CD-A4F9-9F52CACB5942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8CAE7F0-97C9-48D3-9B91-FE587833849A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A26418AB-4C2F-430A-9C72-1DC67E0B46F6}"/>
                  </a:ext>
                </a:extLst>
              </p:cNvPr>
              <p:cNvSpPr/>
              <p:nvPr/>
            </p:nvSpPr>
            <p:spPr bwMode="auto">
              <a:xfrm>
                <a:off x="2858389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CBBC5E35-56EE-4070-BBE7-11058B68BF00}"/>
                  </a:ext>
                </a:extLst>
              </p:cNvPr>
              <p:cNvSpPr/>
              <p:nvPr/>
            </p:nvSpPr>
            <p:spPr bwMode="auto">
              <a:xfrm>
                <a:off x="2858389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6599274C-8177-43B5-8436-1BFFE0A605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2962290" y="2773391"/>
              <a:ext cx="381538" cy="3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id="{460363F9-6AB7-4661-8E93-578EB89476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2962290" y="3227305"/>
              <a:ext cx="381538" cy="3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D3C8D94D-BF5F-4644-A15C-DBFCFF2CB2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3405115" y="3227305"/>
              <a:ext cx="381538" cy="3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>
              <a:extLst>
                <a:ext uri="{FF2B5EF4-FFF2-40B4-BE49-F238E27FC236}">
                  <a16:creationId xmlns:a16="http://schemas.microsoft.com/office/drawing/2014/main" id="{1A222B26-E226-4DB7-84DC-4B8C17FBF3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3405115" y="2781704"/>
              <a:ext cx="381538" cy="3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563334E-0247-46F5-8BCD-90269BDC88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530" y="3696703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41FB405-F12E-4669-A9B6-907F45954E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9811" y="2759156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0D04D24-6B5C-45D4-A025-E6B98FA0F0C5}"/>
              </a:ext>
            </a:extLst>
          </p:cNvPr>
          <p:cNvGrpSpPr/>
          <p:nvPr/>
        </p:nvGrpSpPr>
        <p:grpSpPr>
          <a:xfrm>
            <a:off x="-2727800" y="5655195"/>
            <a:ext cx="1751022" cy="1751022"/>
            <a:chOff x="543668" y="4488811"/>
            <a:chExt cx="1751022" cy="1751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7313DEF-275D-4932-B5E6-C1F6B64D7F37}"/>
                </a:ext>
              </a:extLst>
            </p:cNvPr>
            <p:cNvSpPr/>
            <p:nvPr/>
          </p:nvSpPr>
          <p:spPr bwMode="auto">
            <a:xfrm>
              <a:off x="543668" y="4488811"/>
              <a:ext cx="1751022" cy="1751022"/>
            </a:xfrm>
            <a:prstGeom prst="rect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686FCE-80D1-4604-B990-8EEBD9FB613E}"/>
                </a:ext>
              </a:extLst>
            </p:cNvPr>
            <p:cNvSpPr txBox="1"/>
            <p:nvPr/>
          </p:nvSpPr>
          <p:spPr>
            <a:xfrm>
              <a:off x="794681" y="5820861"/>
              <a:ext cx="1248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Abadi" panose="020B0604020104020204" pitchFamily="34" charset="0"/>
                </a:rPr>
                <a:t>Read Latency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8780BA50-EDD1-45E4-93C1-D4249237465F}"/>
                </a:ext>
              </a:extLst>
            </p:cNvPr>
            <p:cNvGrpSpPr/>
            <p:nvPr/>
          </p:nvGrpSpPr>
          <p:grpSpPr>
            <a:xfrm>
              <a:off x="1029545" y="4660876"/>
              <a:ext cx="866308" cy="863473"/>
              <a:chOff x="691592" y="2859832"/>
              <a:chExt cx="4111013" cy="4097560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96B74BDD-FD49-4B25-8753-E2D4978764AE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B0A32C81-533C-4D0D-BF79-EFC5301514CA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C18BCE66-6E5B-4E86-A4ED-33C59B5DA8E8}"/>
                  </a:ext>
                </a:extLst>
              </p:cNvPr>
              <p:cNvSpPr/>
              <p:nvPr/>
            </p:nvSpPr>
            <p:spPr bwMode="auto">
              <a:xfrm>
                <a:off x="2858389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606C0856-F43A-4626-B376-A5E1E1550261}"/>
                  </a:ext>
                </a:extLst>
              </p:cNvPr>
              <p:cNvSpPr/>
              <p:nvPr/>
            </p:nvSpPr>
            <p:spPr bwMode="auto">
              <a:xfrm>
                <a:off x="2858389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FFE03950-C105-44B1-8105-310E165653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2311" y="5602066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579FE1AC-8AB0-4AF6-BE2B-E638C4DF5B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4664519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134" name="그림 133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7D12F92F-76E4-43D3-AF45-749350C7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15" y="4715938"/>
              <a:ext cx="368176" cy="300696"/>
            </a:xfrm>
            <a:prstGeom prst="rect">
              <a:avLst/>
            </a:prstGeom>
          </p:spPr>
        </p:pic>
        <p:pic>
          <p:nvPicPr>
            <p:cNvPr id="135" name="그림 134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07AE4960-FCAD-43D7-A841-DA535808C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012" y="4715938"/>
              <a:ext cx="368176" cy="300696"/>
            </a:xfrm>
            <a:prstGeom prst="rect">
              <a:avLst/>
            </a:prstGeom>
          </p:spPr>
        </p:pic>
        <p:pic>
          <p:nvPicPr>
            <p:cNvPr id="136" name="그림 135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D7AD501B-472F-4A35-A6E3-A1A77C470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012" y="5169150"/>
              <a:ext cx="368176" cy="300696"/>
            </a:xfrm>
            <a:prstGeom prst="rect">
              <a:avLst/>
            </a:prstGeom>
          </p:spPr>
        </p:pic>
        <p:pic>
          <p:nvPicPr>
            <p:cNvPr id="137" name="그림 136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C4184B5C-32E0-48CE-8552-EAE9B61C6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15" y="5169150"/>
              <a:ext cx="368176" cy="300696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A87B416-9B5B-4509-992F-C407BCBCF632}"/>
              </a:ext>
            </a:extLst>
          </p:cNvPr>
          <p:cNvGrpSpPr/>
          <p:nvPr/>
        </p:nvGrpSpPr>
        <p:grpSpPr>
          <a:xfrm>
            <a:off x="-2660828" y="7643961"/>
            <a:ext cx="1751022" cy="1751022"/>
            <a:chOff x="2495154" y="4488811"/>
            <a:chExt cx="1751022" cy="1751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1C96581-D08D-4C04-9FAC-A8E21DCB1953}"/>
                </a:ext>
              </a:extLst>
            </p:cNvPr>
            <p:cNvSpPr/>
            <p:nvPr/>
          </p:nvSpPr>
          <p:spPr bwMode="auto">
            <a:xfrm>
              <a:off x="2495154" y="4488811"/>
              <a:ext cx="1751022" cy="1751022"/>
            </a:xfrm>
            <a:prstGeom prst="rect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4D3D74D-1820-448A-A86B-90FFAC40F1C3}"/>
                </a:ext>
              </a:extLst>
            </p:cNvPr>
            <p:cNvSpPr txBox="1"/>
            <p:nvPr/>
          </p:nvSpPr>
          <p:spPr>
            <a:xfrm>
              <a:off x="2760562" y="5820861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Abadi" panose="020B0604020104020204" pitchFamily="34" charset="0"/>
                </a:rPr>
                <a:t>Write Latency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369D973-3431-42EB-8151-430A6F20397B}"/>
                </a:ext>
              </a:extLst>
            </p:cNvPr>
            <p:cNvGrpSpPr/>
            <p:nvPr/>
          </p:nvGrpSpPr>
          <p:grpSpPr>
            <a:xfrm>
              <a:off x="2949912" y="4660876"/>
              <a:ext cx="866308" cy="863473"/>
              <a:chOff x="691592" y="2859832"/>
              <a:chExt cx="4111013" cy="4097560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EC41805-BAA4-4E19-9522-405EBF926D81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0FE59A51-D64D-4F34-81FB-6B8412C49860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7AF63DB6-E810-4496-B862-961DCD4F6A16}"/>
                  </a:ext>
                </a:extLst>
              </p:cNvPr>
              <p:cNvSpPr/>
              <p:nvPr/>
            </p:nvSpPr>
            <p:spPr bwMode="auto">
              <a:xfrm>
                <a:off x="2858389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E706325-CE6B-495A-A3CA-C12F4502D6FB}"/>
                  </a:ext>
                </a:extLst>
              </p:cNvPr>
              <p:cNvSpPr/>
              <p:nvPr/>
            </p:nvSpPr>
            <p:spPr bwMode="auto">
              <a:xfrm>
                <a:off x="2858389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9D97730E-6F77-4048-954B-7942F46674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530" y="5602066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7BF67195-5FA2-4ACD-9AB3-E427DF6AC98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9811" y="4664519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148" name="그림 147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AA86F1AD-1032-4C73-A297-C229884E6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400" y="4715938"/>
              <a:ext cx="368176" cy="300696"/>
            </a:xfrm>
            <a:prstGeom prst="rect">
              <a:avLst/>
            </a:prstGeom>
          </p:spPr>
        </p:pic>
        <p:pic>
          <p:nvPicPr>
            <p:cNvPr id="149" name="그림 148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B90287DF-51A4-42E6-B7D1-0CF04B780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7" y="4715938"/>
              <a:ext cx="368176" cy="300696"/>
            </a:xfrm>
            <a:prstGeom prst="rect">
              <a:avLst/>
            </a:prstGeom>
          </p:spPr>
        </p:pic>
        <p:pic>
          <p:nvPicPr>
            <p:cNvPr id="150" name="그림 149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54230C7C-F5A6-4A90-BD9C-0432EF4F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7" y="5169150"/>
              <a:ext cx="368176" cy="300696"/>
            </a:xfrm>
            <a:prstGeom prst="rect">
              <a:avLst/>
            </a:prstGeom>
          </p:spPr>
        </p:pic>
        <p:pic>
          <p:nvPicPr>
            <p:cNvPr id="151" name="그림 150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id="{5FC0DAFC-0A6A-48E1-9A72-2C32C7239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400" y="5169150"/>
              <a:ext cx="368176" cy="300696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4AB8933E-3DF3-4F2A-AB51-7F487129AA28}"/>
              </a:ext>
            </a:extLst>
          </p:cNvPr>
          <p:cNvSpPr txBox="1"/>
          <p:nvPr/>
        </p:nvSpPr>
        <p:spPr>
          <a:xfrm>
            <a:off x="2128456" y="620780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Scale-Out</a:t>
            </a:r>
            <a:endParaRPr lang="ko-KR" altLang="en-US" dirty="0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F51B12E2-9D6C-4799-9CD1-EC1823E0731A}"/>
              </a:ext>
            </a:extLst>
          </p:cNvPr>
          <p:cNvGrpSpPr/>
          <p:nvPr/>
        </p:nvGrpSpPr>
        <p:grpSpPr>
          <a:xfrm rot="5400000">
            <a:off x="2106533" y="4396041"/>
            <a:ext cx="1408182" cy="1992505"/>
            <a:chOff x="2967909" y="3092679"/>
            <a:chExt cx="2041459" cy="199250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64DC4B-1ADF-4B1F-9069-B8A42E08E31A}"/>
                </a:ext>
              </a:extLst>
            </p:cNvPr>
            <p:cNvSpPr txBox="1"/>
            <p:nvPr/>
          </p:nvSpPr>
          <p:spPr>
            <a:xfrm rot="16200000">
              <a:off x="2716558" y="402532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latin typeface="Abadi" panose="020B0604020104020204" pitchFamily="34" charset="0"/>
                </a:rPr>
                <a:t>Value Size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84FA8848-5976-424B-8261-A71434275E87}"/>
                </a:ext>
              </a:extLst>
            </p:cNvPr>
            <p:cNvCxnSpPr/>
            <p:nvPr/>
          </p:nvCxnSpPr>
          <p:spPr bwMode="auto">
            <a:xfrm>
              <a:off x="3263149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26CE721-DE1E-447F-93D1-BC8B3FE2E592}"/>
                </a:ext>
              </a:extLst>
            </p:cNvPr>
            <p:cNvSpPr txBox="1"/>
            <p:nvPr/>
          </p:nvSpPr>
          <p:spPr>
            <a:xfrm rot="16200000">
              <a:off x="3188264" y="4006244"/>
              <a:ext cx="663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latin typeface="Abadi" panose="020B0604020104020204" pitchFamily="34" charset="0"/>
                </a:rPr>
                <a:t>Key Size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46923FFC-4DDA-4710-ABC2-ED7E92BE1BEC}"/>
                </a:ext>
              </a:extLst>
            </p:cNvPr>
            <p:cNvCxnSpPr/>
            <p:nvPr/>
          </p:nvCxnSpPr>
          <p:spPr bwMode="auto">
            <a:xfrm>
              <a:off x="3688529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A5265BA-5483-45A0-8295-813FB4DFD1B9}"/>
                </a:ext>
              </a:extLst>
            </p:cNvPr>
            <p:cNvSpPr txBox="1"/>
            <p:nvPr/>
          </p:nvSpPr>
          <p:spPr>
            <a:xfrm rot="16200000">
              <a:off x="3447398" y="4031732"/>
              <a:ext cx="10021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err="1">
                  <a:latin typeface="Abadi" panose="020B0604020104020204" pitchFamily="34" charset="0"/>
                </a:rPr>
                <a:t>MemTable</a:t>
              </a:r>
              <a:r>
                <a:rPr lang="en-US" altLang="ko-KR" sz="1000" b="0" dirty="0">
                  <a:latin typeface="Abadi" panose="020B0604020104020204" pitchFamily="34" charset="0"/>
                </a:rPr>
                <a:t> Size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BE07E8F5-7D0A-45FF-8B5F-6D178DC49FF3}"/>
                </a:ext>
              </a:extLst>
            </p:cNvPr>
            <p:cNvCxnSpPr/>
            <p:nvPr/>
          </p:nvCxnSpPr>
          <p:spPr bwMode="auto">
            <a:xfrm>
              <a:off x="4120626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B05290A-E2A9-4CF9-8339-BEE1C5791800}"/>
                </a:ext>
              </a:extLst>
            </p:cNvPr>
            <p:cNvSpPr txBox="1"/>
            <p:nvPr/>
          </p:nvSpPr>
          <p:spPr>
            <a:xfrm rot="16200000">
              <a:off x="3958594" y="4028526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err="1">
                  <a:latin typeface="Abadi" panose="020B0604020104020204" pitchFamily="34" charset="0"/>
                </a:rPr>
                <a:t>SSTable</a:t>
              </a:r>
              <a:r>
                <a:rPr lang="en-US" altLang="ko-KR" sz="1000" b="0" dirty="0">
                  <a:latin typeface="Abadi" panose="020B0604020104020204" pitchFamily="34" charset="0"/>
                </a:rPr>
                <a:t> Size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B4027E52-8639-48B6-996C-4DBC4F9E8228}"/>
                </a:ext>
              </a:extLst>
            </p:cNvPr>
            <p:cNvCxnSpPr/>
            <p:nvPr/>
          </p:nvCxnSpPr>
          <p:spPr bwMode="auto">
            <a:xfrm>
              <a:off x="4567701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7BE2090-8848-4F67-9C46-3543F744603D}"/>
                </a:ext>
              </a:extLst>
            </p:cNvPr>
            <p:cNvSpPr txBox="1"/>
            <p:nvPr/>
          </p:nvSpPr>
          <p:spPr>
            <a:xfrm rot="16200000">
              <a:off x="4437932" y="4028525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latin typeface="Abadi" panose="020B0604020104020204" pitchFamily="34" charset="0"/>
                </a:rPr>
                <a:t>L0 file num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6B3F8FF1-31F8-4815-A92B-7EEF02FF09AD}"/>
                </a:ext>
              </a:extLst>
            </p:cNvPr>
            <p:cNvCxnSpPr/>
            <p:nvPr/>
          </p:nvCxnSpPr>
          <p:spPr bwMode="auto">
            <a:xfrm>
              <a:off x="5009368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80606E30-3EC7-48E2-94EE-B443ADFC0F99}"/>
              </a:ext>
            </a:extLst>
          </p:cNvPr>
          <p:cNvGrpSpPr/>
          <p:nvPr/>
        </p:nvGrpSpPr>
        <p:grpSpPr>
          <a:xfrm>
            <a:off x="3111074" y="4804028"/>
            <a:ext cx="185749" cy="185749"/>
            <a:chOff x="862235" y="4565511"/>
            <a:chExt cx="243790" cy="243790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92E08C2-B0A0-4ADF-851A-77BCB48F42D1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F2110F4-89FF-4935-9590-F34D9B3C97C3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E0BBDC5F-0185-4B89-AE1A-B839F557D1FE}"/>
              </a:ext>
            </a:extLst>
          </p:cNvPr>
          <p:cNvGrpSpPr/>
          <p:nvPr/>
        </p:nvGrpSpPr>
        <p:grpSpPr>
          <a:xfrm>
            <a:off x="2262769" y="5096631"/>
            <a:ext cx="185749" cy="185749"/>
            <a:chOff x="862235" y="4565511"/>
            <a:chExt cx="243790" cy="243790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E72567E-5321-4FF4-959B-1DF0389B1D5F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78B9E86B-F5CC-4553-8870-BB20B4422B7F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87372039-30E8-489C-A5CA-F90E611B113A}"/>
              </a:ext>
            </a:extLst>
          </p:cNvPr>
          <p:cNvGrpSpPr/>
          <p:nvPr/>
        </p:nvGrpSpPr>
        <p:grpSpPr>
          <a:xfrm>
            <a:off x="2675430" y="5421851"/>
            <a:ext cx="185749" cy="185749"/>
            <a:chOff x="862235" y="4565511"/>
            <a:chExt cx="243790" cy="243790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1FB93B87-C823-4F35-A585-049F1D2F0351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FAAAD2B-20C1-4CCC-8CF7-1E6AD20D9D00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4C28E488-4F57-4A0C-92DF-BC15F4A34CD4}"/>
              </a:ext>
            </a:extLst>
          </p:cNvPr>
          <p:cNvGrpSpPr/>
          <p:nvPr/>
        </p:nvGrpSpPr>
        <p:grpSpPr>
          <a:xfrm>
            <a:off x="2016073" y="5713666"/>
            <a:ext cx="185749" cy="185749"/>
            <a:chOff x="862235" y="4565511"/>
            <a:chExt cx="243790" cy="243790"/>
          </a:xfrm>
        </p:grpSpPr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296BA51-1BDC-4F6F-96FB-E83C83EA6ADE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DE25774-0550-4A1C-8C2D-A6D043F54319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D32F673-F02F-42A2-B41B-F8A0096FB34B}"/>
              </a:ext>
            </a:extLst>
          </p:cNvPr>
          <p:cNvGrpSpPr/>
          <p:nvPr/>
        </p:nvGrpSpPr>
        <p:grpSpPr>
          <a:xfrm>
            <a:off x="3052539" y="6015946"/>
            <a:ext cx="185749" cy="185749"/>
            <a:chOff x="862235" y="4565511"/>
            <a:chExt cx="243790" cy="243790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F8E9542-A9AF-4D7B-B588-0C505C7ED48E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CC63E979-CFA8-4D19-AF78-93E826D975C5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2C8C5EAE-73B4-4323-A72E-84790E157B5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194" y="4710562"/>
            <a:ext cx="430379" cy="0"/>
          </a:xfrm>
          <a:prstGeom prst="straightConnector1">
            <a:avLst/>
          </a:prstGeom>
          <a:noFill/>
          <a:ln w="9525" cap="rnd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triangle"/>
            <a:tailEnd type="triangle"/>
          </a:ln>
          <a:effectLst/>
        </p:spPr>
      </p:cxnSp>
      <p:pic>
        <p:nvPicPr>
          <p:cNvPr id="332" name="그림 331">
            <a:extLst>
              <a:ext uri="{FF2B5EF4-FFF2-40B4-BE49-F238E27FC236}">
                <a16:creationId xmlns:a16="http://schemas.microsoft.com/office/drawing/2014/main" id="{44BE699D-8198-4729-899A-23CD0E94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91" y="2369618"/>
            <a:ext cx="2111885" cy="2118764"/>
          </a:xfrm>
          <a:prstGeom prst="rect">
            <a:avLst/>
          </a:prstGeom>
        </p:spPr>
      </p:pic>
      <p:pic>
        <p:nvPicPr>
          <p:cNvPr id="333" name="그림 332">
            <a:extLst>
              <a:ext uri="{FF2B5EF4-FFF2-40B4-BE49-F238E27FC236}">
                <a16:creationId xmlns:a16="http://schemas.microsoft.com/office/drawing/2014/main" id="{B6E737EF-C7B0-4D04-920E-6F5FC10F6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150" y="2383591"/>
            <a:ext cx="2111885" cy="2118764"/>
          </a:xfrm>
          <a:prstGeom prst="rect">
            <a:avLst/>
          </a:prstGeom>
        </p:spPr>
      </p:pic>
      <p:pic>
        <p:nvPicPr>
          <p:cNvPr id="330" name="그림 329">
            <a:extLst>
              <a:ext uri="{FF2B5EF4-FFF2-40B4-BE49-F238E27FC236}">
                <a16:creationId xmlns:a16="http://schemas.microsoft.com/office/drawing/2014/main" id="{0E2432E3-0676-42CC-9A7F-3F2239498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507" y="2379190"/>
            <a:ext cx="2111885" cy="2118764"/>
          </a:xfrm>
          <a:prstGeom prst="rect">
            <a:avLst/>
          </a:prstGeom>
        </p:spPr>
      </p:pic>
      <p:pic>
        <p:nvPicPr>
          <p:cNvPr id="331" name="그림 330">
            <a:extLst>
              <a:ext uri="{FF2B5EF4-FFF2-40B4-BE49-F238E27FC236}">
                <a16:creationId xmlns:a16="http://schemas.microsoft.com/office/drawing/2014/main" id="{37F89EF0-8B91-4343-BB37-9F958260D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66" y="2367237"/>
            <a:ext cx="2155189" cy="2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>
                <a:solidFill>
                  <a:srgbClr val="FF0000"/>
                </a:solidFill>
              </a:rPr>
              <a:t>1 KV-Size</a:t>
            </a:r>
          </a:p>
          <a:p>
            <a:pPr lvl="2"/>
            <a:r>
              <a:rPr lang="en-US" altLang="ko-KR"/>
              <a:t>Various Key Size</a:t>
            </a:r>
          </a:p>
          <a:p>
            <a:pPr lvl="3"/>
            <a:r>
              <a:rPr lang="en-US" altLang="ko-KR"/>
              <a:t>Key: 16B, 32B, 64B, 128B</a:t>
            </a:r>
          </a:p>
          <a:p>
            <a:pPr lvl="3"/>
            <a:r>
              <a:rPr lang="en-US" altLang="ko-KR"/>
              <a:t>Value: 8K</a:t>
            </a:r>
          </a:p>
          <a:p>
            <a:pPr lvl="3"/>
            <a:r>
              <a:rPr lang="en-US" altLang="ko-KR"/>
              <a:t>fillrandom, readrandom, range query, 5000000</a:t>
            </a:r>
          </a:p>
          <a:p>
            <a:pPr lvl="3"/>
            <a:r>
              <a:rPr lang="en-US" altLang="ko-KR"/>
              <a:t>Leveled Compaction vs. Universal Compaction</a:t>
            </a:r>
          </a:p>
          <a:p>
            <a:pPr lvl="3"/>
            <a:r>
              <a:rPr lang="en-US" altLang="ko-KR"/>
              <a:t>Write Amplification</a:t>
            </a:r>
          </a:p>
          <a:p>
            <a:pPr lvl="3"/>
            <a:endParaRPr lang="en-US" altLang="ko-KR"/>
          </a:p>
          <a:p>
            <a:pPr lvl="2"/>
            <a:r>
              <a:rPr lang="en-US" altLang="ko-KR"/>
              <a:t>Various Value Size</a:t>
            </a:r>
          </a:p>
          <a:p>
            <a:pPr lvl="3"/>
            <a:r>
              <a:rPr lang="en-US" altLang="ko-KR"/>
              <a:t>Key: 16B</a:t>
            </a:r>
          </a:p>
          <a:p>
            <a:pPr lvl="3"/>
            <a:r>
              <a:rPr lang="en-US" altLang="ko-KR"/>
              <a:t>Value: 256B, 1KB, 4KB, 16KB</a:t>
            </a:r>
          </a:p>
          <a:p>
            <a:pPr lvl="3"/>
            <a:r>
              <a:rPr lang="en-US" altLang="ko-KR"/>
              <a:t>fillrandom, readrandom, range query, 5000000</a:t>
            </a:r>
          </a:p>
          <a:p>
            <a:pPr lvl="3"/>
            <a:r>
              <a:rPr lang="en-US" altLang="ko-KR"/>
              <a:t>Leveled Compaction vs. Universal Compaction</a:t>
            </a:r>
          </a:p>
          <a:p>
            <a:pPr lvl="3"/>
            <a:r>
              <a:rPr lang="en-US" altLang="ko-KR"/>
              <a:t>Write Amplification</a:t>
            </a:r>
          </a:p>
          <a:p>
            <a:pPr lvl="3"/>
            <a:endParaRPr lang="en-US" altLang="ko-KR"/>
          </a:p>
          <a:p>
            <a:pPr marL="857250" lvl="2" indent="0">
              <a:buNone/>
            </a:pPr>
            <a:r>
              <a:rPr lang="en-US" altLang="ko-KR" sz="1600"/>
              <a:t>+YCSB Workload, compare Read/Space Amplification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7125571" y="392778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Latency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985352" y="558924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Amplification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0" y="2828196"/>
            <a:ext cx="1775292" cy="10995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8" y="4541175"/>
            <a:ext cx="1646340" cy="10571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8" y="1141703"/>
            <a:ext cx="1679734" cy="10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8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::Compaction</a:t>
            </a:r>
          </a:p>
          <a:p>
            <a:pPr lvl="1">
              <a:defRPr/>
            </a:pPr>
            <a:r>
              <a:rPr lang="en-US" altLang="ko-KR"/>
              <a:t>Trial#3 </a:t>
            </a:r>
            <a:r>
              <a:rPr lang="en-US" altLang="ko-KR" dirty="0"/>
              <a:t>Compaction on </a:t>
            </a:r>
            <a:r>
              <a:rPr lang="en-US" altLang="ko-KR"/>
              <a:t>various Key size (random write)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13" name="차트 12"/>
          <p:cNvGraphicFramePr>
            <a:graphicFrameLocks/>
          </p:cNvGraphicFramePr>
          <p:nvPr/>
        </p:nvGraphicFramePr>
        <p:xfrm>
          <a:off x="871896" y="2058847"/>
          <a:ext cx="2979379" cy="194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/>
        </p:nvGraphicFramePr>
        <p:xfrm>
          <a:off x="843902" y="4291563"/>
          <a:ext cx="3292055" cy="203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822665" y="176178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0291" y="397212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6936" y="40066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WAF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46699" y="176178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Compaction</a:t>
            </a:r>
            <a:endParaRPr lang="ko-KR" altLang="en-US"/>
          </a:p>
        </p:txBody>
      </p:sp>
      <p:graphicFrame>
        <p:nvGraphicFramePr>
          <p:cNvPr id="31" name="차트 30"/>
          <p:cNvGraphicFramePr>
            <a:graphicFrameLocks/>
          </p:cNvGraphicFramePr>
          <p:nvPr/>
        </p:nvGraphicFramePr>
        <p:xfrm>
          <a:off x="4866640" y="2081089"/>
          <a:ext cx="3227569" cy="188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차트 31"/>
          <p:cNvGraphicFramePr>
            <a:graphicFrameLocks/>
          </p:cNvGraphicFramePr>
          <p:nvPr/>
        </p:nvGraphicFramePr>
        <p:xfrm>
          <a:off x="4895551" y="4389075"/>
          <a:ext cx="3198657" cy="196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8367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::Compaction</a:t>
            </a:r>
          </a:p>
          <a:p>
            <a:pPr lvl="1">
              <a:defRPr/>
            </a:pPr>
            <a:r>
              <a:rPr lang="en-US" altLang="ko-KR"/>
              <a:t>Trial#4 </a:t>
            </a:r>
            <a:r>
              <a:rPr lang="en-US" altLang="ko-KR" dirty="0"/>
              <a:t>Compaction on </a:t>
            </a:r>
            <a:r>
              <a:rPr lang="en-US" altLang="ko-KR"/>
              <a:t>various Value size (random write)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/>
        </p:nvGraphicFramePr>
        <p:xfrm>
          <a:off x="830752" y="2174023"/>
          <a:ext cx="3165184" cy="1919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/>
        </p:nvGraphicFramePr>
        <p:xfrm>
          <a:off x="896682" y="4389408"/>
          <a:ext cx="3171262" cy="200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직사각형 8"/>
          <p:cNvSpPr/>
          <p:nvPr/>
        </p:nvSpPr>
        <p:spPr>
          <a:xfrm>
            <a:off x="1822665" y="176178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50291" y="397212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56936" y="40066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WAF</a:t>
            </a:r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2AC969C-4FD9-4660-9601-2A784C505F3C}"/>
              </a:ext>
            </a:extLst>
          </p:cNvPr>
          <p:cNvGraphicFramePr>
            <a:graphicFrameLocks/>
          </p:cNvGraphicFramePr>
          <p:nvPr/>
        </p:nvGraphicFramePr>
        <p:xfrm>
          <a:off x="4932040" y="4362337"/>
          <a:ext cx="3062515" cy="196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/>
        </p:nvGraphicFramePr>
        <p:xfrm>
          <a:off x="4844459" y="2074362"/>
          <a:ext cx="3150096" cy="201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46699" y="176178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Compaction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/>
              <a:t>#2 </a:t>
            </a:r>
            <a:r>
              <a:rPr lang="en-US" altLang="ko-KR" dirty="0" err="1"/>
              <a:t>MemTable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2"/>
            <a:r>
              <a:rPr lang="en-US" altLang="ko-KR" dirty="0"/>
              <a:t>Various </a:t>
            </a:r>
            <a:r>
              <a:rPr lang="en-US" altLang="ko-KR" dirty="0" err="1"/>
              <a:t>MemTable</a:t>
            </a:r>
            <a:r>
              <a:rPr lang="en-US" altLang="ko-KR" dirty="0"/>
              <a:t> + Various SST</a:t>
            </a:r>
          </a:p>
          <a:p>
            <a:pPr lvl="3"/>
            <a:r>
              <a:rPr lang="en-US" altLang="ko-KR" dirty="0"/>
              <a:t>64MB, 32MB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lvl="2"/>
            <a:r>
              <a:rPr lang="en-US" altLang="ko-KR" dirty="0"/>
              <a:t>Various </a:t>
            </a:r>
            <a:r>
              <a:rPr lang="en-US" altLang="ko-KR" dirty="0" err="1"/>
              <a:t>MemTable</a:t>
            </a:r>
            <a:r>
              <a:rPr lang="en-US" altLang="ko-KR" dirty="0"/>
              <a:t> + 64MB SST</a:t>
            </a:r>
          </a:p>
          <a:p>
            <a:pPr lvl="3"/>
            <a:r>
              <a:rPr lang="en-US" altLang="ko-KR" dirty="0"/>
              <a:t>64MB, 32MB, 16MB, 8MB, 4MB, 2MB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marL="85725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A77E4-E078-4EFD-BAC2-8F9AD8E49D65}"/>
              </a:ext>
            </a:extLst>
          </p:cNvPr>
          <p:cNvSpPr txBox="1"/>
          <p:nvPr/>
        </p:nvSpPr>
        <p:spPr>
          <a:xfrm>
            <a:off x="7127975" y="386655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Write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FD6BD-32FB-4E88-BFD1-C168AE79FCE6}"/>
              </a:ext>
            </a:extLst>
          </p:cNvPr>
          <p:cNvSpPr txBox="1"/>
          <p:nvPr/>
        </p:nvSpPr>
        <p:spPr>
          <a:xfrm>
            <a:off x="7165884" y="560114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Read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31A8B61-AA6A-4552-A4E7-2921E2BF5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/>
          <a:stretch/>
        </p:blipFill>
        <p:spPr bwMode="auto">
          <a:xfrm>
            <a:off x="6878714" y="1091129"/>
            <a:ext cx="1408773" cy="11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쇼지, 낱말맞추기게임, 공공이(가) 표시된 사진&#10;&#10;자동 생성된 설명">
            <a:extLst>
              <a:ext uri="{FF2B5EF4-FFF2-40B4-BE49-F238E27FC236}">
                <a16:creationId xmlns:a16="http://schemas.microsoft.com/office/drawing/2014/main" id="{0FB30F49-964D-4A29-B8E1-3C5D0185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57" y="2877081"/>
            <a:ext cx="1576877" cy="1000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FD5C38-CE2E-4FFE-AC5C-E57291229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97" y="4567052"/>
            <a:ext cx="1770963" cy="11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323528" y="577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7865C2-1105-4C7B-8F28-34654555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2629"/>
            <a:ext cx="8839200" cy="338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45041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32629</TotalTime>
  <Words>777</Words>
  <Application>Microsoft Office PowerPoint</Application>
  <PresentationFormat>화면 슬라이드 쇼(4:3)</PresentationFormat>
  <Paragraphs>218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Abadi</vt:lpstr>
      <vt:lpstr>Arial</vt:lpstr>
      <vt:lpstr>Tahoma</vt:lpstr>
      <vt:lpstr>Wingdings</vt:lpstr>
      <vt:lpstr>파일캐쉬서식</vt:lpstr>
      <vt:lpstr>RocksDB Festival</vt:lpstr>
      <vt:lpstr>Contents</vt:lpstr>
      <vt:lpstr>Team profile</vt:lpstr>
      <vt:lpstr>Quantitative Analysis on RocksDB Compaction </vt:lpstr>
      <vt:lpstr>PowerPoint 프레젠테이션</vt:lpstr>
      <vt:lpstr>RocksDB Festival</vt:lpstr>
      <vt:lpstr>RocksDB Festival</vt:lpstr>
      <vt:lpstr>PowerPoint 프레젠테이션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PowerPoint 프레젠테이션</vt:lpstr>
      <vt:lpstr>PowerPoint 프레젠테이션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송 인호</cp:lastModifiedBy>
  <cp:revision>1114</cp:revision>
  <cp:lastPrinted>2000-10-17T04:49:16Z</cp:lastPrinted>
  <dcterms:created xsi:type="dcterms:W3CDTF">2000-07-27T08:49:33Z</dcterms:created>
  <dcterms:modified xsi:type="dcterms:W3CDTF">2021-07-19T03:47:36Z</dcterms:modified>
</cp:coreProperties>
</file>