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015" r:id="rId2"/>
    <p:sldId id="3995" r:id="rId3"/>
    <p:sldId id="4276" r:id="rId4"/>
    <p:sldId id="4263" r:id="rId5"/>
    <p:sldId id="4254" r:id="rId6"/>
    <p:sldId id="4261" r:id="rId7"/>
    <p:sldId id="4275" r:id="rId8"/>
    <p:sldId id="4266" r:id="rId9"/>
    <p:sldId id="4270" r:id="rId10"/>
    <p:sldId id="4264" r:id="rId11"/>
    <p:sldId id="4262" r:id="rId12"/>
    <p:sldId id="4274" r:id="rId13"/>
    <p:sldId id="4228" r:id="rId14"/>
    <p:sldId id="4272" r:id="rId15"/>
    <p:sldId id="4273" r:id="rId16"/>
    <p:sldId id="4277" r:id="rId17"/>
    <p:sldId id="4278" r:id="rId18"/>
    <p:sldId id="4279" r:id="rId19"/>
    <p:sldId id="4271" r:id="rId20"/>
    <p:sldId id="4242" r:id="rId21"/>
    <p:sldId id="4249" r:id="rId22"/>
    <p:sldId id="4250" r:id="rId23"/>
    <p:sldId id="4240" r:id="rId24"/>
    <p:sldId id="4238" r:id="rId25"/>
    <p:sldId id="4239" r:id="rId26"/>
    <p:sldId id="4246" r:id="rId27"/>
    <p:sldId id="4244" r:id="rId28"/>
    <p:sldId id="4245" r:id="rId29"/>
    <p:sldId id="4253" r:id="rId3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2B4"/>
    <a:srgbClr val="13631A"/>
    <a:srgbClr val="FFFFFF"/>
    <a:srgbClr val="15531F"/>
    <a:srgbClr val="11681A"/>
    <a:srgbClr val="195B1B"/>
    <a:srgbClr val="17521F"/>
    <a:srgbClr val="19581D"/>
    <a:srgbClr val="154E21"/>
    <a:srgbClr val="195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0000" autoAdjust="0"/>
  </p:normalViewPr>
  <p:slideViewPr>
    <p:cSldViewPr>
      <p:cViewPr>
        <p:scale>
          <a:sx n="75" d="100"/>
          <a:sy n="75" d="100"/>
        </p:scale>
        <p:origin x="2430" y="780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4620;&#50696;&#51652;\Documents\&#52852;&#52852;&#50724;&#53665;%20&#48155;&#51008;%20&#54028;&#51068;\db_Bench_&#49892;&#5474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7-4AA4-A310-C2A7A30440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7-4AA4-A310-C2A7A304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KOPS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(2)'!$F$4:$F$7</c:f>
              <c:numCache>
                <c:formatCode>General</c:formatCode>
                <c:ptCount val="4"/>
                <c:pt idx="0">
                  <c:v>18.815999999999999</c:v>
                </c:pt>
                <c:pt idx="1">
                  <c:v>18.335999999999999</c:v>
                </c:pt>
                <c:pt idx="2">
                  <c:v>16.238</c:v>
                </c:pt>
                <c:pt idx="3">
                  <c:v>14.96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52-4D5F-8C09-E13C82C88F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(2)'!$C$17:$C$20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'Sheet1 (2)'!$N$4:$N$7</c:f>
              <c:numCache>
                <c:formatCode>General</c:formatCode>
                <c:ptCount val="4"/>
                <c:pt idx="0">
                  <c:v>33.706000000000003</c:v>
                </c:pt>
                <c:pt idx="1">
                  <c:v>33.631</c:v>
                </c:pt>
                <c:pt idx="2">
                  <c:v>24.995000000000001</c:v>
                </c:pt>
                <c:pt idx="3">
                  <c:v>21.824000000000002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52-4D5F-8C09-E13C82C88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40528"/>
        <c:axId val="1738342704"/>
      </c:barChart>
      <c:catAx>
        <c:axId val="1738340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2704"/>
        <c:crosses val="autoZero"/>
        <c:auto val="1"/>
        <c:lblAlgn val="ctr"/>
        <c:lblOffset val="100"/>
        <c:noMultiLvlLbl val="0"/>
      </c:catAx>
      <c:valAx>
        <c:axId val="173834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74563927583564"/>
          <c:y val="0.7960892521984152"/>
          <c:w val="0.44566032048960541"/>
          <c:h val="0.10859203322109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(2)'!$E$4:$E$7</c:f>
              <c:numCache>
                <c:formatCode>General</c:formatCode>
                <c:ptCount val="4"/>
                <c:pt idx="0">
                  <c:v>53.143999999999998</c:v>
                </c:pt>
                <c:pt idx="1">
                  <c:v>54.534999999999997</c:v>
                </c:pt>
                <c:pt idx="2">
                  <c:v>61.542000000000002</c:v>
                </c:pt>
                <c:pt idx="3">
                  <c:v>66.843999999999994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1-49EA-B515-4F9F66F405A3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(2)'!$O$4:$O$7</c:f>
              <c:numCache>
                <c:formatCode>General</c:formatCode>
                <c:ptCount val="4"/>
                <c:pt idx="0">
                  <c:v>29.667999999999999</c:v>
                </c:pt>
                <c:pt idx="1">
                  <c:v>29.734000000000002</c:v>
                </c:pt>
                <c:pt idx="2">
                  <c:v>40.006999999999998</c:v>
                </c:pt>
                <c:pt idx="3">
                  <c:v>45.820999999999998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1-49EA-B515-4F9F66F40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3248"/>
        <c:axId val="1738343792"/>
      </c:lineChart>
      <c:catAx>
        <c:axId val="173834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792"/>
        <c:crosses val="autoZero"/>
        <c:auto val="1"/>
        <c:lblAlgn val="ctr"/>
        <c:lblOffset val="100"/>
        <c:noMultiLvlLbl val="0"/>
      </c:catAx>
      <c:valAx>
        <c:axId val="173834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</a:t>
                </a:r>
                <a:r>
                  <a:rPr lang="en-US" altLang="ko-KR" baseline="0"/>
                  <a:t>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(2)'!$G$4:$G$7</c:f>
              <c:numCache>
                <c:formatCode>General</c:formatCode>
                <c:ptCount val="4"/>
                <c:pt idx="0">
                  <c:v>421</c:v>
                </c:pt>
                <c:pt idx="1">
                  <c:v>423</c:v>
                </c:pt>
                <c:pt idx="2">
                  <c:v>438</c:v>
                </c:pt>
                <c:pt idx="3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A-4624-A777-2551FC7C19D3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'Sheet1 (2)'!$M$4:$M$7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(2)'!$P$4:$P$7</c:f>
              <c:numCache>
                <c:formatCode>General</c:formatCode>
                <c:ptCount val="4"/>
                <c:pt idx="0">
                  <c:v>344</c:v>
                </c:pt>
                <c:pt idx="1">
                  <c:v>347</c:v>
                </c:pt>
                <c:pt idx="2">
                  <c:v>363</c:v>
                </c:pt>
                <c:pt idx="3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CA-4624-A777-2551FC7C1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846016"/>
        <c:axId val="1749847104"/>
      </c:barChart>
      <c:catAx>
        <c:axId val="174984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7104"/>
        <c:crosses val="autoZero"/>
        <c:auto val="1"/>
        <c:lblAlgn val="ctr"/>
        <c:lblOffset val="100"/>
        <c:noMultiLvlLbl val="0"/>
      </c:catAx>
      <c:valAx>
        <c:axId val="17498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75145342028256"/>
          <c:y val="0.79816835549970933"/>
          <c:w val="0.37697677792544393"/>
          <c:h val="0.1074848132378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(2)'!$H$4:$H$7</c:f>
              <c:numCache>
                <c:formatCode>General</c:formatCode>
                <c:ptCount val="4"/>
                <c:pt idx="0">
                  <c:v>4.7</c:v>
                </c:pt>
                <c:pt idx="1">
                  <c:v>4.7</c:v>
                </c:pt>
                <c:pt idx="2">
                  <c:v>4.8</c:v>
                </c:pt>
                <c:pt idx="3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4-440F-815C-8F0D09075AA6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'Sheet1 (2)'!$C$4:$C$7</c:f>
              <c:strCache>
                <c:ptCount val="4"/>
                <c:pt idx="0">
                  <c:v>16B</c:v>
                </c:pt>
                <c:pt idx="1">
                  <c:v>64B</c:v>
                </c:pt>
                <c:pt idx="2">
                  <c:v>256B</c:v>
                </c:pt>
                <c:pt idx="3">
                  <c:v>1K</c:v>
                </c:pt>
              </c:strCache>
            </c:strRef>
          </c:cat>
          <c:val>
            <c:numRef>
              <c:f>'Sheet1 (2)'!$Q$4:$Q$7</c:f>
              <c:numCache>
                <c:formatCode>General</c:formatCode>
                <c:ptCount val="4"/>
                <c:pt idx="0">
                  <c:v>3.1</c:v>
                </c:pt>
                <c:pt idx="1">
                  <c:v>3.1</c:v>
                </c:pt>
                <c:pt idx="2">
                  <c:v>3.6</c:v>
                </c:pt>
                <c:pt idx="3">
                  <c:v>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24-440F-815C-8F0D09075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9845472"/>
        <c:axId val="1915566416"/>
      </c:lineChart>
      <c:catAx>
        <c:axId val="174984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key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15566416"/>
        <c:crosses val="autoZero"/>
        <c:auto val="1"/>
        <c:lblAlgn val="ctr"/>
        <c:lblOffset val="100"/>
        <c:noMultiLvlLbl val="0"/>
      </c:catAx>
      <c:valAx>
        <c:axId val="191556641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Write Amplification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8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171.196</c:v>
                </c:pt>
                <c:pt idx="1">
                  <c:v>112.01900000000001</c:v>
                </c:pt>
                <c:pt idx="2">
                  <c:v>19.596</c:v>
                </c:pt>
                <c:pt idx="3">
                  <c:v>3.7909999999999999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8-4A99-82AE-D7730D36B41A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Sheet1!$M$4:$M$7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Sheet1!$N$4:$N$7</c:f>
              <c:numCache>
                <c:formatCode>General</c:formatCode>
                <c:ptCount val="4"/>
                <c:pt idx="0">
                  <c:v>175.18899999999999</c:v>
                </c:pt>
                <c:pt idx="1">
                  <c:v>117.003</c:v>
                </c:pt>
                <c:pt idx="2">
                  <c:v>34.274000000000001</c:v>
                </c:pt>
                <c:pt idx="3">
                  <c:v>8.827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8-4A99-82AE-D7730D36B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38344880"/>
        <c:axId val="1738344336"/>
      </c:barChart>
      <c:catAx>
        <c:axId val="173834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</a:t>
                </a:r>
                <a:r>
                  <a:rPr lang="en-US" altLang="ko-KR" baseline="0"/>
                  <a:t>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336"/>
        <c:crosses val="autoZero"/>
        <c:auto val="1"/>
        <c:lblAlgn val="ctr"/>
        <c:lblOffset val="100"/>
        <c:noMultiLvlLbl val="0"/>
      </c:catAx>
      <c:valAx>
        <c:axId val="173834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KIOPS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060265690715"/>
          <c:y val="0.79804444166542909"/>
          <c:w val="0.46088587322116215"/>
          <c:h val="6.8609924100574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5.8209999999999997</c:v>
                </c:pt>
                <c:pt idx="1">
                  <c:v>8.9269999999999996</c:v>
                </c:pt>
                <c:pt idx="2">
                  <c:v>51.029000000000003</c:v>
                </c:pt>
                <c:pt idx="3">
                  <c:v>263.779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47-4E27-9684-DDFA5EC69335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Sheet1!$O$4:$O$7</c:f>
              <c:numCache>
                <c:formatCode>General</c:formatCode>
                <c:ptCount val="4"/>
                <c:pt idx="0">
                  <c:v>5.7080000000000002</c:v>
                </c:pt>
                <c:pt idx="1">
                  <c:v>8.5470000000000006</c:v>
                </c:pt>
                <c:pt idx="2">
                  <c:v>29.175999999999998</c:v>
                </c:pt>
                <c:pt idx="3">
                  <c:v>113.277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47-4E27-9684-DDFA5EC69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1072"/>
        <c:axId val="1738341616"/>
      </c:lineChart>
      <c:catAx>
        <c:axId val="173834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616"/>
        <c:crosses val="autoZero"/>
        <c:auto val="1"/>
        <c:lblAlgn val="ctr"/>
        <c:lblOffset val="100"/>
        <c:noMultiLvlLbl val="0"/>
      </c:catAx>
      <c:valAx>
        <c:axId val="17383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Latency (ms/op)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Leveled</c:v>
          </c:tx>
          <c:spPr>
            <a:ln w="28575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76000"/>
                </a:schemeClr>
              </a:solidFill>
              <a:ln w="9525">
                <a:solidFill>
                  <a:schemeClr val="accent4">
                    <a:shade val="76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Sheet1!$H$4:$H$7</c:f>
              <c:numCache>
                <c:formatCode>General</c:formatCode>
                <c:ptCount val="4"/>
                <c:pt idx="0">
                  <c:v>2.7</c:v>
                </c:pt>
                <c:pt idx="1">
                  <c:v>3.1</c:v>
                </c:pt>
                <c:pt idx="2">
                  <c:v>4.7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6-41D1-BEA1-9CB0C8A7F08E}"/>
            </c:ext>
          </c:extLst>
        </c:ser>
        <c:ser>
          <c:idx val="1"/>
          <c:order val="1"/>
          <c:tx>
            <c:v>Universal</c:v>
          </c:tx>
          <c:spPr>
            <a:ln w="28575" cap="rnd">
              <a:solidFill>
                <a:schemeClr val="accent4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77000"/>
                </a:schemeClr>
              </a:solidFill>
              <a:ln w="9525">
                <a:solidFill>
                  <a:schemeClr val="accent4">
                    <a:tint val="77000"/>
                  </a:schemeClr>
                </a:solidFill>
              </a:ln>
              <a:effectLst/>
            </c:spPr>
          </c:marker>
          <c:cat>
            <c:strRef>
              <c:f>Sheet1!$D$4:$D$7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Sheet1!$Q$4:$Q$7</c:f>
              <c:numCache>
                <c:formatCode>General</c:formatCode>
                <c:ptCount val="4"/>
                <c:pt idx="0">
                  <c:v>2.4</c:v>
                </c:pt>
                <c:pt idx="1">
                  <c:v>2.9</c:v>
                </c:pt>
                <c:pt idx="2">
                  <c:v>3.3</c:v>
                </c:pt>
                <c:pt idx="3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6-41D1-BEA1-9CB0C8A7F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345424"/>
        <c:axId val="1738345968"/>
      </c:lineChart>
      <c:catAx>
        <c:axId val="173834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 Size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968"/>
        <c:crosses val="autoZero"/>
        <c:auto val="1"/>
        <c:lblAlgn val="ctr"/>
        <c:lblOffset val="100"/>
        <c:noMultiLvlLbl val="0"/>
      </c:catAx>
      <c:valAx>
        <c:axId val="173834596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Amplification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Leveled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Sheet1!$G$4:$G$7</c:f>
              <c:numCache>
                <c:formatCode>General</c:formatCode>
                <c:ptCount val="4"/>
                <c:pt idx="0">
                  <c:v>27</c:v>
                </c:pt>
                <c:pt idx="1">
                  <c:v>89</c:v>
                </c:pt>
                <c:pt idx="2">
                  <c:v>420</c:v>
                </c:pt>
                <c:pt idx="3">
                  <c:v>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B-49E0-B7E5-B5FDC62F0B4B}"/>
            </c:ext>
          </c:extLst>
        </c:ser>
        <c:ser>
          <c:idx val="1"/>
          <c:order val="1"/>
          <c:tx>
            <c:v>Universal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Sheet1!$D$11:$D$14</c:f>
              <c:strCache>
                <c:ptCount val="4"/>
                <c:pt idx="0">
                  <c:v>256B</c:v>
                </c:pt>
                <c:pt idx="1">
                  <c:v>1KB</c:v>
                </c:pt>
                <c:pt idx="2">
                  <c:v>4KB</c:v>
                </c:pt>
                <c:pt idx="3">
                  <c:v>16KB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4"/>
                <c:pt idx="0">
                  <c:v>30</c:v>
                </c:pt>
                <c:pt idx="1">
                  <c:v>100</c:v>
                </c:pt>
                <c:pt idx="2">
                  <c:v>344</c:v>
                </c:pt>
                <c:pt idx="3">
                  <c:v>1407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1B-49E0-B7E5-B5FDC62F0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339440"/>
        <c:axId val="1738339984"/>
      </c:barChart>
      <c:catAx>
        <c:axId val="173833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Value Size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984"/>
        <c:crosses val="autoZero"/>
        <c:auto val="1"/>
        <c:lblAlgn val="ctr"/>
        <c:lblOffset val="100"/>
        <c:noMultiLvlLbl val="0"/>
      </c:catAx>
      <c:valAx>
        <c:axId val="1738339984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Compaction</a:t>
                </a:r>
                <a:r>
                  <a:rPr lang="en-US" altLang="ko-KR" baseline="0"/>
                  <a:t> Count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833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65688918686921"/>
          <c:y val="0.79901030560158115"/>
          <c:w val="0.42150810641961389"/>
          <c:h val="0.10033608991457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19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37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04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18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44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7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2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bb97225@naver.com" TargetMode="External"/><Relationship Id="rId4" Type="http://schemas.openxmlformats.org/officeDocument/2006/relationships/hyperlink" Target="mailto:inhoinno@dankook.ac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송인호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한예진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inhoinno@dankook.ac.kr</a:t>
            </a:r>
            <a:r>
              <a:rPr lang="en-US" altLang="ko-KR" sz="1800" b="0" dirty="0">
                <a:latin typeface="Tahoma" panose="020B0604030504040204" pitchFamily="34" charset="0"/>
              </a:rPr>
              <a:t> 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hbb97225@naver.com</a:t>
            </a:r>
            <a:r>
              <a:rPr lang="en-US" altLang="ko-KR" sz="1800" b="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 err="1">
                <a:latin typeface="Tahoma" panose="020B0604030504040204" pitchFamily="34" charset="0"/>
              </a:rPr>
              <a:t>TeamName</a:t>
            </a:r>
            <a:r>
              <a:rPr lang="en-US" altLang="ko-KR" sz="1800" b="0" dirty="0">
                <a:latin typeface="Tahoma" panose="020B0604030504040204" pitchFamily="34" charset="0"/>
              </a:rPr>
              <a:t> : </a:t>
            </a:r>
            <a:r>
              <a:rPr lang="ko-KR" altLang="en-US" sz="1800" b="0" dirty="0" err="1">
                <a:latin typeface="Tahoma" panose="020B0604030504040204" pitchFamily="34" charset="0"/>
              </a:rPr>
              <a:t>멘탈모델을</a:t>
            </a:r>
            <a:r>
              <a:rPr lang="ko-KR" altLang="en-US" sz="1800" b="0" dirty="0">
                <a:latin typeface="Tahoma" panose="020B0604030504040204" pitchFamily="34" charset="0"/>
              </a:rPr>
              <a:t> 만들고 싶어요</a:t>
            </a:r>
            <a:endParaRPr lang="en-US" altLang="ko-KR" sz="1800" b="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</a:t>
            </a:r>
            <a:r>
              <a:rPr lang="en-US" altLang="ko-KR"/>
              <a:t>of Compactions / latency </a:t>
            </a:r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Readrandom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A820FA-B449-471A-B0CB-A3ACC4239165}"/>
              </a:ext>
            </a:extLst>
          </p:cNvPr>
          <p:cNvGrpSpPr/>
          <p:nvPr/>
        </p:nvGrpSpPr>
        <p:grpSpPr>
          <a:xfrm>
            <a:off x="562051" y="1282452"/>
            <a:ext cx="8330429" cy="5054352"/>
            <a:chOff x="1475656" y="1772816"/>
            <a:chExt cx="6553208" cy="39760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F2F787-D210-4E01-982A-2FB6DC0896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7"/>
            <a:stretch/>
          </p:blipFill>
          <p:spPr bwMode="auto">
            <a:xfrm>
              <a:off x="1497513" y="4075747"/>
              <a:ext cx="6531351" cy="167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9F61C6-86BB-48F1-B42C-D33513E3C9F8}"/>
                </a:ext>
              </a:extLst>
            </p:cNvPr>
            <p:cNvSpPr/>
            <p:nvPr/>
          </p:nvSpPr>
          <p:spPr bwMode="auto">
            <a:xfrm>
              <a:off x="3795498" y="467126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4739074-E632-421B-A5FF-A882612E1768}"/>
                </a:ext>
              </a:extLst>
            </p:cNvPr>
            <p:cNvSpPr/>
            <p:nvPr/>
          </p:nvSpPr>
          <p:spPr bwMode="auto">
            <a:xfrm>
              <a:off x="6923342" y="4163630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0E9C39-51AB-4F31-8C88-81828CC2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72816"/>
              <a:ext cx="6531351" cy="17372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F84385-7E29-4F76-B3A7-B18AF55955BC}"/>
                </a:ext>
              </a:extLst>
            </p:cNvPr>
            <p:cNvSpPr/>
            <p:nvPr/>
          </p:nvSpPr>
          <p:spPr bwMode="auto">
            <a:xfrm>
              <a:off x="6856667" y="2866424"/>
              <a:ext cx="864096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3E1C52-0F7A-433E-ADDF-2C12A4EBE64A}"/>
                </a:ext>
              </a:extLst>
            </p:cNvPr>
            <p:cNvSpPr/>
            <p:nvPr/>
          </p:nvSpPr>
          <p:spPr bwMode="auto">
            <a:xfrm>
              <a:off x="3795498" y="2804437"/>
              <a:ext cx="932885" cy="28803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4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DBD-7C58-470D-B4BF-AF9B0A8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8CAC0F55-3A19-4F4A-9442-51246FA7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6" y="4218216"/>
            <a:ext cx="1717803" cy="148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77933B-8951-4CBF-A042-E5EA4DCF86B6}"/>
              </a:ext>
            </a:extLst>
          </p:cNvPr>
          <p:cNvGrpSpPr/>
          <p:nvPr/>
        </p:nvGrpSpPr>
        <p:grpSpPr>
          <a:xfrm>
            <a:off x="384164" y="1681154"/>
            <a:ext cx="3455168" cy="2603318"/>
            <a:chOff x="871896" y="1761786"/>
            <a:chExt cx="2979379" cy="2244832"/>
          </a:xfrm>
        </p:grpSpPr>
        <p:graphicFrame>
          <p:nvGraphicFramePr>
            <p:cNvPr id="12" name="차트 11">
              <a:extLst>
                <a:ext uri="{FF2B5EF4-FFF2-40B4-BE49-F238E27FC236}">
                  <a16:creationId xmlns:a16="http://schemas.microsoft.com/office/drawing/2014/main" id="{A309395A-6150-4633-B477-8157E42D4B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7626584"/>
                </p:ext>
              </p:extLst>
            </p:nvPr>
          </p:nvGraphicFramePr>
          <p:xfrm>
            <a:off x="871896" y="2058847"/>
            <a:ext cx="2979379" cy="1947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9732BB-FA34-4442-92ED-4CD409EB481F}"/>
                </a:ext>
              </a:extLst>
            </p:cNvPr>
            <p:cNvSpPr/>
            <p:nvPr/>
          </p:nvSpPr>
          <p:spPr>
            <a:xfrm>
              <a:off x="1442385" y="1761786"/>
              <a:ext cx="2061232" cy="3184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Throughput(KOPS)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F5429-5F16-4B95-95E7-2D4D4E59DC77}"/>
              </a:ext>
            </a:extLst>
          </p:cNvPr>
          <p:cNvSpPr/>
          <p:nvPr/>
        </p:nvSpPr>
        <p:spPr>
          <a:xfrm>
            <a:off x="5462063" y="1681154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Throughput(MB/s)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A159B6-799E-4861-B850-536A04FCA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26326" r="58617" b="60365"/>
          <a:stretch/>
        </p:blipFill>
        <p:spPr>
          <a:xfrm>
            <a:off x="5709242" y="2128386"/>
            <a:ext cx="1941867" cy="14546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FCCC97-BD81-46A9-B275-4350F87848C9}"/>
              </a:ext>
            </a:extLst>
          </p:cNvPr>
          <p:cNvSpPr/>
          <p:nvPr/>
        </p:nvSpPr>
        <p:spPr bwMode="auto">
          <a:xfrm>
            <a:off x="5282528" y="3167316"/>
            <a:ext cx="384989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A961E-BCBA-4625-B6B9-F31FF448937F}"/>
              </a:ext>
            </a:extLst>
          </p:cNvPr>
          <p:cNvSpPr/>
          <p:nvPr/>
        </p:nvSpPr>
        <p:spPr bwMode="auto">
          <a:xfrm>
            <a:off x="5694307" y="3665384"/>
            <a:ext cx="1986177" cy="504056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D252F2A-A467-43A1-A731-DDBE28ED0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3" t="39176" r="58617" b="47421"/>
          <a:stretch/>
        </p:blipFill>
        <p:spPr>
          <a:xfrm>
            <a:off x="5709241" y="3569272"/>
            <a:ext cx="1941867" cy="132015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135BB-D069-4B2D-B729-455ECE7E9E18}"/>
              </a:ext>
            </a:extLst>
          </p:cNvPr>
          <p:cNvSpPr/>
          <p:nvPr/>
        </p:nvSpPr>
        <p:spPr bwMode="auto">
          <a:xfrm>
            <a:off x="5912387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A15617-20C0-4392-822A-9FCF0E81E61E}"/>
              </a:ext>
            </a:extLst>
          </p:cNvPr>
          <p:cNvSpPr/>
          <p:nvPr/>
        </p:nvSpPr>
        <p:spPr bwMode="auto">
          <a:xfrm>
            <a:off x="6285006" y="2109674"/>
            <a:ext cx="169474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F83665-8115-40C7-B859-57DDAA8073D1}"/>
              </a:ext>
            </a:extLst>
          </p:cNvPr>
          <p:cNvSpPr/>
          <p:nvPr/>
        </p:nvSpPr>
        <p:spPr bwMode="auto">
          <a:xfrm>
            <a:off x="6454480" y="2109674"/>
            <a:ext cx="398140" cy="2484000"/>
          </a:xfrm>
          <a:prstGeom prst="rect">
            <a:avLst/>
          </a:prstGeom>
          <a:solidFill>
            <a:schemeClr val="bg1">
              <a:alpha val="86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EBAA11-56D5-427A-AEFF-E78B0FC65AB6}"/>
              </a:ext>
            </a:extLst>
          </p:cNvPr>
          <p:cNvCxnSpPr>
            <a:cxnSpLocks/>
          </p:cNvCxnSpPr>
          <p:nvPr/>
        </p:nvCxnSpPr>
        <p:spPr bwMode="auto">
          <a:xfrm>
            <a:off x="1339268" y="2112713"/>
            <a:ext cx="2307542" cy="576201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8314F7-3276-423C-A448-A8EAD576DD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2919" y="2285672"/>
            <a:ext cx="2410306" cy="256015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5B9DD7-9301-4CBC-B5C7-B006854D4EEE}"/>
              </a:ext>
            </a:extLst>
          </p:cNvPr>
          <p:cNvSpPr txBox="1"/>
          <p:nvPr/>
        </p:nvSpPr>
        <p:spPr>
          <a:xfrm>
            <a:off x="444966" y="5688684"/>
            <a:ext cx="8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OPS, </a:t>
            </a:r>
            <a:r>
              <a:rPr lang="ko-KR" altLang="en-US" dirty="0">
                <a:solidFill>
                  <a:srgbClr val="FF0000"/>
                </a:solidFill>
              </a:rPr>
              <a:t>한 쪽은 </a:t>
            </a:r>
            <a:r>
              <a:rPr lang="en-US" altLang="ko-KR" dirty="0">
                <a:solidFill>
                  <a:srgbClr val="FF0000"/>
                </a:solidFill>
              </a:rPr>
              <a:t>MB/s 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KV Size</a:t>
            </a:r>
            <a:r>
              <a:rPr lang="ko-KR" altLang="en-US" dirty="0">
                <a:solidFill>
                  <a:srgbClr val="FF0000"/>
                </a:solidFill>
              </a:rPr>
              <a:t>가 늘어날 수록 </a:t>
            </a:r>
            <a:r>
              <a:rPr lang="en-US" altLang="ko-KR" dirty="0">
                <a:solidFill>
                  <a:srgbClr val="FF0000"/>
                </a:solidFill>
              </a:rPr>
              <a:t>MB/s</a:t>
            </a:r>
            <a:r>
              <a:rPr lang="ko-KR" altLang="en-US" dirty="0">
                <a:solidFill>
                  <a:srgbClr val="FF0000"/>
                </a:solidFill>
              </a:rPr>
              <a:t>는 늘어나고</a:t>
            </a:r>
            <a:r>
              <a:rPr lang="en-US" altLang="ko-KR" dirty="0">
                <a:solidFill>
                  <a:srgbClr val="FF0000"/>
                </a:solidFill>
              </a:rPr>
              <a:t>, OPS</a:t>
            </a:r>
            <a:r>
              <a:rPr lang="ko-KR" altLang="en-US" dirty="0">
                <a:solidFill>
                  <a:srgbClr val="FF0000"/>
                </a:solidFill>
              </a:rPr>
              <a:t>는 줄어들게 됨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9A85E-C1A4-482B-A54F-F1DD22515795}"/>
              </a:ext>
            </a:extLst>
          </p:cNvPr>
          <p:cNvSpPr txBox="1"/>
          <p:nvPr/>
        </p:nvSpPr>
        <p:spPr>
          <a:xfrm>
            <a:off x="152400" y="924644"/>
            <a:ext cx="82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on Last week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4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F456-CF09-4CA3-A754-354E4A74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2E9A-3EAB-44ED-8AD2-8B6ABD1EEB7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Week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Mental Model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조사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Hybrid Compaction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fine grain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Read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부분별 시간 측정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en-US" altLang="ko-KR" dirty="0"/>
              <a:t>Space Amplification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defRPr/>
            </a:pP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Amplification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7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7200" dirty="0"/>
              <a:t>Appendix </a:t>
            </a:r>
            <a:br>
              <a:rPr lang="en-US" altLang="ko-KR" sz="7200" dirty="0"/>
            </a:b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653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C5E01-5712-4BFB-B718-535B86AACFA1}"/>
              </a:ext>
            </a:extLst>
          </p:cNvPr>
          <p:cNvSpPr/>
          <p:nvPr/>
        </p:nvSpPr>
        <p:spPr bwMode="auto">
          <a:xfrm>
            <a:off x="152400" y="2539139"/>
            <a:ext cx="8839200" cy="28080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FDE65-4593-4D2F-B740-E9135CA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40E3F-5BE0-48F9-9462-FF788BD9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estimate Space Amplification Factor?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C44ED-0AD8-404B-A857-F0EC0E066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458032"/>
            <a:ext cx="1952625" cy="230187"/>
          </a:xfrm>
        </p:spPr>
        <p:txBody>
          <a:bodyPr/>
          <a:lstStyle/>
          <a:p>
            <a:pPr>
              <a:defRPr/>
            </a:pPr>
            <a:fld id="{40239D5C-DBD1-4A5A-BA70-1B184E7DED7A}" type="slidenum">
              <a:rPr lang="ko-Kore-KR" altLang="en-US" smtClean="0"/>
              <a:pPr>
                <a:defRPr/>
              </a:pPr>
              <a:t>15</a:t>
            </a:fld>
            <a:endParaRPr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81EFF-1668-4BE9-9D58-E1ED142E9101}"/>
                  </a:ext>
                </a:extLst>
              </p:cNvPr>
              <p:cNvSpPr txBox="1"/>
              <p:nvPr/>
            </p:nvSpPr>
            <p:spPr>
              <a:xfrm>
                <a:off x="1161263" y="1628800"/>
                <a:ext cx="5750805" cy="684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𝑺𝑨𝑭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𝑨𝒄𝒕𝒖𝒂𝒍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𝒖𝒔𝒆𝒅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𝒔𝒑𝒂𝒄𝒆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𝑹𝒆𝒒𝒖𝒊𝒓𝒆𝒅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𝒔𝒑𝒂𝒄𝒆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𝑫𝑩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장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num>
                      <m:den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소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필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A81EFF-1668-4BE9-9D58-E1ED142E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63" y="1628800"/>
                <a:ext cx="5750805" cy="684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31976E-BEA8-40B0-80BE-056B8534CCC0}"/>
              </a:ext>
            </a:extLst>
          </p:cNvPr>
          <p:cNvSpPr txBox="1"/>
          <p:nvPr/>
        </p:nvSpPr>
        <p:spPr>
          <a:xfrm>
            <a:off x="5998815" y="1998416"/>
            <a:ext cx="260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☞ Not</a:t>
            </a:r>
            <a:r>
              <a:rPr lang="ko-KR" altLang="en-US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simple</a:t>
            </a:r>
            <a:endParaRPr lang="ko-KR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041332-52E7-469B-8427-8D07E6D4E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1" y="2683155"/>
            <a:ext cx="8306959" cy="2219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72FB9-D390-4275-BB4A-1A8B2068E8A5}"/>
              </a:ext>
            </a:extLst>
          </p:cNvPr>
          <p:cNvSpPr txBox="1"/>
          <p:nvPr/>
        </p:nvSpPr>
        <p:spPr>
          <a:xfrm>
            <a:off x="241567" y="5026185"/>
            <a:ext cx="8759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13631A"/>
                </a:solidFill>
              </a:rPr>
              <a:t>Jongmoo</a:t>
            </a:r>
            <a:r>
              <a:rPr lang="ko-KR" altLang="en-US" sz="1000" dirty="0">
                <a:solidFill>
                  <a:srgbClr val="13631A"/>
                </a:solidFill>
              </a:rPr>
              <a:t> </a:t>
            </a:r>
            <a:r>
              <a:rPr lang="en-US" altLang="ko-KR" sz="1000" dirty="0">
                <a:solidFill>
                  <a:srgbClr val="13631A"/>
                </a:solidFill>
              </a:rPr>
              <a:t>Choi, Key-Value Store: Database for Unstructured Bigdata (Focusing on </a:t>
            </a:r>
            <a:r>
              <a:rPr lang="en-US" altLang="ko-KR" sz="1000" dirty="0" err="1">
                <a:solidFill>
                  <a:srgbClr val="13631A"/>
                </a:solidFill>
              </a:rPr>
              <a:t>RocksDB</a:t>
            </a:r>
            <a:r>
              <a:rPr lang="en-US" altLang="ko-KR" sz="1000" dirty="0">
                <a:solidFill>
                  <a:srgbClr val="13631A"/>
                </a:solidFill>
              </a:rPr>
              <a:t>), 12</a:t>
            </a:r>
            <a:r>
              <a:rPr lang="en-US" altLang="ko-KR" sz="1000" baseline="30000" dirty="0">
                <a:solidFill>
                  <a:srgbClr val="13631A"/>
                </a:solidFill>
              </a:rPr>
              <a:t>th</a:t>
            </a:r>
            <a:r>
              <a:rPr lang="en-US" altLang="ko-KR" sz="1000" dirty="0">
                <a:solidFill>
                  <a:srgbClr val="13631A"/>
                </a:solidFill>
              </a:rPr>
              <a:t> CSMS </a:t>
            </a:r>
            <a:r>
              <a:rPr lang="ko-KR" altLang="en-US" sz="1000" dirty="0">
                <a:solidFill>
                  <a:srgbClr val="13631A"/>
                </a:solidFill>
              </a:rPr>
              <a:t>융합</a:t>
            </a:r>
            <a:r>
              <a:rPr lang="en-US" altLang="ko-KR" sz="1000" dirty="0">
                <a:solidFill>
                  <a:srgbClr val="13631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1000" dirty="0">
                <a:solidFill>
                  <a:srgbClr val="13631A"/>
                </a:solidFill>
                <a:latin typeface="+mn-ea"/>
                <a:ea typeface="+mn-ea"/>
              </a:rPr>
              <a:t>스마트미디어 시스템 워크샵</a:t>
            </a:r>
            <a:r>
              <a:rPr lang="en-US" altLang="ko-KR" sz="1000" dirty="0">
                <a:solidFill>
                  <a:srgbClr val="13631A"/>
                </a:solidFill>
                <a:latin typeface="+mn-ea"/>
                <a:ea typeface="+mn-ea"/>
              </a:rPr>
              <a:t> </a:t>
            </a:r>
            <a:endParaRPr lang="ko-KR" altLang="en-US" sz="1000" dirty="0">
              <a:solidFill>
                <a:srgbClr val="13631A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4C4CE-7388-4F76-BD20-C3452B43F2B5}"/>
                  </a:ext>
                </a:extLst>
              </p:cNvPr>
              <p:cNvSpPr txBox="1"/>
              <p:nvPr/>
            </p:nvSpPr>
            <p:spPr>
              <a:xfrm>
                <a:off x="-13116" y="5518530"/>
                <a:ext cx="915711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중첩된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KV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를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고려하지 </a:t>
                </a:r>
                <a:r>
                  <a:rPr lang="ko-KR" altLang="en-US" sz="1400" dirty="0" err="1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않아야함</a:t>
                </a:r>
                <a:endParaRPr lang="en-US" altLang="ko-KR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☞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따라서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(</a:t>
                </a:r>
                <a:r>
                  <a:rPr lang="ko-KR" altLang="en-US" sz="1400" dirty="0" err="1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바라건대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,) Sequential pattern 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으로 쓰인 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Size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를</a:t>
                </a:r>
                <a:r>
                  <a:rPr lang="ko-KR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소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필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요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한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공</m:t>
                    </m:r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간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으로 두고 구할 예정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1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☞ </a:t>
                </a:r>
                <a:r>
                  <a:rPr lang="en-US" altLang="ko-KR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Comment</a:t>
                </a:r>
                <a:r>
                  <a:rPr lang="ko-KR" altLang="en-US" sz="1400" dirty="0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1400" dirty="0" err="1">
                    <a:solidFill>
                      <a:srgbClr val="FF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Plz</a:t>
                </a:r>
                <a:endParaRPr lang="ko-KR" altLang="en-US" sz="14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4C4CE-7388-4F76-BD20-C3452B43F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16" y="5518530"/>
                <a:ext cx="9157116" cy="738664"/>
              </a:xfrm>
              <a:prstGeom prst="rect">
                <a:avLst/>
              </a:prstGeom>
              <a:blipFill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5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739FDB9-E7D3-4512-9E75-8D80ED36A32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3850" y="838200"/>
                <a:ext cx="8496300" cy="548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Blip>
                    <a:blip r:embed="rId2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5000"/>
                  <a:buChar char="•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b="0" kern="0" dirty="0"/>
                  <a:t>When we fix the DB size (Request size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0" kern="0" dirty="0"/>
                  <a:t> 2.4GB)</a:t>
                </a:r>
              </a:p>
              <a:p>
                <a:r>
                  <a:rPr lang="ko-KR" altLang="en-US" sz="12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 </a:t>
                </a:r>
                <a:r>
                  <a:rPr lang="en-US" altLang="ko-KR" sz="12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Request size = 800GB</a:t>
                </a:r>
                <a:r>
                  <a:rPr lang="ko-KR" altLang="en-US" sz="12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수정하고 </a:t>
                </a:r>
                <a:r>
                  <a:rPr lang="en-US" altLang="ko-KR" sz="12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bench </a:t>
                </a:r>
                <a:r>
                  <a:rPr lang="ko-KR" altLang="en-US" sz="1200" b="0" kern="0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실험중</a:t>
                </a:r>
                <a:r>
                  <a:rPr lang="en-US" altLang="ko-KR" sz="12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2739FDB9-E7D3-4512-9E75-8D80ED36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838200"/>
                <a:ext cx="8496300" cy="5486400"/>
              </a:xfrm>
              <a:prstGeom prst="rect">
                <a:avLst/>
              </a:prstGeom>
              <a:blipFill>
                <a:blip r:embed="rId3"/>
                <a:stretch>
                  <a:fillRect t="-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4006A85D-4ECE-4B97-8A0C-E8652D5E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101518-7E00-43DC-A3F6-1A8BCFA9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8" y="1628800"/>
            <a:ext cx="7596683" cy="485505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4FF6B-196D-42DC-81F1-8CF09091A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9D5C-DBD1-4A5A-BA70-1B184E7DED7A}" type="slidenum">
              <a:rPr lang="ko-Kore-KR" altLang="en-US" smtClean="0"/>
              <a:pPr>
                <a:defRPr/>
              </a:pPr>
              <a:t>16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175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BDFD4-19E2-4F23-83E0-94D7E84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43B706-9B99-499B-87FE-36A36F9E9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kern="0" dirty="0"/>
                  <a:t>When we fix the DB size (Request size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0" kern="0" dirty="0"/>
                  <a:t> 2.4GB)</a:t>
                </a:r>
              </a:p>
              <a:p>
                <a:r>
                  <a:rPr lang="ko-KR" altLang="en-US" sz="16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현재 </a:t>
                </a:r>
                <a:r>
                  <a:rPr lang="en-US" altLang="ko-KR" sz="16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Request size = 800GB</a:t>
                </a:r>
                <a:r>
                  <a:rPr lang="ko-KR" altLang="en-US" sz="16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수정하고 </a:t>
                </a:r>
                <a:r>
                  <a:rPr lang="en-US" altLang="ko-KR" sz="16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bench </a:t>
                </a:r>
                <a:r>
                  <a:rPr lang="ko-KR" altLang="en-US" sz="1600" b="0" kern="0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실험중</a:t>
                </a:r>
                <a:r>
                  <a:rPr lang="en-US" altLang="ko-KR" sz="1600" b="0" kern="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43B706-9B99-499B-87FE-36A36F9E9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E4B68-AF33-4000-BE41-59D62E6D0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9D5C-DBD1-4A5A-BA70-1B184E7DED7A}" type="slidenum">
              <a:rPr lang="ko-Kore-KR" altLang="en-US" smtClean="0"/>
              <a:pPr>
                <a:defRPr/>
              </a:pPr>
              <a:t>17</a:t>
            </a:fld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E21FD4-C733-4035-A7E9-CEDAB4AA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27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0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D5FF-94DE-44D8-85CB-5CCCF32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8B8ED-32B2-4264-AB12-5A088301F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39D5C-DBD1-4A5A-BA70-1B184E7DED7A}" type="slidenum">
              <a:rPr lang="ko-Kore-KR" altLang="en-US" smtClean="0"/>
              <a:pPr>
                <a:defRPr/>
              </a:pPr>
              <a:t>18</a:t>
            </a:fld>
            <a:endParaRPr lang="ko-Kore-KR" altLang="en-US" dirty="0"/>
          </a:p>
        </p:txBody>
      </p:sp>
      <p:pic>
        <p:nvPicPr>
          <p:cNvPr id="6" name="내용 개체 틀 5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98C0A751-68EC-44C4-8783-5F003073D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89"/>
          <a:stretch/>
        </p:blipFill>
        <p:spPr>
          <a:xfrm>
            <a:off x="170990" y="899210"/>
            <a:ext cx="4347549" cy="36913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4D3690-B82B-4BD2-97CF-CE9D226B7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30"/>
          <a:stretch/>
        </p:blipFill>
        <p:spPr>
          <a:xfrm>
            <a:off x="4518539" y="899210"/>
            <a:ext cx="4473061" cy="506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D837A6-BD3A-46B6-9F0F-BFC29A891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2" b="31101"/>
          <a:stretch/>
        </p:blipFill>
        <p:spPr>
          <a:xfrm>
            <a:off x="5076056" y="3164793"/>
            <a:ext cx="3535930" cy="1601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B45D61-2E49-4AA7-8774-0FF91F1291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41"/>
          <a:stretch/>
        </p:blipFill>
        <p:spPr>
          <a:xfrm>
            <a:off x="5085334" y="4866596"/>
            <a:ext cx="3549811" cy="1627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C3BA83-4832-4FA4-9E6E-D55786DF9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" b="77034"/>
          <a:stretch/>
        </p:blipFill>
        <p:spPr>
          <a:xfrm>
            <a:off x="5085334" y="1552290"/>
            <a:ext cx="3516300" cy="1564002"/>
          </a:xfrm>
          <a:prstGeom prst="rect">
            <a:avLst/>
          </a:prstGeom>
        </p:spPr>
      </p:pic>
      <p:pic>
        <p:nvPicPr>
          <p:cNvPr id="7" name="내용 개체 틀 5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F20FA1B4-1CB8-45E5-99E9-D39992950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2"/>
          <a:stretch/>
        </p:blipFill>
        <p:spPr bwMode="auto">
          <a:xfrm>
            <a:off x="760784" y="4941636"/>
            <a:ext cx="3511092" cy="166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내용 개체 틀 5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6CBEFA27-0B06-4B42-97A3-D29F49343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6" b="30936"/>
          <a:stretch/>
        </p:blipFill>
        <p:spPr bwMode="auto">
          <a:xfrm>
            <a:off x="760784" y="3221966"/>
            <a:ext cx="3511092" cy="166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내용 개체 틀 5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C6E78814-058E-4E09-8D9F-B0B25FA0E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4" b="77101"/>
          <a:stretch/>
        </p:blipFill>
        <p:spPr bwMode="auto">
          <a:xfrm>
            <a:off x="755576" y="1552290"/>
            <a:ext cx="3511092" cy="161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3C63193F-B87B-494F-9DFA-92681407A5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272" y="680230"/>
                <a:ext cx="8496300" cy="548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5000"/>
                  <a:buChar char="•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1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sz="1100" b="0" kern="0" dirty="0"/>
                  <a:t>When we fix the DB size (Request size </a:t>
                </a:r>
                <a14:m>
                  <m:oMath xmlns:m="http://schemas.openxmlformats.org/officeDocument/2006/math">
                    <m:r>
                      <a:rPr lang="en-US" altLang="ko-KR" sz="11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100" b="0" kern="0" dirty="0"/>
                  <a:t> 2.4GB)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ko-KR" altLang="en-US" sz="1100" b="0" kern="0" dirty="0"/>
              </a:p>
            </p:txBody>
          </p:sp>
        </mc:Choice>
        <mc:Fallback>
          <p:sp>
            <p:nvSpPr>
              <p:cNvPr id="17" name="내용 개체 틀 2">
                <a:extLst>
                  <a:ext uri="{FF2B5EF4-FFF2-40B4-BE49-F238E27FC236}">
                    <a16:creationId xmlns:a16="http://schemas.microsoft.com/office/drawing/2014/main" id="{3C63193F-B87B-494F-9DFA-92681407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2" y="680230"/>
                <a:ext cx="8496300" cy="5486400"/>
              </a:xfrm>
              <a:prstGeom prst="rect">
                <a:avLst/>
              </a:prstGeom>
              <a:blipFill>
                <a:blip r:embed="rId5"/>
                <a:stretch>
                  <a:fillRect t="-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5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64904"/>
            <a:ext cx="8839200" cy="3930724"/>
          </a:xfrm>
        </p:spPr>
        <p:txBody>
          <a:bodyPr/>
          <a:lstStyle/>
          <a:p>
            <a:r>
              <a:rPr lang="en-US" altLang="ko-KR" sz="3600" dirty="0"/>
              <a:t>Last Week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738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8327F6-F3F9-477E-ACAB-CAF2855452BA}"/>
              </a:ext>
            </a:extLst>
          </p:cNvPr>
          <p:cNvSpPr/>
          <p:nvPr/>
        </p:nvSpPr>
        <p:spPr bwMode="auto">
          <a:xfrm>
            <a:off x="5825260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2F53D4-2D6C-4D57-B0F4-EBCE00AD1FED}"/>
              </a:ext>
            </a:extLst>
          </p:cNvPr>
          <p:cNvSpPr/>
          <p:nvPr/>
        </p:nvSpPr>
        <p:spPr bwMode="auto">
          <a:xfrm>
            <a:off x="6928198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B64E65-702F-4C24-882B-7591A92AB653}"/>
              </a:ext>
            </a:extLst>
          </p:cNvPr>
          <p:cNvSpPr/>
          <p:nvPr/>
        </p:nvSpPr>
        <p:spPr bwMode="auto">
          <a:xfrm>
            <a:off x="8014863" y="425844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CA72EA-2BB3-48EA-B5B9-8726493C1471}"/>
              </a:ext>
            </a:extLst>
          </p:cNvPr>
          <p:cNvSpPr/>
          <p:nvPr/>
        </p:nvSpPr>
        <p:spPr bwMode="auto">
          <a:xfrm>
            <a:off x="5822135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F544C-ADA6-453B-B432-7D7603688DBC}"/>
              </a:ext>
            </a:extLst>
          </p:cNvPr>
          <p:cNvSpPr/>
          <p:nvPr/>
        </p:nvSpPr>
        <p:spPr bwMode="auto">
          <a:xfrm>
            <a:off x="6918499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34EEE5-D738-4041-A584-8BB315A92040}"/>
              </a:ext>
            </a:extLst>
          </p:cNvPr>
          <p:cNvSpPr/>
          <p:nvPr/>
        </p:nvSpPr>
        <p:spPr bwMode="auto">
          <a:xfrm>
            <a:off x="8014863" y="5333750"/>
            <a:ext cx="961804" cy="961804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37063-88EF-43FE-A08B-286E43EA9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56"/>
          <a:stretch/>
        </p:blipFill>
        <p:spPr>
          <a:xfrm>
            <a:off x="5812473" y="4395583"/>
            <a:ext cx="997159" cy="7652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078C56-5D69-41F4-9C65-98CD38EF6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6"/>
          <a:stretch/>
        </p:blipFill>
        <p:spPr>
          <a:xfrm>
            <a:off x="8063407" y="4332675"/>
            <a:ext cx="903374" cy="6933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EE26E-9DE7-436B-9A93-1E92FAE86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6" b="32075"/>
          <a:stretch/>
        </p:blipFill>
        <p:spPr>
          <a:xfrm>
            <a:off x="6953384" y="4325295"/>
            <a:ext cx="911431" cy="8280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FC3888-5E95-408B-94E4-B62F8D6C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34" y="5465674"/>
            <a:ext cx="1038264" cy="829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784A8-313E-4ACE-9346-41CD4235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83" y="5517086"/>
            <a:ext cx="879941" cy="727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5D4467-E79C-4418-ADBA-01CFF628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015" y="5542256"/>
            <a:ext cx="887044" cy="67671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Last Week</a:t>
            </a:r>
          </a:p>
          <a:p>
            <a:pPr lvl="1"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컴팩션에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녀석들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 KV Size</a:t>
            </a:r>
          </a:p>
          <a:p>
            <a:pPr lvl="1"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컴팩션에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미치는 녀석들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 SST Size</a:t>
            </a:r>
          </a:p>
          <a:p>
            <a:pPr lvl="1"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Mental Model</a:t>
            </a:r>
          </a:p>
          <a:p>
            <a:pPr lvl="2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Alleviating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[PROBLEMS]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 Level Compaction by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[Method]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Universal Compaction</a:t>
            </a: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Leveled vs Universal Compaction Comparison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Throughput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Amplification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Latency distribution + # of Compactions</a:t>
            </a:r>
          </a:p>
          <a:p>
            <a:pPr lvl="2">
              <a:defRPr/>
            </a:pPr>
            <a:r>
              <a:rPr lang="en-US" altLang="ko-KR" strike="sngStrike" dirty="0">
                <a:solidFill>
                  <a:schemeClr val="bg1">
                    <a:lumMod val="85000"/>
                  </a:schemeClr>
                </a:solidFill>
              </a:rPr>
              <a:t>Read/Space Amplification</a:t>
            </a:r>
          </a:p>
          <a:p>
            <a:pPr marL="457200" lvl="1" indent="0">
              <a:buNone/>
              <a:defRPr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#1 KV-Size</a:t>
            </a:r>
          </a:p>
          <a:p>
            <a:pPr lvl="2"/>
            <a:r>
              <a:rPr lang="en-US" altLang="ko-KR" dirty="0"/>
              <a:t>Various Key Size</a:t>
            </a:r>
          </a:p>
          <a:p>
            <a:pPr lvl="3"/>
            <a:r>
              <a:rPr lang="en-US" altLang="ko-KR" dirty="0"/>
              <a:t>Key: 16B, 32B, 64B, 128B</a:t>
            </a:r>
          </a:p>
          <a:p>
            <a:pPr lvl="3"/>
            <a:r>
              <a:rPr lang="en-US" altLang="ko-KR" dirty="0"/>
              <a:t>Value: 8K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range query, 5000000</a:t>
            </a:r>
          </a:p>
          <a:p>
            <a:pPr lvl="3"/>
            <a:r>
              <a:rPr lang="en-US" altLang="ko-KR" dirty="0"/>
              <a:t>Leveled Compaction vs. Universal Compaction</a:t>
            </a:r>
          </a:p>
          <a:p>
            <a:pPr lvl="3"/>
            <a:r>
              <a:rPr lang="en-US" altLang="ko-KR" dirty="0"/>
              <a:t>Write Amplification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Various Value Size</a:t>
            </a:r>
          </a:p>
          <a:p>
            <a:pPr lvl="3"/>
            <a:r>
              <a:rPr lang="en-US" altLang="ko-KR" dirty="0"/>
              <a:t>Key: 16B</a:t>
            </a:r>
          </a:p>
          <a:p>
            <a:pPr lvl="3"/>
            <a:r>
              <a:rPr lang="en-US" altLang="ko-KR" dirty="0"/>
              <a:t>Value: 256B, 1KB, 4KB, 16KB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range query, 5000000</a:t>
            </a:r>
          </a:p>
          <a:p>
            <a:pPr lvl="3"/>
            <a:r>
              <a:rPr lang="en-US" altLang="ko-KR" dirty="0"/>
              <a:t>Leveled Compaction vs. Universal Compaction</a:t>
            </a:r>
          </a:p>
          <a:p>
            <a:pPr lvl="3"/>
            <a:r>
              <a:rPr lang="en-US" altLang="ko-KR" dirty="0"/>
              <a:t>Write Amplification</a:t>
            </a:r>
          </a:p>
          <a:p>
            <a:pPr lvl="3"/>
            <a:endParaRPr lang="en-US" altLang="ko-KR" dirty="0"/>
          </a:p>
          <a:p>
            <a:pPr marL="857250" lvl="2" indent="0">
              <a:buNone/>
            </a:pPr>
            <a:r>
              <a:rPr lang="en-US" altLang="ko-KR" sz="1600" dirty="0"/>
              <a:t>+YCSB Workload, compare Read/Space Amplification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7125571" y="392778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Latency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985352" y="558924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>
                <a:latin typeface="Abadi" panose="020B0604020104020204" pitchFamily="34" charset="0"/>
              </a:rPr>
              <a:t>Write Amplification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50" y="2828196"/>
            <a:ext cx="1775292" cy="1099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8" y="4541175"/>
            <a:ext cx="1646340" cy="10571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8" y="1141703"/>
            <a:ext cx="1679734" cy="1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/>
              <a:t>Trial#3 </a:t>
            </a:r>
            <a:r>
              <a:rPr lang="en-US" altLang="ko-KR" dirty="0"/>
              <a:t>Compaction on </a:t>
            </a:r>
            <a:r>
              <a:rPr lang="en-US" altLang="ko-KR"/>
              <a:t>various Key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/>
        </p:nvGraphicFramePr>
        <p:xfrm>
          <a:off x="871896" y="2058847"/>
          <a:ext cx="2979379" cy="194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/>
        </p:nvGraphicFramePr>
        <p:xfrm>
          <a:off x="843902" y="4291563"/>
          <a:ext cx="3292055" cy="203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  <p:graphicFrame>
        <p:nvGraphicFramePr>
          <p:cNvPr id="31" name="차트 30"/>
          <p:cNvGraphicFramePr>
            <a:graphicFrameLocks/>
          </p:cNvGraphicFramePr>
          <p:nvPr/>
        </p:nvGraphicFramePr>
        <p:xfrm>
          <a:off x="4866640" y="2081089"/>
          <a:ext cx="3227569" cy="188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2" name="차트 31"/>
          <p:cNvGraphicFramePr>
            <a:graphicFrameLocks/>
          </p:cNvGraphicFramePr>
          <p:nvPr/>
        </p:nvGraphicFramePr>
        <p:xfrm>
          <a:off x="4895551" y="4389075"/>
          <a:ext cx="3198657" cy="1967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8367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::Compaction</a:t>
            </a:r>
          </a:p>
          <a:p>
            <a:pPr lvl="1">
              <a:defRPr/>
            </a:pPr>
            <a:r>
              <a:rPr lang="en-US" altLang="ko-KR" dirty="0"/>
              <a:t>Trial#4 Compaction on various Value size (random write)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x-none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x-none" altLang="en-US" sz="1100">
              <a:latin typeface="Tahoma" panose="020B0604030504040204" pitchFamily="34" charset="0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/>
        </p:nvGraphicFramePr>
        <p:xfrm>
          <a:off x="830752" y="2174023"/>
          <a:ext cx="3165184" cy="1919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/>
        </p:nvGraphicFramePr>
        <p:xfrm>
          <a:off x="896682" y="4389408"/>
          <a:ext cx="3171262" cy="200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822665" y="176178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Throughput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50291" y="3972122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6936" y="400661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WAF</a:t>
            </a:r>
            <a:endParaRPr lang="ko-KR" altLang="en-US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2AC969C-4FD9-4660-9601-2A784C505F3C}"/>
              </a:ext>
            </a:extLst>
          </p:cNvPr>
          <p:cNvGraphicFramePr>
            <a:graphicFrameLocks/>
          </p:cNvGraphicFramePr>
          <p:nvPr/>
        </p:nvGraphicFramePr>
        <p:xfrm>
          <a:off x="4932040" y="4362337"/>
          <a:ext cx="3062515" cy="196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차트 15"/>
          <p:cNvGraphicFramePr>
            <a:graphicFrameLocks/>
          </p:cNvGraphicFramePr>
          <p:nvPr/>
        </p:nvGraphicFramePr>
        <p:xfrm>
          <a:off x="4844459" y="2074362"/>
          <a:ext cx="3150096" cy="201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646699" y="1761786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Compaction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C6725-7B7C-48EB-903A-DAD00591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F7F4-54B9-4375-91D9-B2D7DD41B3D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Compaction</a:t>
            </a:r>
            <a:r>
              <a:rPr lang="ko-KR" altLang="en-US" dirty="0"/>
              <a:t>에 영향을 미치는 녀석들</a:t>
            </a:r>
            <a:endParaRPr lang="en-US" altLang="ko-KR" dirty="0"/>
          </a:p>
          <a:p>
            <a:pPr lvl="1"/>
            <a:r>
              <a:rPr lang="en-US" altLang="ko-KR" dirty="0"/>
              <a:t>#2 </a:t>
            </a:r>
            <a:r>
              <a:rPr lang="en-US" altLang="ko-KR" dirty="0" err="1"/>
              <a:t>MemTable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Various SST</a:t>
            </a:r>
          </a:p>
          <a:p>
            <a:pPr lvl="3"/>
            <a:r>
              <a:rPr lang="en-US" altLang="ko-KR" dirty="0"/>
              <a:t>64MB, 32MB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lvl="2"/>
            <a:r>
              <a:rPr lang="en-US" altLang="ko-KR" dirty="0"/>
              <a:t>Various </a:t>
            </a:r>
            <a:r>
              <a:rPr lang="en-US" altLang="ko-KR" dirty="0" err="1"/>
              <a:t>MemTable</a:t>
            </a:r>
            <a:r>
              <a:rPr lang="en-US" altLang="ko-KR" dirty="0"/>
              <a:t> + 64MB SST</a:t>
            </a:r>
          </a:p>
          <a:p>
            <a:pPr lvl="3"/>
            <a:r>
              <a:rPr lang="en-US" altLang="ko-KR" dirty="0"/>
              <a:t>64MB, 32MB, </a:t>
            </a:r>
            <a:r>
              <a:rPr lang="en-US" altLang="ko-KR" strike="sngStrike" dirty="0"/>
              <a:t>16MB, 8MB, 4MB, 2MB</a:t>
            </a:r>
          </a:p>
          <a:p>
            <a:pPr lvl="3"/>
            <a:r>
              <a:rPr lang="en-US" altLang="ko-KR" dirty="0" err="1"/>
              <a:t>fillrandom</a:t>
            </a:r>
            <a:r>
              <a:rPr lang="en-US" altLang="ko-KR" dirty="0"/>
              <a:t>, </a:t>
            </a:r>
            <a:r>
              <a:rPr lang="en-US" altLang="ko-KR" dirty="0" err="1"/>
              <a:t>readrandom</a:t>
            </a:r>
            <a:r>
              <a:rPr lang="en-US" altLang="ko-KR" dirty="0"/>
              <a:t>, 16-512, 10000000</a:t>
            </a:r>
          </a:p>
          <a:p>
            <a:pPr marL="85725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FF60B2-13E4-43A0-A02B-D0A50CF599C8}"/>
              </a:ext>
            </a:extLst>
          </p:cNvPr>
          <p:cNvSpPr/>
          <p:nvPr/>
        </p:nvSpPr>
        <p:spPr bwMode="auto">
          <a:xfrm>
            <a:off x="6516216" y="100304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711BEE-44F2-450B-B548-3FAED87C3D39}"/>
              </a:ext>
            </a:extLst>
          </p:cNvPr>
          <p:cNvSpPr/>
          <p:nvPr/>
        </p:nvSpPr>
        <p:spPr bwMode="auto">
          <a:xfrm>
            <a:off x="6536976" y="274232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33C2E-F143-4542-A329-63C1E75AEA6C}"/>
              </a:ext>
            </a:extLst>
          </p:cNvPr>
          <p:cNvSpPr txBox="1"/>
          <p:nvPr/>
        </p:nvSpPr>
        <p:spPr>
          <a:xfrm>
            <a:off x="6825008" y="2159361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Compaction Monitoring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A77E4-E078-4EFD-BAC2-8F9AD8E49D65}"/>
              </a:ext>
            </a:extLst>
          </p:cNvPr>
          <p:cNvSpPr txBox="1"/>
          <p:nvPr/>
        </p:nvSpPr>
        <p:spPr>
          <a:xfrm>
            <a:off x="7127975" y="386655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Write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CF9F42-CBB0-455B-BA90-8A17B76F1034}"/>
              </a:ext>
            </a:extLst>
          </p:cNvPr>
          <p:cNvSpPr/>
          <p:nvPr/>
        </p:nvSpPr>
        <p:spPr bwMode="auto">
          <a:xfrm>
            <a:off x="6536976" y="4481601"/>
            <a:ext cx="2160240" cy="1512168"/>
          </a:xfrm>
          <a:prstGeom prst="rect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FD6BD-32FB-4E88-BFD1-C168AE79FCE6}"/>
              </a:ext>
            </a:extLst>
          </p:cNvPr>
          <p:cNvSpPr txBox="1"/>
          <p:nvPr/>
        </p:nvSpPr>
        <p:spPr>
          <a:xfrm>
            <a:off x="7165884" y="560114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latin typeface="Abadi" panose="020B0604020104020204" pitchFamily="34" charset="0"/>
              </a:rPr>
              <a:t>Read Latency </a:t>
            </a:r>
            <a:endParaRPr lang="ko-KR" altLang="en-US" sz="1200" b="0" dirty="0">
              <a:latin typeface="Abadi" panose="020B0604020104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31A8B61-AA6A-4552-A4E7-2921E2BF5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4"/>
          <a:stretch/>
        </p:blipFill>
        <p:spPr bwMode="auto">
          <a:xfrm>
            <a:off x="6878714" y="1091129"/>
            <a:ext cx="1408773" cy="11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쇼지, 낱말맞추기게임, 공공이(가) 표시된 사진&#10;&#10;자동 생성된 설명">
            <a:extLst>
              <a:ext uri="{FF2B5EF4-FFF2-40B4-BE49-F238E27FC236}">
                <a16:creationId xmlns:a16="http://schemas.microsoft.com/office/drawing/2014/main" id="{0FB30F49-964D-4A29-B8E1-3C5D0185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657" y="2877081"/>
            <a:ext cx="1576877" cy="1000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FD5C38-CE2E-4FFE-AC5C-E5729122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97" y="4567052"/>
            <a:ext cx="1770963" cy="1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7865C2-1105-4C7B-8F28-34654555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2629"/>
            <a:ext cx="8839200" cy="338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4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2" name="그림 21" descr="텍스트, 쇼지, 공공, 바둑판식이(가) 표시된 사진&#10;&#10;자동 생성된 설명">
            <a:extLst>
              <a:ext uri="{FF2B5EF4-FFF2-40B4-BE49-F238E27FC236}">
                <a16:creationId xmlns:a16="http://schemas.microsoft.com/office/drawing/2014/main" id="{1533658C-986D-4AAC-AF7C-DCD9AB4AD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133082"/>
            <a:ext cx="4303001" cy="27790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C33C5D4-9E4E-4982-BD96-2960D2387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02" y="2129996"/>
            <a:ext cx="4271085" cy="27299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Read/Write latency Trade-off on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MemTable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Size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66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323528" y="5773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85F472-FD31-439F-B23B-9372131E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092229"/>
            <a:ext cx="4572976" cy="405020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7A3B9B-4374-4836-B537-9F158838A556}"/>
              </a:ext>
            </a:extLst>
          </p:cNvPr>
          <p:cNvSpPr/>
          <p:nvPr/>
        </p:nvSpPr>
        <p:spPr bwMode="auto">
          <a:xfrm>
            <a:off x="6013450" y="2276872"/>
            <a:ext cx="791834" cy="719082"/>
          </a:xfrm>
          <a:prstGeom prst="roundRect">
            <a:avLst/>
          </a:prstGeom>
          <a:noFill/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Mem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Table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A96E42-77E9-438E-B285-C46325D457E8}"/>
              </a:ext>
            </a:extLst>
          </p:cNvPr>
          <p:cNvSpPr/>
          <p:nvPr/>
        </p:nvSpPr>
        <p:spPr bwMode="auto">
          <a:xfrm>
            <a:off x="6008586" y="3212976"/>
            <a:ext cx="1798910" cy="1728093"/>
          </a:xfrm>
          <a:prstGeom prst="roundRect">
            <a:avLst/>
          </a:prstGeom>
          <a:solidFill>
            <a:srgbClr val="BF9000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L1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A466FC3-D51F-4CF9-96E6-B34285E5D86A}"/>
              </a:ext>
            </a:extLst>
          </p:cNvPr>
          <p:cNvCxnSpPr>
            <a:cxnSpLocks/>
          </p:cNvCxnSpPr>
          <p:nvPr/>
        </p:nvCxnSpPr>
        <p:spPr bwMode="auto">
          <a:xfrm>
            <a:off x="7884368" y="2246013"/>
            <a:ext cx="0" cy="719082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E62BB3-A363-49E9-B899-22C172685366}"/>
              </a:ext>
            </a:extLst>
          </p:cNvPr>
          <p:cNvSpPr txBox="1"/>
          <p:nvPr/>
        </p:nvSpPr>
        <p:spPr>
          <a:xfrm>
            <a:off x="8110588" y="2143889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2MB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~</a:t>
            </a:r>
          </a:p>
          <a:p>
            <a:pPr algn="ctr"/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F91CA0C-9571-4A69-B5EA-F6EC6D69A0D7}"/>
              </a:ext>
            </a:extLst>
          </p:cNvPr>
          <p:cNvCxnSpPr>
            <a:cxnSpLocks/>
          </p:cNvCxnSpPr>
          <p:nvPr/>
        </p:nvCxnSpPr>
        <p:spPr bwMode="auto">
          <a:xfrm>
            <a:off x="7928991" y="3212976"/>
            <a:ext cx="0" cy="1728093"/>
          </a:xfrm>
          <a:prstGeom prst="straightConnector1">
            <a:avLst/>
          </a:prstGeom>
          <a:noFill/>
          <a:ln w="9525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8787E3-5D1F-4286-8E87-5A501CD16686}"/>
              </a:ext>
            </a:extLst>
          </p:cNvPr>
          <p:cNvSpPr txBox="1"/>
          <p:nvPr/>
        </p:nvSpPr>
        <p:spPr>
          <a:xfrm>
            <a:off x="8091834" y="38522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Abadi" panose="020B0604020104020204" pitchFamily="34" charset="0"/>
              </a:rPr>
              <a:t>64MB</a:t>
            </a:r>
            <a:endParaRPr lang="ko-KR" altLang="en-US" b="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EB79A1B-E48C-4BE3-B7A2-D1D4C67A5D3C}"/>
              </a:ext>
            </a:extLst>
          </p:cNvPr>
          <p:cNvSpPr/>
          <p:nvPr/>
        </p:nvSpPr>
        <p:spPr bwMode="auto">
          <a:xfrm>
            <a:off x="6908041" y="2276872"/>
            <a:ext cx="791834" cy="719082"/>
          </a:xfrm>
          <a:prstGeom prst="roundRect">
            <a:avLst/>
          </a:prstGeom>
          <a:solidFill>
            <a:srgbClr val="FFD961"/>
          </a:solidFill>
          <a:ln w="285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L0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  <a:ea typeface="굴림" charset="-127"/>
              </a:rPr>
              <a:t>SST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57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size, but Target File Size 64MB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MemT</a:t>
            </a:r>
            <a:r>
              <a:rPr lang="en-US" altLang="ko-KR" sz="1800" dirty="0"/>
              <a:t>=[2,4,8,16,32,64]MB, SST_Level1 = 64MB) </a:t>
            </a:r>
            <a:endParaRPr lang="ko-KR" altLang="en-US" sz="1800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6102A-8D8C-453C-9987-11EDC7826C92}"/>
              </a:ext>
            </a:extLst>
          </p:cNvPr>
          <p:cNvSpPr txBox="1"/>
          <p:nvPr/>
        </p:nvSpPr>
        <p:spPr>
          <a:xfrm>
            <a:off x="1979712" y="6069876"/>
            <a:ext cx="548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3E6E64-98B1-4ED0-B13E-13FFC51B7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486"/>
            <a:ext cx="9144000" cy="35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Trial#2 Compaction on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en-US" altLang="ko-KR" dirty="0" err="1"/>
              <a:t>size&amp;Target</a:t>
            </a:r>
            <a:r>
              <a:rPr lang="en-US" altLang="ko-KR" dirty="0"/>
              <a:t> File Size (32MB vs 64MB) 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 difference between previous experiment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쇼지, 바둑판식이(가) 표시된 사진&#10;&#10;자동 생성된 설명">
            <a:extLst>
              <a:ext uri="{FF2B5EF4-FFF2-40B4-BE49-F238E27FC236}">
                <a16:creationId xmlns:a16="http://schemas.microsoft.com/office/drawing/2014/main" id="{189DD11F-C184-4FC6-B888-ED336C3E2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5" y="2133047"/>
            <a:ext cx="3961529" cy="2558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AEF30-B825-4922-874A-E15624075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587" y="2113073"/>
            <a:ext cx="3921801" cy="25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3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Compaction::</a:t>
            </a:r>
            <a:r>
              <a:rPr lang="en-US" altLang="ko-KR" dirty="0" err="1"/>
              <a:t>SSTable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Trial#1 vs Trial#2</a:t>
            </a: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41841-1E3E-426B-807B-1667D919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8920" y="2708920"/>
            <a:ext cx="1952898" cy="2038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ECFC9-0B43-4809-B8C5-860BF86A4406}"/>
              </a:ext>
            </a:extLst>
          </p:cNvPr>
          <p:cNvSpPr txBox="1"/>
          <p:nvPr/>
        </p:nvSpPr>
        <p:spPr>
          <a:xfrm>
            <a:off x="843835" y="4887282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fillrandom</a:t>
            </a:r>
            <a:r>
              <a:rPr lang="en-US" altLang="ko-KR" dirty="0">
                <a:latin typeface="Abadi" panose="020B0604020104020204" pitchFamily="34" charset="0"/>
              </a:rPr>
              <a:t>] Write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53420-AB09-4E92-874C-E913152EA948}"/>
              </a:ext>
            </a:extLst>
          </p:cNvPr>
          <p:cNvSpPr txBox="1"/>
          <p:nvPr/>
        </p:nvSpPr>
        <p:spPr>
          <a:xfrm>
            <a:off x="5221595" y="4859968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badi" panose="020B0604020104020204" pitchFamily="34" charset="0"/>
              </a:rPr>
              <a:t>readrandom</a:t>
            </a:r>
            <a:r>
              <a:rPr lang="en-US" altLang="ko-KR" dirty="0">
                <a:latin typeface="Abadi" panose="020B0604020104020204" pitchFamily="34" charset="0"/>
              </a:rPr>
              <a:t>] Read Latency (99%)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0DA7-3A38-42FA-AEE3-482EB31D19E4}"/>
              </a:ext>
            </a:extLst>
          </p:cNvPr>
          <p:cNvSpPr txBox="1"/>
          <p:nvPr/>
        </p:nvSpPr>
        <p:spPr>
          <a:xfrm>
            <a:off x="1515219" y="578401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..?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53C88-3950-411F-8681-CB74FD8A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3" y="1884954"/>
            <a:ext cx="4419460" cy="2983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1B46F8-95FB-4F94-B1F9-D2DDD561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0" y="1884954"/>
            <a:ext cx="4340338" cy="2983983"/>
          </a:xfrm>
          <a:prstGeom prst="rect">
            <a:avLst/>
          </a:prstGeom>
        </p:spPr>
      </p:pic>
      <p:pic>
        <p:nvPicPr>
          <p:cNvPr id="12" name="그래픽 11" descr="천사 같은 얼굴(윤곽선) 단색으로 채워진">
            <a:extLst>
              <a:ext uri="{FF2B5EF4-FFF2-40B4-BE49-F238E27FC236}">
                <a16:creationId xmlns:a16="http://schemas.microsoft.com/office/drawing/2014/main" id="{B36C4488-B1F3-4655-A4AF-74C4A71715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1595" y="578401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8A2EAC-50AB-42E5-8635-9D2DDA503786}"/>
              </a:ext>
            </a:extLst>
          </p:cNvPr>
          <p:cNvSpPr/>
          <p:nvPr/>
        </p:nvSpPr>
        <p:spPr bwMode="auto">
          <a:xfrm>
            <a:off x="22771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C077F9-5550-4368-9F80-DFDF633C1952}"/>
              </a:ext>
            </a:extLst>
          </p:cNvPr>
          <p:cNvSpPr/>
          <p:nvPr/>
        </p:nvSpPr>
        <p:spPr bwMode="auto">
          <a:xfrm>
            <a:off x="22771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19103-546B-4722-8AD2-4B4DA69C1CFA}"/>
              </a:ext>
            </a:extLst>
          </p:cNvPr>
          <p:cNvSpPr/>
          <p:nvPr/>
        </p:nvSpPr>
        <p:spPr bwMode="auto">
          <a:xfrm>
            <a:off x="22771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136FE80C-E2D6-450F-B5B1-58FF0B094A54}"/>
              </a:ext>
            </a:extLst>
          </p:cNvPr>
          <p:cNvSpPr txBox="1">
            <a:spLocks/>
          </p:cNvSpPr>
          <p:nvPr/>
        </p:nvSpPr>
        <p:spPr bwMode="auto">
          <a:xfrm>
            <a:off x="269256" y="857724"/>
            <a:ext cx="864096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b="0" kern="0"/>
              <a:t>Leveled Compaction, Universal Compaction </a:t>
            </a:r>
          </a:p>
          <a:p>
            <a:pPr lvl="1"/>
            <a:r>
              <a:rPr lang="en-US" altLang="ko-KR" b="0" kern="0"/>
              <a:t>Sorted Level vs Sorted Run </a:t>
            </a:r>
          </a:p>
          <a:p>
            <a:endParaRPr lang="en-US" altLang="ko-KR" b="0" kern="0"/>
          </a:p>
          <a:p>
            <a:endParaRPr lang="en-US" altLang="ko-KR" b="0" kern="0"/>
          </a:p>
          <a:p>
            <a:endParaRPr lang="en-US" altLang="ko-KR" b="0" kern="0"/>
          </a:p>
          <a:p>
            <a:pPr marL="0" indent="0">
              <a:buNone/>
            </a:pPr>
            <a:endParaRPr lang="en-US" altLang="ko-KR" b="0" kern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/>
              <a:t>Compaction Style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32A3F6-9115-4D05-8EB5-D4FD3112ECAB}"/>
              </a:ext>
            </a:extLst>
          </p:cNvPr>
          <p:cNvSpPr/>
          <p:nvPr/>
        </p:nvSpPr>
        <p:spPr bwMode="auto">
          <a:xfrm>
            <a:off x="64430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F76C-0133-4839-ABAA-06377328E982}"/>
              </a:ext>
            </a:extLst>
          </p:cNvPr>
          <p:cNvSpPr/>
          <p:nvPr/>
        </p:nvSpPr>
        <p:spPr bwMode="auto">
          <a:xfrm>
            <a:off x="93234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A3CB18-2270-4352-A26E-70F3C5484B9F}"/>
              </a:ext>
            </a:extLst>
          </p:cNvPr>
          <p:cNvSpPr/>
          <p:nvPr/>
        </p:nvSpPr>
        <p:spPr bwMode="auto">
          <a:xfrm>
            <a:off x="64430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5B99D5-5B5C-448C-A22F-8BCD241AE5F4}"/>
              </a:ext>
            </a:extLst>
          </p:cNvPr>
          <p:cNvSpPr/>
          <p:nvPr/>
        </p:nvSpPr>
        <p:spPr bwMode="auto">
          <a:xfrm>
            <a:off x="93234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3B097A-447C-4643-8876-DB5297329EF0}"/>
              </a:ext>
            </a:extLst>
          </p:cNvPr>
          <p:cNvSpPr/>
          <p:nvPr/>
        </p:nvSpPr>
        <p:spPr bwMode="auto">
          <a:xfrm>
            <a:off x="120598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580914-F50B-4971-9FAD-A1C0CE600035}"/>
              </a:ext>
            </a:extLst>
          </p:cNvPr>
          <p:cNvSpPr/>
          <p:nvPr/>
        </p:nvSpPr>
        <p:spPr bwMode="auto">
          <a:xfrm>
            <a:off x="1494013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0C6715-0467-4AF4-A121-39B4FD1553E6}"/>
              </a:ext>
            </a:extLst>
          </p:cNvPr>
          <p:cNvSpPr/>
          <p:nvPr/>
        </p:nvSpPr>
        <p:spPr bwMode="auto">
          <a:xfrm>
            <a:off x="64430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453B2-B017-469A-96CB-C5A8D0B9840A}"/>
              </a:ext>
            </a:extLst>
          </p:cNvPr>
          <p:cNvSpPr/>
          <p:nvPr/>
        </p:nvSpPr>
        <p:spPr bwMode="auto">
          <a:xfrm>
            <a:off x="93234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B2972-BDBC-4291-ADDD-C3294D2AF464}"/>
              </a:ext>
            </a:extLst>
          </p:cNvPr>
          <p:cNvSpPr/>
          <p:nvPr/>
        </p:nvSpPr>
        <p:spPr bwMode="auto">
          <a:xfrm>
            <a:off x="122037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7A1DC5-2CA4-4F32-8BE0-D925BE4027BB}"/>
              </a:ext>
            </a:extLst>
          </p:cNvPr>
          <p:cNvSpPr/>
          <p:nvPr/>
        </p:nvSpPr>
        <p:spPr bwMode="auto">
          <a:xfrm>
            <a:off x="150840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E5DB40-9296-43CA-98EB-80D018B9110D}"/>
              </a:ext>
            </a:extLst>
          </p:cNvPr>
          <p:cNvSpPr/>
          <p:nvPr/>
        </p:nvSpPr>
        <p:spPr bwMode="auto">
          <a:xfrm>
            <a:off x="179643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AAD59-6B41-42BB-BE1E-12137BC08631}"/>
              </a:ext>
            </a:extLst>
          </p:cNvPr>
          <p:cNvSpPr/>
          <p:nvPr/>
        </p:nvSpPr>
        <p:spPr bwMode="auto">
          <a:xfrm>
            <a:off x="208446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D43826-A37D-4454-93BE-D06C9731B474}"/>
              </a:ext>
            </a:extLst>
          </p:cNvPr>
          <p:cNvSpPr/>
          <p:nvPr/>
        </p:nvSpPr>
        <p:spPr bwMode="auto">
          <a:xfrm>
            <a:off x="64430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DD90-7AE6-4029-8212-667A5B6D35EF}"/>
              </a:ext>
            </a:extLst>
          </p:cNvPr>
          <p:cNvSpPr/>
          <p:nvPr/>
        </p:nvSpPr>
        <p:spPr bwMode="auto">
          <a:xfrm>
            <a:off x="93234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12788-633F-415B-A55C-CB70582A6010}"/>
              </a:ext>
            </a:extLst>
          </p:cNvPr>
          <p:cNvSpPr/>
          <p:nvPr/>
        </p:nvSpPr>
        <p:spPr bwMode="auto">
          <a:xfrm>
            <a:off x="64430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ED785-260B-43DA-8149-54134EB8B6CF}"/>
              </a:ext>
            </a:extLst>
          </p:cNvPr>
          <p:cNvSpPr/>
          <p:nvPr/>
        </p:nvSpPr>
        <p:spPr bwMode="auto">
          <a:xfrm>
            <a:off x="93234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BE547C-6F8F-44CD-A6C2-4451F23C46B5}"/>
              </a:ext>
            </a:extLst>
          </p:cNvPr>
          <p:cNvSpPr/>
          <p:nvPr/>
        </p:nvSpPr>
        <p:spPr bwMode="auto">
          <a:xfrm>
            <a:off x="1515750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4B6496-CB72-48A0-AD23-20DFBDA67628}"/>
              </a:ext>
            </a:extLst>
          </p:cNvPr>
          <p:cNvSpPr/>
          <p:nvPr/>
        </p:nvSpPr>
        <p:spPr bwMode="auto">
          <a:xfrm>
            <a:off x="1222872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DE97E2-052F-4B4D-ABA0-CFBF9EC4BB57}"/>
              </a:ext>
            </a:extLst>
          </p:cNvPr>
          <p:cNvSpPr/>
          <p:nvPr/>
        </p:nvSpPr>
        <p:spPr bwMode="auto">
          <a:xfrm>
            <a:off x="64430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68917F-B0B8-432B-8D89-5A064373F718}"/>
              </a:ext>
            </a:extLst>
          </p:cNvPr>
          <p:cNvSpPr/>
          <p:nvPr/>
        </p:nvSpPr>
        <p:spPr bwMode="auto">
          <a:xfrm>
            <a:off x="93234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D3CDFB-F831-443E-893E-27F0F2A26BD0}"/>
              </a:ext>
            </a:extLst>
          </p:cNvPr>
          <p:cNvSpPr/>
          <p:nvPr/>
        </p:nvSpPr>
        <p:spPr bwMode="auto">
          <a:xfrm>
            <a:off x="122037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99AC4A-28C5-468B-AB91-C2C67817E927}"/>
              </a:ext>
            </a:extLst>
          </p:cNvPr>
          <p:cNvSpPr/>
          <p:nvPr/>
        </p:nvSpPr>
        <p:spPr bwMode="auto">
          <a:xfrm>
            <a:off x="150840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F1D2E2-26AB-48E5-8C79-DC4D2063D798}"/>
              </a:ext>
            </a:extLst>
          </p:cNvPr>
          <p:cNvSpPr/>
          <p:nvPr/>
        </p:nvSpPr>
        <p:spPr bwMode="auto">
          <a:xfrm>
            <a:off x="179643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F2147A-26F7-4A02-8095-7E61BC778E2F}"/>
              </a:ext>
            </a:extLst>
          </p:cNvPr>
          <p:cNvSpPr/>
          <p:nvPr/>
        </p:nvSpPr>
        <p:spPr bwMode="auto">
          <a:xfrm>
            <a:off x="208446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55573A6-07A6-4EDD-B04C-ADCF2EB48D04}"/>
              </a:ext>
            </a:extLst>
          </p:cNvPr>
          <p:cNvSpPr/>
          <p:nvPr/>
        </p:nvSpPr>
        <p:spPr bwMode="auto">
          <a:xfrm>
            <a:off x="64430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9B790E-0A73-49D9-B42C-EB4B4074A20D}"/>
              </a:ext>
            </a:extLst>
          </p:cNvPr>
          <p:cNvSpPr/>
          <p:nvPr/>
        </p:nvSpPr>
        <p:spPr bwMode="auto">
          <a:xfrm>
            <a:off x="93234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24BE90-1A9C-4D1D-8A12-482ADC715D16}"/>
              </a:ext>
            </a:extLst>
          </p:cNvPr>
          <p:cNvSpPr/>
          <p:nvPr/>
        </p:nvSpPr>
        <p:spPr bwMode="auto">
          <a:xfrm>
            <a:off x="64430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114F52-EE06-4841-97B5-EEA435247C5B}"/>
              </a:ext>
            </a:extLst>
          </p:cNvPr>
          <p:cNvSpPr/>
          <p:nvPr/>
        </p:nvSpPr>
        <p:spPr bwMode="auto">
          <a:xfrm>
            <a:off x="93234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F99AC6-1635-48D4-83A9-F7436C6ED786}"/>
              </a:ext>
            </a:extLst>
          </p:cNvPr>
          <p:cNvSpPr/>
          <p:nvPr/>
        </p:nvSpPr>
        <p:spPr bwMode="auto">
          <a:xfrm>
            <a:off x="122037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47F54B-9EDC-4190-85D9-35041BDB47E4}"/>
              </a:ext>
            </a:extLst>
          </p:cNvPr>
          <p:cNvSpPr/>
          <p:nvPr/>
        </p:nvSpPr>
        <p:spPr bwMode="auto">
          <a:xfrm>
            <a:off x="150840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23ADEE-A1CC-40A5-B79D-72744856921C}"/>
              </a:ext>
            </a:extLst>
          </p:cNvPr>
          <p:cNvSpPr/>
          <p:nvPr/>
        </p:nvSpPr>
        <p:spPr bwMode="auto">
          <a:xfrm>
            <a:off x="179643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CEA1205-3E5B-43D6-BC14-4F2124EAD593}"/>
              </a:ext>
            </a:extLst>
          </p:cNvPr>
          <p:cNvSpPr/>
          <p:nvPr/>
        </p:nvSpPr>
        <p:spPr bwMode="auto">
          <a:xfrm>
            <a:off x="208446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6D4C8F-7CA3-4BFB-AE27-EF1DFBDA9B7F}"/>
              </a:ext>
            </a:extLst>
          </p:cNvPr>
          <p:cNvSpPr/>
          <p:nvPr/>
        </p:nvSpPr>
        <p:spPr bwMode="auto">
          <a:xfrm>
            <a:off x="237876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CBD619-2C2C-47CC-A007-4D17E709A983}"/>
              </a:ext>
            </a:extLst>
          </p:cNvPr>
          <p:cNvSpPr/>
          <p:nvPr/>
        </p:nvSpPr>
        <p:spPr bwMode="auto">
          <a:xfrm>
            <a:off x="266679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F8FA5F-B69B-4D03-A0AC-BBD51F8FA711}"/>
              </a:ext>
            </a:extLst>
          </p:cNvPr>
          <p:cNvSpPr/>
          <p:nvPr/>
        </p:nvSpPr>
        <p:spPr bwMode="auto">
          <a:xfrm>
            <a:off x="295483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CAF6907-E079-4FA0-B82F-F1191C2F83DE}"/>
              </a:ext>
            </a:extLst>
          </p:cNvPr>
          <p:cNvSpPr/>
          <p:nvPr/>
        </p:nvSpPr>
        <p:spPr bwMode="auto">
          <a:xfrm>
            <a:off x="324286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40CC4DC-BAFD-4973-B8AD-91F20F79BCA3}"/>
              </a:ext>
            </a:extLst>
          </p:cNvPr>
          <p:cNvSpPr/>
          <p:nvPr/>
        </p:nvSpPr>
        <p:spPr bwMode="auto">
          <a:xfrm>
            <a:off x="353089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018996-FB2F-4F9E-865E-4B0BD8C4561B}"/>
              </a:ext>
            </a:extLst>
          </p:cNvPr>
          <p:cNvSpPr/>
          <p:nvPr/>
        </p:nvSpPr>
        <p:spPr bwMode="auto">
          <a:xfrm>
            <a:off x="381892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54BBA-E9AA-478E-89CD-6D81768DD693}"/>
              </a:ext>
            </a:extLst>
          </p:cNvPr>
          <p:cNvSpPr txBox="1"/>
          <p:nvPr/>
        </p:nvSpPr>
        <p:spPr>
          <a:xfrm>
            <a:off x="22771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3B4152-CA87-4864-9FB3-87E20AC5EDDB}"/>
              </a:ext>
            </a:extLst>
          </p:cNvPr>
          <p:cNvCxnSpPr/>
          <p:nvPr/>
        </p:nvCxnSpPr>
        <p:spPr bwMode="auto">
          <a:xfrm>
            <a:off x="22771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6E7542D-8A25-424B-8A93-C202D9390763}"/>
              </a:ext>
            </a:extLst>
          </p:cNvPr>
          <p:cNvCxnSpPr/>
          <p:nvPr/>
        </p:nvCxnSpPr>
        <p:spPr bwMode="auto">
          <a:xfrm>
            <a:off x="22771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8E10C-7EF3-4AA5-9667-A398B0989871}"/>
              </a:ext>
            </a:extLst>
          </p:cNvPr>
          <p:cNvSpPr txBox="1"/>
          <p:nvPr/>
        </p:nvSpPr>
        <p:spPr>
          <a:xfrm>
            <a:off x="63548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A044CC-9E56-4FDF-AD2D-D6FFC047DEF0}"/>
              </a:ext>
            </a:extLst>
          </p:cNvPr>
          <p:cNvSpPr txBox="1"/>
          <p:nvPr/>
        </p:nvSpPr>
        <p:spPr>
          <a:xfrm>
            <a:off x="65394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01CF1C-4057-4A6C-994F-0BFF589DF875}"/>
              </a:ext>
            </a:extLst>
          </p:cNvPr>
          <p:cNvSpPr txBox="1"/>
          <p:nvPr/>
        </p:nvSpPr>
        <p:spPr>
          <a:xfrm>
            <a:off x="1166013" y="2819813"/>
            <a:ext cx="7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10 19</a:t>
            </a:r>
            <a:endParaRPr lang="ko-KR" alt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2185EA-4A35-4728-89C1-4F2037D483F5}"/>
              </a:ext>
            </a:extLst>
          </p:cNvPr>
          <p:cNvSpPr txBox="1"/>
          <p:nvPr/>
        </p:nvSpPr>
        <p:spPr>
          <a:xfrm>
            <a:off x="64430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F889A9-4F54-4CE0-A2BE-A1922DECD7E0}"/>
              </a:ext>
            </a:extLst>
          </p:cNvPr>
          <p:cNvSpPr txBox="1"/>
          <p:nvPr/>
        </p:nvSpPr>
        <p:spPr>
          <a:xfrm>
            <a:off x="64430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854A4-E22C-42BD-BDB8-94274CD972FB}"/>
              </a:ext>
            </a:extLst>
          </p:cNvPr>
          <p:cNvSpPr txBox="1"/>
          <p:nvPr/>
        </p:nvSpPr>
        <p:spPr>
          <a:xfrm>
            <a:off x="644309" y="5394606"/>
            <a:ext cx="2213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1   2    3   4   7   8</a:t>
            </a:r>
            <a:endParaRPr lang="ko-KR" altLang="en-US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AA6DE-5E0B-44A3-A700-5C23A888B9CF}"/>
              </a:ext>
            </a:extLst>
          </p:cNvPr>
          <p:cNvSpPr txBox="1"/>
          <p:nvPr/>
        </p:nvSpPr>
        <p:spPr>
          <a:xfrm>
            <a:off x="65394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</a:t>
            </a:r>
            <a:endParaRPr lang="ko-KR" alt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AECFB8-62AD-4999-9097-479182AD249B}"/>
              </a:ext>
            </a:extLst>
          </p:cNvPr>
          <p:cNvSpPr txBox="1"/>
          <p:nvPr/>
        </p:nvSpPr>
        <p:spPr>
          <a:xfrm>
            <a:off x="1218931" y="3920169"/>
            <a:ext cx="13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7  10  13 19</a:t>
            </a:r>
            <a:endParaRPr lang="ko-KR" alt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D21777-7B61-475D-94F7-3513D3343B9E}"/>
              </a:ext>
            </a:extLst>
          </p:cNvPr>
          <p:cNvSpPr txBox="1"/>
          <p:nvPr/>
        </p:nvSpPr>
        <p:spPr>
          <a:xfrm>
            <a:off x="2326841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10 12 13 15  18 19</a:t>
            </a:r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6828D-92B6-409E-BAFB-78087B2DD7E7}"/>
              </a:ext>
            </a:extLst>
          </p:cNvPr>
          <p:cNvSpPr txBox="1"/>
          <p:nvPr/>
        </p:nvSpPr>
        <p:spPr>
          <a:xfrm>
            <a:off x="19462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B64B91-C9A2-4550-861C-A61FECEDBA59}"/>
              </a:ext>
            </a:extLst>
          </p:cNvPr>
          <p:cNvCxnSpPr>
            <a:cxnSpLocks/>
          </p:cNvCxnSpPr>
          <p:nvPr/>
        </p:nvCxnSpPr>
        <p:spPr bwMode="auto">
          <a:xfrm>
            <a:off x="176956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0F2D850-0754-4F15-B3C8-4DE77B49B9D1}"/>
              </a:ext>
            </a:extLst>
          </p:cNvPr>
          <p:cNvSpPr txBox="1"/>
          <p:nvPr/>
        </p:nvSpPr>
        <p:spPr>
          <a:xfrm>
            <a:off x="316222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3BC95C85-CB6D-4C4C-8D73-EF95F483633C}"/>
              </a:ext>
            </a:extLst>
          </p:cNvPr>
          <p:cNvSpPr/>
          <p:nvPr/>
        </p:nvSpPr>
        <p:spPr bwMode="auto">
          <a:xfrm>
            <a:off x="79929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DAA82A-366E-420C-9D6A-7B4CB18A6280}"/>
              </a:ext>
            </a:extLst>
          </p:cNvPr>
          <p:cNvSpPr txBox="1"/>
          <p:nvPr/>
        </p:nvSpPr>
        <p:spPr>
          <a:xfrm>
            <a:off x="2838794" y="2946796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id="{0A533FBD-29BB-427C-9CCD-4F100715FC93}"/>
              </a:ext>
            </a:extLst>
          </p:cNvPr>
          <p:cNvSpPr/>
          <p:nvPr/>
        </p:nvSpPr>
        <p:spPr bwMode="auto">
          <a:xfrm>
            <a:off x="218422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1CDEBF3-3CBF-4816-9795-E7E6C604C739}"/>
              </a:ext>
            </a:extLst>
          </p:cNvPr>
          <p:cNvSpPr txBox="1"/>
          <p:nvPr/>
        </p:nvSpPr>
        <p:spPr>
          <a:xfrm>
            <a:off x="3483055" y="374246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36A2FF-DC41-45CA-ACBE-628878F8E952}"/>
              </a:ext>
            </a:extLst>
          </p:cNvPr>
          <p:cNvSpPr txBox="1"/>
          <p:nvPr/>
        </p:nvSpPr>
        <p:spPr>
          <a:xfrm>
            <a:off x="79754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LeveledCompaction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4C50E1A-3EA2-4876-828B-6C9F56C8135E}"/>
              </a:ext>
            </a:extLst>
          </p:cNvPr>
          <p:cNvSpPr/>
          <p:nvPr/>
        </p:nvSpPr>
        <p:spPr bwMode="auto">
          <a:xfrm>
            <a:off x="1807947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6B9C29C-621A-4391-9444-1A908652D7CA}"/>
              </a:ext>
            </a:extLst>
          </p:cNvPr>
          <p:cNvSpPr/>
          <p:nvPr/>
        </p:nvSpPr>
        <p:spPr bwMode="auto">
          <a:xfrm>
            <a:off x="209597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7F69B6-4DAE-441C-8817-025490D0940F}"/>
              </a:ext>
            </a:extLst>
          </p:cNvPr>
          <p:cNvSpPr txBox="1"/>
          <p:nvPr/>
        </p:nvSpPr>
        <p:spPr>
          <a:xfrm>
            <a:off x="3483055" y="5024841"/>
            <a:ext cx="91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8D6E4C3-C43E-4DA3-8594-403E38E614D3}"/>
              </a:ext>
            </a:extLst>
          </p:cNvPr>
          <p:cNvSpPr/>
          <p:nvPr/>
        </p:nvSpPr>
        <p:spPr bwMode="auto">
          <a:xfrm>
            <a:off x="4997599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869399-23DF-41BF-AFFD-3DDCB36856AB}"/>
              </a:ext>
            </a:extLst>
          </p:cNvPr>
          <p:cNvSpPr/>
          <p:nvPr/>
        </p:nvSpPr>
        <p:spPr bwMode="auto">
          <a:xfrm>
            <a:off x="5285631" y="248244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C77BD3A-D463-4DC1-8BBB-D361269B8E2C}"/>
              </a:ext>
            </a:extLst>
          </p:cNvPr>
          <p:cNvSpPr/>
          <p:nvPr/>
        </p:nvSpPr>
        <p:spPr bwMode="auto">
          <a:xfrm>
            <a:off x="499759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BE4C3D8-4E89-4433-B5B7-6F2DDD0C2C31}"/>
              </a:ext>
            </a:extLst>
          </p:cNvPr>
          <p:cNvSpPr/>
          <p:nvPr/>
        </p:nvSpPr>
        <p:spPr bwMode="auto">
          <a:xfrm>
            <a:off x="528563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9F605E0-0449-4BC1-9381-74452E52ED63}"/>
              </a:ext>
            </a:extLst>
          </p:cNvPr>
          <p:cNvSpPr/>
          <p:nvPr/>
        </p:nvSpPr>
        <p:spPr bwMode="auto">
          <a:xfrm>
            <a:off x="5834819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AB85619-8012-48F3-B2CE-5371216F789C}"/>
              </a:ext>
            </a:extLst>
          </p:cNvPr>
          <p:cNvSpPr/>
          <p:nvPr/>
        </p:nvSpPr>
        <p:spPr bwMode="auto">
          <a:xfrm>
            <a:off x="6122851" y="2827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8D0AFD-120F-44A4-8CFB-4F80E5EB223E}"/>
              </a:ext>
            </a:extLst>
          </p:cNvPr>
          <p:cNvSpPr/>
          <p:nvPr/>
        </p:nvSpPr>
        <p:spPr bwMode="auto">
          <a:xfrm>
            <a:off x="499759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5549823-2FC0-4E9A-9252-6981FF6584D2}"/>
              </a:ext>
            </a:extLst>
          </p:cNvPr>
          <p:cNvSpPr/>
          <p:nvPr/>
        </p:nvSpPr>
        <p:spPr bwMode="auto">
          <a:xfrm>
            <a:off x="5285631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434F5C-7FAB-4916-A719-D5F8326930F8}"/>
              </a:ext>
            </a:extLst>
          </p:cNvPr>
          <p:cNvSpPr/>
          <p:nvPr/>
        </p:nvSpPr>
        <p:spPr bwMode="auto">
          <a:xfrm>
            <a:off x="5573663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441A19F-AFE7-4243-8656-DCB141C9B353}"/>
              </a:ext>
            </a:extLst>
          </p:cNvPr>
          <p:cNvSpPr/>
          <p:nvPr/>
        </p:nvSpPr>
        <p:spPr bwMode="auto">
          <a:xfrm>
            <a:off x="5861695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211B10B-4A80-43C5-9AEC-41CBB2BE0FD1}"/>
              </a:ext>
            </a:extLst>
          </p:cNvPr>
          <p:cNvSpPr/>
          <p:nvPr/>
        </p:nvSpPr>
        <p:spPr bwMode="auto">
          <a:xfrm>
            <a:off x="6149727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57810DE-17FB-49A6-92EC-65623DBA1D50}"/>
              </a:ext>
            </a:extLst>
          </p:cNvPr>
          <p:cNvSpPr/>
          <p:nvPr/>
        </p:nvSpPr>
        <p:spPr bwMode="auto">
          <a:xfrm>
            <a:off x="6437759" y="3208802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DCC6CB3-3EE4-4F66-9C45-B90C135CA3AE}"/>
              </a:ext>
            </a:extLst>
          </p:cNvPr>
          <p:cNvSpPr/>
          <p:nvPr/>
        </p:nvSpPr>
        <p:spPr bwMode="auto">
          <a:xfrm>
            <a:off x="4997599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0DCB099-D112-40AB-A385-6BC50886EFDB}"/>
              </a:ext>
            </a:extLst>
          </p:cNvPr>
          <p:cNvSpPr/>
          <p:nvPr/>
        </p:nvSpPr>
        <p:spPr bwMode="auto">
          <a:xfrm>
            <a:off x="5285631" y="3581021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26E466-240C-4D72-B385-9C64BA723A65}"/>
              </a:ext>
            </a:extLst>
          </p:cNvPr>
          <p:cNvSpPr/>
          <p:nvPr/>
        </p:nvSpPr>
        <p:spPr bwMode="auto">
          <a:xfrm>
            <a:off x="499759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D7F920-D96E-42B2-A95D-0E2625145B63}"/>
              </a:ext>
            </a:extLst>
          </p:cNvPr>
          <p:cNvSpPr/>
          <p:nvPr/>
        </p:nvSpPr>
        <p:spPr bwMode="auto">
          <a:xfrm>
            <a:off x="528563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96345A2-17B0-4123-AB49-303B694F07D8}"/>
              </a:ext>
            </a:extLst>
          </p:cNvPr>
          <p:cNvSpPr/>
          <p:nvPr/>
        </p:nvSpPr>
        <p:spPr bwMode="auto">
          <a:xfrm>
            <a:off x="5834819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6F793A-3DFD-4CA0-B1F1-0B726C6CE60E}"/>
              </a:ext>
            </a:extLst>
          </p:cNvPr>
          <p:cNvSpPr/>
          <p:nvPr/>
        </p:nvSpPr>
        <p:spPr bwMode="auto">
          <a:xfrm>
            <a:off x="6122851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3DE5F2-5031-453D-9355-B5FCDC93DAC1}"/>
              </a:ext>
            </a:extLst>
          </p:cNvPr>
          <p:cNvSpPr/>
          <p:nvPr/>
        </p:nvSpPr>
        <p:spPr bwMode="auto">
          <a:xfrm>
            <a:off x="499759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8BBAE01-2FBD-4A2E-AADB-C1FCCB70F579}"/>
              </a:ext>
            </a:extLst>
          </p:cNvPr>
          <p:cNvSpPr/>
          <p:nvPr/>
        </p:nvSpPr>
        <p:spPr bwMode="auto">
          <a:xfrm>
            <a:off x="5285631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B03910-DEA1-4F05-B2DC-575B00476CC0}"/>
              </a:ext>
            </a:extLst>
          </p:cNvPr>
          <p:cNvSpPr/>
          <p:nvPr/>
        </p:nvSpPr>
        <p:spPr bwMode="auto">
          <a:xfrm>
            <a:off x="5573663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D35D45-6F33-41F4-8CA0-A9860FBC3BF2}"/>
              </a:ext>
            </a:extLst>
          </p:cNvPr>
          <p:cNvSpPr/>
          <p:nvPr/>
        </p:nvSpPr>
        <p:spPr bwMode="auto">
          <a:xfrm>
            <a:off x="5861695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EB3079-CBD3-42BE-8FA2-4A8C635392D0}"/>
              </a:ext>
            </a:extLst>
          </p:cNvPr>
          <p:cNvSpPr/>
          <p:nvPr/>
        </p:nvSpPr>
        <p:spPr bwMode="auto">
          <a:xfrm>
            <a:off x="6149727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C512090-CED1-4401-9F71-238BFEE20CA1}"/>
              </a:ext>
            </a:extLst>
          </p:cNvPr>
          <p:cNvSpPr/>
          <p:nvPr/>
        </p:nvSpPr>
        <p:spPr bwMode="auto">
          <a:xfrm>
            <a:off x="6437759" y="4274257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9E4F20D-04F6-46C5-A2CE-4E09C40E7C07}"/>
              </a:ext>
            </a:extLst>
          </p:cNvPr>
          <p:cNvSpPr/>
          <p:nvPr/>
        </p:nvSpPr>
        <p:spPr bwMode="auto">
          <a:xfrm>
            <a:off x="6699566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D8609C5-8B55-402B-B7CF-8F81106E9CF1}"/>
              </a:ext>
            </a:extLst>
          </p:cNvPr>
          <p:cNvSpPr/>
          <p:nvPr/>
        </p:nvSpPr>
        <p:spPr bwMode="auto">
          <a:xfrm>
            <a:off x="6987598" y="393344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2F328D-B89E-46FD-BF10-3B9A66E84492}"/>
              </a:ext>
            </a:extLst>
          </p:cNvPr>
          <p:cNvSpPr/>
          <p:nvPr/>
        </p:nvSpPr>
        <p:spPr bwMode="auto">
          <a:xfrm>
            <a:off x="4997599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EBA4140-56E2-40AE-B5A9-9D44B1B98261}"/>
              </a:ext>
            </a:extLst>
          </p:cNvPr>
          <p:cNvSpPr/>
          <p:nvPr/>
        </p:nvSpPr>
        <p:spPr bwMode="auto">
          <a:xfrm>
            <a:off x="5285631" y="4641466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C44ECF-D59C-47C0-A4F6-7F3370C9C955}"/>
              </a:ext>
            </a:extLst>
          </p:cNvPr>
          <p:cNvSpPr/>
          <p:nvPr/>
        </p:nvSpPr>
        <p:spPr bwMode="auto">
          <a:xfrm>
            <a:off x="499759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CD2594C-68C4-4A68-96F4-B23DF4E3AEFC}"/>
              </a:ext>
            </a:extLst>
          </p:cNvPr>
          <p:cNvSpPr/>
          <p:nvPr/>
        </p:nvSpPr>
        <p:spPr bwMode="auto">
          <a:xfrm>
            <a:off x="5285631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6FB9E1-939F-4C7C-9437-437E89523EF7}"/>
              </a:ext>
            </a:extLst>
          </p:cNvPr>
          <p:cNvSpPr/>
          <p:nvPr/>
        </p:nvSpPr>
        <p:spPr bwMode="auto">
          <a:xfrm>
            <a:off x="5573663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C854318-B5AE-490A-AB50-ADBE1C4EE9EF}"/>
              </a:ext>
            </a:extLst>
          </p:cNvPr>
          <p:cNvSpPr/>
          <p:nvPr/>
        </p:nvSpPr>
        <p:spPr bwMode="auto">
          <a:xfrm>
            <a:off x="5861695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2230614-B9ED-4A40-88D1-2442ECD73693}"/>
              </a:ext>
            </a:extLst>
          </p:cNvPr>
          <p:cNvSpPr/>
          <p:nvPr/>
        </p:nvSpPr>
        <p:spPr bwMode="auto">
          <a:xfrm>
            <a:off x="6149727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3BB200-9AEA-453D-84A7-D1B3D59B4074}"/>
              </a:ext>
            </a:extLst>
          </p:cNvPr>
          <p:cNvSpPr/>
          <p:nvPr/>
        </p:nvSpPr>
        <p:spPr bwMode="auto">
          <a:xfrm>
            <a:off x="6437759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54C0E8-CDBE-4C73-9869-B78E84E6B677}"/>
              </a:ext>
            </a:extLst>
          </p:cNvPr>
          <p:cNvSpPr/>
          <p:nvPr/>
        </p:nvSpPr>
        <p:spPr bwMode="auto">
          <a:xfrm>
            <a:off x="702027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ACDD64B-3A90-4158-B100-2CE12DADE767}"/>
              </a:ext>
            </a:extLst>
          </p:cNvPr>
          <p:cNvSpPr/>
          <p:nvPr/>
        </p:nvSpPr>
        <p:spPr bwMode="auto">
          <a:xfrm>
            <a:off x="7308304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0055D03-4D64-44A0-81B0-840FD29DB2DB}"/>
              </a:ext>
            </a:extLst>
          </p:cNvPr>
          <p:cNvSpPr/>
          <p:nvPr/>
        </p:nvSpPr>
        <p:spPr bwMode="auto">
          <a:xfrm>
            <a:off x="7596336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B829E44-9A74-4862-B033-FAEE8961A4DF}"/>
              </a:ext>
            </a:extLst>
          </p:cNvPr>
          <p:cNvSpPr/>
          <p:nvPr/>
        </p:nvSpPr>
        <p:spPr bwMode="auto">
          <a:xfrm>
            <a:off x="7884368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C38A4ED-2EAF-4494-948A-F39EF83E5318}"/>
              </a:ext>
            </a:extLst>
          </p:cNvPr>
          <p:cNvSpPr/>
          <p:nvPr/>
        </p:nvSpPr>
        <p:spPr bwMode="auto">
          <a:xfrm>
            <a:off x="8172400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630BA1F-5447-4240-BD56-88AE7AD23F37}"/>
              </a:ext>
            </a:extLst>
          </p:cNvPr>
          <p:cNvSpPr/>
          <p:nvPr/>
        </p:nvSpPr>
        <p:spPr bwMode="auto">
          <a:xfrm>
            <a:off x="8460432" y="5408584"/>
            <a:ext cx="288032" cy="276999"/>
          </a:xfrm>
          <a:prstGeom prst="rect">
            <a:avLst/>
          </a:prstGeom>
          <a:noFill/>
          <a:ln w="28575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339CDF-6E9E-4A9A-8E5B-47310016DD3C}"/>
              </a:ext>
            </a:extLst>
          </p:cNvPr>
          <p:cNvSpPr txBox="1"/>
          <p:nvPr/>
        </p:nvSpPr>
        <p:spPr>
          <a:xfrm>
            <a:off x="4581001" y="2355164"/>
            <a:ext cx="392925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0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1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b="0"/>
              <a:t>2</a:t>
            </a:r>
            <a:endParaRPr lang="ko-KR" altLang="en-US" sz="1600" b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CA4A64BC-8BBD-42C8-8DFC-7BF33EB5E784}"/>
              </a:ext>
            </a:extLst>
          </p:cNvPr>
          <p:cNvCxnSpPr/>
          <p:nvPr/>
        </p:nvCxnSpPr>
        <p:spPr bwMode="auto">
          <a:xfrm>
            <a:off x="4581001" y="4594599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50E4AED-0D43-47DE-B17C-15E7E69F6DB5}"/>
              </a:ext>
            </a:extLst>
          </p:cNvPr>
          <p:cNvCxnSpPr/>
          <p:nvPr/>
        </p:nvCxnSpPr>
        <p:spPr bwMode="auto">
          <a:xfrm>
            <a:off x="4581001" y="3537324"/>
            <a:ext cx="4266583" cy="0"/>
          </a:xfrm>
          <a:prstGeom prst="line">
            <a:avLst/>
          </a:prstGeom>
          <a:noFill/>
          <a:ln w="1905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98C478-7ECD-4D59-8D02-DF234F3A6054}"/>
              </a:ext>
            </a:extLst>
          </p:cNvPr>
          <p:cNvSpPr txBox="1"/>
          <p:nvPr/>
        </p:nvSpPr>
        <p:spPr>
          <a:xfrm>
            <a:off x="4988774" y="24762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CEB3C-162D-4C99-A057-0DDB69B85AC2}"/>
              </a:ext>
            </a:extLst>
          </p:cNvPr>
          <p:cNvSpPr txBox="1"/>
          <p:nvPr/>
        </p:nvSpPr>
        <p:spPr>
          <a:xfrm>
            <a:off x="5007235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01D5EC9-9E49-4565-A162-575B6DE6A852}"/>
              </a:ext>
            </a:extLst>
          </p:cNvPr>
          <p:cNvSpPr txBox="1"/>
          <p:nvPr/>
        </p:nvSpPr>
        <p:spPr>
          <a:xfrm>
            <a:off x="5831228" y="2819813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EF71A0A-D2C9-46C9-A144-28DE43935E9D}"/>
              </a:ext>
            </a:extLst>
          </p:cNvPr>
          <p:cNvSpPr txBox="1"/>
          <p:nvPr/>
        </p:nvSpPr>
        <p:spPr>
          <a:xfrm>
            <a:off x="4997599" y="320182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E3058C-E3FD-4950-8CBC-885F0A738B2D}"/>
              </a:ext>
            </a:extLst>
          </p:cNvPr>
          <p:cNvSpPr txBox="1"/>
          <p:nvPr/>
        </p:nvSpPr>
        <p:spPr>
          <a:xfrm>
            <a:off x="4997599" y="4252504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CF6B49-1CA5-4DEF-AA18-57A67A0E96CA}"/>
              </a:ext>
            </a:extLst>
          </p:cNvPr>
          <p:cNvSpPr txBox="1"/>
          <p:nvPr/>
        </p:nvSpPr>
        <p:spPr>
          <a:xfrm>
            <a:off x="4997599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2   4    8  12 15 18</a:t>
            </a:r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5B0C57B-4B91-4340-8504-95FCF30E3393}"/>
              </a:ext>
            </a:extLst>
          </p:cNvPr>
          <p:cNvSpPr txBox="1"/>
          <p:nvPr/>
        </p:nvSpPr>
        <p:spPr>
          <a:xfrm>
            <a:off x="5007235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3  19</a:t>
            </a:r>
            <a:endParaRPr lang="ko-KR" altLang="en-US" sz="140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EE1ACF6-5356-4AA0-BEA5-28D2ABFA6018}"/>
              </a:ext>
            </a:extLst>
          </p:cNvPr>
          <p:cNvSpPr txBox="1"/>
          <p:nvPr/>
        </p:nvSpPr>
        <p:spPr>
          <a:xfrm>
            <a:off x="5831228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1  10</a:t>
            </a:r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544A5D1-E250-4F66-B1FB-77ED7AAF5BB1}"/>
              </a:ext>
            </a:extLst>
          </p:cNvPr>
          <p:cNvSpPr txBox="1"/>
          <p:nvPr/>
        </p:nvSpPr>
        <p:spPr>
          <a:xfrm>
            <a:off x="7013823" y="5394606"/>
            <a:ext cx="18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1   3    7  10 13 19</a:t>
            </a:r>
            <a:endParaRPr lang="ko-KR" altLang="en-US" sz="14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D9F1AB-A630-4A63-983F-BB26280A6FE1}"/>
              </a:ext>
            </a:extLst>
          </p:cNvPr>
          <p:cNvSpPr txBox="1"/>
          <p:nvPr/>
        </p:nvSpPr>
        <p:spPr>
          <a:xfrm>
            <a:off x="6691380" y="3916958"/>
            <a:ext cx="64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7  13</a:t>
            </a:r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B8ABF3B-0087-4DAA-96CB-AB875D82144A}"/>
              </a:ext>
            </a:extLst>
          </p:cNvPr>
          <p:cNvSpPr txBox="1"/>
          <p:nvPr/>
        </p:nvSpPr>
        <p:spPr>
          <a:xfrm>
            <a:off x="4547915" y="2213684"/>
            <a:ext cx="737716" cy="31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/>
              <a:t>level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2AC65E0-EEFA-4015-8ED9-C41087BE637B}"/>
              </a:ext>
            </a:extLst>
          </p:cNvPr>
          <p:cNvSpPr/>
          <p:nvPr/>
        </p:nvSpPr>
        <p:spPr bwMode="auto">
          <a:xfrm>
            <a:off x="4581001" y="2412996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180495F-9D71-45F0-B356-AFB18902A095}"/>
              </a:ext>
            </a:extLst>
          </p:cNvPr>
          <p:cNvSpPr/>
          <p:nvPr/>
        </p:nvSpPr>
        <p:spPr bwMode="auto">
          <a:xfrm>
            <a:off x="4581001" y="3508579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A74D9FB-AA7C-454E-A47C-7A4566CE0181}"/>
              </a:ext>
            </a:extLst>
          </p:cNvPr>
          <p:cNvSpPr/>
          <p:nvPr/>
        </p:nvSpPr>
        <p:spPr bwMode="auto">
          <a:xfrm>
            <a:off x="4581001" y="4660463"/>
            <a:ext cx="4266583" cy="1127200"/>
          </a:xfrm>
          <a:prstGeom prst="rect">
            <a:avLst/>
          </a:prstGeom>
          <a:solidFill>
            <a:schemeClr val="accent2">
              <a:lumMod val="60000"/>
              <a:lumOff val="40000"/>
              <a:alpha val="14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E80810C6-6635-4C56-9E61-D93C8E13F850}"/>
              </a:ext>
            </a:extLst>
          </p:cNvPr>
          <p:cNvCxnSpPr>
            <a:cxnSpLocks/>
          </p:cNvCxnSpPr>
          <p:nvPr/>
        </p:nvCxnSpPr>
        <p:spPr bwMode="auto">
          <a:xfrm>
            <a:off x="6122851" y="2620940"/>
            <a:ext cx="1329469" cy="0"/>
          </a:xfrm>
          <a:prstGeom prst="straightConnector1">
            <a:avLst/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0A967A-BC3D-45A2-965C-F5C58F68E012}"/>
              </a:ext>
            </a:extLst>
          </p:cNvPr>
          <p:cNvSpPr txBox="1"/>
          <p:nvPr/>
        </p:nvSpPr>
        <p:spPr>
          <a:xfrm>
            <a:off x="7515510" y="2412468"/>
            <a:ext cx="1088938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>
                <a:solidFill>
                  <a:srgbClr val="002060"/>
                </a:solidFill>
              </a:rPr>
              <a:t>insert 13</a:t>
            </a:r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9C7384E8-376F-41BA-BE16-2E95F6B9C0D4}"/>
              </a:ext>
            </a:extLst>
          </p:cNvPr>
          <p:cNvSpPr/>
          <p:nvPr/>
        </p:nvSpPr>
        <p:spPr bwMode="auto">
          <a:xfrm>
            <a:off x="5152587" y="2681892"/>
            <a:ext cx="2020168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D239E6-4760-4098-8296-447B88DFA326}"/>
              </a:ext>
            </a:extLst>
          </p:cNvPr>
          <p:cNvSpPr txBox="1"/>
          <p:nvPr/>
        </p:nvSpPr>
        <p:spPr>
          <a:xfrm>
            <a:off x="7192084" y="3160606"/>
            <a:ext cx="701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flush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5" name="원호 164">
            <a:extLst>
              <a:ext uri="{FF2B5EF4-FFF2-40B4-BE49-F238E27FC236}">
                <a16:creationId xmlns:a16="http://schemas.microsoft.com/office/drawing/2014/main" id="{E7E03064-29F6-4B36-8F52-B9BEBB897DF4}"/>
              </a:ext>
            </a:extLst>
          </p:cNvPr>
          <p:cNvSpPr/>
          <p:nvPr/>
        </p:nvSpPr>
        <p:spPr bwMode="auto">
          <a:xfrm>
            <a:off x="6537510" y="4044145"/>
            <a:ext cx="1732136" cy="1872207"/>
          </a:xfrm>
          <a:prstGeom prst="arc">
            <a:avLst>
              <a:gd name="adj1" fmla="val 16200000"/>
              <a:gd name="adj2" fmla="val 511561"/>
            </a:avLst>
          </a:prstGeom>
          <a:noFill/>
          <a:ln w="9525" cap="rnd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878591-786A-40EA-B7D4-3C4620B4CD42}"/>
              </a:ext>
            </a:extLst>
          </p:cNvPr>
          <p:cNvSpPr txBox="1"/>
          <p:nvPr/>
        </p:nvSpPr>
        <p:spPr>
          <a:xfrm>
            <a:off x="7836345" y="3742461"/>
            <a:ext cx="91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kern="0">
                <a:solidFill>
                  <a:srgbClr val="002060"/>
                </a:solidFill>
              </a:rPr>
              <a:t>merge &amp;</a:t>
            </a:r>
          </a:p>
          <a:p>
            <a:r>
              <a:rPr lang="en-US" altLang="ko-KR" sz="1400" b="0" kern="0">
                <a:solidFill>
                  <a:srgbClr val="002060"/>
                </a:solidFill>
              </a:rPr>
              <a:t>move</a:t>
            </a:r>
            <a:endParaRPr lang="ko-KR" altLang="en-US" sz="1400">
              <a:solidFill>
                <a:srgbClr val="00206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B8FCDD-7B8C-4A21-B4B1-AE910ECEDC8B}"/>
              </a:ext>
            </a:extLst>
          </p:cNvPr>
          <p:cNvSpPr txBox="1"/>
          <p:nvPr/>
        </p:nvSpPr>
        <p:spPr>
          <a:xfrm>
            <a:off x="5150834" y="1916832"/>
            <a:ext cx="3289577" cy="37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Example of Universal Compaction</a:t>
            </a:r>
          </a:p>
        </p:txBody>
      </p:sp>
    </p:spTree>
    <p:extLst>
      <p:ext uri="{BB962C8B-B14F-4D97-AF65-F5344CB8AC3E}">
        <p14:creationId xmlns:p14="http://schemas.microsoft.com/office/powerpoint/2010/main" val="36654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8882D-2C35-4B71-9C51-29B20651D6B2}"/>
              </a:ext>
            </a:extLst>
          </p:cNvPr>
          <p:cNvGrpSpPr/>
          <p:nvPr/>
        </p:nvGrpSpPr>
        <p:grpSpPr>
          <a:xfrm>
            <a:off x="1368000" y="1025731"/>
            <a:ext cx="6336704" cy="4752532"/>
            <a:chOff x="1368000" y="1025731"/>
            <a:chExt cx="6336704" cy="4752532"/>
          </a:xfrm>
        </p:grpSpPr>
        <p:pic>
          <p:nvPicPr>
            <p:cNvPr id="1026" name="Picture 2" descr="불가사리는…어이가 없다” 홀린 듯 보게 된다는 &amp;#39;스펀지&amp;#39; 역대급 실험 | KBS2 &amp;#39;스펀지&amp;#39; | 스펀지 불가사리 실험 | 불가사리는  밧줄로 묶을 수 없다 | 에포크타임스">
              <a:extLst>
                <a:ext uri="{FF2B5EF4-FFF2-40B4-BE49-F238E27FC236}">
                  <a16:creationId xmlns:a16="http://schemas.microsoft.com/office/drawing/2014/main" id="{2AB5FB3F-BE6B-4797-A319-88F006F00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87" r="18646" b="-1"/>
            <a:stretch/>
          </p:blipFill>
          <p:spPr bwMode="auto">
            <a:xfrm>
              <a:off x="1368000" y="1025731"/>
              <a:ext cx="6336704" cy="475253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8C1C65-E8EE-45F2-B59A-0D06A6FCB934}"/>
                </a:ext>
              </a:extLst>
            </p:cNvPr>
            <p:cNvSpPr/>
            <p:nvPr/>
          </p:nvSpPr>
          <p:spPr bwMode="auto">
            <a:xfrm>
              <a:off x="2483768" y="2708919"/>
              <a:ext cx="2448272" cy="688577"/>
            </a:xfrm>
            <a:prstGeom prst="rect">
              <a:avLst/>
            </a:prstGeom>
            <a:gradFill flip="none" rotWithShape="1">
              <a:gsLst>
                <a:gs pos="0">
                  <a:srgbClr val="195A1C"/>
                </a:gs>
                <a:gs pos="50000">
                  <a:srgbClr val="15601A"/>
                </a:gs>
                <a:gs pos="100000">
                  <a:srgbClr val="116819"/>
                </a:gs>
              </a:gsLst>
              <a:path path="circle">
                <a:fillToRect r="100000" b="100000"/>
              </a:path>
              <a:tileRect l="-100000" t="-100000"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3704D1F-E50D-47B6-BFC7-BC3C815B800E}"/>
                </a:ext>
              </a:extLst>
            </p:cNvPr>
            <p:cNvSpPr/>
            <p:nvPr/>
          </p:nvSpPr>
          <p:spPr bwMode="auto">
            <a:xfrm>
              <a:off x="5724128" y="3476888"/>
              <a:ext cx="1007788" cy="648072"/>
            </a:xfrm>
            <a:prstGeom prst="rect">
              <a:avLst/>
            </a:prstGeom>
            <a:gradFill flip="none" rotWithShape="1">
              <a:gsLst>
                <a:gs pos="0">
                  <a:srgbClr val="154F20"/>
                </a:gs>
                <a:gs pos="50000">
                  <a:srgbClr val="154E22"/>
                </a:gs>
                <a:gs pos="100000">
                  <a:srgbClr val="15531F"/>
                </a:gs>
              </a:gsLst>
              <a:lin ang="13500000" scaled="1"/>
              <a:tileRect/>
            </a:gra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B11796-8CD0-4D5E-844E-F65EC1AE29AC}"/>
              </a:ext>
            </a:extLst>
          </p:cNvPr>
          <p:cNvSpPr/>
          <p:nvPr/>
        </p:nvSpPr>
        <p:spPr bwMode="auto">
          <a:xfrm>
            <a:off x="2411760" y="2700000"/>
            <a:ext cx="4356840" cy="1692000"/>
          </a:xfrm>
          <a:prstGeom prst="rect">
            <a:avLst/>
          </a:prstGeom>
          <a:gradFill flip="none" rotWithShape="1">
            <a:gsLst>
              <a:gs pos="69896">
                <a:srgbClr val="15531F"/>
              </a:gs>
              <a:gs pos="20352">
                <a:srgbClr val="11681A"/>
              </a:gs>
              <a:gs pos="94000">
                <a:srgbClr val="154E21"/>
              </a:gs>
              <a:gs pos="0">
                <a:srgbClr val="195B1B"/>
              </a:gs>
              <a:gs pos="48000">
                <a:srgbClr val="13631A"/>
              </a:gs>
            </a:gsLst>
            <a:path path="circle">
              <a:fillToRect r="100000" b="100000"/>
            </a:path>
            <a:tileRect l="-100000" t="-100000"/>
          </a:gra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49997-5DC8-42F6-9456-7CD7E99B1FFB}"/>
              </a:ext>
            </a:extLst>
          </p:cNvPr>
          <p:cNvSpPr txBox="1"/>
          <p:nvPr/>
        </p:nvSpPr>
        <p:spPr>
          <a:xfrm>
            <a:off x="2483768" y="2567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레벨 </a:t>
            </a:r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문제점을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6BFEDB6-769C-450D-B813-7CB9A90AB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/>
              <a:t>Mental Model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76AD0-9C0D-4D5D-8E87-5DA75016225A}"/>
              </a:ext>
            </a:extLst>
          </p:cNvPr>
          <p:cNvSpPr txBox="1"/>
          <p:nvPr/>
        </p:nvSpPr>
        <p:spPr>
          <a:xfrm>
            <a:off x="2475734" y="37809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완화할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49F3-98AC-4C0B-A5E3-3D6D22D81A9C}"/>
              </a:ext>
            </a:extLst>
          </p:cNvPr>
          <p:cNvSpPr txBox="1"/>
          <p:nvPr/>
        </p:nvSpPr>
        <p:spPr>
          <a:xfrm>
            <a:off x="5653225" y="319365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C756FC-5D01-47C5-A544-2CBDCFACA579}"/>
              </a:ext>
            </a:extLst>
          </p:cNvPr>
          <p:cNvGrpSpPr/>
          <p:nvPr/>
        </p:nvGrpSpPr>
        <p:grpSpPr>
          <a:xfrm>
            <a:off x="2556116" y="3140968"/>
            <a:ext cx="3168012" cy="584775"/>
            <a:chOff x="2556116" y="3140968"/>
            <a:chExt cx="3168012" cy="58477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F644F1-14F1-4E7A-B650-383D1B10642A}"/>
                </a:ext>
              </a:extLst>
            </p:cNvPr>
            <p:cNvSpPr/>
            <p:nvPr/>
          </p:nvSpPr>
          <p:spPr bwMode="auto">
            <a:xfrm>
              <a:off x="2556116" y="3140968"/>
              <a:ext cx="3168012" cy="584775"/>
            </a:xfrm>
            <a:prstGeom prst="rect">
              <a:avLst/>
            </a:prstGeom>
            <a:solidFill>
              <a:srgbClr val="FAEFAD"/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2032E78-CE38-46DD-AF9C-0277DFECD415}"/>
                </a:ext>
              </a:extLst>
            </p:cNvPr>
            <p:cNvSpPr/>
            <p:nvPr/>
          </p:nvSpPr>
          <p:spPr bwMode="auto">
            <a:xfrm>
              <a:off x="2591999" y="3168809"/>
              <a:ext cx="3096000" cy="528054"/>
            </a:xfrm>
            <a:prstGeom prst="rect">
              <a:avLst/>
            </a:prstGeom>
            <a:solidFill>
              <a:srgbClr val="FAEFAD"/>
            </a:solidFill>
            <a:ln w="6350" cap="rnd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3643587-FB86-455D-A115-6E51D04EB1BB}"/>
              </a:ext>
            </a:extLst>
          </p:cNvPr>
          <p:cNvSpPr txBox="1"/>
          <p:nvPr/>
        </p:nvSpPr>
        <p:spPr>
          <a:xfrm>
            <a:off x="2556116" y="3201630"/>
            <a:ext cx="34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유니버셜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400" spc="-150" dirty="0" err="1">
                <a:latin typeface="궁서" panose="02030600000101010101" pitchFamily="18" charset="-127"/>
                <a:ea typeface="궁서" panose="02030600000101010101" pitchFamily="18" charset="-127"/>
              </a:rPr>
              <a:t>컴팩션의</a:t>
            </a:r>
            <a:r>
              <a:rPr lang="ko-KR" altLang="en-US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2400" spc="-150" dirty="0">
                <a:latin typeface="궁서" panose="02030600000101010101" pitchFamily="18" charset="-127"/>
                <a:ea typeface="궁서" panose="02030600000101010101" pitchFamily="18" charset="-127"/>
              </a:rPr>
              <a:t>“__“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D884EA-81B4-457D-A69E-AB1412827113}"/>
              </a:ext>
            </a:extLst>
          </p:cNvPr>
          <p:cNvSpPr/>
          <p:nvPr/>
        </p:nvSpPr>
        <p:spPr bwMode="auto">
          <a:xfrm>
            <a:off x="4057409" y="1848151"/>
            <a:ext cx="2674507" cy="307777"/>
          </a:xfrm>
          <a:prstGeom prst="rect">
            <a:avLst/>
          </a:prstGeom>
          <a:solidFill>
            <a:srgbClr val="5DB111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rPr>
              <a:t>  </a:t>
            </a:r>
            <a:r>
              <a:rPr kumimoji="1" lang="en-US" altLang="ko-KR" sz="1400" b="1" i="0" u="none" strike="noStrike" cap="none" spc="300" normalizeH="0" baseline="0" dirty="0" err="1">
                <a:ln>
                  <a:noFill/>
                </a:ln>
                <a:solidFill>
                  <a:srgbClr val="459815"/>
                </a:solidFill>
                <a:effectLst/>
                <a:latin typeface="Tahoma" pitchFamily="34" charset="0"/>
                <a:ea typeface="굴림" charset="-127"/>
              </a:rPr>
              <a:t>RocksDB</a:t>
            </a:r>
            <a:endParaRPr kumimoji="1" lang="ko-KR" altLang="en-US" sz="1400" b="1" i="0" u="none" strike="noStrike" cap="none" spc="300" normalizeH="0" baseline="0" dirty="0">
              <a:ln>
                <a:noFill/>
              </a:ln>
              <a:solidFill>
                <a:srgbClr val="459815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780E3-2DFA-4A68-829B-DD260AC3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60643A-7B25-4F42-9F4C-9D1FD40A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2375756" y="678967"/>
            <a:ext cx="4572508" cy="28766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58D18-2290-47CF-8091-888B2E423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 r="3333" b="47421"/>
          <a:stretch/>
        </p:blipFill>
        <p:spPr>
          <a:xfrm>
            <a:off x="0" y="3625020"/>
            <a:ext cx="8839200" cy="287668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400FB6-8089-4AE1-B328-76521E5F792F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400" y="3333090"/>
            <a:ext cx="2198356" cy="455950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E70189-ECBB-4D9F-B02D-F2DF9EFFFAED}"/>
              </a:ext>
            </a:extLst>
          </p:cNvPr>
          <p:cNvCxnSpPr>
            <a:cxnSpLocks/>
          </p:cNvCxnSpPr>
          <p:nvPr/>
        </p:nvCxnSpPr>
        <p:spPr bwMode="auto">
          <a:xfrm>
            <a:off x="6793245" y="3333090"/>
            <a:ext cx="1955219" cy="514495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E425EC-863E-4448-ADC8-4C3E60B2BCBE}"/>
              </a:ext>
            </a:extLst>
          </p:cNvPr>
          <p:cNvCxnSpPr>
            <a:cxnSpLocks/>
          </p:cNvCxnSpPr>
          <p:nvPr/>
        </p:nvCxnSpPr>
        <p:spPr bwMode="auto">
          <a:xfrm>
            <a:off x="593424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FB358B-3380-4C6B-8AE7-D11DA1FACB1D}"/>
              </a:ext>
            </a:extLst>
          </p:cNvPr>
          <p:cNvSpPr txBox="1"/>
          <p:nvPr/>
        </p:nvSpPr>
        <p:spPr>
          <a:xfrm>
            <a:off x="572412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45E485-C33F-4693-B2C5-789DE87D3926}"/>
              </a:ext>
            </a:extLst>
          </p:cNvPr>
          <p:cNvSpPr/>
          <p:nvPr/>
        </p:nvSpPr>
        <p:spPr bwMode="auto">
          <a:xfrm>
            <a:off x="5220072" y="1145935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6A4E95-75C2-4BCC-A873-43563217C8C9}"/>
              </a:ext>
            </a:extLst>
          </p:cNvPr>
          <p:cNvSpPr/>
          <p:nvPr/>
        </p:nvSpPr>
        <p:spPr bwMode="auto">
          <a:xfrm>
            <a:off x="5263028" y="1281229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35312E-FCF0-4B08-AD74-BEE58E64DB29}"/>
              </a:ext>
            </a:extLst>
          </p:cNvPr>
          <p:cNvSpPr/>
          <p:nvPr/>
        </p:nvSpPr>
        <p:spPr bwMode="auto">
          <a:xfrm>
            <a:off x="5263028" y="1480132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CE46D1-66B2-4254-890F-7CFFDC2AE5F4}"/>
              </a:ext>
            </a:extLst>
          </p:cNvPr>
          <p:cNvSpPr txBox="1"/>
          <p:nvPr/>
        </p:nvSpPr>
        <p:spPr>
          <a:xfrm>
            <a:off x="5633938" y="124814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9B1DBA-2062-4DE3-BA13-0045C4442290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B8A408-EDC7-495F-AD84-7AE29284BC42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7ED71F-3DCC-48D2-A854-ECDD1A5820D1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76328-6976-438C-9CA5-06EC7C256073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4604A0-5CD3-475B-B8D5-C2E8C70C9DFC}"/>
              </a:ext>
            </a:extLst>
          </p:cNvPr>
          <p:cNvSpPr txBox="1"/>
          <p:nvPr/>
        </p:nvSpPr>
        <p:spPr>
          <a:xfrm>
            <a:off x="135432" y="1139645"/>
            <a:ext cx="1988296" cy="18466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en-US" altLang="ko-KR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F6E752-FDEE-4705-98B7-9D863F6737C2}"/>
              </a:ext>
            </a:extLst>
          </p:cNvPr>
          <p:cNvSpPr txBox="1"/>
          <p:nvPr/>
        </p:nvSpPr>
        <p:spPr>
          <a:xfrm>
            <a:off x="251520" y="4665334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3941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92896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7377704" y="4016234"/>
            <a:ext cx="129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hard to define </a:t>
            </a:r>
          </a:p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what it is…</a:t>
            </a:r>
            <a:endParaRPr lang="ko-KR" altLang="en-US" sz="14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B917-C347-4C64-93A0-9549B62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Throughput Comparison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6B436-FEED-4677-8CC9-6449CD46E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979712" y="723156"/>
            <a:ext cx="4572000" cy="276343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203B05-9660-4EFF-ABFA-17E0DAEE0E2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520" y="3284984"/>
            <a:ext cx="2160240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45706-61B5-4D2F-B20C-150E5CBAEEDA}"/>
              </a:ext>
            </a:extLst>
          </p:cNvPr>
          <p:cNvCxnSpPr>
            <a:cxnSpLocks/>
          </p:cNvCxnSpPr>
          <p:nvPr/>
        </p:nvCxnSpPr>
        <p:spPr bwMode="auto">
          <a:xfrm>
            <a:off x="6551712" y="3284984"/>
            <a:ext cx="2439888" cy="516764"/>
          </a:xfrm>
          <a:prstGeom prst="straightConnector1">
            <a:avLst/>
          </a:prstGeom>
          <a:noFill/>
          <a:ln w="38100" cap="rnd" cmpd="sng" algn="ctr">
            <a:solidFill>
              <a:srgbClr val="0000FF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BF7DA7A-55B4-472F-BD79-2D28FCD7DF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3" r="3596" b="-2159"/>
          <a:stretch/>
        </p:blipFill>
        <p:spPr>
          <a:xfrm>
            <a:off x="5263" y="3729528"/>
            <a:ext cx="8986337" cy="2747604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FEB92-28E9-40D4-86E6-5DFF4CA7BE5E}"/>
              </a:ext>
            </a:extLst>
          </p:cNvPr>
          <p:cNvCxnSpPr>
            <a:cxnSpLocks/>
          </p:cNvCxnSpPr>
          <p:nvPr/>
        </p:nvCxnSpPr>
        <p:spPr bwMode="auto">
          <a:xfrm>
            <a:off x="5574203" y="2825338"/>
            <a:ext cx="864096" cy="0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30F58E-C86D-453E-B06A-77EA32186097}"/>
              </a:ext>
            </a:extLst>
          </p:cNvPr>
          <p:cNvSpPr txBox="1"/>
          <p:nvPr/>
        </p:nvSpPr>
        <p:spPr>
          <a:xfrm>
            <a:off x="5364088" y="246327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Abadi" panose="020B0604020104020204" pitchFamily="34" charset="0"/>
              </a:rPr>
              <a:t>Left is better</a:t>
            </a:r>
            <a:endParaRPr lang="ko-KR" altLang="en-US" sz="16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894DAB-2368-41B4-A8F2-550137FDA34E}"/>
              </a:ext>
            </a:extLst>
          </p:cNvPr>
          <p:cNvSpPr/>
          <p:nvPr/>
        </p:nvSpPr>
        <p:spPr bwMode="auto">
          <a:xfrm>
            <a:off x="4875732" y="1217943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2E3F37-9C10-478B-AD3C-FD8C3A3FFAB8}"/>
              </a:ext>
            </a:extLst>
          </p:cNvPr>
          <p:cNvSpPr/>
          <p:nvPr/>
        </p:nvSpPr>
        <p:spPr bwMode="auto">
          <a:xfrm>
            <a:off x="4918688" y="1353237"/>
            <a:ext cx="437007" cy="176149"/>
          </a:xfrm>
          <a:prstGeom prst="rect">
            <a:avLst/>
          </a:prstGeom>
          <a:solidFill>
            <a:srgbClr val="A5C8E1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ED0CAE-5CA6-4521-A092-F14E0023F986}"/>
              </a:ext>
            </a:extLst>
          </p:cNvPr>
          <p:cNvSpPr/>
          <p:nvPr/>
        </p:nvSpPr>
        <p:spPr bwMode="auto">
          <a:xfrm>
            <a:off x="4918688" y="1552140"/>
            <a:ext cx="437007" cy="176149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ABE04-63F9-48AC-8F81-CD45D699693C}"/>
              </a:ext>
            </a:extLst>
          </p:cNvPr>
          <p:cNvSpPr txBox="1"/>
          <p:nvPr/>
        </p:nvSpPr>
        <p:spPr>
          <a:xfrm>
            <a:off x="5289598" y="1320157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279A3-1100-405C-8B28-3842AA94100F}"/>
              </a:ext>
            </a:extLst>
          </p:cNvPr>
          <p:cNvSpPr txBox="1"/>
          <p:nvPr/>
        </p:nvSpPr>
        <p:spPr>
          <a:xfrm>
            <a:off x="121468" y="1161711"/>
            <a:ext cx="1988296" cy="198515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Readrandom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sz="700" b="0" dirty="0"/>
              <a:t>--</a:t>
            </a:r>
            <a:r>
              <a:rPr lang="en-US" altLang="ko-KR" sz="700" b="0" dirty="0" err="1"/>
              <a:t>use_existing_db</a:t>
            </a:r>
            <a:r>
              <a:rPr lang="en-US" altLang="ko-KR" sz="700" dirty="0"/>
              <a:t> </a:t>
            </a:r>
            <a:endParaRPr lang="en-US" altLang="ko-KR" sz="800" b="0" dirty="0"/>
          </a:p>
          <a:p>
            <a:r>
              <a:rPr lang="en-US" altLang="ko-KR" sz="1000" dirty="0"/>
              <a:t>Key </a:t>
            </a:r>
            <a:r>
              <a:rPr lang="en-US" altLang="ko-KR" sz="700" b="0" dirty="0"/>
              <a:t>[16, 32, 64, 128, 256, 1024]</a:t>
            </a:r>
          </a:p>
          <a:p>
            <a:r>
              <a:rPr lang="en-US" altLang="ko-KR" sz="1000" dirty="0"/>
              <a:t>Value</a:t>
            </a:r>
            <a:r>
              <a:rPr lang="en-US" altLang="ko-KR" sz="800" dirty="0"/>
              <a:t> </a:t>
            </a:r>
            <a:r>
              <a:rPr lang="en-US" altLang="ko-KR" sz="700" b="0" dirty="0"/>
              <a:t>[64, 128, 256, 512, 1024, 4096]</a:t>
            </a:r>
            <a:endParaRPr lang="en-US" altLang="ko-KR" sz="800" b="0" dirty="0"/>
          </a:p>
          <a:p>
            <a:r>
              <a:rPr lang="en-US" altLang="ko-KR" sz="1000" dirty="0"/>
              <a:t>Entries</a:t>
            </a:r>
            <a:r>
              <a:rPr lang="en-US" altLang="ko-KR" sz="800" dirty="0"/>
              <a:t> </a:t>
            </a:r>
            <a:r>
              <a:rPr lang="en-US" altLang="ko-KR" sz="700" b="0" dirty="0"/>
              <a:t>500 0000</a:t>
            </a:r>
            <a:endParaRPr lang="en-US" altLang="ko-KR" sz="800" b="0" dirty="0"/>
          </a:p>
          <a:p>
            <a:r>
              <a:rPr lang="en-US" altLang="ko-KR" sz="1000" dirty="0"/>
              <a:t>Storage</a:t>
            </a:r>
            <a:r>
              <a:rPr lang="en-US" altLang="ko-KR" sz="800" dirty="0"/>
              <a:t> </a:t>
            </a:r>
            <a:r>
              <a:rPr lang="en-US" altLang="ko-KR" sz="700" b="0" dirty="0"/>
              <a:t>Samsung 1TB 860 Pro</a:t>
            </a:r>
            <a:endParaRPr lang="en-US" altLang="ko-KR" sz="800" b="0" dirty="0"/>
          </a:p>
          <a:p>
            <a:r>
              <a:rPr lang="en-US" altLang="ko-KR" sz="1000" dirty="0"/>
              <a:t>File System </a:t>
            </a:r>
            <a:r>
              <a:rPr lang="en-US" altLang="ko-KR" sz="700" b="0" dirty="0"/>
              <a:t>Ext4</a:t>
            </a:r>
          </a:p>
          <a:p>
            <a:r>
              <a:rPr lang="en-US" altLang="ko-KR" sz="1000" dirty="0"/>
              <a:t>CPU</a:t>
            </a:r>
            <a:r>
              <a:rPr lang="en-US" altLang="ko-KR" sz="800" dirty="0"/>
              <a:t> </a:t>
            </a:r>
            <a:r>
              <a:rPr lang="pt-BR" altLang="ko-KR" sz="700" b="0" dirty="0"/>
              <a:t>Intel(R) Core(TM) i7-10700K CPU @ 3.80GHz</a:t>
            </a:r>
            <a:endParaRPr lang="pt-BR" altLang="ko-KR" sz="500" b="0" dirty="0"/>
          </a:p>
          <a:p>
            <a:endParaRPr lang="en-US" altLang="ko-KR" sz="500" b="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b="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161EBE-1749-45AF-9245-C9D1C21A6373}"/>
              </a:ext>
            </a:extLst>
          </p:cNvPr>
          <p:cNvSpPr/>
          <p:nvPr/>
        </p:nvSpPr>
        <p:spPr bwMode="auto">
          <a:xfrm>
            <a:off x="539552" y="3861048"/>
            <a:ext cx="1872205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2960A1-BD27-4EC1-9A34-3A7A9C9DE559}"/>
              </a:ext>
            </a:extLst>
          </p:cNvPr>
          <p:cNvSpPr/>
          <p:nvPr/>
        </p:nvSpPr>
        <p:spPr bwMode="auto">
          <a:xfrm>
            <a:off x="2551591" y="3861048"/>
            <a:ext cx="673773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CA6B26-27D8-4892-B6A9-F16D1ADE87FD}"/>
              </a:ext>
            </a:extLst>
          </p:cNvPr>
          <p:cNvSpPr/>
          <p:nvPr/>
        </p:nvSpPr>
        <p:spPr bwMode="auto">
          <a:xfrm>
            <a:off x="3363263" y="3861048"/>
            <a:ext cx="4377087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4E47A2-6D9A-47D4-A821-8321D162B149}"/>
              </a:ext>
            </a:extLst>
          </p:cNvPr>
          <p:cNvSpPr/>
          <p:nvPr/>
        </p:nvSpPr>
        <p:spPr bwMode="auto">
          <a:xfrm>
            <a:off x="3785413" y="4022622"/>
            <a:ext cx="1573173" cy="62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AF7579-34C1-40EA-94B0-D6EEE696056F}"/>
              </a:ext>
            </a:extLst>
          </p:cNvPr>
          <p:cNvSpPr/>
          <p:nvPr/>
        </p:nvSpPr>
        <p:spPr bwMode="auto">
          <a:xfrm>
            <a:off x="3828369" y="4157916"/>
            <a:ext cx="437007" cy="176149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1AB6E5-30C2-4185-911C-6AA6172968BA}"/>
              </a:ext>
            </a:extLst>
          </p:cNvPr>
          <p:cNvSpPr/>
          <p:nvPr/>
        </p:nvSpPr>
        <p:spPr bwMode="auto">
          <a:xfrm>
            <a:off x="3828369" y="4356819"/>
            <a:ext cx="437007" cy="176149"/>
          </a:xfrm>
          <a:prstGeom prst="rect">
            <a:avLst/>
          </a:prstGeom>
          <a:solidFill>
            <a:srgbClr val="F4A45F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DB389-2CED-42E1-8544-ED39C4692C24}"/>
              </a:ext>
            </a:extLst>
          </p:cNvPr>
          <p:cNvSpPr txBox="1"/>
          <p:nvPr/>
        </p:nvSpPr>
        <p:spPr>
          <a:xfrm>
            <a:off x="4199279" y="4124836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LVL </a:t>
            </a:r>
            <a:r>
              <a:rPr lang="en-US" altLang="ko-KR" sz="1000" b="0" dirty="0"/>
              <a:t>Compaction</a:t>
            </a:r>
            <a:endParaRPr lang="en-US" altLang="ko-KR" sz="1100" b="0" dirty="0"/>
          </a:p>
          <a:p>
            <a:r>
              <a:rPr lang="en-US" altLang="ko-KR" sz="1100" dirty="0"/>
              <a:t>Univ </a:t>
            </a:r>
            <a:r>
              <a:rPr lang="en-US" altLang="ko-KR" sz="1000" b="0" dirty="0"/>
              <a:t>Compaction</a:t>
            </a:r>
            <a:endParaRPr lang="ko-KR" altLang="en-US" sz="1000" b="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443445-4395-4917-BD2D-852B7A7D0C57}"/>
              </a:ext>
            </a:extLst>
          </p:cNvPr>
          <p:cNvSpPr/>
          <p:nvPr/>
        </p:nvSpPr>
        <p:spPr bwMode="auto">
          <a:xfrm>
            <a:off x="7852636" y="3879194"/>
            <a:ext cx="103738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B36D0F-BA54-4696-90B9-6B1AA29DACA9}"/>
              </a:ext>
            </a:extLst>
          </p:cNvPr>
          <p:cNvSpPr/>
          <p:nvPr/>
        </p:nvSpPr>
        <p:spPr bwMode="auto">
          <a:xfrm>
            <a:off x="8084379" y="3879194"/>
            <a:ext cx="581864" cy="244827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1EA83-DD52-46AF-B0D3-1D2D8618CF01}"/>
              </a:ext>
            </a:extLst>
          </p:cNvPr>
          <p:cNvSpPr txBox="1"/>
          <p:nvPr/>
        </p:nvSpPr>
        <p:spPr>
          <a:xfrm>
            <a:off x="1826316" y="4738554"/>
            <a:ext cx="549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마치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Value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에 맞는 </a:t>
            </a:r>
            <a:r>
              <a:rPr lang="en-US" altLang="ko-KR" sz="14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r>
              <a:rPr lang="ko-KR" altLang="en-US" sz="1400" dirty="0">
                <a:solidFill>
                  <a:srgbClr val="FF0000"/>
                </a:solidFill>
                <a:latin typeface="Abadi" panose="020B0604020104020204" pitchFamily="34" charset="0"/>
              </a:rPr>
              <a:t>가 있는 것 처럼 보인다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EF2F16-3208-40E4-8374-973378DAAE0B}"/>
              </a:ext>
            </a:extLst>
          </p:cNvPr>
          <p:cNvCxnSpPr/>
          <p:nvPr/>
        </p:nvCxnSpPr>
        <p:spPr bwMode="auto">
          <a:xfrm>
            <a:off x="8676456" y="3966511"/>
            <a:ext cx="0" cy="622667"/>
          </a:xfrm>
          <a:prstGeom prst="straightConnector1">
            <a:avLst/>
          </a:prstGeom>
          <a:noFill/>
          <a:ln w="19050" cap="rnd" cmpd="sng" algn="ctr">
            <a:solidFill>
              <a:srgbClr val="FF0000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EB6882-55C7-463C-894A-610FF0965203}"/>
              </a:ext>
            </a:extLst>
          </p:cNvPr>
          <p:cNvSpPr txBox="1"/>
          <p:nvPr/>
        </p:nvSpPr>
        <p:spPr>
          <a:xfrm>
            <a:off x="245386" y="4589178"/>
            <a:ext cx="64169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MB/s</a:t>
            </a:r>
            <a:endParaRPr lang="ko-KR" altLang="en-US" sz="800" b="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7D8EA0-1EF2-4266-B88C-E682814FD3BB}"/>
              </a:ext>
            </a:extLst>
          </p:cNvPr>
          <p:cNvGrpSpPr/>
          <p:nvPr/>
        </p:nvGrpSpPr>
        <p:grpSpPr>
          <a:xfrm>
            <a:off x="6679346" y="867538"/>
            <a:ext cx="2343186" cy="2340000"/>
            <a:chOff x="6679346" y="867538"/>
            <a:chExt cx="2343186" cy="2340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6D17E97-DDC9-4037-AC3D-6CA4AC5E7DE7}"/>
                </a:ext>
              </a:extLst>
            </p:cNvPr>
            <p:cNvSpPr/>
            <p:nvPr/>
          </p:nvSpPr>
          <p:spPr bwMode="auto">
            <a:xfrm>
              <a:off x="7178287" y="1110549"/>
              <a:ext cx="1500822" cy="1569226"/>
            </a:xfrm>
            <a:custGeom>
              <a:avLst/>
              <a:gdLst>
                <a:gd name="connsiteX0" fmla="*/ 59418 w 1500822"/>
                <a:gd name="connsiteY0" fmla="*/ 34915 h 1569226"/>
                <a:gd name="connsiteX1" fmla="*/ 117475 w 1500822"/>
                <a:gd name="connsiteY1" fmla="*/ 34915 h 1569226"/>
                <a:gd name="connsiteX2" fmla="*/ 1118960 w 1500822"/>
                <a:gd name="connsiteY2" fmla="*/ 397772 h 1569226"/>
                <a:gd name="connsiteX3" fmla="*/ 1467303 w 1500822"/>
                <a:gd name="connsiteY3" fmla="*/ 1457315 h 1569226"/>
                <a:gd name="connsiteX4" fmla="*/ 1467303 w 1500822"/>
                <a:gd name="connsiteY4" fmla="*/ 1486343 h 156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822" h="1569226">
                  <a:moveTo>
                    <a:pt x="59418" y="34915"/>
                  </a:moveTo>
                  <a:cubicBezTo>
                    <a:pt x="151" y="4677"/>
                    <a:pt x="-59115" y="-25561"/>
                    <a:pt x="117475" y="34915"/>
                  </a:cubicBezTo>
                  <a:cubicBezTo>
                    <a:pt x="294065" y="95391"/>
                    <a:pt x="893989" y="160705"/>
                    <a:pt x="1118960" y="397772"/>
                  </a:cubicBezTo>
                  <a:cubicBezTo>
                    <a:pt x="1343931" y="634839"/>
                    <a:pt x="1409246" y="1275887"/>
                    <a:pt x="1467303" y="1457315"/>
                  </a:cubicBezTo>
                  <a:cubicBezTo>
                    <a:pt x="1525360" y="1638744"/>
                    <a:pt x="1496331" y="1562543"/>
                    <a:pt x="1467303" y="1486343"/>
                  </a:cubicBezTo>
                </a:path>
              </a:pathLst>
            </a:custGeom>
            <a:noFill/>
            <a:ln w="9525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C06B1BA-32A3-4B26-867C-5A29F9C1D7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34252" y="2797772"/>
              <a:ext cx="1844244" cy="0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0E5D17D-1CD8-4196-A2DA-B55D0E47833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89951" y="929964"/>
              <a:ext cx="8365" cy="1969444"/>
            </a:xfrm>
            <a:prstGeom prst="straightConnector1">
              <a:avLst/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1D6955-6E52-4890-AF49-DDA8785136F4}"/>
                </a:ext>
              </a:extLst>
            </p:cNvPr>
            <p:cNvSpPr txBox="1"/>
            <p:nvPr/>
          </p:nvSpPr>
          <p:spPr>
            <a:xfrm>
              <a:off x="8076673" y="2794182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MB/s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C0C163-4DEC-4D11-A3C8-08027D1F8D85}"/>
                </a:ext>
              </a:extLst>
            </p:cNvPr>
            <p:cNvSpPr txBox="1"/>
            <p:nvPr/>
          </p:nvSpPr>
          <p:spPr>
            <a:xfrm rot="16200000">
              <a:off x="6375904" y="1382296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1/time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96245A-768F-4086-9664-0695B823EEB9}"/>
                </a:ext>
              </a:extLst>
            </p:cNvPr>
            <p:cNvSpPr/>
            <p:nvPr/>
          </p:nvSpPr>
          <p:spPr bwMode="auto">
            <a:xfrm>
              <a:off x="7509839" y="1154585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4072CD4-1758-4456-8466-724FC79EC722}"/>
                </a:ext>
              </a:extLst>
            </p:cNvPr>
            <p:cNvSpPr/>
            <p:nvPr/>
          </p:nvSpPr>
          <p:spPr bwMode="auto">
            <a:xfrm>
              <a:off x="8176683" y="1402670"/>
              <a:ext cx="126716" cy="126716"/>
            </a:xfrm>
            <a:prstGeom prst="ellipse">
              <a:avLst/>
            </a:prstGeom>
            <a:solidFill>
              <a:srgbClr val="FFC000"/>
            </a:solidFill>
            <a:ln w="19050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85C647B-7324-4C24-A06F-2AE459C40AA4}"/>
                </a:ext>
              </a:extLst>
            </p:cNvPr>
            <p:cNvSpPr/>
            <p:nvPr/>
          </p:nvSpPr>
          <p:spPr bwMode="auto">
            <a:xfrm>
              <a:off x="8475325" y="1992040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C4CFC6F-71F6-4B4D-8991-7CF87B2AEAC1}"/>
                </a:ext>
              </a:extLst>
            </p:cNvPr>
            <p:cNvSpPr/>
            <p:nvPr/>
          </p:nvSpPr>
          <p:spPr bwMode="auto">
            <a:xfrm>
              <a:off x="8379594" y="1695073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E024F8-A97D-4986-B36C-B8E9040688ED}"/>
                </a:ext>
              </a:extLst>
            </p:cNvPr>
            <p:cNvSpPr/>
            <p:nvPr/>
          </p:nvSpPr>
          <p:spPr bwMode="auto">
            <a:xfrm>
              <a:off x="7892945" y="1256799"/>
              <a:ext cx="126716" cy="1267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rnd" cmpd="sng" algn="ctr">
              <a:solidFill>
                <a:srgbClr val="4682B4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946B43-307F-4EF4-B686-BFA17A37A2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84822" y="1205779"/>
              <a:ext cx="190503" cy="211218"/>
            </a:xfrm>
            <a:prstGeom prst="straightConnector1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말풍선: 사각형 41">
              <a:extLst>
                <a:ext uri="{FF2B5EF4-FFF2-40B4-BE49-F238E27FC236}">
                  <a16:creationId xmlns:a16="http://schemas.microsoft.com/office/drawing/2014/main" id="{2D34965F-6656-4F27-BF29-A2E965B93499}"/>
                </a:ext>
              </a:extLst>
            </p:cNvPr>
            <p:cNvSpPr/>
            <p:nvPr/>
          </p:nvSpPr>
          <p:spPr bwMode="auto">
            <a:xfrm>
              <a:off x="6679346" y="867538"/>
              <a:ext cx="2343186" cy="2340000"/>
            </a:xfrm>
            <a:prstGeom prst="wedgeRectCallout">
              <a:avLst>
                <a:gd name="adj1" fmla="val 33894"/>
                <a:gd name="adj2" fmla="val 64606"/>
              </a:avLst>
            </a:prstGeom>
            <a:noFill/>
            <a:ln w="9525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977B89D-44B0-495A-807B-FF750CED09CE}"/>
              </a:ext>
            </a:extLst>
          </p:cNvPr>
          <p:cNvSpPr txBox="1"/>
          <p:nvPr/>
        </p:nvSpPr>
        <p:spPr>
          <a:xfrm>
            <a:off x="7379519" y="995189"/>
            <a:ext cx="1673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rgbClr val="FF0000"/>
                </a:solidFill>
                <a:latin typeface="Abadi" panose="020B0604020104020204" pitchFamily="34" charset="0"/>
              </a:rPr>
              <a:t>Optimal Key Size</a:t>
            </a:r>
            <a:endParaRPr lang="ko-KR" altLang="en-US" sz="11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2E930-7D0F-4497-A0A4-8DD2031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WAF Comparison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B50215-F559-40F4-8882-6AD8B310C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" b="81471"/>
          <a:stretch/>
        </p:blipFill>
        <p:spPr>
          <a:xfrm>
            <a:off x="251520" y="4130309"/>
            <a:ext cx="4672589" cy="23492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B60664-0393-4D49-8326-18CF5F4F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93" b="-484"/>
          <a:stretch/>
        </p:blipFill>
        <p:spPr>
          <a:xfrm>
            <a:off x="3995936" y="4130309"/>
            <a:ext cx="4672589" cy="238821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2D093B-D3DC-4618-B611-9D0642EBA739}"/>
              </a:ext>
            </a:extLst>
          </p:cNvPr>
          <p:cNvGrpSpPr/>
          <p:nvPr/>
        </p:nvGrpSpPr>
        <p:grpSpPr>
          <a:xfrm>
            <a:off x="1748092" y="706913"/>
            <a:ext cx="5359785" cy="3398460"/>
            <a:chOff x="2213483" y="705644"/>
            <a:chExt cx="4292091" cy="27214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1430BF-959C-4294-8105-6CE0346A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83" y="705644"/>
              <a:ext cx="4292091" cy="272147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2BC3449-8F28-4BCB-940F-B3ED298ED61B}"/>
                </a:ext>
              </a:extLst>
            </p:cNvPr>
            <p:cNvSpPr/>
            <p:nvPr/>
          </p:nvSpPr>
          <p:spPr bwMode="auto">
            <a:xfrm>
              <a:off x="4839072" y="1145935"/>
              <a:ext cx="1573173" cy="626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4EA565-41B3-411D-95E5-52F0812ABD10}"/>
                </a:ext>
              </a:extLst>
            </p:cNvPr>
            <p:cNvSpPr/>
            <p:nvPr/>
          </p:nvSpPr>
          <p:spPr bwMode="auto">
            <a:xfrm>
              <a:off x="4882028" y="1281229"/>
              <a:ext cx="370910" cy="176149"/>
            </a:xfrm>
            <a:prstGeom prst="rect">
              <a:avLst/>
            </a:prstGeom>
            <a:solidFill>
              <a:srgbClr val="A5C8E1"/>
            </a:solidFill>
            <a:ln w="9525" cap="rnd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6B999F0-1065-4540-A4AE-16E484BAB939}"/>
                </a:ext>
              </a:extLst>
            </p:cNvPr>
            <p:cNvSpPr/>
            <p:nvPr/>
          </p:nvSpPr>
          <p:spPr bwMode="auto">
            <a:xfrm>
              <a:off x="4882028" y="1480132"/>
              <a:ext cx="370910" cy="176149"/>
            </a:xfrm>
            <a:prstGeom prst="rect">
              <a:avLst/>
            </a:prstGeom>
            <a:solidFill>
              <a:srgbClr val="FFCB9E"/>
            </a:solidFill>
            <a:ln w="9525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F55A26-435F-48FF-8CD4-46E05B4C8D77}"/>
                </a:ext>
              </a:extLst>
            </p:cNvPr>
            <p:cNvSpPr txBox="1"/>
            <p:nvPr/>
          </p:nvSpPr>
          <p:spPr>
            <a:xfrm>
              <a:off x="5252938" y="1248149"/>
              <a:ext cx="1208197" cy="468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LVL </a:t>
              </a:r>
              <a:r>
                <a:rPr lang="en-US" altLang="ko-KR" sz="1200" b="0" dirty="0"/>
                <a:t>Compaction</a:t>
              </a:r>
              <a:endParaRPr lang="en-US" altLang="ko-KR" sz="1600" b="0" dirty="0"/>
            </a:p>
            <a:p>
              <a:r>
                <a:rPr lang="en-US" altLang="ko-KR" sz="1600" dirty="0"/>
                <a:t>Univ </a:t>
              </a:r>
              <a:r>
                <a:rPr lang="en-US" altLang="ko-KR" sz="1200" b="0" dirty="0"/>
                <a:t>Compaction</a:t>
              </a:r>
              <a:endParaRPr lang="ko-KR" altLang="en-US" sz="1200" b="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033E3B-AD9C-4A21-9557-BAD2C6889DE9}"/>
              </a:ext>
            </a:extLst>
          </p:cNvPr>
          <p:cNvSpPr/>
          <p:nvPr/>
        </p:nvSpPr>
        <p:spPr bwMode="auto">
          <a:xfrm>
            <a:off x="1115616" y="4365104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A6D87C-5580-476B-BAAC-C673DC5736BF}"/>
              </a:ext>
            </a:extLst>
          </p:cNvPr>
          <p:cNvSpPr/>
          <p:nvPr/>
        </p:nvSpPr>
        <p:spPr bwMode="auto">
          <a:xfrm>
            <a:off x="1146045" y="4460944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4E88C-E6B3-4C4B-A731-25C8919EF8DC}"/>
              </a:ext>
            </a:extLst>
          </p:cNvPr>
          <p:cNvSpPr/>
          <p:nvPr/>
        </p:nvSpPr>
        <p:spPr bwMode="auto">
          <a:xfrm>
            <a:off x="1146045" y="4601844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2F291-DF4C-41F3-ACAA-F3BE6DEC3A6D}"/>
              </a:ext>
            </a:extLst>
          </p:cNvPr>
          <p:cNvSpPr txBox="1"/>
          <p:nvPr/>
        </p:nvSpPr>
        <p:spPr>
          <a:xfrm>
            <a:off x="1362773" y="44171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A32EFD-F835-4156-AD79-677F614E701F}"/>
              </a:ext>
            </a:extLst>
          </p:cNvPr>
          <p:cNvSpPr/>
          <p:nvPr/>
        </p:nvSpPr>
        <p:spPr bwMode="auto">
          <a:xfrm>
            <a:off x="4843683" y="4338758"/>
            <a:ext cx="1114414" cy="4440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AEDD1C-6DF1-4CAE-B6A0-BF7B26439BF9}"/>
              </a:ext>
            </a:extLst>
          </p:cNvPr>
          <p:cNvSpPr/>
          <p:nvPr/>
        </p:nvSpPr>
        <p:spPr bwMode="auto">
          <a:xfrm>
            <a:off x="4874112" y="4434598"/>
            <a:ext cx="262747" cy="124781"/>
          </a:xfrm>
          <a:prstGeom prst="rect">
            <a:avLst/>
          </a:prstGeom>
          <a:solidFill>
            <a:srgbClr val="4682B4"/>
          </a:solidFill>
          <a:ln w="9525" cap="rnd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162659-3CB1-4688-8348-D5DB629A57A8}"/>
              </a:ext>
            </a:extLst>
          </p:cNvPr>
          <p:cNvSpPr/>
          <p:nvPr/>
        </p:nvSpPr>
        <p:spPr bwMode="auto">
          <a:xfrm>
            <a:off x="4874112" y="4575498"/>
            <a:ext cx="262747" cy="124781"/>
          </a:xfrm>
          <a:prstGeom prst="rect">
            <a:avLst/>
          </a:prstGeom>
          <a:solidFill>
            <a:srgbClr val="FFCB9E"/>
          </a:solidFill>
          <a:ln w="952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425CA3-47B9-4E1C-BF2E-9CAEE53E5EE4}"/>
              </a:ext>
            </a:extLst>
          </p:cNvPr>
          <p:cNvSpPr txBox="1"/>
          <p:nvPr/>
        </p:nvSpPr>
        <p:spPr>
          <a:xfrm>
            <a:off x="5078574" y="43796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LVL </a:t>
            </a:r>
            <a:r>
              <a:rPr lang="en-US" altLang="ko-KR" sz="700" b="0" dirty="0"/>
              <a:t>Compaction</a:t>
            </a:r>
            <a:endParaRPr lang="en-US" altLang="ko-KR" sz="900" b="0" dirty="0"/>
          </a:p>
          <a:p>
            <a:r>
              <a:rPr lang="en-US" altLang="ko-KR" sz="900" dirty="0"/>
              <a:t>Univ </a:t>
            </a:r>
            <a:r>
              <a:rPr lang="en-US" altLang="ko-KR" sz="700" b="0" dirty="0"/>
              <a:t>Compaction</a:t>
            </a:r>
            <a:endParaRPr lang="ko-KR" altLang="en-US" sz="700" b="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81C2E1-D7CE-4164-9766-212D810A48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7664" y="5013176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84C6513-8F8B-4C7A-86CE-6E5CAAFE50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3514" y="4922328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C899F5-02D5-45EC-91C6-C5F0B946AD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9017" y="4769712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1849B8-23D0-4BE5-A364-EB272C1FC25A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3530" y="4809177"/>
            <a:ext cx="200428" cy="432048"/>
          </a:xfrm>
          <a:prstGeom prst="straightConnector1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01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57E57-9637-4ED8-BF04-BEE936E9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LVL vs Univ # of Compactions , latency Comparison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03897-693C-4D05-A937-B9970EDEA62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/>
              <a:t>Fillrandom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25D914-27E8-4F5F-8B18-20FEA134F56D}"/>
              </a:ext>
            </a:extLst>
          </p:cNvPr>
          <p:cNvGrpSpPr/>
          <p:nvPr/>
        </p:nvGrpSpPr>
        <p:grpSpPr>
          <a:xfrm>
            <a:off x="512350" y="3982176"/>
            <a:ext cx="8211538" cy="2312870"/>
            <a:chOff x="773180" y="4205806"/>
            <a:chExt cx="7975284" cy="205218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34D12B9-CD37-4359-BC0C-3EADC5D15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53"/>
            <a:stretch/>
          </p:blipFill>
          <p:spPr bwMode="auto">
            <a:xfrm>
              <a:off x="773180" y="4205806"/>
              <a:ext cx="7975284" cy="205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BAADF6-9483-41F5-8542-3978234DE8CA}"/>
                </a:ext>
              </a:extLst>
            </p:cNvPr>
            <p:cNvSpPr/>
            <p:nvPr/>
          </p:nvSpPr>
          <p:spPr bwMode="auto">
            <a:xfrm>
              <a:off x="3496932" y="4973437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7D9A32-7E7D-42EC-812C-0EFBD6933AC2}"/>
                </a:ext>
              </a:extLst>
            </p:cNvPr>
            <p:cNvSpPr/>
            <p:nvPr/>
          </p:nvSpPr>
          <p:spPr bwMode="auto">
            <a:xfrm>
              <a:off x="7292308" y="4349625"/>
              <a:ext cx="1086304" cy="362102"/>
            </a:xfrm>
            <a:prstGeom prst="ellipse">
              <a:avLst/>
            </a:prstGeom>
            <a:noFill/>
            <a:ln w="28575" cap="rnd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9511533-CDAD-4521-B5F1-D1FDBBA9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7" y="1340768"/>
            <a:ext cx="8301151" cy="216333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42AD30F5-C1BD-46C1-82B0-E300CC5D6874}"/>
              </a:ext>
            </a:extLst>
          </p:cNvPr>
          <p:cNvSpPr/>
          <p:nvPr/>
        </p:nvSpPr>
        <p:spPr bwMode="auto">
          <a:xfrm>
            <a:off x="7233355" y="2641165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668242-FA97-4331-A0D6-B989C87324CB}"/>
              </a:ext>
            </a:extLst>
          </p:cNvPr>
          <p:cNvSpPr/>
          <p:nvPr/>
        </p:nvSpPr>
        <p:spPr bwMode="auto">
          <a:xfrm>
            <a:off x="3317870" y="2644191"/>
            <a:ext cx="1075361" cy="358454"/>
          </a:xfrm>
          <a:prstGeom prst="ellipse">
            <a:avLst/>
          </a:prstGeom>
          <a:noFill/>
          <a:ln w="28575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43637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42231</TotalTime>
  <Words>1191</Words>
  <Application>Microsoft Office PowerPoint</Application>
  <PresentationFormat>화면 슬라이드 쇼(4:3)</PresentationFormat>
  <Paragraphs>305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굴림</vt:lpstr>
      <vt:lpstr>궁서</vt:lpstr>
      <vt:lpstr>맑은 고딕</vt:lpstr>
      <vt:lpstr>Abadi</vt:lpstr>
      <vt:lpstr>Arial</vt:lpstr>
      <vt:lpstr>Cambria Math</vt:lpstr>
      <vt:lpstr>Tahoma</vt:lpstr>
      <vt:lpstr>Wingdings</vt:lpstr>
      <vt:lpstr>파일캐쉬서식</vt:lpstr>
      <vt:lpstr>RocksDB Festival</vt:lpstr>
      <vt:lpstr>Contents</vt:lpstr>
      <vt:lpstr>Compaction Style</vt:lpstr>
      <vt:lpstr>Mental Model</vt:lpstr>
      <vt:lpstr>LVL vs Univ Throughput Comparison</vt:lpstr>
      <vt:lpstr>LVL vs Univ Throughput Comparison</vt:lpstr>
      <vt:lpstr>LVL vs Univ Throughput Comparison</vt:lpstr>
      <vt:lpstr>LVL vs Univ WAF Comparison</vt:lpstr>
      <vt:lpstr>LVL vs Univ # of Compactions , latency Comparison</vt:lpstr>
      <vt:lpstr>LVL vs Univ # of Compactions / latency Comparison</vt:lpstr>
      <vt:lpstr>PowerPoint 프레젠테이션</vt:lpstr>
      <vt:lpstr>PowerPoint 프레젠테이션</vt:lpstr>
      <vt:lpstr>Discussion</vt:lpstr>
      <vt:lpstr>Appendix  </vt:lpstr>
      <vt:lpstr>PowerPoint 프레젠테이션</vt:lpstr>
      <vt:lpstr>PowerPoint 프레젠테이션</vt:lpstr>
      <vt:lpstr>PowerPoint 프레젠테이션</vt:lpstr>
      <vt:lpstr>PowerPoint 프레젠테이션</vt:lpstr>
      <vt:lpstr>Last Week</vt:lpstr>
      <vt:lpstr>PowerPoint 프레젠테이션</vt:lpstr>
      <vt:lpstr>RocksDB Festival</vt:lpstr>
      <vt:lpstr>RocksDB Festival</vt:lpstr>
      <vt:lpstr>PowerPoint 프레젠테이션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송 인호</cp:lastModifiedBy>
  <cp:revision>1175</cp:revision>
  <cp:lastPrinted>2000-10-17T04:49:16Z</cp:lastPrinted>
  <dcterms:created xsi:type="dcterms:W3CDTF">2000-07-27T08:49:33Z</dcterms:created>
  <dcterms:modified xsi:type="dcterms:W3CDTF">2021-07-26T03:46:57Z</dcterms:modified>
</cp:coreProperties>
</file>