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1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7e9842e73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e7e9842e73_1_1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7e5d7b403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7e5d7b403_0_2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cabcdf3a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7cabcdf3a_0_18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cabcdf3a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e7cabcdf3a_0_24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7e9842e73_3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7e9842e73_3_13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7cabcdf3a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e7cabcdf3a_0_30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>
  <p:cSld name="제목, 텍스트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cap="flat" cmpd="sng" w="38100">
            <a:solidFill>
              <a:srgbClr val="BE9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mi0817@naver.com" TargetMode="External"/><Relationship Id="rId4" Type="http://schemas.openxmlformats.org/officeDocument/2006/relationships/hyperlink" Target="mailto:hyj3463@naver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400"/>
              <a:t>RocksDB Festival</a:t>
            </a:r>
            <a:br>
              <a:rPr b="1" lang="en-US" sz="4400"/>
            </a:br>
            <a:r>
              <a:rPr b="1" lang="en-US"/>
              <a:t>3</a:t>
            </a:r>
            <a:r>
              <a:rPr b="1" lang="en-US"/>
              <a:t>nd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1619672" y="4077072"/>
            <a:ext cx="5661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IITP, StarLab.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AUG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9, 2021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박경미, 황예진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kmi0817@naver.com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hyj3463@naver.com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BGR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4 - Bonus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block cache size (value=256, num=5,000,000)</a:t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375" y="1823948"/>
            <a:ext cx="3590959" cy="21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200" y="1823950"/>
            <a:ext cx="3636775" cy="21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5803975" y="3930425"/>
            <a:ext cx="239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Not related to WA ?</a:t>
            </a:r>
            <a:endParaRPr sz="1100"/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11" y="4224420"/>
            <a:ext cx="3590950" cy="216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Next week</a:t>
            </a:r>
            <a:endParaRPr/>
          </a:p>
          <a:p>
            <a:pPr indent="-27686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b="1" lang="en-US"/>
              <a:t>Other ways to reduce Write Amplification !</a:t>
            </a:r>
            <a:endParaRPr b="1"/>
          </a:p>
          <a:p>
            <a:pPr indent="-27686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level_compaction_dynamic_level_bytes, target_file_size_multiplier...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/>
          </a:p>
        </p:txBody>
      </p:sp>
      <p:sp>
        <p:nvSpPr>
          <p:cNvPr id="195" name="Google Shape;195;p15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2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Contents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Overview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Related Options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Experiment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number of memtable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block size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level0 file num compaction trigger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</a:t>
            </a:r>
            <a:r>
              <a:rPr lang="en-US"/>
              <a:t>block cache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Next week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Overview</a:t>
            </a:r>
            <a:endParaRPr/>
          </a:p>
          <a:p>
            <a:pPr indent="-1968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379536" y="3924464"/>
            <a:ext cx="8280920" cy="2232347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4291212" y="1700808"/>
            <a:ext cx="4104456" cy="172819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4341716" y="1804996"/>
            <a:ext cx="9717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595764" y="3924464"/>
            <a:ext cx="6174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611560" y="4366198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18072" y="4797152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14146" y="5230773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10865" y="5626074"/>
            <a:ext cx="4235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1267098" y="4396287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2336994" y="4399767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1267098" y="4807433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336994" y="4810913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3410130" y="4813365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1267098" y="5228066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336994" y="5231546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3410130" y="5233998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1267098" y="5645219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2336994" y="5648699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3410130" y="5651151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4480026" y="5228066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4482688" y="5656851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5552584" y="5656851"/>
            <a:ext cx="881082" cy="276999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4758895" y="2295335"/>
            <a:ext cx="1397281" cy="934247"/>
          </a:xfrm>
          <a:prstGeom prst="rect">
            <a:avLst/>
          </a:prstGeom>
          <a:solidFill>
            <a:srgbClr val="D0D0EF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516216" y="2295335"/>
            <a:ext cx="1397281" cy="934247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 txBox="1"/>
          <p:nvPr/>
        </p:nvSpPr>
        <p:spPr>
          <a:xfrm flipH="1">
            <a:off x="4920567" y="2608569"/>
            <a:ext cx="1282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 txBox="1"/>
          <p:nvPr/>
        </p:nvSpPr>
        <p:spPr>
          <a:xfrm flipH="1">
            <a:off x="6619002" y="2506166"/>
            <a:ext cx="12828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6873555" y="4366198"/>
            <a:ext cx="1397281" cy="934247"/>
          </a:xfrm>
          <a:prstGeom prst="rect">
            <a:avLst/>
          </a:prstGeom>
          <a:solidFill>
            <a:srgbClr val="FFF4C7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 flipH="1">
            <a:off x="7272061" y="4705399"/>
            <a:ext cx="12828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5763952" y="1897917"/>
            <a:ext cx="346365" cy="231585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6266655" y="1895752"/>
            <a:ext cx="346365" cy="231585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6769358" y="1895278"/>
            <a:ext cx="346365" cy="231585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7272061" y="1892642"/>
            <a:ext cx="346365" cy="231585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7164288" y="5573679"/>
            <a:ext cx="346365" cy="231585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/>
          <p:nvPr/>
        </p:nvSpPr>
        <p:spPr>
          <a:xfrm>
            <a:off x="7666991" y="5571514"/>
            <a:ext cx="346365" cy="231585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2595094" y="2577791"/>
            <a:ext cx="8150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7"/>
          <p:cNvCxnSpPr>
            <a:stCxn id="87" idx="3"/>
            <a:endCxn id="75" idx="1"/>
          </p:cNvCxnSpPr>
          <p:nvPr/>
        </p:nvCxnSpPr>
        <p:spPr>
          <a:xfrm>
            <a:off x="3410130" y="2762457"/>
            <a:ext cx="13488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7"/>
          <p:cNvCxnSpPr>
            <a:stCxn id="77" idx="1"/>
            <a:endCxn id="76" idx="1"/>
          </p:cNvCxnSpPr>
          <p:nvPr/>
        </p:nvCxnSpPr>
        <p:spPr>
          <a:xfrm>
            <a:off x="6203438" y="2762457"/>
            <a:ext cx="312900" cy="6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7"/>
          <p:cNvCxnSpPr>
            <a:stCxn id="76" idx="2"/>
            <a:endCxn id="79" idx="0"/>
          </p:cNvCxnSpPr>
          <p:nvPr/>
        </p:nvCxnSpPr>
        <p:spPr>
          <a:xfrm flipH="1" rot="-5400000">
            <a:off x="6825156" y="3619282"/>
            <a:ext cx="1136700" cy="3573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cxnSp>
        <p:nvCxnSpPr>
          <p:cNvPr id="91" name="Google Shape;91;p7"/>
          <p:cNvCxnSpPr>
            <a:stCxn id="79" idx="1"/>
          </p:cNvCxnSpPr>
          <p:nvPr/>
        </p:nvCxnSpPr>
        <p:spPr>
          <a:xfrm rot="10800000">
            <a:off x="3491955" y="4534822"/>
            <a:ext cx="3381600" cy="298500"/>
          </a:xfrm>
          <a:prstGeom prst="bentConnector3">
            <a:avLst>
              <a:gd fmla="val 50000" name="adj1"/>
            </a:avLst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92" name="Google Shape;92;p7"/>
          <p:cNvSpPr txBox="1"/>
          <p:nvPr/>
        </p:nvSpPr>
        <p:spPr>
          <a:xfrm>
            <a:off x="5097035" y="3521994"/>
            <a:ext cx="753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7"/>
          <p:cNvCxnSpPr>
            <a:stCxn id="92" idx="0"/>
            <a:endCxn id="75" idx="2"/>
          </p:cNvCxnSpPr>
          <p:nvPr/>
        </p:nvCxnSpPr>
        <p:spPr>
          <a:xfrm rot="10800000">
            <a:off x="5457477" y="3229494"/>
            <a:ext cx="16500" cy="2925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94" name="Google Shape;94;p7"/>
          <p:cNvSpPr/>
          <p:nvPr/>
        </p:nvSpPr>
        <p:spPr>
          <a:xfrm>
            <a:off x="1195150" y="4311450"/>
            <a:ext cx="1020300" cy="44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/>
          <p:nvPr/>
        </p:nvSpPr>
        <p:spPr>
          <a:xfrm>
            <a:off x="4660438" y="2216150"/>
            <a:ext cx="1594200" cy="109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9464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RocksDB 	</a:t>
            </a:r>
            <a:r>
              <a:rPr lang="en-US">
                <a:solidFill>
                  <a:srgbClr val="666666"/>
                </a:solidFill>
              </a:rPr>
              <a:t>version 6.21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CPU 		</a:t>
            </a:r>
            <a:r>
              <a:rPr lang="en-US">
                <a:solidFill>
                  <a:srgbClr val="666666"/>
                </a:solidFill>
              </a:rPr>
              <a:t>1 * Intel(R) Core(TM) i5-7500 CPU @ 3.40GHz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Key 		</a:t>
            </a:r>
            <a:r>
              <a:rPr lang="en-US">
                <a:solidFill>
                  <a:srgbClr val="666666"/>
                </a:solidFill>
              </a:rPr>
              <a:t>16 bytes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Values  		</a:t>
            </a:r>
            <a:r>
              <a:rPr lang="en-US">
                <a:solidFill>
                  <a:srgbClr val="666666"/>
                </a:solidFill>
              </a:rPr>
              <a:t>1KB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Entries  		</a:t>
            </a:r>
            <a:r>
              <a:rPr lang="en-US">
                <a:solidFill>
                  <a:srgbClr val="666666"/>
                </a:solidFill>
              </a:rPr>
              <a:t>4,000,000</a:t>
            </a:r>
            <a:endParaRPr>
              <a:solidFill>
                <a:srgbClr val="666666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60"/>
              <a:buChar char="✔"/>
            </a:pPr>
            <a:r>
              <a:rPr lang="en-US" sz="1700">
                <a:solidFill>
                  <a:srgbClr val="3F3F3F"/>
                </a:solidFill>
              </a:rPr>
              <a:t>Other options are defaults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memtable size (fillseq, value=1024, entries=4,000,000)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200" y="3338525"/>
            <a:ext cx="3650350" cy="2193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816" y="3338537"/>
            <a:ext cx="3650368" cy="219325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/>
          <p:nvPr/>
        </p:nvSpPr>
        <p:spPr>
          <a:xfrm>
            <a:off x="1089626" y="1996552"/>
            <a:ext cx="1129200" cy="754800"/>
          </a:xfrm>
          <a:prstGeom prst="rect">
            <a:avLst/>
          </a:prstGeom>
          <a:solidFill>
            <a:srgbClr val="D0D0EF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2324895" y="1996552"/>
            <a:ext cx="1129200" cy="754800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 flipH="1">
            <a:off x="1220376" y="2249650"/>
            <a:ext cx="103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/>
        </p:nvSpPr>
        <p:spPr>
          <a:xfrm flipH="1">
            <a:off x="2408062" y="2166907"/>
            <a:ext cx="10365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4622123" y="1805448"/>
            <a:ext cx="1701000" cy="1137000"/>
          </a:xfrm>
          <a:prstGeom prst="rect">
            <a:avLst/>
          </a:prstGeom>
          <a:solidFill>
            <a:srgbClr val="D0D0EF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482935" y="1805448"/>
            <a:ext cx="1701000" cy="1137000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 flipH="1">
            <a:off x="4997621" y="2220047"/>
            <a:ext cx="156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/>
        </p:nvSpPr>
        <p:spPr>
          <a:xfrm flipH="1">
            <a:off x="6805129" y="2112350"/>
            <a:ext cx="156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Memtable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3851275" y="2303750"/>
            <a:ext cx="485100" cy="14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1C1C"/>
          </a:solidFill>
          <a:ln cap="flat" cmpd="sng" w="9525">
            <a:solidFill>
              <a:srgbClr val="3333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497" y="1808000"/>
            <a:ext cx="3521389" cy="211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1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memtable size (fillseq, value=1024, entries=4,000,000)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00" y="4129757"/>
            <a:ext cx="3650368" cy="2193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132" y="4129769"/>
            <a:ext cx="3650368" cy="2193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4417525" y="5003200"/>
            <a:ext cx="48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rgbClr val="FF0000"/>
                </a:solidFill>
              </a:rPr>
              <a:t>?</a:t>
            </a:r>
            <a:endParaRPr b="1" i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2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block size (value=256, entries=4,000,000)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1069380" y="3510057"/>
            <a:ext cx="1697400" cy="5334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3978930" y="1951807"/>
            <a:ext cx="1697400" cy="533400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Data block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3978930" y="3018607"/>
            <a:ext cx="1697400" cy="533400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Data block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3978930" y="2485207"/>
            <a:ext cx="1697400" cy="533400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Data block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3978930" y="5152207"/>
            <a:ext cx="1697400" cy="533400"/>
          </a:xfrm>
          <a:prstGeom prst="rect">
            <a:avLst/>
          </a:prstGeom>
          <a:solidFill>
            <a:srgbClr val="F2F2F2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...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3978930" y="4085407"/>
            <a:ext cx="1697400" cy="533400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Data block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3978930" y="4618807"/>
            <a:ext cx="1697400" cy="533400"/>
          </a:xfrm>
          <a:prstGeom prst="rect">
            <a:avLst/>
          </a:prstGeom>
          <a:solidFill>
            <a:schemeClr val="accent5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Index block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3978930" y="3552007"/>
            <a:ext cx="1697400" cy="533400"/>
          </a:xfrm>
          <a:prstGeom prst="rect">
            <a:avLst/>
          </a:prstGeom>
          <a:solidFill>
            <a:srgbClr val="D8D8D8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Data block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47" name="Google Shape;147;p11"/>
          <p:cNvCxnSpPr>
            <a:stCxn id="139" idx="3"/>
          </p:cNvCxnSpPr>
          <p:nvPr/>
        </p:nvCxnSpPr>
        <p:spPr>
          <a:xfrm flipH="1" rot="10800000">
            <a:off x="2766780" y="1950957"/>
            <a:ext cx="1219500" cy="18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1"/>
          <p:cNvCxnSpPr>
            <a:stCxn id="139" idx="3"/>
          </p:cNvCxnSpPr>
          <p:nvPr/>
        </p:nvCxnSpPr>
        <p:spPr>
          <a:xfrm>
            <a:off x="2766780" y="3776757"/>
            <a:ext cx="1219500" cy="19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1"/>
          <p:cNvSpPr/>
          <p:nvPr/>
        </p:nvSpPr>
        <p:spPr>
          <a:xfrm>
            <a:off x="6555800" y="2190325"/>
            <a:ext cx="1697400" cy="294900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Key -&gt; Value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6555800" y="2485200"/>
            <a:ext cx="1697400" cy="294900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Key -&gt; Value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6555800" y="2780100"/>
            <a:ext cx="1697400" cy="294900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Key -&gt; Value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6555800" y="3075000"/>
            <a:ext cx="1697400" cy="294900"/>
          </a:xfrm>
          <a:prstGeom prst="rect">
            <a:avLst/>
          </a:prstGeom>
          <a:solidFill>
            <a:srgbClr val="CCFFFF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...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1"/>
          <p:cNvCxnSpPr>
            <a:stCxn id="140" idx="3"/>
            <a:endCxn id="152" idx="1"/>
          </p:cNvCxnSpPr>
          <p:nvPr/>
        </p:nvCxnSpPr>
        <p:spPr>
          <a:xfrm>
            <a:off x="5676330" y="2218507"/>
            <a:ext cx="879600" cy="10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1"/>
          <p:cNvCxnSpPr>
            <a:stCxn id="140" idx="3"/>
            <a:endCxn id="149" idx="1"/>
          </p:cNvCxnSpPr>
          <p:nvPr/>
        </p:nvCxnSpPr>
        <p:spPr>
          <a:xfrm>
            <a:off x="5676330" y="2218507"/>
            <a:ext cx="8796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1"/>
          <p:cNvSpPr/>
          <p:nvPr/>
        </p:nvSpPr>
        <p:spPr>
          <a:xfrm>
            <a:off x="3909727" y="1859250"/>
            <a:ext cx="1836300" cy="6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2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block size (value=</a:t>
            </a:r>
            <a:r>
              <a:rPr lang="en-US"/>
              <a:t>256</a:t>
            </a:r>
            <a:r>
              <a:rPr lang="en-US"/>
              <a:t>, entries=4,000,000)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25" y="1620225"/>
            <a:ext cx="3918074" cy="23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7750" y="1620225"/>
            <a:ext cx="3859550" cy="231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175" y="4004075"/>
            <a:ext cx="3918074" cy="23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7763" y="4004088"/>
            <a:ext cx="3859526" cy="23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l</a:t>
            </a:r>
            <a:r>
              <a:rPr lang="en-US"/>
              <a:t>evel0 file num compaction trigger </a:t>
            </a:r>
            <a:r>
              <a:rPr lang="en-US" sz="1900"/>
              <a:t>(value=1024, entries=4,000,000)</a:t>
            </a:r>
            <a:endParaRPr sz="1900"/>
          </a:p>
        </p:txBody>
      </p:sp>
      <p:sp>
        <p:nvSpPr>
          <p:cNvPr id="173" name="Google Shape;173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872" y="4081359"/>
            <a:ext cx="3355625" cy="21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813" y="1800713"/>
            <a:ext cx="3355625" cy="20223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875" y="1735350"/>
            <a:ext cx="3355625" cy="2153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4975" y="4081350"/>
            <a:ext cx="3583328" cy="21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